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68" r:id="rId16"/>
    <p:sldId id="269" r:id="rId17"/>
    <p:sldId id="272" r:id="rId18"/>
    <p:sldId id="274" r:id="rId19"/>
    <p:sldId id="273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 varScale="1">
        <p:scale>
          <a:sx n="53" d="100"/>
          <a:sy n="53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8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4C5AA-D72C-447E-B8CF-4437783D18C1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4D086-49F1-4111-983B-11E36229B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386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4D086-49F1-4111-983B-11E36229BA7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243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4D086-49F1-4111-983B-11E36229BA7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034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4D086-49F1-4111-983B-11E36229BA7A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838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289ADE-6F42-462C-AAFA-249E1C69DF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492042"/>
      </p:ext>
    </p:extLst>
  </p:cSld>
  <p:clrMapOvr>
    <a:masterClrMapping/>
  </p:clrMapOvr>
  <p:transition spd="slow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BACE029-C382-4BCC-82E1-7CA1125A8ECB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8C3A9A-234C-453A-8908-C0E80A5AD9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Relationship Id="rId9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0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gif"/><Relationship Id="rId2" Type="http://schemas.openxmlformats.org/officeDocument/2006/relationships/image" Target="../media/image46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8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oleObject" Target="../embeddings/oleObject14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8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533400"/>
            <a:ext cx="5340428" cy="4983832"/>
          </a:xfrm>
        </p:spPr>
        <p:txBody>
          <a:bodyPr/>
          <a:lstStyle/>
          <a:p>
            <a:pPr algn="ctr"/>
            <a:r>
              <a:rPr lang="en-US" sz="5400" dirty="0" err="1"/>
              <a:t>Koshi</a:t>
            </a:r>
            <a:r>
              <a:rPr lang="en-US" sz="5400" dirty="0"/>
              <a:t> </a:t>
            </a:r>
            <a:r>
              <a:rPr lang="en-US" sz="5400" dirty="0" err="1" smtClean="0"/>
              <a:t>teoremalari</a:t>
            </a:r>
            <a:r>
              <a:rPr lang="en-US" sz="5400" dirty="0" smtClean="0"/>
              <a:t>. </a:t>
            </a:r>
            <a:r>
              <a:rPr lang="en-US" sz="5400" dirty="0" err="1"/>
              <a:t>Lopital</a:t>
            </a:r>
            <a:r>
              <a:rPr lang="en-US" sz="5400" dirty="0"/>
              <a:t> </a:t>
            </a:r>
            <a:r>
              <a:rPr lang="en-US" sz="5400" dirty="0" err="1"/>
              <a:t>qoidasi</a:t>
            </a:r>
            <a:r>
              <a:rPr lang="en-US" sz="5400" dirty="0"/>
              <a:t>.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32027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7704856" cy="6480720"/>
          </a:xfrm>
        </p:spPr>
        <p:txBody>
          <a:bodyPr/>
          <a:lstStyle/>
          <a:p>
            <a:r>
              <a:rPr lang="en-US" b="1" dirty="0"/>
              <a:t>1-teorema</a:t>
            </a:r>
            <a:r>
              <a:rPr lang="en-US" dirty="0"/>
              <a:t>.   Agar 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1)</a:t>
            </a:r>
            <a:r>
              <a:rPr lang="en-US" i="1" dirty="0" smtClean="0"/>
              <a:t>f(x</a:t>
            </a:r>
            <a:r>
              <a:rPr lang="en-US" i="1" dirty="0"/>
              <a:t>)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g(x)</a:t>
            </a:r>
            <a:r>
              <a:rPr lang="en-US" dirty="0"/>
              <a:t> </a:t>
            </a:r>
            <a:r>
              <a:rPr lang="en-US" dirty="0" err="1"/>
              <a:t>funksiyalar</a:t>
            </a:r>
            <a:r>
              <a:rPr lang="en-US" dirty="0"/>
              <a:t> </a:t>
            </a:r>
            <a:r>
              <a:rPr lang="en-US" i="1" dirty="0"/>
              <a:t>(a-</a:t>
            </a:r>
            <a:r>
              <a:rPr lang="ru-RU" i="1" dirty="0">
                <a:sym typeface="Symbol"/>
              </a:rPr>
              <a:t></a:t>
            </a:r>
            <a:r>
              <a:rPr lang="en-US" i="1" dirty="0"/>
              <a:t>;a)</a:t>
            </a:r>
            <a:r>
              <a:rPr lang="en-US" i="1" dirty="0">
                <a:sym typeface="Symbol"/>
              </a:rPr>
              <a:t></a:t>
            </a:r>
            <a:r>
              <a:rPr lang="en-US" i="1" dirty="0"/>
              <a:t>(</a:t>
            </a:r>
            <a:r>
              <a:rPr lang="en-US" i="1" dirty="0" err="1"/>
              <a:t>a;a</a:t>
            </a:r>
            <a:r>
              <a:rPr lang="en-US" i="1" dirty="0"/>
              <a:t>+</a:t>
            </a:r>
            <a:r>
              <a:rPr lang="en-US" i="1" dirty="0">
                <a:sym typeface="Symbol"/>
              </a:rPr>
              <a:t></a:t>
            </a:r>
            <a:r>
              <a:rPr lang="en-US" i="1" dirty="0"/>
              <a:t>),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yerda</a:t>
            </a:r>
            <a:r>
              <a:rPr lang="en-US" dirty="0"/>
              <a:t> </a:t>
            </a:r>
            <a:r>
              <a:rPr lang="en-US" i="1" dirty="0">
                <a:sym typeface="Symbol"/>
              </a:rPr>
              <a:t></a:t>
            </a:r>
            <a:r>
              <a:rPr lang="en-US" dirty="0"/>
              <a:t>&gt;0, </a:t>
            </a:r>
            <a:r>
              <a:rPr lang="en-US" dirty="0" err="1"/>
              <a:t>to‘plamda</a:t>
            </a:r>
            <a:r>
              <a:rPr lang="en-US" dirty="0"/>
              <a:t> </a:t>
            </a:r>
            <a:r>
              <a:rPr lang="en-US" dirty="0" err="1"/>
              <a:t>uzluksiz</a:t>
            </a:r>
            <a:r>
              <a:rPr lang="en-US" dirty="0"/>
              <a:t>, </a:t>
            </a:r>
            <a:r>
              <a:rPr lang="en-US" dirty="0" err="1"/>
              <a:t>differensiallanuvchi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to‘plamdan</a:t>
            </a:r>
            <a:r>
              <a:rPr lang="en-US" dirty="0"/>
              <a:t> </a:t>
            </a:r>
            <a:r>
              <a:rPr lang="en-US" dirty="0" err="1"/>
              <a:t>olingan</a:t>
            </a:r>
            <a:r>
              <a:rPr lang="en-US" dirty="0"/>
              <a:t> </a:t>
            </a:r>
            <a:r>
              <a:rPr lang="en-US" dirty="0" err="1"/>
              <a:t>ixtiyoriy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i="1" dirty="0"/>
              <a:t>g(x)</a:t>
            </a:r>
            <a:r>
              <a:rPr lang="ru-RU" dirty="0">
                <a:sym typeface="Symbol"/>
              </a:rPr>
              <a:t></a:t>
            </a:r>
            <a:r>
              <a:rPr lang="en-US" dirty="0"/>
              <a:t>0, </a:t>
            </a:r>
            <a:r>
              <a:rPr lang="en-US" i="1" dirty="0"/>
              <a:t>g’(x)</a:t>
            </a:r>
            <a:r>
              <a:rPr lang="ru-RU" i="1" dirty="0">
                <a:sym typeface="Symbol"/>
              </a:rPr>
              <a:t></a:t>
            </a:r>
            <a:r>
              <a:rPr lang="en-US" i="1" dirty="0"/>
              <a:t>0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2)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hosilalar</a:t>
            </a:r>
            <a:r>
              <a:rPr lang="en-US" dirty="0"/>
              <a:t> </a:t>
            </a:r>
            <a:r>
              <a:rPr lang="en-US" dirty="0" err="1"/>
              <a:t>nisbatining</a:t>
            </a:r>
            <a:r>
              <a:rPr lang="en-US" dirty="0"/>
              <a:t> </a:t>
            </a:r>
            <a:r>
              <a:rPr lang="en-US" dirty="0" err="1"/>
              <a:t>limiti</a:t>
            </a:r>
            <a:r>
              <a:rPr lang="en-US" dirty="0"/>
              <a:t> (</a:t>
            </a:r>
            <a:r>
              <a:rPr lang="en-US" dirty="0" err="1"/>
              <a:t>chekli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cheksiz</a:t>
            </a:r>
            <a:r>
              <a:rPr lang="en-US" dirty="0" smtClean="0"/>
              <a:t>)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mavjud</a:t>
            </a:r>
            <a:r>
              <a:rPr lang="en-US" dirty="0" smtClean="0"/>
              <a:t>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funksiyalar</a:t>
            </a:r>
            <a:r>
              <a:rPr lang="en-US" dirty="0"/>
              <a:t> </a:t>
            </a:r>
            <a:r>
              <a:rPr lang="en-US" dirty="0" err="1"/>
              <a:t>nisbatining</a:t>
            </a:r>
            <a:r>
              <a:rPr lang="en-US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limiti</a:t>
            </a:r>
            <a:r>
              <a:rPr lang="en-US" dirty="0" smtClean="0"/>
              <a:t>  </a:t>
            </a:r>
            <a:r>
              <a:rPr lang="ru-RU" dirty="0" smtClean="0"/>
              <a:t>              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va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tenglik</a:t>
            </a:r>
            <a:r>
              <a:rPr lang="en-US" dirty="0"/>
              <a:t> </a:t>
            </a:r>
            <a:r>
              <a:rPr lang="en-US" dirty="0" err="1"/>
              <a:t>o‘rinli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74240"/>
              </p:ext>
            </p:extLst>
          </p:nvPr>
        </p:nvGraphicFramePr>
        <p:xfrm>
          <a:off x="971599" y="2348880"/>
          <a:ext cx="304897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Формула" r:id="rId4" imgW="1460160" imgH="279360" progId="Equation.3">
                  <p:embed/>
                </p:oleObj>
              </mc:Choice>
              <mc:Fallback>
                <p:oleObj name="Формула" r:id="rId4" imgW="1460160" imgH="2793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99" y="2348880"/>
                        <a:ext cx="3048971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293091"/>
              </p:ext>
            </p:extLst>
          </p:nvPr>
        </p:nvGraphicFramePr>
        <p:xfrm>
          <a:off x="2507773" y="3284984"/>
          <a:ext cx="235225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Формула" r:id="rId6" imgW="888840" imgH="419040" progId="Equation.3">
                  <p:embed/>
                </p:oleObj>
              </mc:Choice>
              <mc:Fallback>
                <p:oleObj name="Формула" r:id="rId6" imgW="88884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7773" y="3284984"/>
                        <a:ext cx="2352259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620553"/>
              </p:ext>
            </p:extLst>
          </p:nvPr>
        </p:nvGraphicFramePr>
        <p:xfrm>
          <a:off x="1259632" y="4581128"/>
          <a:ext cx="136815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Формула" r:id="rId8" imgW="710891" imgH="482391" progId="Equation.3">
                  <p:embed/>
                </p:oleObj>
              </mc:Choice>
              <mc:Fallback>
                <p:oleObj name="Формула" r:id="rId8" imgW="710891" imgH="48239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581128"/>
                        <a:ext cx="1368152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118508"/>
              </p:ext>
            </p:extLst>
          </p:nvPr>
        </p:nvGraphicFramePr>
        <p:xfrm>
          <a:off x="1178111" y="5301208"/>
          <a:ext cx="1017625" cy="730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r:id="rId10" imgW="672808" imgH="482391" progId="Equation.3">
                  <p:embed/>
                </p:oleObj>
              </mc:Choice>
              <mc:Fallback>
                <p:oleObj r:id="rId10" imgW="672808" imgH="48239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8111" y="5301208"/>
                        <a:ext cx="1017625" cy="7309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179814"/>
              </p:ext>
            </p:extLst>
          </p:nvPr>
        </p:nvGraphicFramePr>
        <p:xfrm>
          <a:off x="2339752" y="5225714"/>
          <a:ext cx="127073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r:id="rId12" imgW="710891" imgH="482391" progId="Equation.3">
                  <p:embed/>
                </p:oleObj>
              </mc:Choice>
              <mc:Fallback>
                <p:oleObj r:id="rId12" imgW="710891" imgH="48239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225714"/>
                        <a:ext cx="1270730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(1)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90448" y="55172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10206" y="5517232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(1)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00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7560840" cy="6264696"/>
          </a:xfrm>
        </p:spPr>
        <p:txBody>
          <a:bodyPr/>
          <a:lstStyle/>
          <a:p>
            <a:r>
              <a:rPr lang="en-US" i="1" dirty="0" err="1"/>
              <a:t>Misol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ru-RU" dirty="0" smtClean="0"/>
              <a:t>          </a:t>
            </a:r>
            <a:r>
              <a:rPr lang="en-US" dirty="0" smtClean="0"/>
              <a:t>  </a:t>
            </a:r>
            <a:r>
              <a:rPr lang="ru-RU" dirty="0" smtClean="0"/>
              <a:t>      </a:t>
            </a:r>
            <a:r>
              <a:rPr lang="en-US" dirty="0" err="1" smtClean="0"/>
              <a:t>limitni</a:t>
            </a:r>
            <a:r>
              <a:rPr lang="en-US" dirty="0" smtClean="0"/>
              <a:t> </a:t>
            </a:r>
            <a:r>
              <a:rPr lang="uz-Cyrl-UZ" dirty="0"/>
              <a:t>h</a:t>
            </a:r>
            <a:r>
              <a:rPr lang="en-US" dirty="0" err="1" smtClean="0"/>
              <a:t>isoblang</a:t>
            </a:r>
            <a:endParaRPr lang="ru-RU" dirty="0" smtClean="0"/>
          </a:p>
          <a:p>
            <a:pPr marL="0" indent="0">
              <a:buNone/>
            </a:pPr>
            <a:r>
              <a:rPr lang="uz-Cyrl-UZ" i="1" dirty="0"/>
              <a:t>Yechish. </a:t>
            </a:r>
            <a:r>
              <a:rPr lang="uz-Cyrl-UZ" dirty="0"/>
              <a:t>Bu holda </a:t>
            </a:r>
            <a:r>
              <a:rPr lang="ru-RU" dirty="0"/>
              <a:t> </a:t>
            </a:r>
            <a:r>
              <a:rPr lang="uz-Cyrl-UZ" dirty="0"/>
              <a:t>bo‘lib, ular uchun </a:t>
            </a:r>
            <a:r>
              <a:rPr lang="uz-Cyrl-UZ" dirty="0" smtClean="0"/>
              <a:t>1- teoremaning </a:t>
            </a:r>
            <a:r>
              <a:rPr lang="uz-Cyrl-UZ" dirty="0"/>
              <a:t>barcha shartlari bajariladi.</a:t>
            </a:r>
            <a:endParaRPr lang="ru-RU" dirty="0"/>
          </a:p>
          <a:p>
            <a:pPr marL="0" indent="0">
              <a:buNone/>
            </a:pPr>
            <a:r>
              <a:rPr lang="uz-Cyrl-UZ" dirty="0"/>
              <a:t>Haqiqatan ham, </a:t>
            </a:r>
            <a:endParaRPr lang="ru-RU" dirty="0"/>
          </a:p>
          <a:p>
            <a:pPr marL="514350" indent="-514350">
              <a:buAutoNum type="arabicParenR"/>
            </a:pPr>
            <a:r>
              <a:rPr lang="en-US" dirty="0" smtClean="0"/>
              <a:t>,</a:t>
            </a:r>
          </a:p>
          <a:p>
            <a:pPr marL="514350" indent="-514350">
              <a:buAutoNum type="arabicParenR"/>
            </a:pPr>
            <a:r>
              <a:rPr lang="en-US" dirty="0" smtClean="0"/>
              <a:t>                                                .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                                          </a:t>
            </a:r>
            <a:r>
              <a:rPr lang="uz-Cyrl-UZ" dirty="0" smtClean="0"/>
              <a:t>bo‘ladi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uz-Cyrl-UZ" dirty="0"/>
              <a:t>Demak, 1-teoremaga binoan</a:t>
            </a:r>
            <a:r>
              <a:rPr lang="en-US" dirty="0" smtClean="0"/>
              <a:t>                        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795668"/>
              </p:ext>
            </p:extLst>
          </p:nvPr>
        </p:nvGraphicFramePr>
        <p:xfrm>
          <a:off x="2771800" y="222009"/>
          <a:ext cx="1656184" cy="686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Формула" r:id="rId3" imgW="1167893" imgH="482391" progId="Equation.3">
                  <p:embed/>
                </p:oleObj>
              </mc:Choice>
              <mc:Fallback>
                <p:oleObj name="Формула" r:id="rId3" imgW="1167893" imgH="48239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22009"/>
                        <a:ext cx="1656184" cy="6867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262373"/>
              </p:ext>
            </p:extLst>
          </p:nvPr>
        </p:nvGraphicFramePr>
        <p:xfrm>
          <a:off x="755576" y="2132856"/>
          <a:ext cx="374441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Формула" r:id="rId5" imgW="2476500" imgH="355600" progId="Equation.3">
                  <p:embed/>
                </p:oleObj>
              </mc:Choice>
              <mc:Fallback>
                <p:oleObj name="Формула" r:id="rId5" imgW="2476500" imgH="355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132856"/>
                        <a:ext cx="3744416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31802"/>
              </p:ext>
            </p:extLst>
          </p:nvPr>
        </p:nvGraphicFramePr>
        <p:xfrm>
          <a:off x="4716016" y="2060848"/>
          <a:ext cx="345638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Формула" r:id="rId7" imgW="2336800" imgH="355600" progId="Equation.3">
                  <p:embed/>
                </p:oleObj>
              </mc:Choice>
              <mc:Fallback>
                <p:oleObj name="Формула" r:id="rId7" imgW="2336800" imgH="355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060848"/>
                        <a:ext cx="3456384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514468"/>
              </p:ext>
            </p:extLst>
          </p:nvPr>
        </p:nvGraphicFramePr>
        <p:xfrm>
          <a:off x="904266" y="2664296"/>
          <a:ext cx="4747854" cy="692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Формула" r:id="rId9" imgW="3136900" imgH="457200" progId="Equation.3">
                  <p:embed/>
                </p:oleObj>
              </mc:Choice>
              <mc:Fallback>
                <p:oleObj name="Формула" r:id="rId9" imgW="31369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266" y="2664296"/>
                        <a:ext cx="4747854" cy="6926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046068"/>
              </p:ext>
            </p:extLst>
          </p:nvPr>
        </p:nvGraphicFramePr>
        <p:xfrm>
          <a:off x="971600" y="3429000"/>
          <a:ext cx="3888432" cy="666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Формула" r:id="rId11" imgW="2209680" imgH="431640" progId="Equation.3">
                  <p:embed/>
                </p:oleObj>
              </mc:Choice>
              <mc:Fallback>
                <p:oleObj name="Формула" r:id="rId11" imgW="220968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429000"/>
                        <a:ext cx="3888432" cy="666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37565"/>
              </p:ext>
            </p:extLst>
          </p:nvPr>
        </p:nvGraphicFramePr>
        <p:xfrm>
          <a:off x="4860032" y="4293096"/>
          <a:ext cx="2621340" cy="83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Формула" r:id="rId13" imgW="1435100" imgH="482600" progId="Equation.3">
                  <p:embed/>
                </p:oleObj>
              </mc:Choice>
              <mc:Fallback>
                <p:oleObj name="Формула" r:id="rId13" imgW="1435100" imgH="482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293096"/>
                        <a:ext cx="2621340" cy="836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9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7416824" cy="6192688"/>
          </a:xfrm>
        </p:spPr>
        <p:txBody>
          <a:bodyPr/>
          <a:lstStyle/>
          <a:p>
            <a:r>
              <a:rPr lang="en-US" b="1" dirty="0"/>
              <a:t>2-teorema</a:t>
            </a:r>
            <a:r>
              <a:rPr lang="en-US" dirty="0"/>
              <a:t>. Agar   [</a:t>
            </a:r>
            <a:r>
              <a:rPr lang="en-US" i="1" dirty="0"/>
              <a:t>c</a:t>
            </a:r>
            <a:r>
              <a:rPr lang="en-US" dirty="0"/>
              <a:t>;+</a:t>
            </a:r>
            <a:r>
              <a:rPr lang="ru-RU" dirty="0">
                <a:sym typeface="Symbol"/>
              </a:rPr>
              <a:t></a:t>
            </a:r>
            <a:r>
              <a:rPr lang="en-US" dirty="0"/>
              <a:t>) </a:t>
            </a:r>
            <a:r>
              <a:rPr lang="en-US" dirty="0" err="1"/>
              <a:t>nurda</a:t>
            </a:r>
            <a:r>
              <a:rPr lang="en-US" dirty="0"/>
              <a:t> </a:t>
            </a:r>
            <a:r>
              <a:rPr lang="en-US" dirty="0" err="1"/>
              <a:t>aniqlangan</a:t>
            </a:r>
            <a:r>
              <a:rPr lang="en-US" dirty="0"/>
              <a:t>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g(x)</a:t>
            </a:r>
            <a:r>
              <a:rPr lang="en-US" dirty="0"/>
              <a:t> </a:t>
            </a:r>
            <a:r>
              <a:rPr lang="en-US" dirty="0" err="1"/>
              <a:t>funksiyalar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</a:t>
            </a:r>
            <a:endParaRPr lang="ru-RU" dirty="0"/>
          </a:p>
          <a:p>
            <a:pPr marL="514350" indent="-514350">
              <a:buAutoNum type="arabicParenR"/>
            </a:pPr>
            <a:r>
              <a:rPr lang="en-US" dirty="0" smtClean="0"/>
              <a:t>(</a:t>
            </a:r>
            <a:r>
              <a:rPr lang="en-US" i="1" dirty="0"/>
              <a:t>c</a:t>
            </a:r>
            <a:r>
              <a:rPr lang="en-US" dirty="0"/>
              <a:t>;+</a:t>
            </a:r>
            <a:r>
              <a:rPr lang="ru-RU" dirty="0">
                <a:sym typeface="Symbol"/>
              </a:rPr>
              <a:t></a:t>
            </a:r>
            <a:r>
              <a:rPr lang="en-US" dirty="0"/>
              <a:t>) da </a:t>
            </a:r>
            <a:r>
              <a:rPr lang="en-US" dirty="0" err="1"/>
              <a:t>chekli</a:t>
            </a:r>
            <a:r>
              <a:rPr lang="en-US" dirty="0"/>
              <a:t>  </a:t>
            </a:r>
            <a:r>
              <a:rPr lang="en-US" i="1" dirty="0"/>
              <a:t>f’(x)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i="1" dirty="0"/>
              <a:t>g’(x)</a:t>
            </a:r>
            <a:r>
              <a:rPr lang="en-US" dirty="0"/>
              <a:t> </a:t>
            </a:r>
            <a:r>
              <a:rPr lang="en-US" dirty="0" err="1"/>
              <a:t>hosilalar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  </a:t>
            </a:r>
            <a:r>
              <a:rPr lang="en-US" i="1" dirty="0"/>
              <a:t>g’(x)</a:t>
            </a:r>
            <a:r>
              <a:rPr lang="ru-RU" i="1" dirty="0">
                <a:sym typeface="Symbol"/>
              </a:rPr>
              <a:t></a:t>
            </a:r>
            <a:r>
              <a:rPr lang="en-US" dirty="0"/>
              <a:t>0</a:t>
            </a:r>
            <a:r>
              <a:rPr lang="en-US" dirty="0" smtClean="0"/>
              <a:t>,</a:t>
            </a:r>
          </a:p>
          <a:p>
            <a:pPr marL="514350" indent="-514350">
              <a:buAutoNum type="arabicParenR"/>
            </a:pPr>
            <a:r>
              <a:rPr lang="en-US" dirty="0"/>
              <a:t> </a:t>
            </a:r>
            <a:r>
              <a:rPr lang="en-US" dirty="0" smtClean="0"/>
              <a:t>                                   .</a:t>
            </a:r>
          </a:p>
          <a:p>
            <a:pPr marL="514350" indent="-514350">
              <a:buAutoNum type="arabicParenR"/>
            </a:pPr>
            <a:r>
              <a:rPr lang="en-US" dirty="0" err="1"/>
              <a:t>hosilalar</a:t>
            </a:r>
            <a:r>
              <a:rPr lang="en-US" dirty="0"/>
              <a:t> </a:t>
            </a:r>
            <a:r>
              <a:rPr lang="en-US" dirty="0" err="1"/>
              <a:t>nisbatining</a:t>
            </a:r>
            <a:r>
              <a:rPr lang="en-US" dirty="0"/>
              <a:t> </a:t>
            </a:r>
            <a:r>
              <a:rPr lang="en-US" dirty="0" err="1"/>
              <a:t>limiti</a:t>
            </a:r>
            <a:r>
              <a:rPr lang="en-US" dirty="0"/>
              <a:t>   </a:t>
            </a:r>
            <a:r>
              <a:rPr lang="en-US" dirty="0" smtClean="0"/>
              <a:t>            ( </a:t>
            </a:r>
            <a:r>
              <a:rPr lang="en-US" dirty="0" err="1"/>
              <a:t>chekli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/>
              <a:t>cheksiz</a:t>
            </a:r>
            <a:r>
              <a:rPr lang="en-US" dirty="0"/>
              <a:t>)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funksiyalar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nisbatining</a:t>
            </a:r>
            <a:r>
              <a:rPr lang="en-US" dirty="0" smtClean="0"/>
              <a:t> </a:t>
            </a:r>
            <a:r>
              <a:rPr lang="en-US" dirty="0" err="1"/>
              <a:t>limiti</a:t>
            </a:r>
            <a:r>
              <a:rPr lang="en-US" dirty="0"/>
              <a:t>  </a:t>
            </a:r>
            <a:r>
              <a:rPr lang="en-US" dirty="0" smtClean="0"/>
              <a:t>             </a:t>
            </a:r>
            <a:r>
              <a:rPr lang="en-US" dirty="0" err="1" smtClean="0"/>
              <a:t>mavjud</a:t>
            </a:r>
            <a:r>
              <a:rPr lang="en-US" dirty="0" smtClean="0"/>
              <a:t> </a:t>
            </a:r>
            <a:r>
              <a:rPr lang="en-US" dirty="0" err="1"/>
              <a:t>va</a:t>
            </a:r>
            <a:endParaRPr lang="en-US" dirty="0" smtClean="0"/>
          </a:p>
          <a:p>
            <a:pPr marL="514350" indent="-514350">
              <a:buAutoNum type="arabicParenR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317963"/>
              </p:ext>
            </p:extLst>
          </p:nvPr>
        </p:nvGraphicFramePr>
        <p:xfrm>
          <a:off x="971600" y="2204864"/>
          <a:ext cx="354414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r:id="rId3" imgW="2145369" imgH="304668" progId="Equation.3">
                  <p:embed/>
                </p:oleObj>
              </mc:Choice>
              <mc:Fallback>
                <p:oleObj r:id="rId3" imgW="2145369" imgH="304668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204864"/>
                        <a:ext cx="3544144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094903"/>
              </p:ext>
            </p:extLst>
          </p:nvPr>
        </p:nvGraphicFramePr>
        <p:xfrm>
          <a:off x="4987703" y="2420888"/>
          <a:ext cx="1312489" cy="764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r:id="rId5" imgW="761669" imgH="482391" progId="Equation.3">
                  <p:embed/>
                </p:oleObj>
              </mc:Choice>
              <mc:Fallback>
                <p:oleObj r:id="rId5" imgW="761669" imgH="4823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703" y="2420888"/>
                        <a:ext cx="1312489" cy="764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214667"/>
              </p:ext>
            </p:extLst>
          </p:nvPr>
        </p:nvGraphicFramePr>
        <p:xfrm>
          <a:off x="3131840" y="3501008"/>
          <a:ext cx="1217076" cy="816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r:id="rId7" imgW="723586" imgH="482391" progId="Equation.3">
                  <p:embed/>
                </p:oleObj>
              </mc:Choice>
              <mc:Fallback>
                <p:oleObj r:id="rId7" imgW="723586" imgH="48239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501008"/>
                        <a:ext cx="1217076" cy="8167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846324"/>
              </p:ext>
            </p:extLst>
          </p:nvPr>
        </p:nvGraphicFramePr>
        <p:xfrm>
          <a:off x="2120566" y="4581128"/>
          <a:ext cx="1289818" cy="86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r:id="rId9" imgW="723586" imgH="482391" progId="Equation.3">
                  <p:embed/>
                </p:oleObj>
              </mc:Choice>
              <mc:Fallback>
                <p:oleObj r:id="rId9" imgW="723586" imgH="48239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566" y="4581128"/>
                        <a:ext cx="1289818" cy="8655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277947"/>
              </p:ext>
            </p:extLst>
          </p:nvPr>
        </p:nvGraphicFramePr>
        <p:xfrm>
          <a:off x="3992774" y="4564784"/>
          <a:ext cx="1220974" cy="843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r:id="rId11" imgW="761669" imgH="482391" progId="Equation.3">
                  <p:embed/>
                </p:oleObj>
              </mc:Choice>
              <mc:Fallback>
                <p:oleObj r:id="rId11" imgW="761669" imgH="48239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774" y="4564784"/>
                        <a:ext cx="1220974" cy="8439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3555981" y="4725144"/>
            <a:ext cx="2911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=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5501779" y="4787236"/>
            <a:ext cx="5823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(3)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41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7516688" cy="6408712"/>
          </a:xfrm>
        </p:spPr>
        <p:txBody>
          <a:bodyPr/>
          <a:lstStyle/>
          <a:p>
            <a:r>
              <a:rPr lang="en-US" b="1" dirty="0" smtClean="0"/>
              <a:t>2-teorema       </a:t>
            </a:r>
            <a:r>
              <a:rPr lang="en-US" b="1" dirty="0" err="1" smtClean="0"/>
              <a:t>ko‘rinishdagi</a:t>
            </a:r>
            <a:r>
              <a:rPr lang="en-US" b="1" dirty="0" smtClean="0"/>
              <a:t> </a:t>
            </a:r>
            <a:r>
              <a:rPr lang="en-US" b="1" dirty="0" err="1"/>
              <a:t>aniqmaslik</a:t>
            </a:r>
            <a:r>
              <a:rPr lang="en-US" dirty="0"/>
              <a:t>. Agar </a:t>
            </a:r>
            <a:endParaRPr lang="en-US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err="1" smtClean="0"/>
              <a:t>x</a:t>
            </a:r>
            <a:r>
              <a:rPr lang="en-US" dirty="0" err="1">
                <a:sym typeface="Symbol"/>
              </a:rPr>
              <a:t></a:t>
            </a:r>
            <a:r>
              <a:rPr lang="en-US" i="1" dirty="0" err="1"/>
              <a:t>a</a:t>
            </a:r>
            <a:r>
              <a:rPr lang="en-US" dirty="0"/>
              <a:t> da </a:t>
            </a:r>
            <a:r>
              <a:rPr lang="en-US" i="1" dirty="0" smtClean="0"/>
              <a:t>f(x</a:t>
            </a:r>
            <a:r>
              <a:rPr lang="en-US" i="1" dirty="0"/>
              <a:t>)</a:t>
            </a:r>
            <a:r>
              <a:rPr lang="ru-RU" i="1" dirty="0">
                <a:sym typeface="Symbol"/>
              </a:rPr>
              <a:t>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i="1" dirty="0"/>
              <a:t>g(x)</a:t>
            </a:r>
            <a:r>
              <a:rPr lang="ru-RU" dirty="0">
                <a:sym typeface="Symbol"/>
              </a:rPr>
              <a:t>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 smtClean="0"/>
              <a:t>,            </a:t>
            </a:r>
            <a:r>
              <a:rPr lang="en-US" dirty="0" err="1" smtClean="0"/>
              <a:t>nisbat</a:t>
            </a:r>
            <a:r>
              <a:rPr lang="en-US" dirty="0" smtClean="0"/>
              <a:t>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ko‘rinishidagi</a:t>
            </a:r>
            <a:r>
              <a:rPr lang="en-US" dirty="0" smtClean="0"/>
              <a:t> </a:t>
            </a:r>
            <a:r>
              <a:rPr lang="en-US" dirty="0" err="1"/>
              <a:t>aniqmaslikni</a:t>
            </a:r>
            <a:r>
              <a:rPr lang="en-US" dirty="0"/>
              <a:t> </a:t>
            </a:r>
            <a:r>
              <a:rPr lang="en-US" dirty="0" err="1"/>
              <a:t>ifodalaydi</a:t>
            </a:r>
            <a:r>
              <a:rPr lang="en-US" dirty="0"/>
              <a:t>.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 </a:t>
            </a:r>
            <a:r>
              <a:rPr lang="en-US" dirty="0" err="1"/>
              <a:t>aniqmaslikni</a:t>
            </a:r>
            <a:r>
              <a:rPr lang="en-US" dirty="0"/>
              <a:t> </a:t>
            </a:r>
            <a:r>
              <a:rPr lang="en-US" dirty="0" err="1"/>
              <a:t>ochishda</a:t>
            </a:r>
            <a:r>
              <a:rPr lang="en-US" dirty="0"/>
              <a:t> ham  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g(x)</a:t>
            </a:r>
            <a:r>
              <a:rPr lang="en-US" dirty="0"/>
              <a:t> </a:t>
            </a:r>
            <a:r>
              <a:rPr lang="en-US" dirty="0" err="1"/>
              <a:t>funksiyalarning</a:t>
            </a:r>
            <a:r>
              <a:rPr lang="en-US" dirty="0"/>
              <a:t> </a:t>
            </a:r>
            <a:r>
              <a:rPr lang="en-US" dirty="0" err="1"/>
              <a:t>hosilalaridan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 </a:t>
            </a:r>
            <a:r>
              <a:rPr lang="en-US" dirty="0" err="1"/>
              <a:t>mumkinligini</a:t>
            </a:r>
            <a:r>
              <a:rPr lang="en-US" dirty="0"/>
              <a:t>  </a:t>
            </a:r>
            <a:r>
              <a:rPr lang="en-US" dirty="0" err="1"/>
              <a:t>ko‘rsatadigan</a:t>
            </a:r>
            <a:r>
              <a:rPr lang="en-US" dirty="0"/>
              <a:t> </a:t>
            </a:r>
            <a:r>
              <a:rPr lang="en-US" dirty="0" err="1"/>
              <a:t>teoremani</a:t>
            </a:r>
            <a:r>
              <a:rPr lang="en-US" dirty="0"/>
              <a:t> </a:t>
            </a:r>
            <a:r>
              <a:rPr lang="en-US" dirty="0" err="1"/>
              <a:t>keltiramiz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/>
              <a:t>3-teorema</a:t>
            </a:r>
            <a:r>
              <a:rPr lang="en-US" dirty="0"/>
              <a:t>. Agar </a:t>
            </a:r>
            <a:endParaRPr lang="ru-RU" dirty="0"/>
          </a:p>
          <a:p>
            <a:pPr marL="514350" indent="-514350">
              <a:buAutoNum type="arabicParenR"/>
            </a:pPr>
            <a:r>
              <a:rPr lang="en-US" i="1" dirty="0" smtClean="0"/>
              <a:t>f(x</a:t>
            </a:r>
            <a:r>
              <a:rPr lang="en-US" i="1" dirty="0"/>
              <a:t>)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g(x)</a:t>
            </a:r>
            <a:r>
              <a:rPr lang="en-US" dirty="0"/>
              <a:t>  </a:t>
            </a:r>
            <a:r>
              <a:rPr lang="en-US" dirty="0" err="1"/>
              <a:t>funksiyalar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;</a:t>
            </a:r>
            <a:r>
              <a:rPr lang="ru-RU" dirty="0">
                <a:sym typeface="Symbol"/>
              </a:rPr>
              <a:t></a:t>
            </a:r>
            <a:r>
              <a:rPr lang="en-US" dirty="0"/>
              <a:t>) </a:t>
            </a:r>
            <a:r>
              <a:rPr lang="en-US" dirty="0" err="1"/>
              <a:t>nurda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differensiallanuvchi</a:t>
            </a:r>
            <a:r>
              <a:rPr lang="en-US" dirty="0"/>
              <a:t>,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i="1" dirty="0"/>
              <a:t>g’(x)</a:t>
            </a:r>
            <a:r>
              <a:rPr lang="en-US" i="1" dirty="0">
                <a:sym typeface="Symbol"/>
              </a:rPr>
              <a:t></a:t>
            </a:r>
            <a:r>
              <a:rPr lang="en-US" dirty="0"/>
              <a:t>0,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323951"/>
              </p:ext>
            </p:extLst>
          </p:nvPr>
        </p:nvGraphicFramePr>
        <p:xfrm>
          <a:off x="2263908" y="107606"/>
          <a:ext cx="579900" cy="873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Формула" r:id="rId3" imgW="203112" imgH="444307" progId="Equation.3">
                  <p:embed/>
                </p:oleObj>
              </mc:Choice>
              <mc:Fallback>
                <p:oleObj name="Формула" r:id="rId3" imgW="203112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908" y="107606"/>
                        <a:ext cx="579900" cy="8731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385679"/>
              </p:ext>
            </p:extLst>
          </p:nvPr>
        </p:nvGraphicFramePr>
        <p:xfrm>
          <a:off x="5098653" y="1052736"/>
          <a:ext cx="1057523" cy="853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Формула" r:id="rId5" imgW="368280" imgH="419040" progId="Equation.3">
                  <p:embed/>
                </p:oleObj>
              </mc:Choice>
              <mc:Fallback>
                <p:oleObj name="Формула" r:id="rId5" imgW="36828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8653" y="1052736"/>
                        <a:ext cx="1057523" cy="8534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667700"/>
              </p:ext>
            </p:extLst>
          </p:nvPr>
        </p:nvGraphicFramePr>
        <p:xfrm>
          <a:off x="7358828" y="980728"/>
          <a:ext cx="669556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Формула" r:id="rId7" imgW="203112" imgH="444307" progId="Equation.3">
                  <p:embed/>
                </p:oleObj>
              </mc:Choice>
              <mc:Fallback>
                <p:oleObj name="Формула" r:id="rId7" imgW="20311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828" y="980728"/>
                        <a:ext cx="669556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864322"/>
              </p:ext>
            </p:extLst>
          </p:nvPr>
        </p:nvGraphicFramePr>
        <p:xfrm>
          <a:off x="827584" y="5612369"/>
          <a:ext cx="5688632" cy="696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Формула" r:id="rId8" imgW="1866090" imgH="317362" progId="Equation.3">
                  <p:embed/>
                </p:oleObj>
              </mc:Choice>
              <mc:Fallback>
                <p:oleObj name="Формула" r:id="rId8" imgW="1866090" imgH="31736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612369"/>
                        <a:ext cx="5688632" cy="6969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406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7632848" cy="6480720"/>
          </a:xfrm>
        </p:spPr>
        <p:txBody>
          <a:bodyPr/>
          <a:lstStyle/>
          <a:p>
            <a:pPr marL="514350" indent="-514350">
              <a:buAutoNum type="arabicParenR" startAt="3"/>
            </a:pPr>
            <a:r>
              <a:rPr lang="en-US" dirty="0" smtClean="0"/>
              <a:t>             </a:t>
            </a:r>
            <a:r>
              <a:rPr lang="en-US" dirty="0" err="1" smtClean="0"/>
              <a:t>mavjud</a:t>
            </a:r>
            <a:r>
              <a:rPr lang="en-US" dirty="0" smtClean="0"/>
              <a:t>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 smtClean="0"/>
              <a:t>holda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mavjud</a:t>
            </a:r>
            <a:r>
              <a:rPr lang="en-US" dirty="0" smtClean="0"/>
              <a:t> </a:t>
            </a:r>
            <a:r>
              <a:rPr lang="en-US" dirty="0" err="1"/>
              <a:t>va</a:t>
            </a:r>
            <a:r>
              <a:rPr lang="en-US" dirty="0" smtClean="0"/>
              <a:t>                                  </a:t>
            </a:r>
            <a:r>
              <a:rPr lang="en-US" dirty="0" err="1" smtClean="0"/>
              <a:t>bo’ladi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err="1"/>
              <a:t>Misol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en-US" dirty="0" err="1" smtClean="0"/>
              <a:t>limitni</a:t>
            </a:r>
            <a:r>
              <a:rPr lang="en-US" dirty="0" smtClean="0"/>
              <a:t> </a:t>
            </a:r>
            <a:r>
              <a:rPr lang="uz-Cyrl-UZ" dirty="0"/>
              <a:t>h</a:t>
            </a:r>
            <a:r>
              <a:rPr lang="en-US" dirty="0" err="1" smtClean="0"/>
              <a:t>isoblang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uz-Cyrl-UZ" i="1" dirty="0"/>
              <a:t>Yechish</a:t>
            </a:r>
            <a:r>
              <a:rPr lang="uz-Cyrl-UZ" dirty="0"/>
              <a:t>. </a:t>
            </a:r>
            <a:r>
              <a:rPr lang="uz-Cyrl-UZ" i="1" dirty="0"/>
              <a:t>f(x)=lnx, g(x)=x</a:t>
            </a:r>
            <a:r>
              <a:rPr lang="uz-Cyrl-UZ" dirty="0"/>
              <a:t> funksiyalar uchun 3-teorema shartlarini tekshiramiz: 1) bu funksiyalar (0,+</a:t>
            </a:r>
            <a:r>
              <a:rPr lang="uz-Cyrl-UZ" dirty="0">
                <a:sym typeface="Symbol"/>
              </a:rPr>
              <a:t></a:t>
            </a:r>
            <a:r>
              <a:rPr lang="uz-Cyrl-UZ" dirty="0"/>
              <a:t>) da differensiallanuvchi; 2) </a:t>
            </a:r>
            <a:r>
              <a:rPr lang="uz-Cyrl-UZ" i="1" dirty="0"/>
              <a:t>f’(x)=1/x</a:t>
            </a:r>
            <a:r>
              <a:rPr lang="uz-Cyrl-UZ" dirty="0"/>
              <a:t> </a:t>
            </a:r>
            <a:r>
              <a:rPr lang="uz-Cyrl-UZ" i="1" dirty="0"/>
              <a:t>g’(x)</a:t>
            </a:r>
            <a:r>
              <a:rPr lang="uz-Cyrl-UZ" dirty="0"/>
              <a:t>=1; 3)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uz-Cyrl-UZ" dirty="0"/>
              <a:t>ya’ni mavjud. Demak, izlanayotgan limit ham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mavjud va</a:t>
            </a:r>
            <a:r>
              <a:rPr lang="en-US" dirty="0" smtClean="0"/>
              <a:t>                      </a:t>
            </a:r>
            <a:r>
              <a:rPr lang="uz-Cyrl-UZ" dirty="0"/>
              <a:t>tenglik o‘rinli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499726"/>
              </p:ext>
            </p:extLst>
          </p:nvPr>
        </p:nvGraphicFramePr>
        <p:xfrm>
          <a:off x="683568" y="28926"/>
          <a:ext cx="1440160" cy="899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1" name="Формула" r:id="rId3" imgW="774364" imgH="482391" progId="Equation.3">
                  <p:embed/>
                </p:oleObj>
              </mc:Choice>
              <mc:Fallback>
                <p:oleObj name="Формула" r:id="rId3" imgW="774364" imgH="48239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8926"/>
                        <a:ext cx="1440160" cy="8994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48022"/>
              </p:ext>
            </p:extLst>
          </p:nvPr>
        </p:nvGraphicFramePr>
        <p:xfrm>
          <a:off x="323529" y="980728"/>
          <a:ext cx="136815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Формула" r:id="rId5" imgW="596880" imgH="419040" progId="Equation.3">
                  <p:embed/>
                </p:oleObj>
              </mc:Choice>
              <mc:Fallback>
                <p:oleObj name="Формула" r:id="rId5" imgW="59688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9" y="980728"/>
                        <a:ext cx="1368152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496037"/>
              </p:ext>
            </p:extLst>
          </p:nvPr>
        </p:nvGraphicFramePr>
        <p:xfrm>
          <a:off x="3557448" y="997072"/>
          <a:ext cx="1289818" cy="86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r:id="rId7" imgW="723586" imgH="482391" progId="Equation.3">
                  <p:embed/>
                </p:oleObj>
              </mc:Choice>
              <mc:Fallback>
                <p:oleObj r:id="rId7" imgW="723586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448" y="997072"/>
                        <a:ext cx="1289818" cy="8655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770475"/>
              </p:ext>
            </p:extLst>
          </p:nvPr>
        </p:nvGraphicFramePr>
        <p:xfrm>
          <a:off x="5429656" y="980728"/>
          <a:ext cx="1220974" cy="843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r:id="rId9" imgW="761669" imgH="482391" progId="Equation.3">
                  <p:embed/>
                </p:oleObj>
              </mc:Choice>
              <mc:Fallback>
                <p:oleObj r:id="rId9" imgW="761669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656" y="980728"/>
                        <a:ext cx="1220974" cy="8439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992863" y="1141088"/>
            <a:ext cx="2911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=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618509"/>
              </p:ext>
            </p:extLst>
          </p:nvPr>
        </p:nvGraphicFramePr>
        <p:xfrm>
          <a:off x="2555776" y="1916832"/>
          <a:ext cx="1440160" cy="816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Формула" r:id="rId11" imgW="685800" imgH="457200" progId="Equation.3">
                  <p:embed/>
                </p:oleObj>
              </mc:Choice>
              <mc:Fallback>
                <p:oleObj name="Формула" r:id="rId11" imgW="6858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916832"/>
                        <a:ext cx="1440160" cy="8160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136148"/>
              </p:ext>
            </p:extLst>
          </p:nvPr>
        </p:nvGraphicFramePr>
        <p:xfrm>
          <a:off x="2055813" y="3717032"/>
          <a:ext cx="2801193" cy="812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Формула" r:id="rId13" imgW="1600200" imgH="419040" progId="Equation.3">
                  <p:embed/>
                </p:oleObj>
              </mc:Choice>
              <mc:Fallback>
                <p:oleObj name="Формула" r:id="rId13" imgW="1600200" imgH="4190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813" y="3717032"/>
                        <a:ext cx="2801193" cy="8124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476059"/>
              </p:ext>
            </p:extLst>
          </p:nvPr>
        </p:nvGraphicFramePr>
        <p:xfrm>
          <a:off x="2146987" y="5013176"/>
          <a:ext cx="1992965" cy="814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Формула" r:id="rId15" imgW="799920" imgH="393480" progId="Equation.3">
                  <p:embed/>
                </p:oleObj>
              </mc:Choice>
              <mc:Fallback>
                <p:oleObj name="Формула" r:id="rId15" imgW="79992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987" y="5013176"/>
                        <a:ext cx="1992965" cy="8147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17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2483768" y="67469"/>
            <a:ext cx="3558878" cy="176243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63500" cmpd="thickThin">
            <a:solidFill>
              <a:srgbClr val="8064A2"/>
            </a:solidFill>
            <a:miter lim="800000"/>
            <a:headEnd/>
            <a:tailEnd/>
          </a:ln>
          <a:effectLst>
            <a:outerShdw dist="107763" dir="18900000" algn="ctr" rotWithShape="0">
              <a:srgbClr val="86868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Aniqmasliklarni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ochish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Lopital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qoidalari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-73646" y="2348880"/>
            <a:ext cx="3421510" cy="1990725"/>
          </a:xfrm>
          <a:prstGeom prst="ellipse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107504" y="4606627"/>
            <a:ext cx="3421510" cy="1990725"/>
          </a:xfrm>
          <a:prstGeom prst="ellipse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4678882" y="4678635"/>
            <a:ext cx="3421510" cy="1990725"/>
          </a:xfrm>
          <a:prstGeom prst="ellipse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4750890" y="2374379"/>
            <a:ext cx="3421510" cy="1990725"/>
          </a:xfrm>
          <a:prstGeom prst="ellipse">
            <a:avLst/>
          </a:prstGeom>
          <a:gradFill rotWithShape="0">
            <a:gsLst>
              <a:gs pos="0">
                <a:srgbClr val="92CDDC"/>
              </a:gs>
              <a:gs pos="50000">
                <a:srgbClr val="4BACC6"/>
              </a:gs>
              <a:gs pos="100000">
                <a:srgbClr val="92CDDC"/>
              </a:gs>
            </a:gsLst>
            <a:lin ang="5400000" scaled="1"/>
          </a:gradFill>
          <a:ln w="12700">
            <a:solidFill>
              <a:srgbClr val="4BACC6"/>
            </a:solidFill>
            <a:round/>
            <a:headEnd/>
            <a:tailEnd/>
          </a:ln>
          <a:effectLst>
            <a:outerShdw dist="28398" dir="3806097" algn="ctr" rotWithShape="0">
              <a:srgbClr val="205867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8203" name="AutoShape 11"/>
          <p:cNvCxnSpPr>
            <a:cxnSpLocks noChangeShapeType="1"/>
            <a:stCxn id="9" idx="1"/>
            <a:endCxn id="10" idx="0"/>
          </p:cNvCxnSpPr>
          <p:nvPr/>
        </p:nvCxnSpPr>
        <p:spPr bwMode="auto">
          <a:xfrm flipH="1">
            <a:off x="1637109" y="1389295"/>
            <a:ext cx="846659" cy="9595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4" name="AutoShape 12"/>
          <p:cNvCxnSpPr>
            <a:cxnSpLocks noChangeShapeType="1"/>
            <a:stCxn id="9" idx="2"/>
            <a:endCxn id="11" idx="0"/>
          </p:cNvCxnSpPr>
          <p:nvPr/>
        </p:nvCxnSpPr>
        <p:spPr bwMode="auto">
          <a:xfrm flipH="1">
            <a:off x="1818259" y="1829904"/>
            <a:ext cx="2444948" cy="277672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5" name="AutoShape 13"/>
          <p:cNvCxnSpPr>
            <a:cxnSpLocks noChangeShapeType="1"/>
            <a:stCxn id="9" idx="2"/>
            <a:endCxn id="12" idx="0"/>
          </p:cNvCxnSpPr>
          <p:nvPr/>
        </p:nvCxnSpPr>
        <p:spPr bwMode="auto">
          <a:xfrm>
            <a:off x="4263207" y="1829904"/>
            <a:ext cx="2126430" cy="28487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AutoShape 14"/>
          <p:cNvCxnSpPr>
            <a:cxnSpLocks noChangeShapeType="1"/>
            <a:stCxn id="9" idx="3"/>
            <a:endCxn id="13" idx="0"/>
          </p:cNvCxnSpPr>
          <p:nvPr/>
        </p:nvCxnSpPr>
        <p:spPr bwMode="auto">
          <a:xfrm>
            <a:off x="6042646" y="1389295"/>
            <a:ext cx="418999" cy="9850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365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uz-Cyrl-UZ" sz="3600" i="1" dirty="0"/>
              <a:t>O‘z-o‘zini tekshirish uchun savollar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en-US" dirty="0" err="1" smtClean="0"/>
              <a:t>Koshi</a:t>
            </a:r>
            <a:r>
              <a:rPr lang="en-US" dirty="0" smtClean="0"/>
              <a:t> </a:t>
            </a:r>
            <a:r>
              <a:rPr lang="en-US" dirty="0" err="1"/>
              <a:t>teoremasini</a:t>
            </a:r>
            <a:r>
              <a:rPr lang="en-US" dirty="0"/>
              <a:t> </a:t>
            </a:r>
            <a:r>
              <a:rPr lang="en-US" dirty="0" err="1"/>
              <a:t>ayting</a:t>
            </a:r>
            <a:r>
              <a:rPr lang="en-US" dirty="0" smtClean="0"/>
              <a:t>.</a:t>
            </a:r>
            <a:endParaRPr lang="en-US" dirty="0"/>
          </a:p>
          <a:p>
            <a:pPr>
              <a:buBlip>
                <a:blip r:embed="rId3"/>
              </a:buBlip>
            </a:pPr>
            <a:r>
              <a:rPr lang="en-US" dirty="0" smtClean="0"/>
              <a:t> </a:t>
            </a:r>
            <a:r>
              <a:rPr lang="en-US" dirty="0" err="1"/>
              <a:t>Koshi</a:t>
            </a:r>
            <a:r>
              <a:rPr lang="en-US" dirty="0"/>
              <a:t> </a:t>
            </a:r>
            <a:r>
              <a:rPr lang="en-US" dirty="0" err="1"/>
              <a:t>teoremasidan</a:t>
            </a:r>
            <a:r>
              <a:rPr lang="en-US" dirty="0"/>
              <a:t> </a:t>
            </a:r>
            <a:r>
              <a:rPr lang="en-US" dirty="0" err="1"/>
              <a:t>Lagranj</a:t>
            </a:r>
            <a:r>
              <a:rPr lang="en-US" dirty="0"/>
              <a:t> </a:t>
            </a:r>
            <a:r>
              <a:rPr lang="en-US" dirty="0" err="1"/>
              <a:t>teoremasini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chiqaring</a:t>
            </a:r>
            <a:r>
              <a:rPr lang="en-US" dirty="0" smtClean="0"/>
              <a:t>.</a:t>
            </a:r>
            <a:endParaRPr lang="en-US" dirty="0"/>
          </a:p>
          <a:p>
            <a:pPr>
              <a:buBlip>
                <a:blip r:embed="rId3"/>
              </a:buBlip>
            </a:pPr>
            <a:r>
              <a:rPr lang="uz-Cyrl-UZ" dirty="0" smtClean="0"/>
              <a:t> </a:t>
            </a:r>
            <a:r>
              <a:rPr lang="uz-Cyrl-UZ" dirty="0"/>
              <a:t>Nima uchun Ferma, Roll, Lagranj, Koshi, Darbu teoremalari o‘rta qiymat haqidagi teoremalar deyiladi</a:t>
            </a:r>
            <a:r>
              <a:rPr lang="uz-Cyrl-UZ" dirty="0" smtClean="0"/>
              <a:t>?</a:t>
            </a:r>
            <a:endParaRPr lang="en-US" dirty="0" smtClean="0"/>
          </a:p>
          <a:p>
            <a:pPr lvl="0">
              <a:buBlip>
                <a:blip r:embed="rId3"/>
              </a:buBlip>
            </a:pPr>
            <a:r>
              <a:rPr lang="en-US" dirty="0" smtClean="0"/>
              <a:t>        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/>
              <a:t>da </a:t>
            </a:r>
            <a:r>
              <a:rPr lang="en-US" dirty="0" smtClean="0"/>
              <a:t>    </a:t>
            </a:r>
            <a:r>
              <a:rPr lang="en-US" dirty="0" err="1" smtClean="0"/>
              <a:t>ko’rinishidagi</a:t>
            </a:r>
            <a:r>
              <a:rPr lang="en-US" dirty="0" smtClean="0"/>
              <a:t> </a:t>
            </a:r>
          </a:p>
          <a:p>
            <a:pPr lvl="0">
              <a:buBlip>
                <a:blip r:embed="rId3"/>
              </a:buBlip>
            </a:pPr>
            <a:r>
              <a:rPr lang="en-US" dirty="0" err="1" smtClean="0"/>
              <a:t>aniqmaslikni</a:t>
            </a:r>
            <a:r>
              <a:rPr lang="en-US" dirty="0" smtClean="0"/>
              <a:t> </a:t>
            </a:r>
            <a:r>
              <a:rPr lang="en-US" dirty="0" err="1"/>
              <a:t>ochish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Lopital</a:t>
            </a:r>
            <a:r>
              <a:rPr lang="en-US" dirty="0"/>
              <a:t> </a:t>
            </a:r>
            <a:r>
              <a:rPr lang="en-US" dirty="0" err="1"/>
              <a:t>qoidasini</a:t>
            </a:r>
            <a:r>
              <a:rPr lang="en-US" dirty="0"/>
              <a:t> </a:t>
            </a:r>
            <a:r>
              <a:rPr lang="en-US" dirty="0" err="1"/>
              <a:t>chiqaring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1286" name="Picture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78796"/>
            <a:ext cx="827583" cy="27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7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352435"/>
            <a:ext cx="1043608" cy="30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8" name="Picture 2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77073"/>
            <a:ext cx="299788" cy="86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09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815C-40B0-42F4-92BE-D5A6F874E7BF}" type="slidenum">
              <a:rPr lang="ru-RU"/>
              <a:pPr/>
              <a:t>17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77724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Insert </a:t>
            </a:r>
            <a:r>
              <a:rPr lang="en-US" sz="4000" b="1" dirty="0" err="1" smtClean="0"/>
              <a:t>jadvali</a:t>
            </a:r>
            <a:endParaRPr lang="ru-RU" sz="2400" b="1" dirty="0">
              <a:latin typeface="Times New Roman" pitchFamily="18" charset="0"/>
            </a:endParaRPr>
          </a:p>
        </p:txBody>
      </p:sp>
      <p:graphicFrame>
        <p:nvGraphicFramePr>
          <p:cNvPr id="170063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168423"/>
              </p:ext>
            </p:extLst>
          </p:nvPr>
        </p:nvGraphicFramePr>
        <p:xfrm>
          <a:off x="251520" y="1268760"/>
          <a:ext cx="7772400" cy="2952327"/>
        </p:xfrm>
        <a:graphic>
          <a:graphicData uri="http://schemas.openxmlformats.org/drawingml/2006/table">
            <a:tbl>
              <a:tblPr/>
              <a:tblGrid>
                <a:gridCol w="1941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20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kumimoji="0" 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0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0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23528" y="4437112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sz="2400" dirty="0">
                <a:latin typeface="Times New Roman" pitchFamily="18" charset="0"/>
              </a:rPr>
              <a:t>“</a:t>
            </a:r>
            <a:r>
              <a:rPr lang="en-US" sz="2400" dirty="0">
                <a:latin typeface="Times New Roman" pitchFamily="18" charset="0"/>
              </a:rPr>
              <a:t>V</a:t>
            </a:r>
            <a:r>
              <a:rPr lang="uz-Cyrl-UZ" sz="2400" dirty="0">
                <a:latin typeface="Times New Roman" pitchFamily="18" charset="0"/>
              </a:rPr>
              <a:t>”- </a:t>
            </a:r>
            <a:r>
              <a:rPr lang="en-US" sz="2400" dirty="0" smtClean="0">
                <a:latin typeface="Times New Roman" pitchFamily="18" charset="0"/>
              </a:rPr>
              <a:t>men </a:t>
            </a:r>
            <a:r>
              <a:rPr lang="en-US" sz="2400" dirty="0" err="1" smtClean="0">
                <a:latin typeface="Times New Roman" pitchFamily="18" charset="0"/>
              </a:rPr>
              <a:t>bilgan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ma’lumotlarga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mos</a:t>
            </a:r>
            <a:r>
              <a:rPr lang="en-US" sz="2400" dirty="0" smtClean="0">
                <a:latin typeface="Times New Roman" pitchFamily="18" charset="0"/>
              </a:rPr>
              <a:t>;</a:t>
            </a:r>
            <a:endParaRPr lang="uz-Cyrl-UZ" sz="2400" dirty="0">
              <a:latin typeface="Times New Roman" pitchFamily="18" charset="0"/>
            </a:endParaRPr>
          </a:p>
          <a:p>
            <a:pPr algn="just"/>
            <a:r>
              <a:rPr lang="uz-Cyrl-UZ" sz="2400" dirty="0">
                <a:latin typeface="Times New Roman" pitchFamily="18" charset="0"/>
              </a:rPr>
              <a:t>“</a:t>
            </a:r>
            <a:r>
              <a:rPr lang="ru-RU" sz="2400" dirty="0">
                <a:latin typeface="Times New Roman" pitchFamily="18" charset="0"/>
              </a:rPr>
              <a:t>-</a:t>
            </a:r>
            <a:r>
              <a:rPr lang="uz-Cyrl-UZ" sz="2400" dirty="0">
                <a:latin typeface="Times New Roman" pitchFamily="18" charset="0"/>
              </a:rPr>
              <a:t>“ - </a:t>
            </a:r>
            <a:r>
              <a:rPr lang="en-US" sz="2400" dirty="0">
                <a:latin typeface="Times New Roman" pitchFamily="18" charset="0"/>
              </a:rPr>
              <a:t>men </a:t>
            </a:r>
            <a:r>
              <a:rPr lang="en-US" sz="2400" dirty="0" err="1">
                <a:latin typeface="Times New Roman" pitchFamily="18" charset="0"/>
              </a:rPr>
              <a:t>bilgan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ma’lumotlarga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zid</a:t>
            </a:r>
            <a:r>
              <a:rPr lang="en-US" sz="2400" dirty="0" smtClean="0">
                <a:latin typeface="Times New Roman" pitchFamily="18" charset="0"/>
              </a:rPr>
              <a:t>;</a:t>
            </a:r>
            <a:endParaRPr lang="uz-Cyrl-UZ" sz="2400" dirty="0">
              <a:latin typeface="Times New Roman" pitchFamily="18" charset="0"/>
            </a:endParaRPr>
          </a:p>
          <a:p>
            <a:pPr algn="just"/>
            <a:r>
              <a:rPr lang="uz-Cyrl-UZ" sz="2400" dirty="0" smtClean="0">
                <a:latin typeface="Times New Roman" pitchFamily="18" charset="0"/>
              </a:rPr>
              <a:t>“+” – </a:t>
            </a:r>
            <a:r>
              <a:rPr lang="en-US" sz="2400" dirty="0" smtClean="0">
                <a:latin typeface="Times New Roman" pitchFamily="18" charset="0"/>
              </a:rPr>
              <a:t>men </a:t>
            </a:r>
            <a:r>
              <a:rPr lang="en-US" sz="2400" dirty="0" err="1" smtClean="0">
                <a:latin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yangi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ma’lumot</a:t>
            </a:r>
            <a:r>
              <a:rPr lang="uz-Cyrl-UZ" sz="2400" dirty="0" smtClean="0">
                <a:latin typeface="Times New Roman" pitchFamily="18" charset="0"/>
              </a:rPr>
              <a:t>;</a:t>
            </a:r>
            <a:endParaRPr lang="uz-Cyrl-UZ" sz="2400" dirty="0">
              <a:latin typeface="Times New Roman" pitchFamily="18" charset="0"/>
            </a:endParaRPr>
          </a:p>
          <a:p>
            <a:pPr algn="just"/>
            <a:r>
              <a:rPr lang="uz-Cyrl-UZ" sz="2400" dirty="0">
                <a:latin typeface="Times New Roman" pitchFamily="18" charset="0"/>
              </a:rPr>
              <a:t>“?” </a:t>
            </a:r>
            <a:r>
              <a:rPr lang="uz-Cyrl-UZ" sz="2400" dirty="0" smtClean="0">
                <a:latin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</a:rPr>
              <a:t>men </a:t>
            </a:r>
            <a:r>
              <a:rPr lang="en-US" sz="2400" dirty="0" err="1">
                <a:latin typeface="Times New Roman" pitchFamily="18" charset="0"/>
              </a:rPr>
              <a:t>uchun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tushunarsiz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yoki</a:t>
            </a:r>
            <a:r>
              <a:rPr lang="uz-Cyrl-UZ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ma’lumotni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aniqlash</a:t>
            </a:r>
            <a:r>
              <a:rPr lang="uz-Cyrl-UZ" sz="2400" dirty="0" smtClean="0">
                <a:latin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</a:rPr>
              <a:t>to’ldirish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talab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qilinadi</a:t>
            </a:r>
            <a:r>
              <a:rPr lang="uz-Cyrl-UZ" sz="2400" dirty="0" smtClean="0">
                <a:latin typeface="Times New Roman" pitchFamily="18" charset="0"/>
              </a:rPr>
              <a:t>.</a:t>
            </a:r>
            <a:endParaRPr lang="uz-Cyrl-UZ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8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16632"/>
            <a:ext cx="7499176" cy="1184176"/>
          </a:xfrm>
        </p:spPr>
        <p:txBody>
          <a:bodyPr>
            <a:noAutofit/>
          </a:bodyPr>
          <a:lstStyle/>
          <a:p>
            <a:pPr algn="ctr"/>
            <a:r>
              <a:rPr lang="en-US" sz="3200" i="1" dirty="0" err="1"/>
              <a:t>Mustaqil</a:t>
            </a:r>
            <a:r>
              <a:rPr lang="en-US" sz="3200" i="1" dirty="0"/>
              <a:t> </a:t>
            </a:r>
            <a:r>
              <a:rPr lang="en-US" sz="3200" i="1" dirty="0" err="1"/>
              <a:t>yechish</a:t>
            </a:r>
            <a:r>
              <a:rPr lang="en-US" sz="3200" i="1" dirty="0"/>
              <a:t> </a:t>
            </a:r>
            <a:r>
              <a:rPr lang="en-US" sz="3200" i="1" dirty="0" err="1"/>
              <a:t>uchun</a:t>
            </a:r>
            <a:r>
              <a:rPr lang="en-US" sz="3200" i="1" dirty="0"/>
              <a:t> </a:t>
            </a:r>
            <a:r>
              <a:rPr lang="en-US" sz="3200" i="1" dirty="0" err="1"/>
              <a:t>misol</a:t>
            </a:r>
            <a:r>
              <a:rPr lang="en-US" sz="3200" i="1" dirty="0"/>
              <a:t> </a:t>
            </a:r>
            <a:r>
              <a:rPr lang="en-US" sz="3200" i="1" dirty="0" err="1"/>
              <a:t>va</a:t>
            </a:r>
            <a:r>
              <a:rPr lang="en-US" sz="3200" i="1" dirty="0"/>
              <a:t> </a:t>
            </a:r>
            <a:r>
              <a:rPr lang="en-US" sz="3200" i="1" dirty="0" err="1"/>
              <a:t>masalalar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7499176" cy="4876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1)                    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 smtClean="0"/>
              <a:t>hisoblang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                  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hisoblang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3)                  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hisoblang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4)    Agar </a:t>
            </a:r>
            <a:r>
              <a:rPr lang="en-US" i="1" dirty="0"/>
              <a:t>f(x)=x</a:t>
            </a:r>
            <a:r>
              <a:rPr lang="en-US" i="1" baseline="30000" dirty="0"/>
              <a:t>3</a:t>
            </a:r>
            <a:r>
              <a:rPr lang="en-US" i="1" dirty="0"/>
              <a:t>, g(x)=x</a:t>
            </a:r>
            <a:r>
              <a:rPr lang="en-US" i="1" baseline="30000" dirty="0"/>
              <a:t>2</a:t>
            </a:r>
            <a:r>
              <a:rPr lang="en-US" i="1" dirty="0"/>
              <a:t>+1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funksiyalar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[1;2]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dirty="0" err="1"/>
              <a:t>Koshi</a:t>
            </a:r>
            <a:r>
              <a:rPr lang="en-US" dirty="0"/>
              <a:t> </a:t>
            </a:r>
            <a:r>
              <a:rPr lang="en-US" dirty="0" err="1"/>
              <a:t>formulasini</a:t>
            </a:r>
            <a:r>
              <a:rPr lang="en-US" dirty="0"/>
              <a:t> </a:t>
            </a:r>
            <a:r>
              <a:rPr lang="en-US" dirty="0" err="1"/>
              <a:t>yozish</a:t>
            </a:r>
            <a:r>
              <a:rPr lang="en-US" dirty="0"/>
              <a:t> </a:t>
            </a:r>
            <a:r>
              <a:rPr lang="en-US" dirty="0" err="1"/>
              <a:t>mumkinmi</a:t>
            </a:r>
            <a:r>
              <a:rPr lang="en-US" dirty="0"/>
              <a:t>? </a:t>
            </a:r>
            <a:r>
              <a:rPr lang="en-US" dirty="0" err="1"/>
              <a:t>Yozish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toping.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215780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2016224" cy="100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84984"/>
            <a:ext cx="1720291" cy="991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33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B</a:t>
            </a:r>
            <a:r>
              <a:rPr lang="uz-Cyrl-UZ" sz="4000" b="1" dirty="0" smtClean="0">
                <a:solidFill>
                  <a:schemeClr val="tx1"/>
                </a:solidFill>
              </a:rPr>
              <a:t>/</a:t>
            </a:r>
            <a:r>
              <a:rPr lang="en-US" sz="4000" b="1" dirty="0" smtClean="0">
                <a:solidFill>
                  <a:schemeClr val="tx1"/>
                </a:solidFill>
              </a:rPr>
              <a:t>BX</a:t>
            </a:r>
            <a:r>
              <a:rPr lang="uz-Cyrl-UZ" sz="4000" b="1" dirty="0" smtClean="0">
                <a:solidFill>
                  <a:schemeClr val="tx1"/>
                </a:solidFill>
              </a:rPr>
              <a:t>/</a:t>
            </a:r>
            <a:r>
              <a:rPr lang="en-US" sz="4000" b="1" dirty="0" smtClean="0">
                <a:solidFill>
                  <a:schemeClr val="tx1"/>
                </a:solidFill>
              </a:rPr>
              <a:t>B</a:t>
            </a:r>
            <a:r>
              <a:rPr lang="uz-Cyrl-UZ" sz="4000" b="1" dirty="0" smtClean="0">
                <a:solidFill>
                  <a:schemeClr val="tx1"/>
                </a:solidFill>
              </a:rPr>
              <a:t>  </a:t>
            </a:r>
            <a:r>
              <a:rPr lang="en-US" sz="4000" b="1" dirty="0" smtClean="0">
                <a:solidFill>
                  <a:schemeClr val="tx1"/>
                </a:solidFill>
              </a:rPr>
              <a:t>JADVALI</a:t>
            </a:r>
            <a:endParaRPr lang="ru-RU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157801" name="Group 1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01585"/>
              </p:ext>
            </p:extLst>
          </p:nvPr>
        </p:nvGraphicFramePr>
        <p:xfrm>
          <a:off x="179512" y="1988840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37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878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Bilishni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xohlayman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oldim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66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dirty="0" err="1" smtClean="0"/>
              <a:t>Reja</a:t>
            </a:r>
            <a:r>
              <a:rPr lang="en-US" sz="6600" dirty="0" smtClean="0"/>
              <a:t>: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smtClean="0"/>
              <a:t> Koshi</a:t>
            </a:r>
            <a:r>
              <a:rPr lang="en-US" sz="2800" b="1" dirty="0" smtClean="0"/>
              <a:t> </a:t>
            </a:r>
            <a:r>
              <a:rPr lang="en-US" sz="2800" b="1" dirty="0" err="1"/>
              <a:t>teoremasi</a:t>
            </a:r>
            <a:r>
              <a:rPr lang="en-US" sz="2800" b="1" dirty="0"/>
              <a:t> </a:t>
            </a:r>
            <a:endParaRPr lang="ru-RU" sz="2800" b="1" dirty="0"/>
          </a:p>
          <a:p>
            <a:r>
              <a:rPr lang="en-US" sz="2800" b="1" dirty="0" smtClean="0"/>
              <a:t> </a:t>
            </a:r>
            <a:r>
              <a:rPr lang="en-US" sz="2800" b="1" dirty="0" err="1"/>
              <a:t>Lopital</a:t>
            </a:r>
            <a:r>
              <a:rPr lang="en-US" sz="2800" b="1" dirty="0"/>
              <a:t> </a:t>
            </a:r>
            <a:r>
              <a:rPr lang="en-US" sz="2800" b="1" dirty="0" err="1"/>
              <a:t>qoidasi</a:t>
            </a:r>
            <a:r>
              <a:rPr lang="en-US" sz="2800" b="1" dirty="0" smtClean="0"/>
              <a:t>.</a:t>
            </a:r>
          </a:p>
          <a:p>
            <a:r>
              <a:rPr lang="en-US" sz="2800" b="1" dirty="0" smtClean="0"/>
              <a:t> </a:t>
            </a:r>
            <a:r>
              <a:rPr lang="en-US" sz="2800" b="1" dirty="0" err="1" smtClean="0"/>
              <a:t>Mavzu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yuzasidan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misollar</a:t>
            </a:r>
            <a:r>
              <a:rPr lang="en-US" sz="28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85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85800"/>
            <a:ext cx="7242048" cy="1143000"/>
          </a:xfrm>
        </p:spPr>
        <p:txBody>
          <a:bodyPr>
            <a:noAutofit/>
          </a:bodyPr>
          <a:lstStyle/>
          <a:p>
            <a:pPr indent="355600" algn="ctr" eaLnBrk="1" hangingPunct="1">
              <a:defRPr/>
            </a:pPr>
            <a:r>
              <a:rPr lang="en-US" sz="4800" b="1" i="1" dirty="0" smtClean="0">
                <a:solidFill>
                  <a:srgbClr val="005A5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gerian" pitchFamily="82" charset="0"/>
              </a:rPr>
              <a:t>E’TIBORINGIZ  UCHUN RAXMAT  !!!</a:t>
            </a:r>
          </a:p>
        </p:txBody>
      </p:sp>
      <p:pic>
        <p:nvPicPr>
          <p:cNvPr id="19461" name="Picture 5" descr="pooh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6858000"/>
            <a:ext cx="11906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7" descr="mickeymouse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916113"/>
            <a:ext cx="188595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8" descr="mult-pic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1450" y="4076700"/>
            <a:ext cx="1441450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9" descr="pooh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-3095625"/>
            <a:ext cx="11906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10" descr="mult-pic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225088" y="4076700"/>
            <a:ext cx="1331912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78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-0.02587 -1.75463 " pathEditMode="relative" rAng="0" ptsTypes="AA">
                                      <p:cBhvr>
                                        <p:cTn id="9" dur="10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" y="-8773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023 L 1.31111 -0.01042 " pathEditMode="relative" rAng="0" ptsTypes="AA">
                                      <p:cBhvr>
                                        <p:cTn id="11" dur="10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556" y="-53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5 0.00115 L -0.03559 1.62986 " pathEditMode="relative" rAng="0" ptsTypes="AA">
                                      <p:cBhvr>
                                        <p:cTn id="22" dur="10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" y="8143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2 -0.01042 L -1.34652 0.01042 " pathEditMode="relative" rAng="0" ptsTypes="AA">
                                      <p:cBhvr>
                                        <p:cTn id="24" dur="10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26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err="1"/>
              <a:t>O’tilgan</a:t>
            </a:r>
            <a:r>
              <a:rPr lang="en-US" sz="4000" dirty="0"/>
              <a:t> </a:t>
            </a:r>
            <a:r>
              <a:rPr lang="en-US" sz="4000" dirty="0" err="1"/>
              <a:t>mavzular</a:t>
            </a:r>
            <a:r>
              <a:rPr lang="en-US" sz="4000" dirty="0"/>
              <a:t> </a:t>
            </a:r>
            <a:r>
              <a:rPr lang="en-US" sz="4000" dirty="0" err="1"/>
              <a:t>bo’yicha</a:t>
            </a:r>
            <a:r>
              <a:rPr lang="en-US" sz="4000" dirty="0"/>
              <a:t> </a:t>
            </a:r>
            <a:r>
              <a:rPr lang="en-US" sz="4000" dirty="0" err="1"/>
              <a:t>savol-javob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44322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600" dirty="0"/>
              <a:t>1. Ferma teoremasini ayting. Uning geometrik ma’nosi nimadan iborat?</a:t>
            </a:r>
            <a:endParaRPr lang="ru-RU" sz="2600" dirty="0"/>
          </a:p>
          <a:p>
            <a:r>
              <a:rPr lang="uz-Cyrl-UZ" sz="2600" dirty="0"/>
              <a:t>2. Roll teoremasini ayting. Uning geometrik ma’nosi nim</a:t>
            </a:r>
            <a:r>
              <a:rPr lang="en-US" sz="2600" dirty="0" err="1"/>
              <a:t>adan</a:t>
            </a:r>
            <a:r>
              <a:rPr lang="en-US" sz="2600" dirty="0"/>
              <a:t> </a:t>
            </a:r>
            <a:r>
              <a:rPr lang="en-US" sz="2600" dirty="0" err="1"/>
              <a:t>iborat</a:t>
            </a:r>
            <a:r>
              <a:rPr lang="en-US" sz="2600" dirty="0"/>
              <a:t>?</a:t>
            </a:r>
            <a:endParaRPr lang="ru-RU" sz="2600" dirty="0"/>
          </a:p>
          <a:p>
            <a:r>
              <a:rPr lang="en-US" sz="2600" dirty="0"/>
              <a:t>3. Roll </a:t>
            </a:r>
            <a:r>
              <a:rPr lang="en-US" sz="2600" dirty="0" err="1"/>
              <a:t>teoremasining</a:t>
            </a:r>
            <a:r>
              <a:rPr lang="en-US" sz="2600" dirty="0"/>
              <a:t> </a:t>
            </a:r>
            <a:r>
              <a:rPr lang="en-US" sz="2600" dirty="0" err="1"/>
              <a:t>shartlarini</a:t>
            </a:r>
            <a:r>
              <a:rPr lang="en-US" sz="2600" dirty="0"/>
              <a:t> </a:t>
            </a:r>
            <a:r>
              <a:rPr lang="en-US" sz="2600" dirty="0" err="1"/>
              <a:t>ayting</a:t>
            </a:r>
            <a:r>
              <a:rPr lang="en-US" sz="2600" dirty="0"/>
              <a:t>. </a:t>
            </a:r>
            <a:r>
              <a:rPr lang="en-US" sz="2600" dirty="0" err="1"/>
              <a:t>Ularning</a:t>
            </a:r>
            <a:r>
              <a:rPr lang="en-US" sz="2600" dirty="0"/>
              <a:t> </a:t>
            </a:r>
            <a:r>
              <a:rPr lang="en-US" sz="2600" dirty="0" err="1"/>
              <a:t>zaruriy</a:t>
            </a:r>
            <a:r>
              <a:rPr lang="en-US" sz="2600" dirty="0"/>
              <a:t> </a:t>
            </a:r>
            <a:r>
              <a:rPr lang="en-US" sz="2600" dirty="0" err="1"/>
              <a:t>shart</a:t>
            </a:r>
            <a:r>
              <a:rPr lang="en-US" sz="2600" dirty="0"/>
              <a:t> </a:t>
            </a:r>
            <a:r>
              <a:rPr lang="en-US" sz="2600" dirty="0" err="1"/>
              <a:t>ekanligini</a:t>
            </a:r>
            <a:r>
              <a:rPr lang="en-US" sz="2600" dirty="0"/>
              <a:t> </a:t>
            </a:r>
            <a:r>
              <a:rPr lang="en-US" sz="2600" dirty="0" err="1"/>
              <a:t>misollarda</a:t>
            </a:r>
            <a:r>
              <a:rPr lang="en-US" sz="2600" dirty="0"/>
              <a:t> </a:t>
            </a:r>
            <a:r>
              <a:rPr lang="en-US" sz="2600" dirty="0" err="1"/>
              <a:t>tushuntiring</a:t>
            </a:r>
            <a:r>
              <a:rPr lang="en-US" sz="2600" dirty="0"/>
              <a:t>.</a:t>
            </a:r>
            <a:endParaRPr lang="ru-RU" sz="2600" dirty="0"/>
          </a:p>
          <a:p>
            <a:r>
              <a:rPr lang="en-US" sz="2600" dirty="0"/>
              <a:t>4. </a:t>
            </a:r>
            <a:r>
              <a:rPr lang="en-US" sz="2600" dirty="0" err="1"/>
              <a:t>Lagranj</a:t>
            </a:r>
            <a:r>
              <a:rPr lang="en-US" sz="2600" dirty="0"/>
              <a:t> </a:t>
            </a:r>
            <a:r>
              <a:rPr lang="en-US" sz="2600" dirty="0" err="1"/>
              <a:t>teoremasini</a:t>
            </a:r>
            <a:r>
              <a:rPr lang="en-US" sz="2600" dirty="0"/>
              <a:t> </a:t>
            </a:r>
            <a:r>
              <a:rPr lang="en-US" sz="2600" dirty="0" err="1"/>
              <a:t>ayting</a:t>
            </a:r>
            <a:r>
              <a:rPr lang="en-US" sz="2600" dirty="0"/>
              <a:t>. </a:t>
            </a:r>
            <a:r>
              <a:rPr lang="en-US" sz="2600" dirty="0" err="1"/>
              <a:t>Uning</a:t>
            </a:r>
            <a:r>
              <a:rPr lang="en-US" sz="2600" dirty="0"/>
              <a:t> </a:t>
            </a:r>
            <a:r>
              <a:rPr lang="en-US" sz="2600" dirty="0" err="1"/>
              <a:t>geometrik</a:t>
            </a:r>
            <a:r>
              <a:rPr lang="en-US" sz="2600" dirty="0"/>
              <a:t> </a:t>
            </a:r>
            <a:r>
              <a:rPr lang="en-US" sz="2600" dirty="0" err="1"/>
              <a:t>ma’nosi</a:t>
            </a:r>
            <a:r>
              <a:rPr lang="en-US" sz="2600" dirty="0"/>
              <a:t> </a:t>
            </a:r>
            <a:r>
              <a:rPr lang="en-US" sz="2600" dirty="0" err="1"/>
              <a:t>nimadan</a:t>
            </a:r>
            <a:r>
              <a:rPr lang="en-US" sz="2600" dirty="0"/>
              <a:t> </a:t>
            </a:r>
            <a:r>
              <a:rPr lang="en-US" sz="2600" dirty="0" err="1"/>
              <a:t>iborat</a:t>
            </a:r>
            <a:r>
              <a:rPr lang="en-US" sz="2600" dirty="0"/>
              <a:t>?</a:t>
            </a:r>
            <a:endParaRPr lang="ru-RU" sz="2600" dirty="0"/>
          </a:p>
          <a:p>
            <a:r>
              <a:rPr lang="en-US" sz="2600" dirty="0"/>
              <a:t>5. </a:t>
            </a:r>
            <a:r>
              <a:rPr lang="en-US" sz="2600" dirty="0" err="1"/>
              <a:t>Lagranj</a:t>
            </a:r>
            <a:r>
              <a:rPr lang="en-US" sz="2600" dirty="0"/>
              <a:t> </a:t>
            </a:r>
            <a:r>
              <a:rPr lang="en-US" sz="2600" dirty="0" err="1"/>
              <a:t>teoremasi</a:t>
            </a:r>
            <a:r>
              <a:rPr lang="en-US" sz="2600" dirty="0"/>
              <a:t> </a:t>
            </a:r>
            <a:r>
              <a:rPr lang="en-US" sz="2600" dirty="0" err="1"/>
              <a:t>shartlarining</a:t>
            </a:r>
            <a:r>
              <a:rPr lang="en-US" sz="2600" dirty="0"/>
              <a:t> </a:t>
            </a:r>
            <a:r>
              <a:rPr lang="en-US" sz="2600" dirty="0" err="1"/>
              <a:t>har</a:t>
            </a:r>
            <a:r>
              <a:rPr lang="en-US" sz="2600" dirty="0"/>
              <a:t> </a:t>
            </a:r>
            <a:r>
              <a:rPr lang="en-US" sz="2600" dirty="0" err="1"/>
              <a:t>biri</a:t>
            </a:r>
            <a:r>
              <a:rPr lang="en-US" sz="2600" dirty="0"/>
              <a:t> </a:t>
            </a:r>
            <a:r>
              <a:rPr lang="en-US" sz="2600" dirty="0" err="1"/>
              <a:t>zaruriy</a:t>
            </a:r>
            <a:r>
              <a:rPr lang="en-US" sz="2600" dirty="0"/>
              <a:t> </a:t>
            </a:r>
            <a:r>
              <a:rPr lang="en-US" sz="2600" dirty="0" err="1"/>
              <a:t>shart</a:t>
            </a:r>
            <a:r>
              <a:rPr lang="en-US" sz="2600" dirty="0"/>
              <a:t> </a:t>
            </a:r>
            <a:r>
              <a:rPr lang="en-US" sz="2600" dirty="0" err="1"/>
              <a:t>ekanligini</a:t>
            </a:r>
            <a:r>
              <a:rPr lang="en-US" sz="2600" dirty="0"/>
              <a:t> </a:t>
            </a:r>
            <a:r>
              <a:rPr lang="en-US" sz="2600" dirty="0" err="1"/>
              <a:t>misollarda</a:t>
            </a:r>
            <a:r>
              <a:rPr lang="en-US" sz="2600" dirty="0"/>
              <a:t> </a:t>
            </a:r>
            <a:r>
              <a:rPr lang="en-US" sz="2600" dirty="0" err="1"/>
              <a:t>tushuntiring</a:t>
            </a:r>
            <a:r>
              <a:rPr lang="en-US" sz="2600" dirty="0"/>
              <a:t>.</a:t>
            </a:r>
            <a:endParaRPr lang="ru-RU" sz="2600" dirty="0"/>
          </a:p>
          <a:p>
            <a:r>
              <a:rPr lang="en-US" sz="2600" dirty="0"/>
              <a:t>6. Roll </a:t>
            </a:r>
            <a:r>
              <a:rPr lang="en-US" sz="2600" dirty="0" err="1"/>
              <a:t>teoremasi</a:t>
            </a:r>
            <a:r>
              <a:rPr lang="en-US" sz="2600" dirty="0"/>
              <a:t> </a:t>
            </a:r>
            <a:r>
              <a:rPr lang="en-US" sz="2600" dirty="0" err="1"/>
              <a:t>Lagranj</a:t>
            </a:r>
            <a:r>
              <a:rPr lang="en-US" sz="2600" dirty="0"/>
              <a:t> </a:t>
            </a:r>
            <a:r>
              <a:rPr lang="en-US" sz="2600" dirty="0" err="1"/>
              <a:t>teoremasining</a:t>
            </a:r>
            <a:r>
              <a:rPr lang="en-US" sz="2600" dirty="0"/>
              <a:t> </a:t>
            </a:r>
            <a:r>
              <a:rPr lang="en-US" sz="2600" dirty="0" err="1"/>
              <a:t>xususiy</a:t>
            </a:r>
            <a:r>
              <a:rPr lang="en-US" sz="2600" dirty="0"/>
              <a:t> </a:t>
            </a:r>
            <a:r>
              <a:rPr lang="en-US" sz="2600" dirty="0" err="1"/>
              <a:t>holi</a:t>
            </a:r>
            <a:r>
              <a:rPr lang="en-US" sz="2600" dirty="0"/>
              <a:t> </a:t>
            </a:r>
            <a:r>
              <a:rPr lang="en-US" sz="2600" dirty="0" err="1"/>
              <a:t>ekanligini</a:t>
            </a:r>
            <a:r>
              <a:rPr lang="en-US" sz="2600" dirty="0"/>
              <a:t> </a:t>
            </a:r>
            <a:r>
              <a:rPr lang="en-US" sz="2600" dirty="0" err="1"/>
              <a:t>ko‘rsating</a:t>
            </a:r>
            <a:r>
              <a:rPr lang="en-US" sz="2600" dirty="0"/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416664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57504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 </a:t>
            </a:r>
            <a:r>
              <a:rPr lang="en-US" sz="4000" dirty="0" err="1" smtClean="0"/>
              <a:t>Darsning</a:t>
            </a:r>
            <a:r>
              <a:rPr lang="en-US" sz="4000" dirty="0" smtClean="0"/>
              <a:t> </a:t>
            </a:r>
            <a:r>
              <a:rPr lang="en-US" sz="4000" dirty="0" err="1" smtClean="0"/>
              <a:t>maqsadi</a:t>
            </a:r>
            <a:r>
              <a:rPr lang="en-US" sz="4000" dirty="0" smtClean="0"/>
              <a:t> </a:t>
            </a:r>
            <a:r>
              <a:rPr lang="en-US" sz="4000" dirty="0" err="1" smtClean="0"/>
              <a:t>va</a:t>
            </a:r>
            <a:r>
              <a:rPr lang="en-US" sz="4000" dirty="0" smtClean="0"/>
              <a:t> </a:t>
            </a:r>
            <a:r>
              <a:rPr lang="en-US" sz="4000" dirty="0" err="1"/>
              <a:t>tayanch</a:t>
            </a:r>
            <a:r>
              <a:rPr lang="en-US" sz="4000" dirty="0"/>
              <a:t> </a:t>
            </a:r>
            <a:r>
              <a:rPr lang="en-US" sz="4000" dirty="0" err="1"/>
              <a:t>tushunchalar</a:t>
            </a:r>
            <a:r>
              <a:rPr lang="en-US" sz="4000" dirty="0"/>
              <a:t/>
            </a:r>
            <a:br>
              <a:rPr lang="en-US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7156648" cy="3674808"/>
          </a:xfrm>
        </p:spPr>
        <p:txBody>
          <a:bodyPr>
            <a:normAutofit lnSpcReduction="10000"/>
          </a:bodyPr>
          <a:lstStyle/>
          <a:p>
            <a:r>
              <a:rPr lang="en-US" sz="3600" dirty="0" err="1" smtClean="0"/>
              <a:t>Darsning</a:t>
            </a:r>
            <a:r>
              <a:rPr lang="en-US" sz="3600" dirty="0" smtClean="0"/>
              <a:t> </a:t>
            </a:r>
            <a:r>
              <a:rPr lang="en-US" sz="3600" dirty="0" err="1" smtClean="0"/>
              <a:t>maqsadi</a:t>
            </a:r>
            <a:r>
              <a:rPr lang="en-US" sz="3600" dirty="0" smtClean="0"/>
              <a:t> :</a:t>
            </a:r>
            <a:r>
              <a:rPr lang="en-US" sz="3200" dirty="0"/>
              <a:t> </a:t>
            </a:r>
            <a:r>
              <a:rPr lang="en-US" sz="3200" dirty="0" err="1"/>
              <a:t>Koshi</a:t>
            </a:r>
            <a:r>
              <a:rPr lang="en-US" sz="3200" dirty="0"/>
              <a:t> </a:t>
            </a:r>
            <a:r>
              <a:rPr lang="en-US" sz="3200" dirty="0" err="1"/>
              <a:t>teoremalari</a:t>
            </a:r>
            <a:r>
              <a:rPr lang="en-US" sz="3200" dirty="0"/>
              <a:t>. </a:t>
            </a:r>
            <a:r>
              <a:rPr lang="en-US" sz="3200" dirty="0" err="1"/>
              <a:t>Lopital</a:t>
            </a:r>
            <a:r>
              <a:rPr lang="en-US" sz="3200" dirty="0"/>
              <a:t> </a:t>
            </a:r>
            <a:r>
              <a:rPr lang="en-US" sz="3200" dirty="0" err="1"/>
              <a:t>qoidasi</a:t>
            </a:r>
            <a:r>
              <a:rPr lang="uz-Cyrl-UZ" sz="3200" i="1" u="sng" dirty="0" smtClean="0"/>
              <a:t> va ularning tadbiqini  talabalarga tushuntirish. </a:t>
            </a:r>
            <a:endParaRPr lang="en-US" sz="3200" i="1" u="sng" dirty="0" smtClean="0"/>
          </a:p>
          <a:p>
            <a:r>
              <a:rPr lang="en-US" sz="3600" dirty="0" err="1" smtClean="0"/>
              <a:t>Tayanch</a:t>
            </a:r>
            <a:r>
              <a:rPr lang="en-US" sz="3600" dirty="0" smtClean="0"/>
              <a:t> </a:t>
            </a:r>
            <a:r>
              <a:rPr lang="en-US" sz="3600" dirty="0" err="1" smtClean="0"/>
              <a:t>tushunchalar</a:t>
            </a:r>
            <a:r>
              <a:rPr lang="en-US" sz="3600" dirty="0" smtClean="0"/>
              <a:t>:</a:t>
            </a:r>
          </a:p>
          <a:p>
            <a:pPr marL="0" indent="0">
              <a:buNone/>
            </a:pPr>
            <a:r>
              <a:rPr lang="en-US" sz="3200" dirty="0" smtClean="0"/>
              <a:t>   </a:t>
            </a:r>
            <a:r>
              <a:rPr lang="uz-Cyrl-UZ" sz="3200" dirty="0" smtClean="0"/>
              <a:t>1</a:t>
            </a:r>
            <a:r>
              <a:rPr lang="uz-Cyrl-UZ" sz="3200" dirty="0"/>
              <a:t>. </a:t>
            </a:r>
            <a:r>
              <a:rPr lang="en-US" sz="3200" dirty="0" err="1"/>
              <a:t>Koshi</a:t>
            </a:r>
            <a:r>
              <a:rPr lang="en-US" sz="3200" dirty="0"/>
              <a:t> </a:t>
            </a:r>
            <a:r>
              <a:rPr lang="en-US" sz="3200" dirty="0" err="1"/>
              <a:t>teoremalari</a:t>
            </a:r>
            <a:r>
              <a:rPr lang="en-US" sz="3200" dirty="0"/>
              <a:t> 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</a:t>
            </a:r>
            <a:r>
              <a:rPr lang="uz-Cyrl-UZ" sz="3200" dirty="0" smtClean="0"/>
              <a:t>2. </a:t>
            </a:r>
            <a:r>
              <a:rPr lang="en-US" sz="3200" dirty="0" err="1"/>
              <a:t>Lopital</a:t>
            </a:r>
            <a:r>
              <a:rPr lang="en-US" sz="3200" dirty="0"/>
              <a:t> </a:t>
            </a:r>
            <a:r>
              <a:rPr lang="en-US" sz="3200" dirty="0" err="1"/>
              <a:t>qoidasi</a:t>
            </a:r>
            <a:r>
              <a:rPr lang="uz-Cyrl-UZ" sz="3200" i="1" u="sng" dirty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4620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en-US" sz="4000" dirty="0" err="1"/>
              <a:t>Tarixiy</a:t>
            </a:r>
            <a:r>
              <a:rPr lang="en-US" sz="4000" dirty="0"/>
              <a:t> </a:t>
            </a:r>
            <a:r>
              <a:rPr lang="en-US" sz="4000" dirty="0" err="1"/>
              <a:t>ma’lumot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7239000" cy="5258984"/>
          </a:xfrm>
        </p:spPr>
        <p:txBody>
          <a:bodyPr>
            <a:normAutofit/>
          </a:bodyPr>
          <a:lstStyle/>
          <a:p>
            <a:r>
              <a:rPr lang="en-US" sz="3200" dirty="0" err="1"/>
              <a:t>Gil’om</a:t>
            </a:r>
            <a:r>
              <a:rPr lang="en-US" sz="3200" dirty="0"/>
              <a:t> </a:t>
            </a:r>
            <a:r>
              <a:rPr lang="en-US" sz="3200" dirty="0" err="1"/>
              <a:t>Fransua</a:t>
            </a:r>
            <a:r>
              <a:rPr lang="en-US" sz="3200" dirty="0"/>
              <a:t> de </a:t>
            </a:r>
            <a:r>
              <a:rPr lang="en-US" sz="3200" dirty="0" err="1"/>
              <a:t>Lopital</a:t>
            </a:r>
            <a:r>
              <a:rPr lang="en-US" sz="3200" dirty="0"/>
              <a:t> (1661-1704) – </a:t>
            </a:r>
            <a:r>
              <a:rPr lang="en-US" sz="3200" dirty="0" err="1"/>
              <a:t>farang</a:t>
            </a:r>
            <a:r>
              <a:rPr lang="en-US" sz="3200" dirty="0"/>
              <a:t> </a:t>
            </a:r>
            <a:r>
              <a:rPr lang="en-US" sz="3200" dirty="0" err="1"/>
              <a:t>matematigi</a:t>
            </a:r>
            <a:r>
              <a:rPr lang="en-US" sz="3200" dirty="0"/>
              <a:t>, u ham </a:t>
            </a:r>
            <a:r>
              <a:rPr lang="en-US" sz="3200" dirty="0" err="1"/>
              <a:t>Leybnits</a:t>
            </a:r>
            <a:r>
              <a:rPr lang="en-US" sz="3200" dirty="0"/>
              <a:t> </a:t>
            </a:r>
            <a:r>
              <a:rPr lang="en-US" sz="3200" dirty="0" err="1"/>
              <a:t>maktabining</a:t>
            </a:r>
            <a:r>
              <a:rPr lang="en-US" sz="3200" dirty="0"/>
              <a:t> </a:t>
            </a:r>
            <a:r>
              <a:rPr lang="en-US" sz="3200" dirty="0" err="1"/>
              <a:t>vakili</a:t>
            </a:r>
            <a:r>
              <a:rPr lang="en-US" sz="3200" dirty="0"/>
              <a:t>, </a:t>
            </a:r>
            <a:r>
              <a:rPr lang="en-US" sz="3200" dirty="0" err="1"/>
              <a:t>teksda</a:t>
            </a:r>
            <a:r>
              <a:rPr lang="en-US" sz="3200" dirty="0"/>
              <a:t> </a:t>
            </a:r>
            <a:r>
              <a:rPr lang="en-US" sz="3200" dirty="0" err="1"/>
              <a:t>keltirilgan</a:t>
            </a:r>
            <a:r>
              <a:rPr lang="en-US" sz="3200" dirty="0"/>
              <a:t> </a:t>
            </a:r>
            <a:r>
              <a:rPr lang="en-US" sz="3200" dirty="0" err="1"/>
              <a:t>kitob</a:t>
            </a:r>
            <a:r>
              <a:rPr lang="en-US" sz="3200" dirty="0"/>
              <a:t> </a:t>
            </a:r>
            <a:r>
              <a:rPr lang="en-US" sz="3200" dirty="0" err="1"/>
              <a:t>differentsial</a:t>
            </a:r>
            <a:r>
              <a:rPr lang="en-US" sz="3200" dirty="0"/>
              <a:t> </a:t>
            </a:r>
            <a:r>
              <a:rPr lang="en-US" sz="3200" dirty="0" err="1"/>
              <a:t>hisobning</a:t>
            </a:r>
            <a:r>
              <a:rPr lang="en-US" sz="3200" dirty="0"/>
              <a:t> </a:t>
            </a:r>
            <a:r>
              <a:rPr lang="en-US" sz="3200" dirty="0" err="1"/>
              <a:t>dastlabki</a:t>
            </a:r>
            <a:r>
              <a:rPr lang="en-US" sz="3200" dirty="0"/>
              <a:t> </a:t>
            </a:r>
            <a:r>
              <a:rPr lang="en-US" sz="3200" dirty="0" err="1"/>
              <a:t>kursi</a:t>
            </a:r>
            <a:r>
              <a:rPr lang="en-US" sz="3200" dirty="0"/>
              <a:t> </a:t>
            </a:r>
            <a:r>
              <a:rPr lang="en-US" sz="3200" dirty="0" err="1"/>
              <a:t>hisoblanadi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err="1" smtClean="0"/>
              <a:t>Jozef-Lui</a:t>
            </a:r>
            <a:r>
              <a:rPr lang="en-US" sz="3200" dirty="0" smtClean="0"/>
              <a:t> </a:t>
            </a:r>
            <a:r>
              <a:rPr lang="en-US" sz="3200" dirty="0" err="1"/>
              <a:t>Lagranj</a:t>
            </a:r>
            <a:r>
              <a:rPr lang="en-US" sz="3200" dirty="0"/>
              <a:t> (1736-1813)- </a:t>
            </a:r>
            <a:r>
              <a:rPr lang="en-US" sz="3200" dirty="0" err="1"/>
              <a:t>mashxur</a:t>
            </a:r>
            <a:r>
              <a:rPr lang="en-US" sz="3200" dirty="0"/>
              <a:t> </a:t>
            </a:r>
            <a:r>
              <a:rPr lang="en-US" sz="3200" dirty="0" err="1"/>
              <a:t>farang</a:t>
            </a:r>
            <a:r>
              <a:rPr lang="en-US" sz="3200" dirty="0"/>
              <a:t> </a:t>
            </a:r>
            <a:r>
              <a:rPr lang="en-US" sz="3200" dirty="0" err="1"/>
              <a:t>matematigi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mexanigi</a:t>
            </a:r>
            <a:r>
              <a:rPr lang="en-US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4490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err="1"/>
              <a:t>Koshi</a:t>
            </a:r>
            <a:r>
              <a:rPr lang="en-US" sz="4000" dirty="0"/>
              <a:t> </a:t>
            </a:r>
            <a:r>
              <a:rPr lang="en-US" sz="4000" dirty="0" err="1"/>
              <a:t>teoremasi</a:t>
            </a:r>
            <a:r>
              <a:rPr lang="en-US" sz="4000" dirty="0"/>
              <a:t> </a:t>
            </a:r>
            <a:r>
              <a:rPr lang="ru-RU" sz="4000" dirty="0"/>
              <a:t/>
            </a:r>
            <a:br>
              <a:rPr lang="ru-RU" sz="40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7632848" cy="554461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-teorema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Koshi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teoremasi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 Agar [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kesmada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g(x)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1) [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 da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uzluksiz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2) 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intervalda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f’(x)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g’(x)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hamda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g’(x)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bo‘lmaganda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bitta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a&lt;c&lt;b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nuqta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topilib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tenglik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o‘rinli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215965"/>
              </p:ext>
            </p:extLst>
          </p:nvPr>
        </p:nvGraphicFramePr>
        <p:xfrm>
          <a:off x="2123728" y="4313903"/>
          <a:ext cx="2736304" cy="884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Формула" r:id="rId3" imgW="1307880" imgH="419040" progId="Equation.3">
                  <p:embed/>
                </p:oleObj>
              </mc:Choice>
              <mc:Fallback>
                <p:oleObj name="Формула" r:id="rId3" imgW="1307880" imgH="419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313903"/>
                        <a:ext cx="2736304" cy="8845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482438" y="4549190"/>
            <a:ext cx="6480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(</a:t>
            </a:r>
            <a:r>
              <a:rPr lang="uz-Cyrl-UZ" sz="2000" dirty="0"/>
              <a:t>4</a:t>
            </a:r>
            <a:r>
              <a:rPr lang="en-US" sz="2000" dirty="0"/>
              <a:t>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5941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0"/>
            <a:ext cx="4824536" cy="6858000"/>
          </a:xfrm>
        </p:spPr>
        <p:txBody>
          <a:bodyPr>
            <a:no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Endi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i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Koshi</a:t>
            </a:r>
            <a:r>
              <a:rPr lang="en-US" sz="2300" b="1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i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teoremasining</a:t>
            </a:r>
            <a:r>
              <a:rPr lang="en-US" sz="2300" b="1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i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geometrik</a:t>
            </a:r>
            <a:r>
              <a:rPr lang="en-US" sz="2300" b="1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i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ma’nosini</a:t>
            </a:r>
            <a:r>
              <a:rPr lang="en-US" sz="2300" b="1" i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aniqlaymiz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Aytaylik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x=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(t),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y=f(t),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tekislikdagi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chizi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qning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parametrik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tenglamasi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bo‘lsin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Shuningdek chiziqda 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t=a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 ga mos keluvchi nuqtani 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A(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(a),f(a)),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t=b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 ga mos keluvchi nuqtani 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B(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(b),f(b))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 kabi belgilaylik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U holda (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) formulaning chap  qismi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 vatarning burchak koeffitsientini, o‘ng tomoni esa egri chiziqqa parametrning 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t=c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 qiymatiga mos keladigan nuqtasida o‘tkazilgan urinmaning burchak koeffitsientini anglatadi. Demak, Koshi formulasi 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yoyning </a:t>
            </a:r>
            <a:r>
              <a:rPr lang="uz-Cyrl-UZ" sz="2300" i="1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 vatarga parallel bo‘lgan urinmasining mavjudligini ta’kidlaydi ekan.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␂矸曰矷淀矵ح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810" y="0"/>
            <a:ext cx="433471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61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7300664" cy="5763040"/>
          </a:xfrm>
        </p:spPr>
        <p:txBody>
          <a:bodyPr>
            <a:normAutofit lnSpcReduction="10000"/>
          </a:bodyPr>
          <a:lstStyle/>
          <a:p>
            <a:r>
              <a:rPr lang="en-US" i="1" dirty="0" err="1"/>
              <a:t>Misol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i="1" dirty="0"/>
              <a:t>f(x)=x</a:t>
            </a:r>
            <a:r>
              <a:rPr lang="en-US" i="1" baseline="30000" dirty="0"/>
              <a:t>2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>
                <a:sym typeface="Symbol"/>
              </a:rPr>
              <a:t></a:t>
            </a:r>
            <a:r>
              <a:rPr lang="en-US" i="1" dirty="0"/>
              <a:t>(x</a:t>
            </a:r>
            <a:r>
              <a:rPr lang="en-US" i="1" dirty="0" smtClean="0"/>
              <a:t>)</a:t>
            </a:r>
            <a:r>
              <a:rPr lang="en-US" dirty="0" smtClean="0"/>
              <a:t>=       </a:t>
            </a:r>
            <a:r>
              <a:rPr lang="en-US" dirty="0" err="1" smtClean="0"/>
              <a:t>funksiyalar</a:t>
            </a:r>
            <a:r>
              <a:rPr lang="en-US" dirty="0" smtClean="0"/>
              <a:t> </a:t>
            </a:r>
            <a:r>
              <a:rPr lang="en-US" dirty="0" err="1"/>
              <a:t>uchun</a:t>
            </a:r>
            <a:r>
              <a:rPr lang="en-US" dirty="0"/>
              <a:t> [0,4]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dirty="0" err="1"/>
              <a:t>Koshi</a:t>
            </a:r>
            <a:r>
              <a:rPr lang="en-US" dirty="0"/>
              <a:t> </a:t>
            </a:r>
            <a:r>
              <a:rPr lang="en-US" dirty="0" err="1"/>
              <a:t>formulasini</a:t>
            </a:r>
            <a:r>
              <a:rPr lang="en-US" dirty="0"/>
              <a:t> </a:t>
            </a:r>
            <a:r>
              <a:rPr lang="en-US" dirty="0" err="1"/>
              <a:t>yozing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toping.</a:t>
            </a:r>
            <a:endParaRPr lang="ru-RU" dirty="0"/>
          </a:p>
          <a:p>
            <a:pPr marL="0" indent="0">
              <a:buNone/>
            </a:pPr>
            <a:r>
              <a:rPr lang="uz-Cyrl-UZ" i="1" dirty="0"/>
              <a:t>Yechish. </a:t>
            </a:r>
            <a:r>
              <a:rPr lang="uz-Cyrl-UZ" dirty="0"/>
              <a:t>berilgan funksiyalarning kesma uchlaridagi qiymatlari va hosilalarini topamiz: </a:t>
            </a:r>
            <a:r>
              <a:rPr lang="uz-Cyrl-UZ" i="1" dirty="0"/>
              <a:t>f</a:t>
            </a:r>
            <a:r>
              <a:rPr lang="uz-Cyrl-UZ" dirty="0"/>
              <a:t>(0)=0, </a:t>
            </a:r>
            <a:r>
              <a:rPr lang="uz-Cyrl-UZ" i="1" dirty="0"/>
              <a:t>f</a:t>
            </a:r>
            <a:r>
              <a:rPr lang="uz-Cyrl-UZ" dirty="0"/>
              <a:t>(4)=16, </a:t>
            </a:r>
            <a:r>
              <a:rPr lang="uz-Cyrl-UZ" i="1" dirty="0">
                <a:sym typeface="Symbol"/>
              </a:rPr>
              <a:t></a:t>
            </a:r>
            <a:r>
              <a:rPr lang="uz-Cyrl-UZ" dirty="0"/>
              <a:t>(0)=0, </a:t>
            </a:r>
            <a:r>
              <a:rPr lang="uz-Cyrl-UZ" i="1" dirty="0">
                <a:sym typeface="Symbol"/>
              </a:rPr>
              <a:t></a:t>
            </a:r>
            <a:r>
              <a:rPr lang="uz-Cyrl-UZ" dirty="0"/>
              <a:t>(4)=2; </a:t>
            </a:r>
            <a:r>
              <a:rPr lang="uz-Cyrl-UZ" i="1" dirty="0"/>
              <a:t>f’(x)=</a:t>
            </a:r>
            <a:r>
              <a:rPr lang="uz-Cyrl-UZ" dirty="0"/>
              <a:t>2</a:t>
            </a:r>
            <a:r>
              <a:rPr lang="uz-Cyrl-UZ" i="1" dirty="0"/>
              <a:t>x</a:t>
            </a:r>
            <a:r>
              <a:rPr lang="uz-Cyrl-UZ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uz-Cyrl-UZ" i="1" dirty="0" smtClean="0">
                <a:sym typeface="Symbol"/>
              </a:rPr>
              <a:t></a:t>
            </a:r>
            <a:r>
              <a:rPr lang="uz-Cyrl-UZ" i="1" dirty="0"/>
              <a:t>’(x)= </a:t>
            </a:r>
            <a:r>
              <a:rPr lang="en-US" i="1" dirty="0" smtClean="0"/>
              <a:t>      </a:t>
            </a:r>
            <a:r>
              <a:rPr lang="uz-Cyrl-UZ" i="1" dirty="0" smtClean="0"/>
              <a:t>.</a:t>
            </a:r>
            <a:r>
              <a:rPr lang="uz-Cyrl-UZ" dirty="0" smtClean="0"/>
              <a:t> </a:t>
            </a:r>
            <a:r>
              <a:rPr lang="en-US" dirty="0" err="1"/>
              <a:t>Bulardan</a:t>
            </a:r>
            <a:r>
              <a:rPr lang="en-US" dirty="0"/>
              <a:t> </a:t>
            </a:r>
            <a:r>
              <a:rPr lang="en-US" dirty="0" err="1"/>
              <a:t>foydalanib</a:t>
            </a:r>
            <a:r>
              <a:rPr lang="en-US" dirty="0"/>
              <a:t> </a:t>
            </a:r>
            <a:r>
              <a:rPr lang="en-US" dirty="0" err="1" smtClean="0"/>
              <a:t>Koshi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formulasini</a:t>
            </a:r>
            <a:r>
              <a:rPr lang="en-US" dirty="0" smtClean="0"/>
              <a:t> </a:t>
            </a:r>
            <a:r>
              <a:rPr lang="en-US" dirty="0" err="1"/>
              <a:t>yozamiz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en-US" dirty="0" err="1"/>
              <a:t>bundan</a:t>
            </a:r>
            <a:r>
              <a:rPr lang="en-US" dirty="0"/>
              <a:t>  </a:t>
            </a:r>
            <a:r>
              <a:rPr lang="en-US" dirty="0" smtClean="0"/>
              <a:t>4</a:t>
            </a:r>
            <a:r>
              <a:rPr lang="en-US" i="1" dirty="0" smtClean="0"/>
              <a:t>s     </a:t>
            </a:r>
            <a:r>
              <a:rPr lang="en-US" dirty="0" smtClean="0"/>
              <a:t>=</a:t>
            </a:r>
            <a:r>
              <a:rPr lang="en-US" dirty="0"/>
              <a:t>8  </a:t>
            </a:r>
            <a:r>
              <a:rPr lang="en-US" dirty="0" err="1"/>
              <a:t>yoki</a:t>
            </a:r>
            <a:r>
              <a:rPr lang="en-US" dirty="0"/>
              <a:t>  </a:t>
            </a:r>
            <a:r>
              <a:rPr lang="en-US" i="1" dirty="0" smtClean="0"/>
              <a:t>s  </a:t>
            </a:r>
            <a:r>
              <a:rPr lang="ru-RU" dirty="0" smtClean="0"/>
              <a:t> </a:t>
            </a:r>
            <a:r>
              <a:rPr lang="en-US" dirty="0" smtClean="0"/>
              <a:t> =</a:t>
            </a:r>
            <a:r>
              <a:rPr lang="en-US" dirty="0"/>
              <a:t>2.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Demak</a:t>
            </a:r>
            <a:r>
              <a:rPr lang="en-US" dirty="0" smtClean="0"/>
              <a:t> </a:t>
            </a:r>
            <a:r>
              <a:rPr lang="en-US" i="1" dirty="0"/>
              <a:t>s</a:t>
            </a:r>
            <a:r>
              <a:rPr lang="en-US" dirty="0"/>
              <a:t>=</a:t>
            </a:r>
            <a:r>
              <a:rPr lang="ru-RU" dirty="0"/>
              <a:t> </a:t>
            </a:r>
            <a:r>
              <a:rPr lang="en-US" dirty="0" smtClean="0"/>
              <a:t>    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45264"/>
              </p:ext>
            </p:extLst>
          </p:nvPr>
        </p:nvGraphicFramePr>
        <p:xfrm>
          <a:off x="5148064" y="692696"/>
          <a:ext cx="467544" cy="450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Формула" r:id="rId3" imgW="266469" imgH="253780" progId="Equation.3">
                  <p:embed/>
                </p:oleObj>
              </mc:Choice>
              <mc:Fallback>
                <p:oleObj name="Формула" r:id="rId3" imgW="266469" imgH="2537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692696"/>
                        <a:ext cx="467544" cy="4508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212651"/>
              </p:ext>
            </p:extLst>
          </p:nvPr>
        </p:nvGraphicFramePr>
        <p:xfrm>
          <a:off x="1440160" y="2823855"/>
          <a:ext cx="611560" cy="749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Формула" r:id="rId5" imgW="380835" imgH="469696" progId="Equation.3">
                  <p:embed/>
                </p:oleObj>
              </mc:Choice>
              <mc:Fallback>
                <p:oleObj name="Формула" r:id="rId5" imgW="380835" imgH="46969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0160" y="2823855"/>
                        <a:ext cx="611560" cy="7491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826149"/>
              </p:ext>
            </p:extLst>
          </p:nvPr>
        </p:nvGraphicFramePr>
        <p:xfrm>
          <a:off x="539552" y="4293096"/>
          <a:ext cx="1547664" cy="107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Формула" r:id="rId7" imgW="1002865" imgH="698197" progId="Equation.3">
                  <p:embed/>
                </p:oleObj>
              </mc:Choice>
              <mc:Fallback>
                <p:oleObj name="Формула" r:id="rId7" imgW="1002865" imgH="69819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293096"/>
                        <a:ext cx="1547664" cy="10759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736907"/>
              </p:ext>
            </p:extLst>
          </p:nvPr>
        </p:nvGraphicFramePr>
        <p:xfrm>
          <a:off x="3851920" y="4221088"/>
          <a:ext cx="45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Формула" r:id="rId9" imgW="253780" imgH="253780" progId="Equation.3">
                  <p:embed/>
                </p:oleObj>
              </mc:Choice>
              <mc:Fallback>
                <p:oleObj name="Формула" r:id="rId9" imgW="253780" imgH="2537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221088"/>
                        <a:ext cx="4572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42340"/>
              </p:ext>
            </p:extLst>
          </p:nvPr>
        </p:nvGraphicFramePr>
        <p:xfrm>
          <a:off x="5796136" y="4221088"/>
          <a:ext cx="45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Формула" r:id="rId11" imgW="253780" imgH="253780" progId="Equation.3">
                  <p:embed/>
                </p:oleObj>
              </mc:Choice>
              <mc:Fallback>
                <p:oleObj name="Формула" r:id="rId11" imgW="253780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4221088"/>
                        <a:ext cx="4572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051631"/>
              </p:ext>
            </p:extLst>
          </p:nvPr>
        </p:nvGraphicFramePr>
        <p:xfrm>
          <a:off x="1907704" y="5517232"/>
          <a:ext cx="5395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Формула" r:id="rId12" imgW="266469" imgH="241091" progId="Equation.3">
                  <p:embed/>
                </p:oleObj>
              </mc:Choice>
              <mc:Fallback>
                <p:oleObj name="Формула" r:id="rId12" imgW="266469" imgH="24109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5517232"/>
                        <a:ext cx="539552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704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Aniqmasliklarni</a:t>
            </a:r>
            <a:r>
              <a:rPr lang="en-US" dirty="0"/>
              <a:t> </a:t>
            </a:r>
            <a:r>
              <a:rPr lang="en-US" dirty="0" err="1"/>
              <a:t>ochish</a:t>
            </a:r>
            <a:r>
              <a:rPr lang="en-US" dirty="0"/>
              <a:t>. </a:t>
            </a:r>
            <a:r>
              <a:rPr lang="en-US" dirty="0" err="1"/>
              <a:t>Lopital</a:t>
            </a:r>
            <a:r>
              <a:rPr lang="en-US" dirty="0"/>
              <a:t> </a:t>
            </a:r>
            <a:r>
              <a:rPr lang="en-US" dirty="0" err="1"/>
              <a:t>qoidalari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7571184" cy="5301208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Tegishli</a:t>
            </a:r>
            <a:r>
              <a:rPr lang="en-US" dirty="0"/>
              <a:t> </a:t>
            </a:r>
            <a:r>
              <a:rPr lang="en-US" dirty="0" err="1"/>
              <a:t>funksiyalarning</a:t>
            </a:r>
            <a:r>
              <a:rPr lang="en-US" dirty="0"/>
              <a:t> </a:t>
            </a:r>
            <a:r>
              <a:rPr lang="en-US" dirty="0" err="1"/>
              <a:t>hosilalari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bo‘lganda</a:t>
            </a:r>
            <a:r>
              <a:rPr lang="en-US" dirty="0"/>
              <a:t> </a:t>
            </a:r>
            <a:r>
              <a:rPr lang="en-US" dirty="0" smtClean="0"/>
              <a:t>    ,     </a:t>
            </a:r>
            <a:r>
              <a:rPr lang="en-US" dirty="0"/>
              <a:t>, 0</a:t>
            </a:r>
            <a:r>
              <a:rPr lang="ru-RU" dirty="0">
                <a:sym typeface="Symbol"/>
              </a:rPr>
              <a:t></a:t>
            </a:r>
            <a:r>
              <a:rPr lang="en-US" dirty="0"/>
              <a:t>,</a:t>
            </a:r>
            <a:r>
              <a:rPr lang="uz-Cyrl-UZ" dirty="0"/>
              <a:t>   </a:t>
            </a:r>
            <a:r>
              <a:rPr lang="ru-RU" dirty="0">
                <a:sym typeface="Symbol"/>
              </a:rPr>
              <a:t></a:t>
            </a:r>
            <a:r>
              <a:rPr lang="en-US" dirty="0"/>
              <a:t>-</a:t>
            </a:r>
            <a:r>
              <a:rPr lang="ru-RU" dirty="0">
                <a:sym typeface="Symbol"/>
              </a:rPr>
              <a:t></a:t>
            </a:r>
            <a:r>
              <a:rPr lang="en-US" dirty="0"/>
              <a:t>, 1</a:t>
            </a:r>
            <a:r>
              <a:rPr lang="ru-RU" baseline="30000" dirty="0">
                <a:sym typeface="Symbol"/>
              </a:rPr>
              <a:t></a:t>
            </a:r>
            <a:r>
              <a:rPr lang="en-US" dirty="0"/>
              <a:t>,  0</a:t>
            </a:r>
            <a:r>
              <a:rPr lang="en-US" baseline="30000" dirty="0"/>
              <a:t>0</a:t>
            </a:r>
            <a:r>
              <a:rPr lang="en-US" dirty="0"/>
              <a:t>,  </a:t>
            </a:r>
            <a:r>
              <a:rPr lang="ru-RU" dirty="0">
                <a:sym typeface="Symbol"/>
              </a:rPr>
              <a:t></a:t>
            </a:r>
            <a:r>
              <a:rPr lang="en-US" baseline="30000" dirty="0"/>
              <a:t>0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ko‘rinishdagi</a:t>
            </a:r>
            <a:r>
              <a:rPr lang="en-US" dirty="0" smtClean="0"/>
              <a:t> </a:t>
            </a:r>
            <a:r>
              <a:rPr lang="en-US" dirty="0" err="1"/>
              <a:t>aniqmasliklarni</a:t>
            </a:r>
            <a:r>
              <a:rPr lang="en-US" dirty="0"/>
              <a:t> </a:t>
            </a:r>
            <a:r>
              <a:rPr lang="en-US" dirty="0" err="1"/>
              <a:t>ochish</a:t>
            </a:r>
            <a:r>
              <a:rPr lang="en-US" dirty="0"/>
              <a:t> </a:t>
            </a:r>
            <a:r>
              <a:rPr lang="en-US" dirty="0" err="1"/>
              <a:t>masalasi</a:t>
            </a:r>
            <a:r>
              <a:rPr lang="en-US" dirty="0"/>
              <a:t> </a:t>
            </a:r>
            <a:r>
              <a:rPr lang="en-US" dirty="0" err="1"/>
              <a:t>engillashadi</a:t>
            </a:r>
            <a:r>
              <a:rPr lang="en-US" dirty="0"/>
              <a:t>. </a:t>
            </a:r>
            <a:r>
              <a:rPr lang="en-US" dirty="0" err="1"/>
              <a:t>Odatda</a:t>
            </a:r>
            <a:r>
              <a:rPr lang="en-US" dirty="0"/>
              <a:t> </a:t>
            </a:r>
            <a:r>
              <a:rPr lang="en-US" dirty="0" err="1"/>
              <a:t>hosilalardan</a:t>
            </a:r>
            <a:r>
              <a:rPr lang="en-US" dirty="0"/>
              <a:t> </a:t>
            </a:r>
            <a:r>
              <a:rPr lang="en-US" dirty="0" err="1"/>
              <a:t>foydalanib</a:t>
            </a:r>
            <a:r>
              <a:rPr lang="en-US" dirty="0"/>
              <a:t>, </a:t>
            </a:r>
            <a:r>
              <a:rPr lang="en-US" dirty="0" err="1"/>
              <a:t>aniqmasliklarni</a:t>
            </a:r>
            <a:r>
              <a:rPr lang="en-US" dirty="0"/>
              <a:t> </a:t>
            </a:r>
            <a:r>
              <a:rPr lang="en-US" dirty="0" err="1"/>
              <a:t>ochish</a:t>
            </a:r>
            <a:r>
              <a:rPr lang="en-US" dirty="0"/>
              <a:t> </a:t>
            </a:r>
            <a:r>
              <a:rPr lang="en-US" dirty="0" err="1"/>
              <a:t>Lopital</a:t>
            </a:r>
            <a:r>
              <a:rPr lang="en-US" dirty="0"/>
              <a:t> </a:t>
            </a:r>
            <a:r>
              <a:rPr lang="en-US" dirty="0" err="1"/>
              <a:t>qoidalari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Biz </a:t>
            </a:r>
            <a:r>
              <a:rPr lang="en-US" dirty="0" err="1"/>
              <a:t>quyida</a:t>
            </a:r>
            <a:r>
              <a:rPr lang="en-US" dirty="0"/>
              <a:t> </a:t>
            </a:r>
            <a:r>
              <a:rPr lang="en-US" dirty="0" err="1"/>
              <a:t>Lopital</a:t>
            </a:r>
            <a:r>
              <a:rPr lang="en-US" dirty="0"/>
              <a:t> </a:t>
            </a:r>
            <a:r>
              <a:rPr lang="en-US" dirty="0" err="1"/>
              <a:t>qoidalarining</a:t>
            </a:r>
            <a:r>
              <a:rPr lang="en-US" dirty="0"/>
              <a:t> </a:t>
            </a:r>
            <a:r>
              <a:rPr lang="en-US" dirty="0" err="1"/>
              <a:t>bayoni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uz-Cyrl-UZ" dirty="0"/>
              <a:t>g‘</a:t>
            </a:r>
            <a:r>
              <a:rPr lang="en-US" dirty="0" err="1"/>
              <a:t>ullanamiz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   </a:t>
            </a:r>
            <a:r>
              <a:rPr lang="uz-Cyrl-UZ" b="1" dirty="0" smtClean="0"/>
              <a:t>ko‘rinishdagi </a:t>
            </a:r>
            <a:r>
              <a:rPr lang="uz-Cyrl-UZ" b="1" dirty="0"/>
              <a:t>aniqmaslik. </a:t>
            </a:r>
            <a:r>
              <a:rPr lang="uz-Cyrl-UZ" dirty="0"/>
              <a:t>Ma’lumki, </a:t>
            </a:r>
            <a:r>
              <a:rPr lang="uz-Cyrl-UZ" i="1" dirty="0"/>
              <a:t>x</a:t>
            </a:r>
            <a:r>
              <a:rPr lang="en-US" dirty="0">
                <a:sym typeface="Symbol"/>
              </a:rPr>
              <a:t></a:t>
            </a:r>
            <a:r>
              <a:rPr lang="uz-Cyrl-UZ" dirty="0"/>
              <a:t>0 da </a:t>
            </a:r>
            <a:r>
              <a:rPr lang="uz-Cyrl-UZ" i="1" dirty="0"/>
              <a:t>f(x)</a:t>
            </a:r>
            <a:r>
              <a:rPr lang="ru-RU" i="1" dirty="0">
                <a:sym typeface="Symbol"/>
              </a:rPr>
              <a:t></a:t>
            </a:r>
            <a:r>
              <a:rPr lang="uz-Cyrl-UZ" dirty="0"/>
              <a:t>0 va </a:t>
            </a:r>
            <a:r>
              <a:rPr lang="uz-Cyrl-UZ" i="1" dirty="0"/>
              <a:t>g(x)</a:t>
            </a:r>
            <a:r>
              <a:rPr lang="ru-RU" i="1" dirty="0">
                <a:sym typeface="Symbol"/>
              </a:rPr>
              <a:t></a:t>
            </a:r>
            <a:r>
              <a:rPr lang="uz-Cyrl-UZ" dirty="0"/>
              <a:t>0 bo‘lsa</a:t>
            </a:r>
            <a:r>
              <a:rPr lang="uz-Cyrl-UZ" dirty="0" smtClean="0"/>
              <a:t>,</a:t>
            </a:r>
            <a:r>
              <a:rPr lang="en-US" dirty="0" smtClean="0"/>
              <a:t>      </a:t>
            </a:r>
            <a:r>
              <a:rPr lang="uz-Cyrl-UZ" dirty="0" smtClean="0"/>
              <a:t> nisbat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ko‘rinishdagi aniqmaslikni ifodalaydi.</a:t>
            </a:r>
            <a:r>
              <a:rPr lang="en-US" dirty="0"/>
              <a:t> </a:t>
            </a:r>
            <a:r>
              <a:rPr lang="en-US" dirty="0" err="1"/>
              <a:t>Ko‘pincha</a:t>
            </a:r>
            <a:r>
              <a:rPr lang="en-US" dirty="0"/>
              <a:t> </a:t>
            </a:r>
            <a:r>
              <a:rPr lang="en-US" i="1" dirty="0" err="1"/>
              <a:t>x</a:t>
            </a:r>
            <a:r>
              <a:rPr lang="en-US" i="1" dirty="0" err="1">
                <a:sym typeface="Symbol"/>
              </a:rPr>
              <a:t></a:t>
            </a:r>
            <a:r>
              <a:rPr lang="en-US" i="1" dirty="0" err="1"/>
              <a:t>a</a:t>
            </a:r>
            <a:r>
              <a:rPr lang="en-US" dirty="0"/>
              <a:t> </a:t>
            </a:r>
            <a:r>
              <a:rPr lang="en-US" dirty="0" smtClean="0"/>
              <a:t>da         </a:t>
            </a:r>
            <a:r>
              <a:rPr lang="en-US" dirty="0" err="1"/>
              <a:t>nisbatning</a:t>
            </a:r>
            <a:r>
              <a:rPr lang="en-US" dirty="0"/>
              <a:t> </a:t>
            </a:r>
            <a:r>
              <a:rPr lang="en-US" dirty="0" err="1"/>
              <a:t>limitini</a:t>
            </a:r>
            <a:r>
              <a:rPr lang="en-US" dirty="0"/>
              <a:t> </a:t>
            </a:r>
            <a:r>
              <a:rPr lang="en-US" dirty="0" err="1"/>
              <a:t>topishga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Qaraganda</a:t>
            </a:r>
            <a:r>
              <a:rPr lang="en-US" dirty="0" smtClean="0"/>
              <a:t>        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limitini</a:t>
            </a:r>
            <a:r>
              <a:rPr lang="en-US" dirty="0" smtClean="0"/>
              <a:t> </a:t>
            </a:r>
            <a:r>
              <a:rPr lang="en-US" dirty="0" err="1" smtClean="0"/>
              <a:t>topish</a:t>
            </a:r>
            <a:r>
              <a:rPr lang="en-US" dirty="0" smtClean="0"/>
              <a:t> </a:t>
            </a:r>
            <a:r>
              <a:rPr lang="en-US" dirty="0" err="1" smtClean="0"/>
              <a:t>oson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194100"/>
              </p:ext>
            </p:extLst>
          </p:nvPr>
        </p:nvGraphicFramePr>
        <p:xfrm>
          <a:off x="3007444" y="1916832"/>
          <a:ext cx="26841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Формула" r:id="rId4" imgW="177480" imgH="393480" progId="Equation.3">
                  <p:embed/>
                </p:oleObj>
              </mc:Choice>
              <mc:Fallback>
                <p:oleObj name="Формула" r:id="rId4" imgW="177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07444" y="1916832"/>
                        <a:ext cx="268412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980456"/>
              </p:ext>
            </p:extLst>
          </p:nvPr>
        </p:nvGraphicFramePr>
        <p:xfrm>
          <a:off x="2483768" y="1989783"/>
          <a:ext cx="230188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83768" y="1989783"/>
                        <a:ext cx="230188" cy="719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228071"/>
              </p:ext>
            </p:extLst>
          </p:nvPr>
        </p:nvGraphicFramePr>
        <p:xfrm>
          <a:off x="539552" y="4509120"/>
          <a:ext cx="288032" cy="59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r:id="rId8" imgW="165028" imgH="457002" progId="Equation.3">
                  <p:embed/>
                </p:oleObj>
              </mc:Choice>
              <mc:Fallback>
                <p:oleObj r:id="rId8" imgW="165028" imgH="45700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509120"/>
                        <a:ext cx="288032" cy="5955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813589"/>
              </p:ext>
            </p:extLst>
          </p:nvPr>
        </p:nvGraphicFramePr>
        <p:xfrm>
          <a:off x="4283968" y="4892142"/>
          <a:ext cx="576064" cy="625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Формула" r:id="rId10" imgW="444307" imgH="482391" progId="Equation.3">
                  <p:embed/>
                </p:oleObj>
              </mc:Choice>
              <mc:Fallback>
                <p:oleObj name="Формула" r:id="rId10" imgW="444307" imgH="48239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892142"/>
                        <a:ext cx="576064" cy="6250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979365"/>
              </p:ext>
            </p:extLst>
          </p:nvPr>
        </p:nvGraphicFramePr>
        <p:xfrm>
          <a:off x="6003776" y="4925541"/>
          <a:ext cx="152400" cy="591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Формула" r:id="rId12" imgW="152334" imgH="444307" progId="Equation.3">
                  <p:embed/>
                </p:oleObj>
              </mc:Choice>
              <mc:Fallback>
                <p:oleObj name="Формула" r:id="rId12" imgW="152334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3776" y="4925541"/>
                        <a:ext cx="152400" cy="5916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995723"/>
              </p:ext>
            </p:extLst>
          </p:nvPr>
        </p:nvGraphicFramePr>
        <p:xfrm>
          <a:off x="1691680" y="5670250"/>
          <a:ext cx="648072" cy="711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Формула" r:id="rId14" imgW="444307" imgH="482391" progId="Equation.3">
                  <p:embed/>
                </p:oleObj>
              </mc:Choice>
              <mc:Fallback>
                <p:oleObj name="Формула" r:id="rId14" imgW="444307" imgH="48239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670250"/>
                        <a:ext cx="648072" cy="7110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066660"/>
              </p:ext>
            </p:extLst>
          </p:nvPr>
        </p:nvGraphicFramePr>
        <p:xfrm>
          <a:off x="2270787" y="6165304"/>
          <a:ext cx="645029" cy="6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Формула" r:id="rId15" imgW="507780" imgH="482391" progId="Equation.3">
                  <p:embed/>
                </p:oleObj>
              </mc:Choice>
              <mc:Fallback>
                <p:oleObj name="Формула" r:id="rId15" imgW="507780" imgH="4823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787" y="6165304"/>
                        <a:ext cx="645029" cy="620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170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</TotalTime>
  <Words>1022</Words>
  <Application>Microsoft Office PowerPoint</Application>
  <PresentationFormat>Экран (4:3)</PresentationFormat>
  <Paragraphs>130</Paragraphs>
  <Slides>20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Изящная</vt:lpstr>
      <vt:lpstr>Формула</vt:lpstr>
      <vt:lpstr>Microsoft Equation 3.0</vt:lpstr>
      <vt:lpstr>Koshi teoremalari. Lopital qoidasi. </vt:lpstr>
      <vt:lpstr>Reja:</vt:lpstr>
      <vt:lpstr>O’tilgan mavzular bo’yicha savol-javob</vt:lpstr>
      <vt:lpstr> Darsning maqsadi va tayanch tushunchalar </vt:lpstr>
      <vt:lpstr>Tarixiy ma’lumot</vt:lpstr>
      <vt:lpstr>Koshi teoremasi  </vt:lpstr>
      <vt:lpstr>Презентация PowerPoint</vt:lpstr>
      <vt:lpstr>Презентация PowerPoint</vt:lpstr>
      <vt:lpstr>Aniqmasliklarni ochish. Lopital qoidalari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O‘z-o‘zini tekshirish uchun savollar </vt:lpstr>
      <vt:lpstr>Insert jadvali</vt:lpstr>
      <vt:lpstr>Mustaqil yechish uchun misol va masalalar </vt:lpstr>
      <vt:lpstr>B/BX/B  JADVALI</vt:lpstr>
      <vt:lpstr>E’TIBORINGIZ  UCHUN RAXMAT  !!!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Koshi teoremalari. Lopital qoidasi.</dc:title>
  <dc:creator>Microsoft Office</dc:creator>
  <cp:lastModifiedBy>UMK</cp:lastModifiedBy>
  <cp:revision>17</cp:revision>
  <dcterms:created xsi:type="dcterms:W3CDTF">2016-04-11T02:09:11Z</dcterms:created>
  <dcterms:modified xsi:type="dcterms:W3CDTF">2016-05-19T10:30:21Z</dcterms:modified>
</cp:coreProperties>
</file>