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141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18.05.2016</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18.05.2016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18.05.2016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18.05.2016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18.05.2016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18.05.2016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18.05.2016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18.05.2016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B4C71EC6-210F-42DE-9C53-41977AD35B3D}" type="datetimeFigureOut">
              <a:rPr lang="ru-RU" smtClean="0"/>
              <a:t>18.05.2016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18.05.2016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18.05.2016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18.05.2016</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359898"/>
            <a:ext cx="7406640" cy="2421030"/>
          </a:xfrm>
        </p:spPr>
        <p:txBody>
          <a:bodyPr>
            <a:normAutofit/>
          </a:bodyPr>
          <a:lstStyle/>
          <a:p>
            <a:r>
              <a:rPr lang="en-US" b="1" dirty="0"/>
              <a:t>2</a:t>
            </a:r>
            <a:r>
              <a:rPr lang="ru-RU" b="1" dirty="0" smtClean="0"/>
              <a:t>-</a:t>
            </a:r>
            <a:r>
              <a:rPr lang="en-US" b="1" dirty="0" err="1" smtClean="0"/>
              <a:t>Mavzu</a:t>
            </a:r>
            <a:r>
              <a:rPr lang="en-US" b="1" dirty="0" smtClean="0"/>
              <a:t>: </a:t>
            </a:r>
            <a:r>
              <a:rPr lang="uz-Cyrl-UZ" sz="4400" b="1" dirty="0"/>
              <a:t>Haqiqiy sonlar to’plamining xossalari.</a:t>
            </a:r>
            <a:r>
              <a:rPr lang="ru-RU" sz="4400" dirty="0"/>
              <a:t/>
            </a:r>
            <a:br>
              <a:rPr lang="ru-RU" sz="4400" dirty="0"/>
            </a:br>
            <a:endParaRPr lang="ru-RU" sz="4400" dirty="0"/>
          </a:p>
        </p:txBody>
      </p:sp>
      <p:sp>
        <p:nvSpPr>
          <p:cNvPr id="3" name="Подзаголовок 2"/>
          <p:cNvSpPr>
            <a:spLocks noGrp="1"/>
          </p:cNvSpPr>
          <p:nvPr>
            <p:ph type="subTitle" idx="1"/>
          </p:nvPr>
        </p:nvSpPr>
        <p:spPr>
          <a:xfrm>
            <a:off x="1432560" y="3933056"/>
            <a:ext cx="7406640" cy="2160240"/>
          </a:xfrm>
        </p:spPr>
        <p:txBody>
          <a:bodyPr/>
          <a:lstStyle/>
          <a:p>
            <a:r>
              <a:rPr lang="ru-RU" dirty="0"/>
              <a:t>.</a:t>
            </a:r>
          </a:p>
        </p:txBody>
      </p:sp>
    </p:spTree>
    <p:extLst>
      <p:ext uri="{BB962C8B-B14F-4D97-AF65-F5344CB8AC3E}">
        <p14:creationId xmlns:p14="http://schemas.microsoft.com/office/powerpoint/2010/main" val="143441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ru-RU" dirty="0"/>
          </a:p>
        </p:txBody>
      </p:sp>
      <p:pic>
        <p:nvPicPr>
          <p:cNvPr id="3" name="Рисунок 2"/>
          <p:cNvPicPr/>
          <p:nvPr/>
        </p:nvPicPr>
        <p:blipFill rotWithShape="1">
          <a:blip r:embed="rId2"/>
          <a:srcRect l="32617" t="35860" r="13296" b="25073"/>
          <a:stretch/>
        </p:blipFill>
        <p:spPr bwMode="auto">
          <a:xfrm>
            <a:off x="1115616" y="0"/>
            <a:ext cx="7776863" cy="60212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27260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320"/>
            <a:ext cx="7746064" cy="6323032"/>
          </a:xfrm>
        </p:spPr>
        <p:txBody>
          <a:bodyPr/>
          <a:lstStyle/>
          <a:p>
            <a:pPr lvl="0">
              <a:lnSpc>
                <a:spcPct val="115000"/>
              </a:lnSpc>
              <a:spcBef>
                <a:spcPts val="1000"/>
              </a:spcBef>
              <a:tabLst>
                <a:tab pos="457200" algn="l"/>
              </a:tabLst>
            </a:pPr>
            <a:r>
              <a:rPr lang="en-US" sz="2800" b="1" dirty="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Foydalanilgan</a:t>
            </a:r>
            <a:r>
              <a:rPr lang="en-US" sz="2800" b="1" dirty="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adabiyotlar</a:t>
            </a:r>
            <a:r>
              <a:rPr lang="en-US" sz="2800" b="1" dirty="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b="1" dirty="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b="1" dirty="0" smtClean="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dirty="0" err="1" smtClean="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Toshmetov</a:t>
            </a:r>
            <a:r>
              <a:rPr lang="en-US" sz="2800" b="1" dirty="0" smtClean="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O’., </a:t>
            </a:r>
            <a:r>
              <a:rPr lang="en-US" sz="2800" b="1" dirty="0" err="1">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Turgunbayev</a:t>
            </a:r>
            <a:r>
              <a:rPr lang="en-US" sz="2800" b="1" dirty="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 R., </a:t>
            </a:r>
            <a:r>
              <a:rPr lang="en-US" sz="2800" b="1" dirty="0" err="1">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Saydamatov</a:t>
            </a:r>
            <a:r>
              <a:rPr lang="en-US" sz="2800" b="1" dirty="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 E., </a:t>
            </a:r>
            <a:r>
              <a:rPr lang="en-US" sz="2800" b="1" dirty="0" err="1">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Madirimov</a:t>
            </a:r>
            <a:r>
              <a:rPr lang="en-US" sz="2800" b="1" dirty="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 M. </a:t>
            </a:r>
            <a:r>
              <a:rPr lang="uz-Cyrl-UZ" sz="2800" b="1" dirty="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Matematik analiz I</a:t>
            </a:r>
            <a:r>
              <a:rPr lang="en-US" sz="2800" b="1" dirty="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err="1">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qism</a:t>
            </a:r>
            <a:r>
              <a:rPr lang="en-US" sz="2800" b="1" dirty="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uz-Cyrl-UZ" sz="2800" b="1" dirty="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 T.: “</a:t>
            </a:r>
            <a:r>
              <a:rPr lang="en-US" sz="2800" b="1" dirty="0" err="1">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Extremum</a:t>
            </a:r>
            <a:r>
              <a:rPr lang="en-US" sz="2800" b="1" dirty="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-Press</a:t>
            </a:r>
            <a:r>
              <a:rPr lang="uz-Cyrl-UZ" sz="2800" b="1" dirty="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 2015. </a:t>
            </a:r>
            <a:r>
              <a:rPr lang="en-US" sz="2800" b="1" dirty="0" smtClean="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-12-17 </a:t>
            </a:r>
            <a:r>
              <a:rPr lang="en-US" sz="2800" b="1" dirty="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bb.</a:t>
            </a:r>
            <a:r>
              <a:rPr lang="ru-RU" sz="2800" b="1" dirty="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ru-RU" sz="2800" b="1" dirty="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b="1" dirty="0" smtClean="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2. Claudia </a:t>
            </a:r>
            <a:r>
              <a:rPr lang="en-US" sz="2800" b="1" dirty="0" err="1">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Canuto</a:t>
            </a:r>
            <a:r>
              <a:rPr lang="en-US" sz="2800" b="1" dirty="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 Anita </a:t>
            </a:r>
            <a:r>
              <a:rPr lang="en-US" sz="2800" b="1" dirty="0" err="1">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Tabacco</a:t>
            </a:r>
            <a:r>
              <a:rPr lang="en-US" sz="2800" b="1" dirty="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 Mathematical analysis. I. Springer-</a:t>
            </a:r>
            <a:r>
              <a:rPr lang="en-US" sz="2800" b="1" dirty="0" err="1">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Verlag</a:t>
            </a:r>
            <a:r>
              <a:rPr lang="en-US" sz="2800" b="1" dirty="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 Italia, Milan. 2008.-    </a:t>
            </a:r>
            <a:r>
              <a:rPr lang="en-US" sz="2800" b="1" dirty="0" smtClean="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12-16p</a:t>
            </a:r>
            <a:r>
              <a:rPr lang="en-US" sz="2800" b="1" dirty="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800" b="1" dirty="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b="1" dirty="0" smtClean="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uz-Cyrl-UZ" sz="2800" b="1" dirty="0" smtClean="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Xudayberganov </a:t>
            </a:r>
            <a:r>
              <a:rPr lang="uz-Cyrl-UZ" sz="2800" b="1" dirty="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G., Vorisov A., Mansurov X., Shoimqulov B. Matematik analizdan ma’ruzalar. I </a:t>
            </a:r>
            <a:r>
              <a:rPr lang="en-US" sz="2800" b="1" dirty="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uz-Cyrl-UZ" sz="2800" b="1" dirty="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«Voris-nashriyot». 2010 y. </a:t>
            </a:r>
            <a:r>
              <a:rPr lang="uz-Cyrl-UZ" sz="2800" b="1" dirty="0" smtClean="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16</a:t>
            </a:r>
            <a:r>
              <a:rPr lang="en-US" sz="2800" b="1" dirty="0" smtClean="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800" b="1" smtClean="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21</a:t>
            </a:r>
            <a:r>
              <a:rPr lang="en-US" sz="2800" b="1" smtClean="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prstClr val="black"/>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ru-RU" dirty="0"/>
          </a:p>
        </p:txBody>
      </p:sp>
    </p:spTree>
    <p:extLst>
      <p:ext uri="{BB962C8B-B14F-4D97-AF65-F5344CB8AC3E}">
        <p14:creationId xmlns:p14="http://schemas.microsoft.com/office/powerpoint/2010/main" val="3069665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259632" y="274320"/>
            <a:ext cx="7674056" cy="4306808"/>
          </a:xfrm>
        </p:spPr>
        <p:txBody>
          <a:bodyPr>
            <a:normAutofit fontScale="90000"/>
          </a:bodyPr>
          <a:lstStyle/>
          <a:p>
            <a:r>
              <a:rPr lang="en-US" dirty="0" smtClean="0"/>
              <a:t>               </a:t>
            </a:r>
            <a:r>
              <a:rPr lang="uz-Cyrl-UZ" b="1" dirty="0" smtClean="0">
                <a:effectLst/>
              </a:rPr>
              <a:t>REJA</a:t>
            </a:r>
            <a:r>
              <a:rPr lang="en-US" b="1" dirty="0">
                <a:effectLst/>
              </a:rPr>
              <a:t>:</a:t>
            </a:r>
            <a:r>
              <a:rPr lang="ru-RU" dirty="0">
                <a:effectLst/>
              </a:rPr>
              <a:t/>
            </a:r>
            <a:br>
              <a:rPr lang="ru-RU" dirty="0">
                <a:effectLst/>
              </a:rPr>
            </a:br>
            <a:r>
              <a:rPr lang="en-US" dirty="0" smtClean="0">
                <a:effectLst/>
              </a:rPr>
              <a:t>1.</a:t>
            </a:r>
            <a:r>
              <a:rPr lang="uz-Cyrl-UZ" b="1" dirty="0" smtClean="0">
                <a:effectLst/>
              </a:rPr>
              <a:t>Haqiqiy </a:t>
            </a:r>
            <a:r>
              <a:rPr lang="uz-Cyrl-UZ" b="1" dirty="0">
                <a:effectLst/>
              </a:rPr>
              <a:t>sonlar to’plamining </a:t>
            </a:r>
            <a:r>
              <a:rPr lang="en-US" b="1" dirty="0" smtClean="0">
                <a:effectLst/>
              </a:rPr>
              <a:t>x</a:t>
            </a:r>
            <a:r>
              <a:rPr lang="uz-Cyrl-UZ" b="1" dirty="0" smtClean="0">
                <a:effectLst/>
              </a:rPr>
              <a:t>ossalari</a:t>
            </a:r>
            <a:r>
              <a:rPr lang="ru-RU" dirty="0">
                <a:effectLst/>
              </a:rPr>
              <a:t/>
            </a:r>
            <a:br>
              <a:rPr lang="ru-RU" dirty="0">
                <a:effectLst/>
              </a:rPr>
            </a:br>
            <a:r>
              <a:rPr lang="en-US" dirty="0" smtClean="0">
                <a:effectLst/>
              </a:rPr>
              <a:t>2.</a:t>
            </a:r>
            <a:r>
              <a:rPr lang="uz-Cyrl-UZ" b="1" dirty="0" smtClean="0">
                <a:effectLst/>
              </a:rPr>
              <a:t>Dedikant </a:t>
            </a:r>
            <a:r>
              <a:rPr lang="uz-Cyrl-UZ" b="1" dirty="0">
                <a:effectLst/>
              </a:rPr>
              <a:t>teoremasi</a:t>
            </a:r>
            <a:r>
              <a:rPr lang="ru-RU" dirty="0">
                <a:effectLst/>
              </a:rPr>
              <a:t/>
            </a:r>
            <a:br>
              <a:rPr lang="ru-RU" dirty="0">
                <a:effectLst/>
              </a:rPr>
            </a:br>
            <a:r>
              <a:rPr lang="en-US" dirty="0" smtClean="0">
                <a:effectLst/>
              </a:rPr>
              <a:t>3.</a:t>
            </a:r>
            <a:r>
              <a:rPr lang="uz-Cyrl-UZ" b="1" dirty="0" smtClean="0">
                <a:effectLst/>
              </a:rPr>
              <a:t>Haqiyqiy </a:t>
            </a:r>
            <a:r>
              <a:rPr lang="uz-Cyrl-UZ" b="1" dirty="0">
                <a:effectLst/>
              </a:rPr>
              <a:t>sonlarni son o’qidagi tasviri</a:t>
            </a:r>
            <a:r>
              <a:rPr lang="ru-RU" dirty="0">
                <a:effectLst/>
              </a:rPr>
              <a:t/>
            </a:r>
            <a:br>
              <a:rPr lang="ru-RU" dirty="0">
                <a:effectLst/>
              </a:rPr>
            </a:br>
            <a:endParaRPr lang="ru-RU" dirty="0"/>
          </a:p>
        </p:txBody>
      </p:sp>
    </p:spTree>
    <p:extLst>
      <p:ext uri="{BB962C8B-B14F-4D97-AF65-F5344CB8AC3E}">
        <p14:creationId xmlns:p14="http://schemas.microsoft.com/office/powerpoint/2010/main" val="27299009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564904"/>
            <a:ext cx="7498080" cy="2304256"/>
          </a:xfrm>
        </p:spPr>
        <p:txBody>
          <a:bodyPr>
            <a:normAutofit/>
          </a:bodyPr>
          <a:lstStyle/>
          <a:p>
            <a:r>
              <a:rPr lang="en-US" dirty="0" smtClean="0"/>
              <a:t>.</a:t>
            </a:r>
            <a:endParaRPr lang="ru-RU" dirty="0"/>
          </a:p>
        </p:txBody>
      </p:sp>
      <p:pic>
        <p:nvPicPr>
          <p:cNvPr id="3" name="Рисунок 2"/>
          <p:cNvPicPr/>
          <p:nvPr/>
        </p:nvPicPr>
        <p:blipFill rotWithShape="1">
          <a:blip r:embed="rId2"/>
          <a:srcRect l="33108" t="37026" r="11985" b="18367"/>
          <a:stretch/>
        </p:blipFill>
        <p:spPr bwMode="auto">
          <a:xfrm>
            <a:off x="1259632" y="692696"/>
            <a:ext cx="7056784" cy="51845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3527916"/>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1050" dirty="0"/>
              <a:t>.</a:t>
            </a:r>
            <a:endParaRPr lang="ru-RU" sz="1050" dirty="0"/>
          </a:p>
        </p:txBody>
      </p:sp>
      <p:pic>
        <p:nvPicPr>
          <p:cNvPr id="3" name="Рисунок 2"/>
          <p:cNvPicPr/>
          <p:nvPr/>
        </p:nvPicPr>
        <p:blipFill rotWithShape="1">
          <a:blip r:embed="rId2"/>
          <a:srcRect l="31633" t="23907" r="12476" b="23323"/>
          <a:stretch/>
        </p:blipFill>
        <p:spPr bwMode="auto">
          <a:xfrm>
            <a:off x="1187624" y="620688"/>
            <a:ext cx="7956376" cy="59766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114343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1400" dirty="0" smtClean="0"/>
              <a:t>.</a:t>
            </a:r>
            <a:endParaRPr lang="ru-RU" sz="1400" dirty="0"/>
          </a:p>
        </p:txBody>
      </p:sp>
      <p:pic>
        <p:nvPicPr>
          <p:cNvPr id="3" name="Рисунок 2"/>
          <p:cNvPicPr/>
          <p:nvPr/>
        </p:nvPicPr>
        <p:blipFill rotWithShape="1">
          <a:blip r:embed="rId2"/>
          <a:srcRect l="33928" t="28863" r="12148" b="29446"/>
          <a:stretch/>
        </p:blipFill>
        <p:spPr bwMode="auto">
          <a:xfrm>
            <a:off x="1475656" y="692696"/>
            <a:ext cx="6624735" cy="49685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632031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ru-RU" dirty="0"/>
          </a:p>
        </p:txBody>
      </p:sp>
      <p:pic>
        <p:nvPicPr>
          <p:cNvPr id="3" name="Рисунок 2"/>
          <p:cNvPicPr/>
          <p:nvPr/>
        </p:nvPicPr>
        <p:blipFill rotWithShape="1">
          <a:blip r:embed="rId2"/>
          <a:srcRect l="33436" t="36152" r="12476" b="29737"/>
          <a:stretch/>
        </p:blipFill>
        <p:spPr bwMode="auto">
          <a:xfrm>
            <a:off x="1331640" y="1052736"/>
            <a:ext cx="7200800" cy="41764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798689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692696"/>
            <a:ext cx="7498080" cy="5832648"/>
          </a:xfrm>
        </p:spPr>
        <p:txBody>
          <a:bodyPr>
            <a:noAutofit/>
          </a:bodyPr>
          <a:lstStyle/>
          <a:p>
            <a:r>
              <a:rPr lang="uz-Cyrl-UZ" sz="2800" b="1" dirty="0">
                <a:solidFill>
                  <a:schemeClr val="tx1"/>
                </a:solidFill>
                <a:effectLst/>
                <a:latin typeface="Arial Narrow" pitchFamily="34" charset="0"/>
              </a:rPr>
              <a:t>Haqiqiy sonlarni son o’qida tasvirlash:</a:t>
            </a:r>
            <a:r>
              <a:rPr lang="uz-Cyrl-UZ" sz="2800" dirty="0">
                <a:solidFill>
                  <a:schemeClr val="tx1"/>
                </a:solidFill>
                <a:effectLst/>
                <a:latin typeface="Arial Narrow" pitchFamily="34" charset="0"/>
              </a:rPr>
              <a:t> Oldingi </a:t>
            </a:r>
            <a:r>
              <a:rPr lang="uz-Cyrl-UZ" sz="2800" dirty="0" smtClean="0">
                <a:solidFill>
                  <a:schemeClr val="tx1"/>
                </a:solidFill>
                <a:effectLst/>
                <a:latin typeface="Arial Narrow" pitchFamily="34" charset="0"/>
              </a:rPr>
              <a:t>ma</a:t>
            </a:r>
            <a:r>
              <a:rPr lang="en-US" sz="2800" dirty="0" smtClean="0">
                <a:solidFill>
                  <a:schemeClr val="tx1"/>
                </a:solidFill>
                <a:effectLst/>
                <a:latin typeface="Arial Narrow" pitchFamily="34" charset="0"/>
              </a:rPr>
              <a:t>’</a:t>
            </a:r>
            <a:r>
              <a:rPr lang="uz-Cyrl-UZ" sz="2800" dirty="0" smtClean="0">
                <a:solidFill>
                  <a:schemeClr val="tx1"/>
                </a:solidFill>
                <a:effectLst/>
                <a:latin typeface="Arial Narrow" pitchFamily="34" charset="0"/>
              </a:rPr>
              <a:t>ruzada </a:t>
            </a:r>
            <a:r>
              <a:rPr lang="uz-Cyrl-UZ" sz="2800" dirty="0">
                <a:solidFill>
                  <a:schemeClr val="tx1"/>
                </a:solidFill>
                <a:effectLst/>
                <a:latin typeface="Arial Narrow" pitchFamily="34" charset="0"/>
              </a:rPr>
              <a:t>sonlarni to’g’ri chiziqdagi nuqtalar orqali ifodalash masalasiga to’xtalib o’tgan edik. Unda to’g’ri chiziqda shunday nuqtalar borki, ularga hech qanday ratsional son mos kelmaydi, degan fikr </a:t>
            </a:r>
            <a:r>
              <a:rPr lang="uz-Cyrl-UZ" sz="2800" dirty="0" smtClean="0">
                <a:solidFill>
                  <a:schemeClr val="tx1"/>
                </a:solidFill>
                <a:effectLst/>
                <a:latin typeface="Arial Narrow" pitchFamily="34" charset="0"/>
              </a:rPr>
              <a:t>tasdiqlangan </a:t>
            </a:r>
            <a:r>
              <a:rPr lang="uz-Cyrl-UZ" sz="2800" dirty="0">
                <a:solidFill>
                  <a:schemeClr val="tx1"/>
                </a:solidFill>
                <a:effectLst/>
                <a:latin typeface="Arial Narrow" pitchFamily="34" charset="0"/>
              </a:rPr>
              <a:t>edi, </a:t>
            </a:r>
            <a:r>
              <a:rPr lang="uz-Cyrl-UZ" sz="2800" dirty="0" smtClean="0">
                <a:solidFill>
                  <a:schemeClr val="tx1"/>
                </a:solidFill>
                <a:effectLst/>
                <a:latin typeface="Arial Narrow" pitchFamily="34" charset="0"/>
              </a:rPr>
              <a:t>ya</a:t>
            </a:r>
            <a:r>
              <a:rPr lang="en-US" sz="2800" dirty="0" smtClean="0">
                <a:solidFill>
                  <a:schemeClr val="tx1"/>
                </a:solidFill>
                <a:effectLst/>
                <a:latin typeface="Arial Narrow" pitchFamily="34" charset="0"/>
              </a:rPr>
              <a:t>’</a:t>
            </a:r>
            <a:r>
              <a:rPr lang="uz-Cyrl-UZ" sz="2800" dirty="0" smtClean="0">
                <a:solidFill>
                  <a:schemeClr val="tx1"/>
                </a:solidFill>
                <a:effectLst/>
                <a:latin typeface="Arial Narrow" pitchFamily="34" charset="0"/>
              </a:rPr>
              <a:t>ni </a:t>
            </a:r>
            <a:r>
              <a:rPr lang="uz-Cyrl-UZ" sz="2800" dirty="0">
                <a:solidFill>
                  <a:schemeClr val="tx1"/>
                </a:solidFill>
                <a:effectLst/>
                <a:latin typeface="Arial Narrow" pitchFamily="34" charset="0"/>
              </a:rPr>
              <a:t>ratsional nuqtalar butun to’g’ri  chiziqni to’ldira olmaydi.</a:t>
            </a:r>
            <a:r>
              <a:rPr lang="ru-RU" sz="2800" dirty="0">
                <a:solidFill>
                  <a:schemeClr val="tx1"/>
                </a:solidFill>
                <a:effectLst/>
                <a:latin typeface="Arial Narrow" pitchFamily="34" charset="0"/>
              </a:rPr>
              <a:t/>
            </a:r>
            <a:br>
              <a:rPr lang="ru-RU" sz="2800" dirty="0">
                <a:solidFill>
                  <a:schemeClr val="tx1"/>
                </a:solidFill>
                <a:effectLst/>
                <a:latin typeface="Arial Narrow" pitchFamily="34" charset="0"/>
              </a:rPr>
            </a:br>
            <a:r>
              <a:rPr lang="uz-Cyrl-UZ" sz="2800" dirty="0">
                <a:solidFill>
                  <a:schemeClr val="tx1"/>
                </a:solidFill>
                <a:effectLst/>
                <a:latin typeface="Arial Narrow" pitchFamily="34" charset="0"/>
              </a:rPr>
              <a:t>Endi ratsional sonlar to’plami yangi sonlar bilan kengaytirildi, shuning uchun yana bu masalaga qaytamiz. Buning uchun quyidagi uch mulohazani o’rinli deb olamiz:</a:t>
            </a:r>
            <a:r>
              <a:rPr lang="ru-RU" sz="2800" dirty="0">
                <a:solidFill>
                  <a:schemeClr val="tx1"/>
                </a:solidFill>
                <a:effectLst/>
                <a:latin typeface="Arial Narrow" pitchFamily="34" charset="0"/>
              </a:rPr>
              <a:t/>
            </a:r>
            <a:br>
              <a:rPr lang="ru-RU" sz="2800" dirty="0">
                <a:solidFill>
                  <a:schemeClr val="tx1"/>
                </a:solidFill>
                <a:effectLst/>
                <a:latin typeface="Arial Narrow" pitchFamily="34" charset="0"/>
              </a:rPr>
            </a:br>
            <a:endParaRPr lang="ru-RU" sz="2800" dirty="0">
              <a:solidFill>
                <a:schemeClr val="tx1"/>
              </a:solidFill>
              <a:latin typeface="Arial Narrow" pitchFamily="34" charset="0"/>
            </a:endParaRPr>
          </a:p>
        </p:txBody>
      </p:sp>
    </p:spTree>
    <p:extLst>
      <p:ext uri="{BB962C8B-B14F-4D97-AF65-F5344CB8AC3E}">
        <p14:creationId xmlns:p14="http://schemas.microsoft.com/office/powerpoint/2010/main" val="6673073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ru-RU" dirty="0"/>
          </a:p>
        </p:txBody>
      </p:sp>
      <p:pic>
        <p:nvPicPr>
          <p:cNvPr id="3" name="Рисунок 2"/>
          <p:cNvPicPr/>
          <p:nvPr/>
        </p:nvPicPr>
        <p:blipFill rotWithShape="1">
          <a:blip r:embed="rId2"/>
          <a:srcRect l="32289" t="21575" r="12476" b="42274"/>
          <a:stretch/>
        </p:blipFill>
        <p:spPr bwMode="auto">
          <a:xfrm>
            <a:off x="1259632" y="332656"/>
            <a:ext cx="7344815" cy="54005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90794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ru-RU" dirty="0"/>
          </a:p>
        </p:txBody>
      </p:sp>
      <p:pic>
        <p:nvPicPr>
          <p:cNvPr id="3" name="Рисунок 2"/>
          <p:cNvPicPr/>
          <p:nvPr/>
        </p:nvPicPr>
        <p:blipFill rotWithShape="1">
          <a:blip r:embed="rId2"/>
          <a:srcRect l="31803" t="44615" r="12951" b="10204"/>
          <a:stretch/>
        </p:blipFill>
        <p:spPr bwMode="auto">
          <a:xfrm>
            <a:off x="1187624" y="620688"/>
            <a:ext cx="7632848" cy="54726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54514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79</TotalTime>
  <Words>75</Words>
  <Application>Microsoft Office PowerPoint</Application>
  <PresentationFormat>Экран (4:3)</PresentationFormat>
  <Paragraphs>12</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Солнцестояние</vt:lpstr>
      <vt:lpstr>2-Mavzu: Haqiqiy sonlar to’plamining xossalari. </vt:lpstr>
      <vt:lpstr>               REJA: 1.Haqiqiy sonlar to’plamining xossalari 2.Dedikant teoremasi 3.Haqiyqiy sonlarni son o’qidagi tasviri </vt:lpstr>
      <vt:lpstr>.</vt:lpstr>
      <vt:lpstr>.</vt:lpstr>
      <vt:lpstr>.</vt:lpstr>
      <vt:lpstr> </vt:lpstr>
      <vt:lpstr>Haqiqiy sonlarni son o’qida tasvirlash: Oldingi ma’ruzada sonlarni to’g’ri chiziqdagi nuqtalar orqali ifodalash masalasiga to’xtalib o’tgan edik. Unda to’g’ri chiziqda shunday nuqtalar borki, ularga hech qanday ratsional son mos kelmaydi, degan fikr tasdiqlangan edi, ya’ni ratsional nuqtalar butun to’g’ri  chiziqni to’ldira olmaydi. Endi ratsional sonlar to’plami yangi sonlar bilan kengaytirildi, shuning uchun yana bu masalaga qaytamiz. Buning uchun quyidagi uch mulohazani o’rinli deb olamiz: </vt:lpstr>
      <vt:lpstr> </vt:lpstr>
      <vt:lpstr> </vt:lpstr>
      <vt:lpstr> </vt:lpstr>
      <vt:lpstr> Foydalanilgan adabiyotlar 1. Toshmetov O’., Turgunbayev R., Saydamatov E., Madirimov M. Matematik analiz I-qism. T.: “Extremum-Press”, 2015. -12-17 bb. 2. Claudia Canuto, Anita Tabacco Mathematical analysis. I. Springer-Verlag. Italia, Milan. 2008.-    12-16p. 3. Xudayberganov G., Vorisov A., Mansurov X., Shoimqulov B. Matematik analizdan ma’ruzalar. I T.:«Voris-nashriyot». 2010 y. 16–21 b.</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3-Mavzu: Haqiqiy sonlar to’plamining xossalari.</dc:title>
  <dc:creator>User</dc:creator>
  <cp:lastModifiedBy>UMK</cp:lastModifiedBy>
  <cp:revision>10</cp:revision>
  <dcterms:created xsi:type="dcterms:W3CDTF">2016-04-30T17:17:39Z</dcterms:created>
  <dcterms:modified xsi:type="dcterms:W3CDTF">2016-05-18T10:02:31Z</dcterms:modified>
</cp:coreProperties>
</file>