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3" r:id="rId2"/>
    <p:sldId id="261" r:id="rId3"/>
    <p:sldId id="260" r:id="rId4"/>
    <p:sldId id="259" r:id="rId5"/>
    <p:sldId id="262" r:id="rId6"/>
    <p:sldId id="277" r:id="rId7"/>
    <p:sldId id="279" r:id="rId8"/>
    <p:sldId id="263" r:id="rId9"/>
    <p:sldId id="264" r:id="rId10"/>
    <p:sldId id="265" r:id="rId11"/>
    <p:sldId id="271" r:id="rId12"/>
    <p:sldId id="266" r:id="rId13"/>
    <p:sldId id="267" r:id="rId14"/>
    <p:sldId id="268" r:id="rId15"/>
    <p:sldId id="269" r:id="rId16"/>
    <p:sldId id="270"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51" autoAdjust="0"/>
    <p:restoredTop sz="94660"/>
  </p:normalViewPr>
  <p:slideViewPr>
    <p:cSldViewPr>
      <p:cViewPr varScale="1">
        <p:scale>
          <a:sx n="87" d="100"/>
          <a:sy n="87" d="100"/>
        </p:scale>
        <p:origin x="11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36709A-68A0-479C-9909-2D2160EA050D}" type="datetimeFigureOut">
              <a:rPr lang="ru-RU" smtClean="0"/>
              <a:pPr/>
              <a:t>19.05.2016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46C915-5007-447E-91A4-62EB9CF91404}" type="slidenum">
              <a:rPr lang="ru-RU" smtClean="0"/>
              <a:pPr/>
              <a:t>‹#›</a:t>
            </a:fld>
            <a:endParaRPr lang="ru-RU"/>
          </a:p>
        </p:txBody>
      </p:sp>
    </p:spTree>
    <p:extLst>
      <p:ext uri="{BB962C8B-B14F-4D97-AF65-F5344CB8AC3E}">
        <p14:creationId xmlns:p14="http://schemas.microsoft.com/office/powerpoint/2010/main" val="186857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DDD27E13-7461-455E-A297-BBF63FA565E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27E13-7461-455E-A297-BBF63FA565E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D27E13-7461-455E-A297-BBF63FA565E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B8933F-96A5-4B30-8C56-00D8A37C1DB4}"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DDD27E13-7461-455E-A297-BBF63FA565E9}"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B8933F-96A5-4B30-8C56-00D8A37C1DB4}" type="datetimeFigureOut">
              <a:rPr lang="ru-RU" smtClean="0"/>
              <a:pPr/>
              <a:t>19.05.2016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D27E13-7461-455E-A297-BBF63FA565E9}"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3200" dirty="0" smtClean="0"/>
              <a:t>MAVU: </a:t>
            </a:r>
            <a:r>
              <a:rPr lang="en-US" sz="3200" dirty="0" err="1" smtClean="0"/>
              <a:t>Boshlang’ich</a:t>
            </a:r>
            <a:r>
              <a:rPr lang="en-US" sz="3200" dirty="0" smtClean="0"/>
              <a:t> </a:t>
            </a:r>
            <a:r>
              <a:rPr lang="en-US" sz="3200" dirty="0" err="1" smtClean="0"/>
              <a:t>funksiya</a:t>
            </a:r>
            <a:r>
              <a:rPr lang="en-US" sz="3200" dirty="0" smtClean="0"/>
              <a:t> </a:t>
            </a:r>
            <a:r>
              <a:rPr lang="en-US" sz="3200" dirty="0" err="1" smtClean="0"/>
              <a:t>va</a:t>
            </a:r>
            <a:r>
              <a:rPr lang="en-US" sz="3200" dirty="0" smtClean="0"/>
              <a:t> </a:t>
            </a:r>
            <a:r>
              <a:rPr lang="en-US" sz="3200" dirty="0" err="1" smtClean="0"/>
              <a:t>aniqmas</a:t>
            </a:r>
            <a:r>
              <a:rPr lang="en-US" sz="3200" dirty="0" smtClean="0"/>
              <a:t> </a:t>
            </a:r>
            <a:r>
              <a:rPr lang="en-US" sz="3200" dirty="0" err="1" smtClean="0"/>
              <a:t>integral.Asosiy</a:t>
            </a:r>
            <a:r>
              <a:rPr lang="en-US" sz="3200" dirty="0" smtClean="0"/>
              <a:t> </a:t>
            </a:r>
            <a:r>
              <a:rPr lang="en-US" sz="3200" dirty="0" err="1" smtClean="0"/>
              <a:t>integrallar</a:t>
            </a:r>
            <a:r>
              <a:rPr lang="en-US" sz="3200" dirty="0" smtClean="0"/>
              <a:t> </a:t>
            </a:r>
            <a:r>
              <a:rPr lang="en-US" sz="3200" dirty="0" err="1" smtClean="0"/>
              <a:t>jadvali</a:t>
            </a:r>
            <a:endParaRPr lang="ru-RU" sz="3200" dirty="0"/>
          </a:p>
        </p:txBody>
      </p:sp>
      <p:sp>
        <p:nvSpPr>
          <p:cNvPr id="3" name="Содержимое 2"/>
          <p:cNvSpPr>
            <a:spLocks noGrp="1"/>
          </p:cNvSpPr>
          <p:nvPr>
            <p:ph idx="1"/>
          </p:nvPr>
        </p:nvSpPr>
        <p:spPr/>
        <p:txBody>
          <a:bodyPr/>
          <a:lstStyle/>
          <a:p>
            <a:pPr algn="ctr">
              <a:buNone/>
            </a:pPr>
            <a:r>
              <a:rPr lang="en-US" sz="2800" dirty="0" smtClean="0"/>
              <a:t>REJA</a:t>
            </a:r>
          </a:p>
          <a:p>
            <a:r>
              <a:rPr lang="en-US" sz="2800" b="1" dirty="0"/>
              <a:t>1. </a:t>
            </a:r>
            <a:r>
              <a:rPr lang="en-US" sz="2800" b="1" dirty="0" err="1"/>
              <a:t>Boshlan</a:t>
            </a:r>
            <a:r>
              <a:rPr lang="uz-Cyrl-UZ" sz="2800" b="1" dirty="0"/>
              <a:t>g‘</a:t>
            </a:r>
            <a:r>
              <a:rPr lang="en-US" sz="2800" b="1" dirty="0" err="1"/>
              <a:t>ich</a:t>
            </a:r>
            <a:r>
              <a:rPr lang="uz-Cyrl-UZ" sz="2800" b="1" dirty="0"/>
              <a:t> funksiya va aniqmas integral</a:t>
            </a:r>
            <a:r>
              <a:rPr lang="en-US" sz="2800" b="1" dirty="0"/>
              <a:t> </a:t>
            </a:r>
            <a:r>
              <a:rPr lang="en-US" sz="2800" b="1" dirty="0" err="1"/>
              <a:t>tushunchasi</a:t>
            </a:r>
            <a:r>
              <a:rPr lang="en-US" sz="2800" b="1" dirty="0"/>
              <a:t>;</a:t>
            </a:r>
            <a:endParaRPr lang="ru-RU" sz="2800" dirty="0"/>
          </a:p>
          <a:p>
            <a:r>
              <a:rPr lang="en-US" sz="2800" b="1" dirty="0"/>
              <a:t>2. Integral </a:t>
            </a:r>
            <a:r>
              <a:rPr lang="en-US" sz="2800" b="1" dirty="0" err="1"/>
              <a:t>xossalari</a:t>
            </a:r>
            <a:r>
              <a:rPr lang="en-US" sz="2800" b="1" dirty="0"/>
              <a:t>;</a:t>
            </a:r>
            <a:endParaRPr lang="ru-RU" sz="2800" dirty="0"/>
          </a:p>
          <a:p>
            <a:r>
              <a:rPr lang="en-US" sz="2800" b="1" dirty="0"/>
              <a:t>3. </a:t>
            </a:r>
            <a:r>
              <a:rPr lang="en-US" sz="2800" b="1" dirty="0" err="1"/>
              <a:t>Integrallash</a:t>
            </a:r>
            <a:r>
              <a:rPr lang="en-US" sz="2800" b="1" dirty="0"/>
              <a:t> </a:t>
            </a:r>
            <a:r>
              <a:rPr lang="en-US" sz="2800" b="1" dirty="0" err="1"/>
              <a:t>qoidalari</a:t>
            </a:r>
            <a:r>
              <a:rPr lang="en-US" sz="2800" b="1" dirty="0"/>
              <a:t> </a:t>
            </a:r>
            <a:r>
              <a:rPr lang="en-US" sz="2800" b="1" dirty="0" err="1"/>
              <a:t>va</a:t>
            </a:r>
            <a:r>
              <a:rPr lang="en-US" sz="2800" b="1" dirty="0"/>
              <a:t> a</a:t>
            </a:r>
            <a:r>
              <a:rPr lang="uz-Cyrl-UZ" sz="2800" b="1" dirty="0"/>
              <a:t>sosiy  integrallar  jadval</a:t>
            </a:r>
            <a:r>
              <a:rPr lang="en-US" sz="2800" b="1" dirty="0"/>
              <a:t>.</a:t>
            </a:r>
            <a:endParaRPr lang="ru-RU" sz="2800" dirty="0"/>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857256"/>
          </a:xfrm>
        </p:spPr>
        <p:txBody>
          <a:bodyPr/>
          <a:lstStyle/>
          <a:p>
            <a:pPr algn="ctr"/>
            <a:r>
              <a:rPr lang="en-US" dirty="0" smtClean="0"/>
              <a:t>SAVOLLAR</a:t>
            </a:r>
            <a:endParaRPr lang="ru-RU" dirty="0"/>
          </a:p>
        </p:txBody>
      </p:sp>
      <p:sp>
        <p:nvSpPr>
          <p:cNvPr id="3" name="Содержимое 2"/>
          <p:cNvSpPr>
            <a:spLocks noGrp="1"/>
          </p:cNvSpPr>
          <p:nvPr>
            <p:ph idx="1"/>
          </p:nvPr>
        </p:nvSpPr>
        <p:spPr>
          <a:xfrm>
            <a:off x="457200" y="1142984"/>
            <a:ext cx="8229600" cy="5572164"/>
          </a:xfrm>
        </p:spPr>
        <p:txBody>
          <a:bodyPr>
            <a:normAutofit lnSpcReduction="10000"/>
          </a:bodyPr>
          <a:lstStyle/>
          <a:p>
            <a:pPr marL="514350" indent="-514350">
              <a:buFont typeface="+mj-lt"/>
              <a:buAutoNum type="arabicPeriod"/>
            </a:pPr>
            <a:r>
              <a:rPr lang="en-US" dirty="0" smtClean="0"/>
              <a:t>f(x) </a:t>
            </a:r>
            <a:r>
              <a:rPr lang="en-US" dirty="0" err="1" smtClean="0"/>
              <a:t>funksiyaning</a:t>
            </a:r>
            <a:r>
              <a:rPr lang="en-US" dirty="0" smtClean="0"/>
              <a:t> </a:t>
            </a:r>
            <a:r>
              <a:rPr lang="en-US" dirty="0" err="1" smtClean="0"/>
              <a:t>boshlang’ich</a:t>
            </a:r>
            <a:r>
              <a:rPr lang="en-US" dirty="0" smtClean="0"/>
              <a:t> </a:t>
            </a:r>
            <a:r>
              <a:rPr lang="en-US" dirty="0" err="1" smtClean="0"/>
              <a:t>funksiyasini</a:t>
            </a:r>
            <a:r>
              <a:rPr lang="en-US" dirty="0" smtClean="0"/>
              <a:t> </a:t>
            </a:r>
            <a:r>
              <a:rPr lang="en-US" dirty="0" err="1" smtClean="0"/>
              <a:t>topish</a:t>
            </a:r>
            <a:r>
              <a:rPr lang="en-US" dirty="0" smtClean="0"/>
              <a:t> </a:t>
            </a:r>
            <a:r>
              <a:rPr lang="en-US" dirty="0" err="1" smtClean="0"/>
              <a:t>uchun</a:t>
            </a:r>
            <a:r>
              <a:rPr lang="en-US" dirty="0" smtClean="0"/>
              <a:t> </a:t>
            </a:r>
            <a:r>
              <a:rPr lang="en-US" dirty="0" err="1" smtClean="0"/>
              <a:t>aniqmas</a:t>
            </a:r>
            <a:r>
              <a:rPr lang="en-US" dirty="0" smtClean="0"/>
              <a:t> </a:t>
            </a:r>
            <a:r>
              <a:rPr lang="en-US" dirty="0" err="1" smtClean="0"/>
              <a:t>integralini</a:t>
            </a:r>
            <a:r>
              <a:rPr lang="en-US" dirty="0" smtClean="0"/>
              <a:t> </a:t>
            </a:r>
            <a:r>
              <a:rPr lang="en-US" dirty="0" err="1" smtClean="0"/>
              <a:t>topishni</a:t>
            </a:r>
            <a:r>
              <a:rPr lang="en-US" dirty="0" smtClean="0"/>
              <a:t> ham f(x) </a:t>
            </a:r>
            <a:r>
              <a:rPr lang="en-US" dirty="0" err="1" smtClean="0"/>
              <a:t>funksiyani</a:t>
            </a:r>
            <a:r>
              <a:rPr lang="en-US" dirty="0" smtClean="0"/>
              <a:t> … </a:t>
            </a:r>
            <a:r>
              <a:rPr lang="en-US" dirty="0" err="1" smtClean="0"/>
              <a:t>deb</a:t>
            </a:r>
            <a:r>
              <a:rPr lang="en-US" dirty="0" smtClean="0"/>
              <a:t> </a:t>
            </a:r>
            <a:r>
              <a:rPr lang="en-US" dirty="0" err="1" smtClean="0"/>
              <a:t>ataladi</a:t>
            </a:r>
            <a:r>
              <a:rPr lang="en-US" dirty="0" smtClean="0"/>
              <a:t>.(</a:t>
            </a:r>
            <a:r>
              <a:rPr lang="en-US" dirty="0" err="1" smtClean="0"/>
              <a:t>integrallash</a:t>
            </a:r>
            <a:r>
              <a:rPr lang="en-US" dirty="0" smtClean="0"/>
              <a:t>)</a:t>
            </a:r>
          </a:p>
          <a:p>
            <a:pPr marL="514350" indent="-514350">
              <a:buFont typeface="+mj-lt"/>
              <a:buAutoNum type="arabicPeriod"/>
            </a:pPr>
            <a:r>
              <a:rPr lang="en-US" dirty="0" err="1" smtClean="0"/>
              <a:t>Geometrik</a:t>
            </a:r>
            <a:r>
              <a:rPr lang="en-US" dirty="0" smtClean="0"/>
              <a:t> </a:t>
            </a:r>
            <a:r>
              <a:rPr lang="en-US" dirty="0" err="1" smtClean="0"/>
              <a:t>nuqtai</a:t>
            </a:r>
            <a:r>
              <a:rPr lang="en-US" dirty="0" smtClean="0"/>
              <a:t> </a:t>
            </a:r>
            <a:r>
              <a:rPr lang="en-US" dirty="0" err="1" smtClean="0"/>
              <a:t>nazardan</a:t>
            </a:r>
            <a:r>
              <a:rPr lang="en-US" dirty="0" smtClean="0"/>
              <a:t> f(x) </a:t>
            </a:r>
            <a:r>
              <a:rPr lang="en-US" dirty="0" err="1" smtClean="0"/>
              <a:t>funksiyaning</a:t>
            </a:r>
            <a:r>
              <a:rPr lang="en-US" dirty="0" smtClean="0"/>
              <a:t> </a:t>
            </a:r>
            <a:r>
              <a:rPr lang="en-US" dirty="0" err="1" smtClean="0"/>
              <a:t>aniqmas</a:t>
            </a:r>
            <a:r>
              <a:rPr lang="en-US" dirty="0" smtClean="0"/>
              <a:t> </a:t>
            </a:r>
            <a:r>
              <a:rPr lang="en-US" dirty="0" err="1" smtClean="0"/>
              <a:t>integrali</a:t>
            </a:r>
            <a:r>
              <a:rPr lang="en-US" dirty="0" smtClean="0"/>
              <a:t> y=F(x)+</a:t>
            </a:r>
            <a:r>
              <a:rPr lang="en-US" dirty="0" err="1" smtClean="0"/>
              <a:t>Cbir</a:t>
            </a:r>
            <a:r>
              <a:rPr lang="en-US" dirty="0" smtClean="0"/>
              <a:t> </a:t>
            </a:r>
            <a:r>
              <a:rPr lang="en-US" dirty="0" err="1" smtClean="0"/>
              <a:t>parametrli</a:t>
            </a:r>
            <a:r>
              <a:rPr lang="en-US" dirty="0" smtClean="0"/>
              <a:t> </a:t>
            </a:r>
            <a:r>
              <a:rPr lang="en-US" dirty="0" err="1" smtClean="0"/>
              <a:t>egri</a:t>
            </a:r>
            <a:r>
              <a:rPr lang="en-US" dirty="0" smtClean="0"/>
              <a:t> </a:t>
            </a:r>
            <a:r>
              <a:rPr lang="en-US" dirty="0" err="1" smtClean="0"/>
              <a:t>chiziqlar</a:t>
            </a:r>
            <a:r>
              <a:rPr lang="en-US" dirty="0" smtClean="0"/>
              <a:t>…</a:t>
            </a:r>
            <a:r>
              <a:rPr lang="en-US" dirty="0" err="1" smtClean="0"/>
              <a:t>ni</a:t>
            </a:r>
            <a:r>
              <a:rPr lang="en-US" dirty="0" smtClean="0"/>
              <a:t> </a:t>
            </a:r>
            <a:r>
              <a:rPr lang="en-US" dirty="0" err="1" smtClean="0"/>
              <a:t>ifodalaydi</a:t>
            </a:r>
            <a:r>
              <a:rPr lang="en-US" dirty="0" smtClean="0"/>
              <a:t>.(</a:t>
            </a:r>
            <a:r>
              <a:rPr lang="en-US" dirty="0" err="1" smtClean="0"/>
              <a:t>hosila</a:t>
            </a:r>
            <a:r>
              <a:rPr lang="en-US" dirty="0" smtClean="0"/>
              <a:t>)</a:t>
            </a:r>
          </a:p>
          <a:p>
            <a:pPr marL="514350" indent="-514350">
              <a:buFont typeface="+mj-lt"/>
              <a:buAutoNum type="arabicPeriod"/>
            </a:pPr>
            <a:r>
              <a:rPr lang="en-US" dirty="0" smtClean="0"/>
              <a:t>F(x)+C </a:t>
            </a:r>
            <a:r>
              <a:rPr lang="en-US" dirty="0" err="1" smtClean="0"/>
              <a:t>shu</a:t>
            </a:r>
            <a:r>
              <a:rPr lang="en-US" dirty="0" smtClean="0"/>
              <a:t> f(x) </a:t>
            </a:r>
            <a:r>
              <a:rPr lang="en-US" dirty="0" err="1" smtClean="0"/>
              <a:t>funksiyaning</a:t>
            </a:r>
            <a:r>
              <a:rPr lang="en-US" dirty="0" smtClean="0"/>
              <a:t> … </a:t>
            </a:r>
            <a:r>
              <a:rPr lang="en-US" dirty="0" err="1" smtClean="0"/>
              <a:t>ifodasi</a:t>
            </a:r>
            <a:r>
              <a:rPr lang="en-US" dirty="0" smtClean="0"/>
              <a:t> </a:t>
            </a:r>
            <a:r>
              <a:rPr lang="en-US" dirty="0" err="1" smtClean="0"/>
              <a:t>deyiladi</a:t>
            </a:r>
            <a:r>
              <a:rPr lang="en-US" dirty="0" smtClean="0"/>
              <a:t>.(</a:t>
            </a:r>
            <a:r>
              <a:rPr lang="en-US" dirty="0" err="1" smtClean="0"/>
              <a:t>aniqmas</a:t>
            </a:r>
            <a:r>
              <a:rPr lang="en-US" dirty="0" smtClean="0"/>
              <a:t>)</a:t>
            </a:r>
          </a:p>
          <a:p>
            <a:pPr marL="514350" indent="-514350">
              <a:buFont typeface="+mj-lt"/>
              <a:buAutoNum type="arabicPeriod"/>
            </a:pPr>
            <a:r>
              <a:rPr lang="en-US" dirty="0" smtClean="0"/>
              <a:t>F(x)+C </a:t>
            </a:r>
            <a:r>
              <a:rPr lang="en-US" dirty="0" err="1" smtClean="0"/>
              <a:t>funksiyaning</a:t>
            </a:r>
            <a:r>
              <a:rPr lang="en-US" dirty="0" smtClean="0"/>
              <a:t> f(x) …</a:t>
            </a:r>
            <a:r>
              <a:rPr lang="en-US" dirty="0" err="1" smtClean="0"/>
              <a:t>si</a:t>
            </a:r>
            <a:r>
              <a:rPr lang="en-US" dirty="0" smtClean="0"/>
              <a:t> </a:t>
            </a:r>
            <a:r>
              <a:rPr lang="en-US" dirty="0" err="1" smtClean="0"/>
              <a:t>hisoblanadi</a:t>
            </a:r>
            <a:r>
              <a:rPr lang="en-US" dirty="0" smtClean="0"/>
              <a:t>.(</a:t>
            </a:r>
            <a:r>
              <a:rPr lang="en-US" dirty="0" err="1" smtClean="0"/>
              <a:t>hosila</a:t>
            </a:r>
            <a:r>
              <a:rPr lang="en-US" dirty="0" smtClean="0"/>
              <a:t>)</a:t>
            </a:r>
          </a:p>
          <a:p>
            <a:pPr marL="514350" indent="-514350">
              <a:buFont typeface="+mj-lt"/>
              <a:buAutoNum type="arabicPeriod"/>
            </a:pPr>
            <a:r>
              <a:rPr lang="en-US" dirty="0" smtClean="0"/>
              <a:t>(F(x)+C )</a:t>
            </a:r>
            <a:r>
              <a:rPr lang="el-GR" dirty="0" smtClean="0"/>
              <a:t>ʹ</a:t>
            </a:r>
            <a:r>
              <a:rPr lang="en-US" dirty="0" smtClean="0"/>
              <a:t>=f(x) </a:t>
            </a:r>
            <a:r>
              <a:rPr lang="en-US" dirty="0" err="1" smtClean="0"/>
              <a:t>bu</a:t>
            </a:r>
            <a:r>
              <a:rPr lang="en-US" dirty="0" smtClean="0"/>
              <a:t> </a:t>
            </a:r>
            <a:r>
              <a:rPr lang="en-US" dirty="0" err="1" smtClean="0"/>
              <a:t>yerda</a:t>
            </a:r>
            <a:r>
              <a:rPr lang="en-US" dirty="0" smtClean="0"/>
              <a:t> x </a:t>
            </a:r>
            <a:r>
              <a:rPr lang="en-US" dirty="0" err="1" smtClean="0"/>
              <a:t>integrallash</a:t>
            </a:r>
            <a:r>
              <a:rPr lang="en-US" dirty="0" smtClean="0"/>
              <a:t> …</a:t>
            </a:r>
            <a:r>
              <a:rPr lang="en-US" dirty="0" err="1" smtClean="0"/>
              <a:t>si</a:t>
            </a:r>
            <a:r>
              <a:rPr lang="en-US" dirty="0" smtClean="0"/>
              <a:t> </a:t>
            </a:r>
            <a:r>
              <a:rPr lang="en-US" dirty="0" err="1" smtClean="0"/>
              <a:t>deb</a:t>
            </a:r>
            <a:r>
              <a:rPr lang="en-US" dirty="0" smtClean="0"/>
              <a:t> </a:t>
            </a:r>
            <a:r>
              <a:rPr lang="en-US" dirty="0" err="1" smtClean="0"/>
              <a:t>ataladi</a:t>
            </a:r>
            <a:r>
              <a:rPr lang="en-US" dirty="0" smtClean="0"/>
              <a:t>.(</a:t>
            </a:r>
            <a:r>
              <a:rPr lang="en-US" dirty="0" err="1" smtClean="0"/>
              <a:t>o’zgaruvchi</a:t>
            </a:r>
            <a:r>
              <a:rPr lang="en-US" dirty="0" smtClean="0"/>
              <a:t>)</a:t>
            </a:r>
          </a:p>
          <a:p>
            <a:pPr marL="514350" indent="-514350">
              <a:buFont typeface="+mj-lt"/>
              <a:buAutoNum type="arabicPeriod"/>
            </a:pPr>
            <a:r>
              <a:rPr lang="en-US" dirty="0" err="1" smtClean="0"/>
              <a:t>Biror</a:t>
            </a:r>
            <a:r>
              <a:rPr lang="en-US" dirty="0" smtClean="0"/>
              <a:t> </a:t>
            </a:r>
            <a:r>
              <a:rPr lang="en-US" dirty="0" err="1" smtClean="0"/>
              <a:t>funksiya</a:t>
            </a:r>
            <a:r>
              <a:rPr lang="en-US" dirty="0" smtClean="0"/>
              <a:t> </a:t>
            </a:r>
            <a:r>
              <a:rPr lang="en-US" dirty="0" err="1" smtClean="0"/>
              <a:t>diferensiyalining</a:t>
            </a:r>
            <a:r>
              <a:rPr lang="en-US" dirty="0" smtClean="0"/>
              <a:t> </a:t>
            </a:r>
            <a:r>
              <a:rPr lang="en-US" dirty="0" err="1" smtClean="0"/>
              <a:t>aniqmas</a:t>
            </a:r>
            <a:r>
              <a:rPr lang="en-US" dirty="0" smtClean="0"/>
              <a:t> </a:t>
            </a:r>
            <a:r>
              <a:rPr lang="en-US" dirty="0" err="1" smtClean="0"/>
              <a:t>integrali</a:t>
            </a:r>
            <a:r>
              <a:rPr lang="en-US" dirty="0" smtClean="0"/>
              <a:t> </a:t>
            </a:r>
            <a:r>
              <a:rPr lang="en-US" dirty="0" err="1" smtClean="0"/>
              <a:t>shu</a:t>
            </a:r>
            <a:r>
              <a:rPr lang="en-US" dirty="0" smtClean="0"/>
              <a:t> </a:t>
            </a:r>
            <a:r>
              <a:rPr lang="en-US" dirty="0" err="1" smtClean="0"/>
              <a:t>funksiya</a:t>
            </a:r>
            <a:r>
              <a:rPr lang="en-US" dirty="0" smtClean="0"/>
              <a:t> </a:t>
            </a:r>
            <a:r>
              <a:rPr lang="en-US" dirty="0" err="1" smtClean="0"/>
              <a:t>bilan</a:t>
            </a:r>
            <a:r>
              <a:rPr lang="en-US" dirty="0" smtClean="0"/>
              <a:t> </a:t>
            </a:r>
            <a:r>
              <a:rPr lang="en-US" dirty="0" err="1" smtClean="0"/>
              <a:t>o’zgarmas</a:t>
            </a:r>
            <a:r>
              <a:rPr lang="en-US" dirty="0" smtClean="0"/>
              <a:t> son … </a:t>
            </a:r>
            <a:r>
              <a:rPr lang="en-US" dirty="0" err="1" smtClean="0"/>
              <a:t>siga</a:t>
            </a:r>
            <a:r>
              <a:rPr lang="en-US" dirty="0" smtClean="0"/>
              <a:t> </a:t>
            </a:r>
            <a:r>
              <a:rPr lang="en-US" dirty="0" err="1" smtClean="0"/>
              <a:t>teng.yig’indi</a:t>
            </a:r>
            <a:r>
              <a:rPr lang="en-US" dirty="0" smtClean="0"/>
              <a:t>)</a:t>
            </a: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1000132"/>
          </a:xfrm>
        </p:spPr>
        <p:txBody>
          <a:bodyPr/>
          <a:lstStyle/>
          <a:p>
            <a:pPr algn="ctr"/>
            <a:r>
              <a:rPr lang="en-US" smtClean="0"/>
              <a:t>KRASVORD</a:t>
            </a:r>
            <a:endParaRPr lang="ru-RU" dirty="0"/>
          </a:p>
        </p:txBody>
      </p:sp>
      <p:graphicFrame>
        <p:nvGraphicFramePr>
          <p:cNvPr id="4" name="Содержимое 3"/>
          <p:cNvGraphicFramePr>
            <a:graphicFrameLocks noGrp="1"/>
          </p:cNvGraphicFramePr>
          <p:nvPr>
            <p:ph idx="1"/>
          </p:nvPr>
        </p:nvGraphicFramePr>
        <p:xfrm>
          <a:off x="4000496" y="1357300"/>
          <a:ext cx="714380" cy="5143536"/>
        </p:xfrm>
        <a:graphic>
          <a:graphicData uri="http://schemas.openxmlformats.org/drawingml/2006/table">
            <a:tbl>
              <a:tblPr firstRow="1" bandRow="1">
                <a:tableStyleId>{5940675A-B579-460E-94D1-54222C63F5DA}</a:tableStyleId>
              </a:tblPr>
              <a:tblGrid>
                <a:gridCol w="714380"/>
              </a:tblGrid>
              <a:tr h="642942">
                <a:tc>
                  <a:txBody>
                    <a:bodyPr/>
                    <a:lstStyle/>
                    <a:p>
                      <a:r>
                        <a:rPr lang="en-US" sz="3600" dirty="0" smtClean="0"/>
                        <a:t>I</a:t>
                      </a:r>
                      <a:endParaRPr lang="ru-RU" sz="3600" dirty="0"/>
                    </a:p>
                  </a:txBody>
                  <a:tcPr/>
                </a:tc>
              </a:tr>
              <a:tr h="642942">
                <a:tc>
                  <a:txBody>
                    <a:bodyPr/>
                    <a:lstStyle/>
                    <a:p>
                      <a:r>
                        <a:rPr lang="en-US" sz="3600" dirty="0" smtClean="0"/>
                        <a:t>N</a:t>
                      </a:r>
                      <a:endParaRPr lang="ru-RU" sz="3600" dirty="0"/>
                    </a:p>
                  </a:txBody>
                  <a:tcPr/>
                </a:tc>
              </a:tr>
              <a:tr h="642942">
                <a:tc>
                  <a:txBody>
                    <a:bodyPr/>
                    <a:lstStyle/>
                    <a:p>
                      <a:r>
                        <a:rPr lang="en-US" sz="3600" dirty="0" smtClean="0"/>
                        <a:t>T</a:t>
                      </a:r>
                      <a:endParaRPr lang="ru-RU" sz="3600" dirty="0"/>
                    </a:p>
                  </a:txBody>
                  <a:tcPr/>
                </a:tc>
              </a:tr>
              <a:tr h="642942">
                <a:tc>
                  <a:txBody>
                    <a:bodyPr/>
                    <a:lstStyle/>
                    <a:p>
                      <a:r>
                        <a:rPr lang="en-US" sz="3200" dirty="0" smtClean="0"/>
                        <a:t>E</a:t>
                      </a:r>
                      <a:endParaRPr lang="ru-RU" sz="3200" dirty="0"/>
                    </a:p>
                  </a:txBody>
                  <a:tcPr/>
                </a:tc>
              </a:tr>
              <a:tr h="642942">
                <a:tc>
                  <a:txBody>
                    <a:bodyPr/>
                    <a:lstStyle/>
                    <a:p>
                      <a:r>
                        <a:rPr lang="en-US" sz="3600" dirty="0" smtClean="0"/>
                        <a:t>G</a:t>
                      </a:r>
                      <a:endParaRPr lang="ru-RU" sz="3600" dirty="0"/>
                    </a:p>
                  </a:txBody>
                  <a:tcPr/>
                </a:tc>
              </a:tr>
              <a:tr h="642942">
                <a:tc>
                  <a:txBody>
                    <a:bodyPr/>
                    <a:lstStyle/>
                    <a:p>
                      <a:r>
                        <a:rPr lang="en-US" sz="3600" dirty="0" smtClean="0"/>
                        <a:t>R</a:t>
                      </a:r>
                      <a:endParaRPr lang="ru-RU" sz="3600" dirty="0"/>
                    </a:p>
                  </a:txBody>
                  <a:tcPr/>
                </a:tc>
              </a:tr>
              <a:tr h="642942">
                <a:tc>
                  <a:txBody>
                    <a:bodyPr/>
                    <a:lstStyle/>
                    <a:p>
                      <a:r>
                        <a:rPr lang="en-US" sz="3600" dirty="0" smtClean="0"/>
                        <a:t>A</a:t>
                      </a:r>
                      <a:endParaRPr lang="ru-RU" sz="3600" dirty="0"/>
                    </a:p>
                  </a:txBody>
                  <a:tcPr/>
                </a:tc>
              </a:tr>
              <a:tr h="642942">
                <a:tc>
                  <a:txBody>
                    <a:bodyPr/>
                    <a:lstStyle/>
                    <a:p>
                      <a:r>
                        <a:rPr lang="en-US" sz="3600" dirty="0" smtClean="0"/>
                        <a:t>L</a:t>
                      </a:r>
                      <a:endParaRPr lang="ru-RU" sz="3600" dirty="0"/>
                    </a:p>
                  </a:txBody>
                  <a:tcPr/>
                </a:tc>
              </a:tr>
            </a:tbl>
          </a:graphicData>
        </a:graphic>
      </p:graphicFrame>
      <p:graphicFrame>
        <p:nvGraphicFramePr>
          <p:cNvPr id="5" name="Таблица 4"/>
          <p:cNvGraphicFramePr>
            <a:graphicFrameLocks noGrp="1"/>
          </p:cNvGraphicFramePr>
          <p:nvPr/>
        </p:nvGraphicFramePr>
        <p:xfrm>
          <a:off x="328611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9" name="Таблица 8"/>
          <p:cNvGraphicFramePr>
            <a:graphicFrameLocks noGrp="1"/>
          </p:cNvGraphicFramePr>
          <p:nvPr/>
        </p:nvGraphicFramePr>
        <p:xfrm>
          <a:off x="542925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0" name="Таблица 9"/>
          <p:cNvGraphicFramePr>
            <a:graphicFrameLocks noGrp="1"/>
          </p:cNvGraphicFramePr>
          <p:nvPr/>
        </p:nvGraphicFramePr>
        <p:xfrm>
          <a:off x="471487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1" name="Таблица 10"/>
          <p:cNvGraphicFramePr>
            <a:graphicFrameLocks noGrp="1"/>
          </p:cNvGraphicFramePr>
          <p:nvPr/>
        </p:nvGraphicFramePr>
        <p:xfrm>
          <a:off x="257173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2" name="Таблица 11"/>
          <p:cNvGraphicFramePr>
            <a:graphicFrameLocks noGrp="1"/>
          </p:cNvGraphicFramePr>
          <p:nvPr/>
        </p:nvGraphicFramePr>
        <p:xfrm>
          <a:off x="1857356" y="1357298"/>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4" name="Таблица 13"/>
          <p:cNvGraphicFramePr>
            <a:graphicFrameLocks noGrp="1"/>
          </p:cNvGraphicFramePr>
          <p:nvPr/>
        </p:nvGraphicFramePr>
        <p:xfrm>
          <a:off x="757239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5" name="Таблица 14"/>
          <p:cNvGraphicFramePr>
            <a:graphicFrameLocks noGrp="1"/>
          </p:cNvGraphicFramePr>
          <p:nvPr/>
        </p:nvGraphicFramePr>
        <p:xfrm>
          <a:off x="685801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6" name="Таблица 15"/>
          <p:cNvGraphicFramePr>
            <a:graphicFrameLocks noGrp="1"/>
          </p:cNvGraphicFramePr>
          <p:nvPr/>
        </p:nvGraphicFramePr>
        <p:xfrm>
          <a:off x="614363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7" name="Таблица 16"/>
          <p:cNvGraphicFramePr>
            <a:graphicFrameLocks noGrp="1"/>
          </p:cNvGraphicFramePr>
          <p:nvPr/>
        </p:nvGraphicFramePr>
        <p:xfrm>
          <a:off x="542925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8" name="Таблица 17"/>
          <p:cNvGraphicFramePr>
            <a:graphicFrameLocks noGrp="1"/>
          </p:cNvGraphicFramePr>
          <p:nvPr/>
        </p:nvGraphicFramePr>
        <p:xfrm>
          <a:off x="471487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19" name="Таблица 18"/>
          <p:cNvGraphicFramePr>
            <a:graphicFrameLocks noGrp="1"/>
          </p:cNvGraphicFramePr>
          <p:nvPr/>
        </p:nvGraphicFramePr>
        <p:xfrm>
          <a:off x="471487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sz="3600" dirty="0"/>
                    </a:p>
                  </a:txBody>
                  <a:tcPr/>
                </a:tc>
              </a:tr>
            </a:tbl>
          </a:graphicData>
        </a:graphic>
      </p:graphicFrame>
      <p:graphicFrame>
        <p:nvGraphicFramePr>
          <p:cNvPr id="20" name="Таблица 19"/>
          <p:cNvGraphicFramePr>
            <a:graphicFrameLocks noGrp="1"/>
          </p:cNvGraphicFramePr>
          <p:nvPr/>
        </p:nvGraphicFramePr>
        <p:xfrm>
          <a:off x="542925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1" name="Таблица 20"/>
          <p:cNvGraphicFramePr>
            <a:graphicFrameLocks noGrp="1"/>
          </p:cNvGraphicFramePr>
          <p:nvPr/>
        </p:nvGraphicFramePr>
        <p:xfrm>
          <a:off x="257173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2" name="Таблица 21"/>
          <p:cNvGraphicFramePr>
            <a:graphicFrameLocks noGrp="1"/>
          </p:cNvGraphicFramePr>
          <p:nvPr/>
        </p:nvGraphicFramePr>
        <p:xfrm>
          <a:off x="328611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3" name="Таблица 22"/>
          <p:cNvGraphicFramePr>
            <a:graphicFrameLocks noGrp="1"/>
          </p:cNvGraphicFramePr>
          <p:nvPr/>
        </p:nvGraphicFramePr>
        <p:xfrm>
          <a:off x="114297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4" name="Таблица 23"/>
          <p:cNvGraphicFramePr>
            <a:graphicFrameLocks noGrp="1"/>
          </p:cNvGraphicFramePr>
          <p:nvPr/>
        </p:nvGraphicFramePr>
        <p:xfrm>
          <a:off x="1857356" y="200024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5" name="Таблица 24"/>
          <p:cNvGraphicFramePr>
            <a:graphicFrameLocks noGrp="1"/>
          </p:cNvGraphicFramePr>
          <p:nvPr/>
        </p:nvGraphicFramePr>
        <p:xfrm>
          <a:off x="257173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6" name="Таблица 25"/>
          <p:cNvGraphicFramePr>
            <a:graphicFrameLocks noGrp="1"/>
          </p:cNvGraphicFramePr>
          <p:nvPr/>
        </p:nvGraphicFramePr>
        <p:xfrm>
          <a:off x="328611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28" name="Таблица 27"/>
          <p:cNvGraphicFramePr>
            <a:graphicFrameLocks noGrp="1"/>
          </p:cNvGraphicFramePr>
          <p:nvPr/>
        </p:nvGraphicFramePr>
        <p:xfrm>
          <a:off x="185735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0" name="Таблица 29"/>
          <p:cNvGraphicFramePr>
            <a:graphicFrameLocks noGrp="1"/>
          </p:cNvGraphicFramePr>
          <p:nvPr/>
        </p:nvGraphicFramePr>
        <p:xfrm>
          <a:off x="257173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1" name="Таблица 30"/>
          <p:cNvGraphicFramePr>
            <a:graphicFrameLocks noGrp="1"/>
          </p:cNvGraphicFramePr>
          <p:nvPr/>
        </p:nvGraphicFramePr>
        <p:xfrm>
          <a:off x="328611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2" name="Таблица 31"/>
          <p:cNvGraphicFramePr>
            <a:graphicFrameLocks noGrp="1"/>
          </p:cNvGraphicFramePr>
          <p:nvPr/>
        </p:nvGraphicFramePr>
        <p:xfrm>
          <a:off x="2571736" y="5857892"/>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3" name="Таблица 32"/>
          <p:cNvGraphicFramePr>
            <a:graphicFrameLocks noGrp="1"/>
          </p:cNvGraphicFramePr>
          <p:nvPr/>
        </p:nvGraphicFramePr>
        <p:xfrm>
          <a:off x="3286116" y="5857892"/>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4" name="Таблица 33"/>
          <p:cNvGraphicFramePr>
            <a:graphicFrameLocks noGrp="1"/>
          </p:cNvGraphicFramePr>
          <p:nvPr/>
        </p:nvGraphicFramePr>
        <p:xfrm>
          <a:off x="4714876" y="5857892"/>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7" name="Таблица 36"/>
          <p:cNvGraphicFramePr>
            <a:graphicFrameLocks noGrp="1"/>
          </p:cNvGraphicFramePr>
          <p:nvPr/>
        </p:nvGraphicFramePr>
        <p:xfrm>
          <a:off x="328611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8" name="Таблица 37"/>
          <p:cNvGraphicFramePr>
            <a:graphicFrameLocks noGrp="1"/>
          </p:cNvGraphicFramePr>
          <p:nvPr/>
        </p:nvGraphicFramePr>
        <p:xfrm>
          <a:off x="114297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39" name="Таблица 38"/>
          <p:cNvGraphicFramePr>
            <a:graphicFrameLocks noGrp="1"/>
          </p:cNvGraphicFramePr>
          <p:nvPr/>
        </p:nvGraphicFramePr>
        <p:xfrm>
          <a:off x="185735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0" name="Таблица 39"/>
          <p:cNvGraphicFramePr>
            <a:graphicFrameLocks noGrp="1"/>
          </p:cNvGraphicFramePr>
          <p:nvPr/>
        </p:nvGraphicFramePr>
        <p:xfrm>
          <a:off x="257173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1" name="Таблица 40"/>
          <p:cNvGraphicFramePr>
            <a:graphicFrameLocks noGrp="1"/>
          </p:cNvGraphicFramePr>
          <p:nvPr/>
        </p:nvGraphicFramePr>
        <p:xfrm>
          <a:off x="428596" y="5214950"/>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4" name="Таблица 43"/>
          <p:cNvGraphicFramePr>
            <a:graphicFrameLocks noGrp="1"/>
          </p:cNvGraphicFramePr>
          <p:nvPr/>
        </p:nvGraphicFramePr>
        <p:xfrm>
          <a:off x="8286776" y="3286124"/>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5" name="Таблица 44"/>
          <p:cNvGraphicFramePr>
            <a:graphicFrameLocks noGrp="1"/>
          </p:cNvGraphicFramePr>
          <p:nvPr/>
        </p:nvGraphicFramePr>
        <p:xfrm>
          <a:off x="828677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6" name="Таблица 45"/>
          <p:cNvGraphicFramePr>
            <a:graphicFrameLocks noGrp="1"/>
          </p:cNvGraphicFramePr>
          <p:nvPr/>
        </p:nvGraphicFramePr>
        <p:xfrm>
          <a:off x="757239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7" name="Таблица 46"/>
          <p:cNvGraphicFramePr>
            <a:graphicFrameLocks noGrp="1"/>
          </p:cNvGraphicFramePr>
          <p:nvPr/>
        </p:nvGraphicFramePr>
        <p:xfrm>
          <a:off x="685801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8" name="Таблица 47"/>
          <p:cNvGraphicFramePr>
            <a:graphicFrameLocks noGrp="1"/>
          </p:cNvGraphicFramePr>
          <p:nvPr/>
        </p:nvGraphicFramePr>
        <p:xfrm>
          <a:off x="614363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49" name="Таблица 48"/>
          <p:cNvGraphicFramePr>
            <a:graphicFrameLocks noGrp="1"/>
          </p:cNvGraphicFramePr>
          <p:nvPr/>
        </p:nvGraphicFramePr>
        <p:xfrm>
          <a:off x="542925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graphicFrame>
        <p:nvGraphicFramePr>
          <p:cNvPr id="50" name="Таблица 49"/>
          <p:cNvGraphicFramePr>
            <a:graphicFrameLocks noGrp="1"/>
          </p:cNvGraphicFramePr>
          <p:nvPr/>
        </p:nvGraphicFramePr>
        <p:xfrm>
          <a:off x="4714876" y="3929066"/>
          <a:ext cx="714380" cy="642942"/>
        </p:xfrm>
        <a:graphic>
          <a:graphicData uri="http://schemas.openxmlformats.org/drawingml/2006/table">
            <a:tbl>
              <a:tblPr firstRow="1" bandRow="1">
                <a:tableStyleId>{5940675A-B579-460E-94D1-54222C63F5DA}</a:tableStyleId>
              </a:tblPr>
              <a:tblGrid>
                <a:gridCol w="714380"/>
              </a:tblGrid>
              <a:tr h="642942">
                <a:tc>
                  <a:txBody>
                    <a:bodyPr/>
                    <a:lstStyle/>
                    <a:p>
                      <a:endParaRPr lang="ru-RU" dirty="0"/>
                    </a:p>
                  </a:txBody>
                  <a:tcPr/>
                </a:tc>
              </a:tr>
            </a:tbl>
          </a:graphicData>
        </a:graphic>
      </p:graphicFrame>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MISOLLAR</a:t>
            </a:r>
            <a:endParaRPr lang="ru-RU" dirty="0"/>
          </a:p>
        </p:txBody>
      </p:sp>
      <p:sp>
        <p:nvSpPr>
          <p:cNvPr id="3" name="Содержимое 2"/>
          <p:cNvSpPr>
            <a:spLocks noGrp="1"/>
          </p:cNvSpPr>
          <p:nvPr>
            <p:ph idx="1"/>
          </p:nvPr>
        </p:nvSpPr>
        <p:spPr/>
        <p:txBody>
          <a:bodyPr/>
          <a:lstStyle/>
          <a:p>
            <a:pPr marL="514350" indent="-514350">
              <a:buFont typeface="+mj-lt"/>
              <a:buAutoNum type="arabicPeriod"/>
            </a:pPr>
            <a:r>
              <a:rPr lang="en-US" dirty="0" smtClean="0"/>
              <a:t>f(x)=</a:t>
            </a:r>
            <a:r>
              <a:rPr lang="en-US" dirty="0" err="1" smtClean="0"/>
              <a:t>sinx∙cosx</a:t>
            </a:r>
            <a:r>
              <a:rPr lang="en-US" dirty="0" smtClean="0"/>
              <a:t>                 F(x)=?</a:t>
            </a:r>
            <a:endParaRPr lang="ru-RU" dirty="0" smtClean="0"/>
          </a:p>
          <a:p>
            <a:pPr marL="514350" indent="-514350">
              <a:buFont typeface="+mj-lt"/>
              <a:buAutoNum type="arabicPeriod"/>
            </a:pPr>
            <a:r>
              <a:rPr lang="en-US" dirty="0" smtClean="0"/>
              <a:t>f(x)</a:t>
            </a:r>
            <a:r>
              <a:rPr lang="ru-RU" dirty="0" smtClean="0"/>
              <a:t>=</a:t>
            </a:r>
            <a:r>
              <a:rPr lang="en-US" dirty="0" err="1" smtClean="0"/>
              <a:t>cos</a:t>
            </a:r>
            <a:r>
              <a:rPr lang="en-US" dirty="0" smtClean="0"/>
              <a:t>(6x-1)                F(x)=?</a:t>
            </a:r>
            <a:endParaRPr lang="ru-RU" dirty="0" smtClean="0"/>
          </a:p>
          <a:p>
            <a:pPr marL="514350" indent="-514350">
              <a:buFont typeface="+mj-lt"/>
              <a:buAutoNum type="arabicPeriod"/>
            </a:pPr>
            <a:r>
              <a:rPr lang="en-US" dirty="0" smtClean="0"/>
              <a:t>f(x)</a:t>
            </a:r>
            <a:r>
              <a:rPr lang="ru-RU" dirty="0" smtClean="0"/>
              <a:t>=</a:t>
            </a:r>
            <a:r>
              <a:rPr lang="en-US" dirty="0" smtClean="0"/>
              <a:t>sinx∙cos3x-cosx∙sinx       F(x)=?</a:t>
            </a:r>
            <a:endParaRPr lang="ru-RU" dirty="0" smtClean="0"/>
          </a:p>
          <a:p>
            <a:pPr marL="514350" indent="-514350">
              <a:buFont typeface="+mj-lt"/>
              <a:buAutoNum type="arabicPeriod"/>
            </a:pPr>
            <a:r>
              <a:rPr lang="en-US" dirty="0" smtClean="0"/>
              <a:t>f(x)=(x-1)/x</a:t>
            </a:r>
            <a:r>
              <a:rPr lang="en-US" baseline="30000" dirty="0" smtClean="0"/>
              <a:t>2</a:t>
            </a:r>
            <a:r>
              <a:rPr lang="en-US" dirty="0" smtClean="0"/>
              <a:t>+x-2           F(x)=?</a:t>
            </a:r>
          </a:p>
          <a:p>
            <a:pPr marL="514350" indent="-514350">
              <a:buFont typeface="+mj-lt"/>
              <a:buAutoNum type="arabicPeriod"/>
            </a:pPr>
            <a:r>
              <a:rPr lang="en-US" dirty="0" smtClean="0"/>
              <a:t>f(x)=</a:t>
            </a:r>
            <a:r>
              <a:rPr lang="ru-RU" dirty="0" smtClean="0"/>
              <a:t>е</a:t>
            </a:r>
            <a:r>
              <a:rPr lang="en-US" baseline="30000" dirty="0" smtClean="0"/>
              <a:t>2x</a:t>
            </a:r>
            <a:r>
              <a:rPr lang="en-US" dirty="0" smtClean="0"/>
              <a:t>-cos3x             F(x)=?</a:t>
            </a:r>
          </a:p>
          <a:p>
            <a:pPr marL="514350" indent="-514350">
              <a:buFont typeface="+mj-lt"/>
              <a:buAutoNum type="arabicPeriod"/>
            </a:pPr>
            <a:r>
              <a:rPr lang="en-US" dirty="0" smtClean="0"/>
              <a:t>f(x)=2sinx/5-5</a:t>
            </a:r>
            <a:r>
              <a:rPr lang="ru-RU" dirty="0" smtClean="0"/>
              <a:t>е</a:t>
            </a:r>
            <a:r>
              <a:rPr lang="en-US" baseline="30000" dirty="0" smtClean="0"/>
              <a:t>2x+3</a:t>
            </a:r>
            <a:r>
              <a:rPr lang="en-US" dirty="0" smtClean="0"/>
              <a:t>          F(x)=?</a:t>
            </a:r>
            <a:endParaRPr lang="ru-RU" dirty="0" smtClean="0"/>
          </a:p>
          <a:p>
            <a:pPr marL="514350" indent="-514350">
              <a:buFont typeface="+mj-lt"/>
              <a:buAutoNum type="arabicPeriod"/>
            </a:pPr>
            <a:endParaRPr lang="ru-RU" dirty="0" smtClean="0"/>
          </a:p>
          <a:p>
            <a:pPr marL="514350" indent="-514350">
              <a:buFont typeface="+mj-lt"/>
              <a:buAutoNum type="arabicPeriod"/>
            </a:pPr>
            <a:endParaRPr lang="ru-RU" dirty="0" smtClean="0"/>
          </a:p>
          <a:p>
            <a:pPr marL="514350" indent="-514350">
              <a:buFont typeface="+mj-lt"/>
              <a:buAutoNum type="arabicPeriod"/>
            </a:pPr>
            <a:endParaRPr lang="ru-RU" dirty="0"/>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SAVOLLAR</a:t>
            </a:r>
            <a:endParaRPr lang="ru-RU" dirty="0"/>
          </a:p>
        </p:txBody>
      </p:sp>
      <p:sp>
        <p:nvSpPr>
          <p:cNvPr id="3" name="Содержимое 2"/>
          <p:cNvSpPr>
            <a:spLocks noGrp="1"/>
          </p:cNvSpPr>
          <p:nvPr>
            <p:ph idx="1"/>
          </p:nvPr>
        </p:nvSpPr>
        <p:spPr/>
        <p:txBody>
          <a:bodyPr/>
          <a:lstStyle/>
          <a:p>
            <a:pPr marL="514350" indent="-514350">
              <a:buFont typeface="+mj-lt"/>
              <a:buAutoNum type="arabicPeriod"/>
            </a:pPr>
            <a:r>
              <a:rPr lang="en-US" dirty="0" err="1" smtClean="0"/>
              <a:t>Boshlang’ich</a:t>
            </a:r>
            <a:r>
              <a:rPr lang="en-US" dirty="0" smtClean="0"/>
              <a:t> </a:t>
            </a:r>
            <a:r>
              <a:rPr lang="en-US" dirty="0" err="1" smtClean="0"/>
              <a:t>funksiya</a:t>
            </a:r>
            <a:r>
              <a:rPr lang="en-US" dirty="0" smtClean="0"/>
              <a:t> </a:t>
            </a:r>
            <a:r>
              <a:rPr lang="en-US" dirty="0" err="1" smtClean="0"/>
              <a:t>deb</a:t>
            </a:r>
            <a:r>
              <a:rPr lang="en-US" dirty="0" smtClean="0"/>
              <a:t> </a:t>
            </a:r>
            <a:r>
              <a:rPr lang="en-US" dirty="0" err="1" smtClean="0"/>
              <a:t>nimaga</a:t>
            </a:r>
            <a:r>
              <a:rPr lang="en-US" dirty="0" smtClean="0"/>
              <a:t> </a:t>
            </a:r>
            <a:r>
              <a:rPr lang="en-US" dirty="0" err="1" smtClean="0"/>
              <a:t>aytiladi</a:t>
            </a:r>
            <a:r>
              <a:rPr lang="en-US" dirty="0" smtClean="0"/>
              <a:t>?</a:t>
            </a:r>
          </a:p>
          <a:p>
            <a:pPr marL="514350" indent="-514350">
              <a:buFont typeface="+mj-lt"/>
              <a:buAutoNum type="arabicPeriod"/>
            </a:pPr>
            <a:r>
              <a:rPr lang="en-US" dirty="0" err="1" smtClean="0"/>
              <a:t>Boshlang’ich</a:t>
            </a:r>
            <a:r>
              <a:rPr lang="en-US" dirty="0" smtClean="0"/>
              <a:t> </a:t>
            </a:r>
            <a:r>
              <a:rPr lang="en-US" dirty="0" err="1" smtClean="0"/>
              <a:t>funksiyalar</a:t>
            </a:r>
            <a:r>
              <a:rPr lang="en-US" dirty="0" smtClean="0"/>
              <a:t> </a:t>
            </a:r>
            <a:r>
              <a:rPr lang="en-US" dirty="0" err="1" smtClean="0"/>
              <a:t>nechta</a:t>
            </a:r>
            <a:r>
              <a:rPr lang="en-US" dirty="0" smtClean="0"/>
              <a:t> </a:t>
            </a:r>
            <a:r>
              <a:rPr lang="en-US" dirty="0" err="1" smtClean="0"/>
              <a:t>bo’lishi</a:t>
            </a:r>
            <a:r>
              <a:rPr lang="en-US" dirty="0" smtClean="0"/>
              <a:t> </a:t>
            </a:r>
            <a:r>
              <a:rPr lang="en-US" dirty="0" err="1" smtClean="0"/>
              <a:t>mumkin</a:t>
            </a:r>
            <a:r>
              <a:rPr lang="en-US" dirty="0" smtClean="0"/>
              <a:t>?</a:t>
            </a:r>
          </a:p>
          <a:p>
            <a:pPr marL="514350" indent="-514350">
              <a:buFont typeface="+mj-lt"/>
              <a:buAutoNum type="arabicPeriod"/>
            </a:pPr>
            <a:r>
              <a:rPr lang="en-US" dirty="0" err="1" smtClean="0"/>
              <a:t>Aniqmas</a:t>
            </a:r>
            <a:r>
              <a:rPr lang="en-US" dirty="0" smtClean="0"/>
              <a:t> integral </a:t>
            </a:r>
            <a:r>
              <a:rPr lang="en-US" dirty="0" err="1" smtClean="0"/>
              <a:t>deb</a:t>
            </a:r>
            <a:r>
              <a:rPr lang="en-US" dirty="0" smtClean="0"/>
              <a:t> </a:t>
            </a:r>
            <a:r>
              <a:rPr lang="en-US" dirty="0" err="1" smtClean="0"/>
              <a:t>nimaga</a:t>
            </a:r>
            <a:r>
              <a:rPr lang="en-US" dirty="0" smtClean="0"/>
              <a:t> </a:t>
            </a:r>
            <a:r>
              <a:rPr lang="en-US" dirty="0" err="1" smtClean="0"/>
              <a:t>aytiladi</a:t>
            </a:r>
            <a:r>
              <a:rPr lang="en-US" dirty="0" smtClean="0"/>
              <a:t>?</a:t>
            </a:r>
          </a:p>
          <a:p>
            <a:pPr marL="514350" indent="-514350">
              <a:buFont typeface="+mj-lt"/>
              <a:buAutoNum type="arabicPeriod"/>
            </a:pPr>
            <a:r>
              <a:rPr lang="en-US" dirty="0" err="1" smtClean="0"/>
              <a:t>Aniqmas</a:t>
            </a:r>
            <a:r>
              <a:rPr lang="en-US" dirty="0" smtClean="0"/>
              <a:t> integral </a:t>
            </a:r>
            <a:r>
              <a:rPr lang="en-US" dirty="0" err="1" smtClean="0"/>
              <a:t>jadvalidan</a:t>
            </a:r>
            <a:r>
              <a:rPr lang="en-US" dirty="0" smtClean="0"/>
              <a:t> </a:t>
            </a:r>
            <a:r>
              <a:rPr lang="en-US" dirty="0" err="1" smtClean="0"/>
              <a:t>bir</a:t>
            </a:r>
            <a:r>
              <a:rPr lang="en-US" dirty="0" smtClean="0"/>
              <a:t> </a:t>
            </a:r>
            <a:r>
              <a:rPr lang="en-US" dirty="0" err="1" smtClean="0"/>
              <a:t>nechtasini</a:t>
            </a:r>
            <a:r>
              <a:rPr lang="en-US" dirty="0" smtClean="0"/>
              <a:t> </a:t>
            </a:r>
            <a:r>
              <a:rPr lang="en-US" dirty="0" err="1" smtClean="0"/>
              <a:t>sanang</a:t>
            </a:r>
            <a:r>
              <a:rPr lang="en-US" dirty="0" smtClean="0"/>
              <a:t>?</a:t>
            </a:r>
          </a:p>
          <a:p>
            <a:pPr marL="514350" indent="-514350">
              <a:buFont typeface="+mj-lt"/>
              <a:buAutoNum type="arabicPeriod"/>
            </a:pPr>
            <a:endParaRPr lang="ru-RU" dirty="0"/>
          </a:p>
        </p:txBody>
      </p:sp>
    </p:spTree>
  </p:cSld>
  <p:clrMapOvr>
    <a:masterClrMapping/>
  </p:clrMapOvr>
  <p:transition>
    <p:wheel spokes="3"/>
  </p:transition>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14281" y="428604"/>
          <a:ext cx="8929718" cy="5448249"/>
        </p:xfrm>
        <a:graphic>
          <a:graphicData uri="http://schemas.openxmlformats.org/drawingml/2006/table">
            <a:tbl>
              <a:tblPr firstRow="1" bandRow="1">
                <a:tableStyleId>{D7AC3CCA-C797-4891-BE02-D94E43425B78}</a:tableStyleId>
              </a:tblPr>
              <a:tblGrid>
                <a:gridCol w="2928959"/>
                <a:gridCol w="2571768"/>
                <a:gridCol w="3428991"/>
              </a:tblGrid>
              <a:tr h="1143008">
                <a:tc>
                  <a:txBody>
                    <a:bodyPr/>
                    <a:lstStyle/>
                    <a:p>
                      <a:pPr algn="ctr"/>
                      <a:r>
                        <a:rPr lang="en-US" sz="3600" dirty="0" smtClean="0"/>
                        <a:t>BILAMAN</a:t>
                      </a:r>
                      <a:endParaRPr lang="ru-RU" sz="3600" dirty="0"/>
                    </a:p>
                  </a:txBody>
                  <a:tcPr/>
                </a:tc>
                <a:tc>
                  <a:txBody>
                    <a:bodyPr/>
                    <a:lstStyle/>
                    <a:p>
                      <a:r>
                        <a:rPr lang="en-US" sz="3600" dirty="0" smtClean="0"/>
                        <a:t>BILIB OLDIM</a:t>
                      </a:r>
                      <a:endParaRPr lang="ru-RU" sz="3600" dirty="0"/>
                    </a:p>
                  </a:txBody>
                  <a:tcPr/>
                </a:tc>
                <a:tc>
                  <a:txBody>
                    <a:bodyPr/>
                    <a:lstStyle/>
                    <a:p>
                      <a:r>
                        <a:rPr lang="en-US" sz="3600" dirty="0" smtClean="0"/>
                        <a:t>BILISHNI HOHLAYMAN</a:t>
                      </a:r>
                      <a:endParaRPr lang="ru-RU" sz="3600" dirty="0"/>
                    </a:p>
                  </a:txBody>
                  <a:tcPr/>
                </a:tc>
              </a:tr>
              <a:tr h="4259529">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transition>
    <p:circl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XULOSA</a:t>
            </a:r>
            <a:endParaRPr lang="ru-RU" dirty="0"/>
          </a:p>
        </p:txBody>
      </p:sp>
      <p:sp>
        <p:nvSpPr>
          <p:cNvPr id="3" name="Содержимое 2"/>
          <p:cNvSpPr>
            <a:spLocks noGrp="1"/>
          </p:cNvSpPr>
          <p:nvPr>
            <p:ph idx="1"/>
          </p:nvPr>
        </p:nvSpPr>
        <p:spPr/>
        <p:txBody>
          <a:bodyPr/>
          <a:lstStyle/>
          <a:p>
            <a:r>
              <a:rPr lang="en-US" dirty="0" err="1" smtClean="0"/>
              <a:t>Bugungi</a:t>
            </a:r>
            <a:r>
              <a:rPr lang="en-US" dirty="0" smtClean="0"/>
              <a:t> </a:t>
            </a:r>
            <a:r>
              <a:rPr lang="en-US" dirty="0" err="1" smtClean="0"/>
              <a:t>dars</a:t>
            </a:r>
            <a:r>
              <a:rPr lang="en-US" dirty="0" smtClean="0"/>
              <a:t> </a:t>
            </a:r>
            <a:r>
              <a:rPr lang="en-US" dirty="0" err="1" smtClean="0"/>
              <a:t>tushunarli</a:t>
            </a:r>
            <a:r>
              <a:rPr lang="en-US" dirty="0" smtClean="0"/>
              <a:t> </a:t>
            </a:r>
            <a:r>
              <a:rPr lang="en-US" dirty="0" err="1" smtClean="0"/>
              <a:t>va</a:t>
            </a:r>
            <a:r>
              <a:rPr lang="en-US" dirty="0" smtClean="0"/>
              <a:t> </a:t>
            </a:r>
            <a:r>
              <a:rPr lang="en-US" dirty="0" err="1" smtClean="0"/>
              <a:t>qiziqarli</a:t>
            </a:r>
            <a:r>
              <a:rPr lang="en-US" dirty="0" smtClean="0"/>
              <a:t> </a:t>
            </a:r>
            <a:r>
              <a:rPr lang="en-US" dirty="0" err="1" smtClean="0"/>
              <a:t>o’tdi</a:t>
            </a:r>
            <a:r>
              <a:rPr lang="en-US" dirty="0" smtClean="0"/>
              <a:t> </a:t>
            </a:r>
            <a:r>
              <a:rPr lang="en-US" dirty="0" err="1" smtClean="0"/>
              <a:t>degan</a:t>
            </a:r>
            <a:r>
              <a:rPr lang="en-US" dirty="0" smtClean="0"/>
              <a:t> </a:t>
            </a:r>
            <a:r>
              <a:rPr lang="en-US" dirty="0" err="1" smtClean="0"/>
              <a:t>umiddaman.O’quvchilar</a:t>
            </a:r>
            <a:r>
              <a:rPr lang="en-US" dirty="0" smtClean="0"/>
              <a:t> </a:t>
            </a:r>
            <a:r>
              <a:rPr lang="en-US" dirty="0" err="1" smtClean="0"/>
              <a:t>ushbu</a:t>
            </a:r>
            <a:r>
              <a:rPr lang="en-US" dirty="0" smtClean="0"/>
              <a:t> </a:t>
            </a:r>
            <a:r>
              <a:rPr lang="en-US" dirty="0" err="1" smtClean="0"/>
              <a:t>mavzu</a:t>
            </a:r>
            <a:r>
              <a:rPr lang="en-US" dirty="0" smtClean="0"/>
              <a:t> </a:t>
            </a:r>
            <a:r>
              <a:rPr lang="en-US" dirty="0" err="1" smtClean="0"/>
              <a:t>bo’yicha</a:t>
            </a:r>
            <a:r>
              <a:rPr lang="en-US" dirty="0" smtClean="0"/>
              <a:t>  </a:t>
            </a:r>
            <a:r>
              <a:rPr lang="en-US" dirty="0" err="1" smtClean="0"/>
              <a:t>asosiy</a:t>
            </a:r>
            <a:r>
              <a:rPr lang="en-US" dirty="0" smtClean="0"/>
              <a:t> </a:t>
            </a:r>
            <a:r>
              <a:rPr lang="en-US" dirty="0" err="1" smtClean="0"/>
              <a:t>tushunchalarga</a:t>
            </a:r>
            <a:r>
              <a:rPr lang="en-US" dirty="0" smtClean="0"/>
              <a:t>  </a:t>
            </a:r>
            <a:r>
              <a:rPr lang="en-US" dirty="0" err="1" smtClean="0"/>
              <a:t>ega</a:t>
            </a:r>
            <a:r>
              <a:rPr lang="en-US" dirty="0" smtClean="0"/>
              <a:t> </a:t>
            </a:r>
            <a:r>
              <a:rPr lang="en-US" dirty="0" err="1" smtClean="0"/>
              <a:t>bo’ldi</a:t>
            </a:r>
            <a:r>
              <a:rPr lang="en-US" dirty="0" smtClean="0"/>
              <a:t> </a:t>
            </a:r>
            <a:r>
              <a:rPr lang="en-US" dirty="0" err="1" smtClean="0"/>
              <a:t>mavzu</a:t>
            </a:r>
            <a:r>
              <a:rPr lang="en-US" dirty="0" smtClean="0"/>
              <a:t> </a:t>
            </a:r>
            <a:r>
              <a:rPr lang="en-US" dirty="0" err="1" smtClean="0"/>
              <a:t>bo’yicha</a:t>
            </a:r>
            <a:r>
              <a:rPr lang="en-US" dirty="0" smtClean="0"/>
              <a:t> </a:t>
            </a:r>
            <a:r>
              <a:rPr lang="en-US" dirty="0" err="1" smtClean="0"/>
              <a:t>to’liqroq</a:t>
            </a:r>
            <a:r>
              <a:rPr lang="en-US" dirty="0" smtClean="0"/>
              <a:t> </a:t>
            </a:r>
            <a:r>
              <a:rPr lang="en-US" dirty="0" err="1" smtClean="0"/>
              <a:t>ma’lumotlar</a:t>
            </a:r>
            <a:r>
              <a:rPr lang="en-US" dirty="0" smtClean="0"/>
              <a:t> </a:t>
            </a:r>
            <a:r>
              <a:rPr lang="en-US" dirty="0" err="1" smtClean="0"/>
              <a:t>kelasi</a:t>
            </a:r>
            <a:r>
              <a:rPr lang="en-US" dirty="0" smtClean="0"/>
              <a:t> </a:t>
            </a:r>
            <a:r>
              <a:rPr lang="en-US" dirty="0" err="1" smtClean="0"/>
              <a:t>darslardan</a:t>
            </a:r>
            <a:r>
              <a:rPr lang="en-US" dirty="0" smtClean="0"/>
              <a:t> </a:t>
            </a:r>
            <a:r>
              <a:rPr lang="en-US" dirty="0" err="1" smtClean="0"/>
              <a:t>va</a:t>
            </a:r>
            <a:r>
              <a:rPr lang="en-US" dirty="0" smtClean="0"/>
              <a:t> internet </a:t>
            </a:r>
            <a:r>
              <a:rPr lang="en-US" dirty="0" err="1" smtClean="0"/>
              <a:t>saytlaridan</a:t>
            </a:r>
            <a:r>
              <a:rPr lang="en-US" dirty="0" smtClean="0"/>
              <a:t> </a:t>
            </a:r>
            <a:r>
              <a:rPr lang="en-US" dirty="0" err="1" smtClean="0"/>
              <a:t>olishlari</a:t>
            </a:r>
            <a:r>
              <a:rPr lang="en-US" dirty="0" smtClean="0"/>
              <a:t> </a:t>
            </a:r>
            <a:r>
              <a:rPr lang="en-US" dirty="0" err="1" smtClean="0"/>
              <a:t>mumkin</a:t>
            </a:r>
            <a:r>
              <a:rPr lang="en-US" dirty="0" smtClean="0"/>
              <a:t>.</a:t>
            </a:r>
            <a:endParaRPr lang="ru-RU" dirty="0"/>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908720"/>
            <a:ext cx="8229600" cy="1143000"/>
          </a:xfrm>
        </p:spPr>
        <p:txBody>
          <a:bodyPr/>
          <a:lstStyle/>
          <a:p>
            <a:r>
              <a:rPr lang="en-US" dirty="0" smtClean="0"/>
              <a:t> </a:t>
            </a:r>
            <a:endParaRPr lang="ru-RU" dirty="0"/>
          </a:p>
        </p:txBody>
      </p:sp>
      <p:sp>
        <p:nvSpPr>
          <p:cNvPr id="3" name="Содержимое 2"/>
          <p:cNvSpPr>
            <a:spLocks noGrp="1"/>
          </p:cNvSpPr>
          <p:nvPr>
            <p:ph idx="1"/>
          </p:nvPr>
        </p:nvSpPr>
        <p:spPr/>
        <p:txBody>
          <a:bodyPr>
            <a:normAutofit/>
          </a:bodyPr>
          <a:lstStyle/>
          <a:p>
            <a:r>
              <a:rPr lang="en-US" dirty="0"/>
              <a:t> </a:t>
            </a:r>
            <a:r>
              <a:rPr lang="en-US" dirty="0" err="1"/>
              <a:t>Foydalanilgan</a:t>
            </a:r>
            <a:r>
              <a:rPr lang="en-US" dirty="0"/>
              <a:t> </a:t>
            </a:r>
            <a:r>
              <a:rPr lang="en-US" dirty="0" err="1"/>
              <a:t>adabiyotlar</a:t>
            </a:r>
            <a:r>
              <a:rPr lang="en-US" dirty="0"/>
              <a:t/>
            </a:r>
            <a:br>
              <a:rPr lang="en-US" dirty="0"/>
            </a:br>
            <a:r>
              <a:rPr lang="en-US" dirty="0"/>
              <a:t>1. </a:t>
            </a:r>
            <a:r>
              <a:rPr lang="en-US" dirty="0" err="1"/>
              <a:t>Toshmetov</a:t>
            </a:r>
            <a:r>
              <a:rPr lang="en-US" dirty="0"/>
              <a:t> O’., </a:t>
            </a:r>
            <a:r>
              <a:rPr lang="en-US" dirty="0" err="1"/>
              <a:t>Turgunbayev</a:t>
            </a:r>
            <a:r>
              <a:rPr lang="en-US" dirty="0"/>
              <a:t> R., </a:t>
            </a:r>
            <a:r>
              <a:rPr lang="en-US" dirty="0" err="1"/>
              <a:t>Saydamatov</a:t>
            </a:r>
            <a:r>
              <a:rPr lang="en-US" dirty="0"/>
              <a:t> E., </a:t>
            </a:r>
            <a:r>
              <a:rPr lang="en-US" dirty="0" err="1"/>
              <a:t>Madirimov</a:t>
            </a:r>
            <a:r>
              <a:rPr lang="en-US" dirty="0"/>
              <a:t> M. </a:t>
            </a:r>
            <a:r>
              <a:rPr lang="uz-Cyrl-UZ" dirty="0"/>
              <a:t>Matematik analiz I</a:t>
            </a:r>
            <a:r>
              <a:rPr lang="en-US" dirty="0"/>
              <a:t>-</a:t>
            </a:r>
            <a:r>
              <a:rPr lang="en-US" dirty="0" err="1"/>
              <a:t>qism</a:t>
            </a:r>
            <a:r>
              <a:rPr lang="en-US" dirty="0"/>
              <a:t>.</a:t>
            </a:r>
            <a:r>
              <a:rPr lang="uz-Cyrl-UZ" dirty="0"/>
              <a:t> T.: “</a:t>
            </a:r>
            <a:r>
              <a:rPr lang="en-US" dirty="0" err="1"/>
              <a:t>Extremum</a:t>
            </a:r>
            <a:r>
              <a:rPr lang="en-US" dirty="0"/>
              <a:t>-Press</a:t>
            </a:r>
            <a:r>
              <a:rPr lang="uz-Cyrl-UZ" dirty="0"/>
              <a:t>”</a:t>
            </a:r>
            <a:r>
              <a:rPr lang="en-US" dirty="0"/>
              <a:t>, 2015. -259-270 b.</a:t>
            </a:r>
            <a:br>
              <a:rPr lang="en-US" dirty="0"/>
            </a:br>
            <a:r>
              <a:rPr lang="en-US" dirty="0"/>
              <a:t>2. Claudia </a:t>
            </a:r>
            <a:r>
              <a:rPr lang="en-US" dirty="0" err="1"/>
              <a:t>Canuto</a:t>
            </a:r>
            <a:r>
              <a:rPr lang="en-US" dirty="0"/>
              <a:t>, Anita </a:t>
            </a:r>
            <a:r>
              <a:rPr lang="en-US" dirty="0" err="1"/>
              <a:t>Tabacco</a:t>
            </a:r>
            <a:r>
              <a:rPr lang="en-US" dirty="0"/>
              <a:t> Mathematical analysis. I. Springer-</a:t>
            </a:r>
            <a:r>
              <a:rPr lang="en-US" dirty="0" err="1"/>
              <a:t>Verlag</a:t>
            </a:r>
            <a:r>
              <a:rPr lang="en-US" dirty="0"/>
              <a:t>. Italia, Milan. 2008.-    300-310p.</a:t>
            </a:r>
            <a:br>
              <a:rPr lang="en-US" dirty="0"/>
            </a:br>
            <a:r>
              <a:rPr lang="en-US" dirty="0"/>
              <a:t>3. </a:t>
            </a:r>
            <a:r>
              <a:rPr lang="uz-Cyrl-UZ" dirty="0"/>
              <a:t>Xudayberganov G., Vorisov A., Mansurov X., Shoimqulov B. Matematik analizdan ma’ruzalar. I </a:t>
            </a:r>
            <a:r>
              <a:rPr lang="en-US" dirty="0"/>
              <a:t>T.:</a:t>
            </a:r>
            <a:r>
              <a:rPr lang="uz-Cyrl-UZ" dirty="0"/>
              <a:t>«Voris-nashriyot». 2010 y.177-184</a:t>
            </a:r>
            <a:r>
              <a:rPr lang="en-US" dirty="0"/>
              <a:t> b.</a:t>
            </a:r>
            <a:endParaRPr lang="ru-RU" dirty="0"/>
          </a:p>
          <a:p>
            <a:endParaRPr lang="ru-RU" dirty="0"/>
          </a:p>
        </p:txBody>
      </p:sp>
    </p:spTree>
  </p:cSld>
  <p:clrMapOvr>
    <a:masterClrMapping/>
  </p:clrMapOvr>
  <p:transition>
    <p:wheel spokes="8"/>
  </p:transition>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511816"/>
          </a:xfrm>
        </p:spPr>
        <p:txBody>
          <a:bodyPr>
            <a:normAutofit/>
          </a:bodyPr>
          <a:lstStyle/>
          <a:p>
            <a:r>
              <a:rPr lang="en-US" dirty="0" smtClean="0"/>
              <a:t>ETIBORINGIZ UCHUN RAHMAT </a:t>
            </a:r>
            <a:endParaRPr lang="ru-RU" dirty="0"/>
          </a:p>
        </p:txBody>
      </p:sp>
    </p:spTree>
  </p:cSld>
  <p:clrMapOvr>
    <a:masterClrMapping/>
  </p:clrMapOvr>
  <p:transition>
    <p:plus/>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14290"/>
            <a:ext cx="8543956" cy="6072230"/>
          </a:xfrm>
        </p:spPr>
        <p:txBody>
          <a:bodyPr>
            <a:normAutofit/>
          </a:bodyPr>
          <a:lstStyle/>
          <a:p>
            <a:pPr algn="l"/>
            <a:r>
              <a:rPr lang="en-US" sz="2800" dirty="0" err="1" smtClean="0"/>
              <a:t>Boshlang’ich</a:t>
            </a:r>
            <a:r>
              <a:rPr lang="en-US" sz="2800" dirty="0" smtClean="0"/>
              <a:t> </a:t>
            </a:r>
            <a:r>
              <a:rPr lang="en-US" sz="2800" dirty="0" err="1" smtClean="0"/>
              <a:t>funksiya</a:t>
            </a:r>
            <a:r>
              <a:rPr lang="en-US" sz="2800" dirty="0" smtClean="0"/>
              <a:t> </a:t>
            </a:r>
            <a:r>
              <a:rPr lang="en-US" sz="2800" dirty="0" err="1" smtClean="0"/>
              <a:t>haqida</a:t>
            </a:r>
            <a:r>
              <a:rPr lang="en-US" sz="2800" dirty="0" smtClean="0"/>
              <a:t> </a:t>
            </a:r>
            <a:r>
              <a:rPr lang="en-US" sz="2800" dirty="0" err="1" smtClean="0"/>
              <a:t>tushuncha</a:t>
            </a:r>
            <a:r>
              <a:rPr lang="en-US" sz="2800" dirty="0" smtClean="0"/>
              <a:t/>
            </a:r>
            <a:br>
              <a:rPr lang="en-US" sz="2800" dirty="0" smtClean="0"/>
            </a:br>
            <a:r>
              <a:rPr lang="en-US" sz="2800" dirty="0" smtClean="0"/>
              <a:t/>
            </a:r>
            <a:br>
              <a:rPr lang="en-US" sz="2800" dirty="0" smtClean="0"/>
            </a:br>
            <a:r>
              <a:rPr lang="en-US" sz="2800" dirty="0" err="1" smtClean="0"/>
              <a:t>Differensiyal</a:t>
            </a:r>
            <a:r>
              <a:rPr lang="en-US" sz="2800" dirty="0" smtClean="0"/>
              <a:t> </a:t>
            </a:r>
            <a:r>
              <a:rPr lang="en-US" sz="2800" dirty="0" err="1" smtClean="0"/>
              <a:t>hisobning</a:t>
            </a:r>
            <a:r>
              <a:rPr lang="en-US" sz="2800" dirty="0" smtClean="0"/>
              <a:t> </a:t>
            </a:r>
            <a:r>
              <a:rPr lang="en-US" sz="2800" dirty="0" err="1" smtClean="0"/>
              <a:t>asosiy</a:t>
            </a:r>
            <a:r>
              <a:rPr lang="en-US" sz="2800" dirty="0" smtClean="0"/>
              <a:t> </a:t>
            </a:r>
            <a:r>
              <a:rPr lang="en-US" sz="2800" dirty="0" err="1" smtClean="0"/>
              <a:t>masalalaridan</a:t>
            </a:r>
            <a:r>
              <a:rPr lang="en-US" sz="2800" dirty="0" smtClean="0"/>
              <a:t> </a:t>
            </a:r>
            <a:r>
              <a:rPr lang="en-US" sz="2800" dirty="0" err="1" smtClean="0"/>
              <a:t>biri</a:t>
            </a:r>
            <a:r>
              <a:rPr lang="en-US" sz="2800" dirty="0" smtClean="0"/>
              <a:t> </a:t>
            </a:r>
            <a:r>
              <a:rPr lang="en-US" sz="2800" dirty="0" err="1" smtClean="0"/>
              <a:t>berilgan</a:t>
            </a:r>
            <a:r>
              <a:rPr lang="en-US" sz="2800" dirty="0" smtClean="0"/>
              <a:t> f(x) </a:t>
            </a:r>
            <a:r>
              <a:rPr lang="en-US" sz="2800" dirty="0" err="1" smtClean="0"/>
              <a:t>funksiyaga</a:t>
            </a:r>
            <a:r>
              <a:rPr lang="en-US" sz="2800" dirty="0" smtClean="0"/>
              <a:t> </a:t>
            </a:r>
            <a:r>
              <a:rPr lang="en-US" sz="2800" dirty="0" err="1" smtClean="0"/>
              <a:t>ko’ra</a:t>
            </a:r>
            <a:r>
              <a:rPr lang="en-US" sz="2800" dirty="0" smtClean="0"/>
              <a:t> </a:t>
            </a:r>
            <a:r>
              <a:rPr lang="en-US" sz="2800" dirty="0" err="1" smtClean="0"/>
              <a:t>unung</a:t>
            </a:r>
            <a:r>
              <a:rPr lang="en-US" sz="2800" dirty="0" smtClean="0"/>
              <a:t> </a:t>
            </a:r>
            <a:r>
              <a:rPr lang="en-US" sz="2800" dirty="0" err="1" smtClean="0"/>
              <a:t>hosilasi</a:t>
            </a:r>
            <a:r>
              <a:rPr lang="en-US" sz="2800" dirty="0" smtClean="0"/>
              <a:t> f</a:t>
            </a:r>
            <a:r>
              <a:rPr lang="en-US" sz="2800" baseline="30000" dirty="0" smtClean="0"/>
              <a:t>’</a:t>
            </a:r>
            <a:r>
              <a:rPr lang="en-US" sz="2800" dirty="0" smtClean="0"/>
              <a:t>(x)</a:t>
            </a:r>
            <a:r>
              <a:rPr lang="en-US" sz="2800" dirty="0" err="1" smtClean="0"/>
              <a:t>ni</a:t>
            </a:r>
            <a:r>
              <a:rPr lang="en-US" sz="2800" dirty="0" smtClean="0"/>
              <a:t> </a:t>
            </a:r>
            <a:r>
              <a:rPr lang="en-US" sz="2800" dirty="0" err="1" smtClean="0"/>
              <a:t>topishdan</a:t>
            </a:r>
            <a:r>
              <a:rPr lang="en-US" sz="2800" dirty="0" smtClean="0"/>
              <a:t> </a:t>
            </a:r>
            <a:r>
              <a:rPr lang="en-US" sz="2800" dirty="0" err="1" smtClean="0"/>
              <a:t>iborat</a:t>
            </a:r>
            <a:r>
              <a:rPr lang="en-US" sz="2800" dirty="0" smtClean="0"/>
              <a:t> </a:t>
            </a:r>
            <a:r>
              <a:rPr lang="en-US" sz="2800" dirty="0" err="1" smtClean="0"/>
              <a:t>edi.Bu</a:t>
            </a:r>
            <a:r>
              <a:rPr lang="en-US" sz="2800" dirty="0" smtClean="0"/>
              <a:t> </a:t>
            </a:r>
            <a:r>
              <a:rPr lang="en-US" sz="2800" dirty="0" err="1" smtClean="0"/>
              <a:t>masalaning</a:t>
            </a:r>
            <a:r>
              <a:rPr lang="en-US" sz="2800" dirty="0" smtClean="0"/>
              <a:t> </a:t>
            </a:r>
            <a:r>
              <a:rPr lang="en-US" sz="2800" dirty="0" err="1" smtClean="0"/>
              <a:t>teskarisi,ya’ni</a:t>
            </a:r>
            <a:r>
              <a:rPr lang="en-US" sz="2800" dirty="0" smtClean="0"/>
              <a:t> </a:t>
            </a:r>
            <a:r>
              <a:rPr lang="en-US" sz="2800" dirty="0" err="1" smtClean="0"/>
              <a:t>hosilasiga</a:t>
            </a:r>
            <a:r>
              <a:rPr lang="en-US" sz="2800" dirty="0" smtClean="0"/>
              <a:t> </a:t>
            </a:r>
            <a:r>
              <a:rPr lang="en-US" sz="2800" dirty="0" err="1" smtClean="0"/>
              <a:t>ko’rafunksiyaningo’zini</a:t>
            </a:r>
            <a:r>
              <a:rPr lang="en-US" sz="2800" dirty="0" smtClean="0"/>
              <a:t> </a:t>
            </a:r>
            <a:r>
              <a:rPr lang="en-US" sz="2800" dirty="0" err="1" smtClean="0"/>
              <a:t>tiklash</a:t>
            </a:r>
            <a:r>
              <a:rPr lang="en-US" sz="2800" dirty="0" smtClean="0"/>
              <a:t> </a:t>
            </a:r>
            <a:r>
              <a:rPr lang="en-US" sz="2800" dirty="0" err="1" smtClean="0"/>
              <a:t>masalasi</a:t>
            </a:r>
            <a:r>
              <a:rPr lang="en-US" sz="2800" dirty="0" smtClean="0"/>
              <a:t> </a:t>
            </a:r>
            <a:r>
              <a:rPr lang="en-US" sz="2800" dirty="0" err="1" smtClean="0"/>
              <a:t>katta</a:t>
            </a:r>
            <a:r>
              <a:rPr lang="en-US" sz="2800" dirty="0" smtClean="0"/>
              <a:t> </a:t>
            </a:r>
            <a:r>
              <a:rPr lang="en-US" sz="2800" dirty="0" err="1" smtClean="0"/>
              <a:t>ahamiyatga</a:t>
            </a:r>
            <a:r>
              <a:rPr lang="en-US" sz="2800" dirty="0" smtClean="0"/>
              <a:t> </a:t>
            </a:r>
            <a:r>
              <a:rPr lang="en-US" sz="2800" dirty="0" err="1" smtClean="0"/>
              <a:t>ega</a:t>
            </a:r>
            <a:r>
              <a:rPr lang="en-US" sz="2800" dirty="0" smtClean="0"/>
              <a:t> </a:t>
            </a:r>
            <a:r>
              <a:rPr lang="en-US" sz="2800" dirty="0" err="1" smtClean="0"/>
              <a:t>bo’lib</a:t>
            </a:r>
            <a:r>
              <a:rPr lang="en-US" sz="2800" dirty="0" smtClean="0"/>
              <a:t>, </a:t>
            </a:r>
            <a:r>
              <a:rPr lang="en-US" sz="2800" dirty="0" err="1" smtClean="0"/>
              <a:t>integralhisobning</a:t>
            </a:r>
            <a:r>
              <a:rPr lang="en-US" sz="2800" dirty="0" smtClean="0"/>
              <a:t> </a:t>
            </a:r>
            <a:r>
              <a:rPr lang="en-US" sz="2800" dirty="0" err="1" smtClean="0"/>
              <a:t>asosiy</a:t>
            </a:r>
            <a:r>
              <a:rPr lang="en-US" sz="2800" dirty="0" smtClean="0"/>
              <a:t> </a:t>
            </a:r>
            <a:r>
              <a:rPr lang="en-US" sz="2800" dirty="0" err="1" smtClean="0"/>
              <a:t>masalalaridan</a:t>
            </a:r>
            <a:r>
              <a:rPr lang="en-US" sz="2800" dirty="0" smtClean="0"/>
              <a:t> </a:t>
            </a:r>
            <a:r>
              <a:rPr lang="en-US" sz="2800" dirty="0" err="1" smtClean="0"/>
              <a:t>hisoblanadi</a:t>
            </a:r>
            <a:r>
              <a:rPr lang="en-US" sz="2800" dirty="0" smtClean="0"/>
              <a:t>.</a:t>
            </a:r>
            <a:br>
              <a:rPr lang="en-US" sz="2800" dirty="0" smtClean="0"/>
            </a:br>
            <a:r>
              <a:rPr lang="en-US" sz="2800" dirty="0" smtClean="0"/>
              <a:t>f(x) </a:t>
            </a:r>
            <a:r>
              <a:rPr lang="en-US" sz="2800" dirty="0" err="1" smtClean="0"/>
              <a:t>funksiya</a:t>
            </a:r>
            <a:r>
              <a:rPr lang="en-US" sz="2800" dirty="0" smtClean="0"/>
              <a:t> </a:t>
            </a:r>
            <a:r>
              <a:rPr lang="en-US" sz="2800" dirty="0" err="1" smtClean="0"/>
              <a:t>biror</a:t>
            </a:r>
            <a:r>
              <a:rPr lang="en-US" sz="2800" dirty="0" smtClean="0"/>
              <a:t> (</a:t>
            </a:r>
            <a:r>
              <a:rPr lang="en-US" sz="2800" dirty="0" err="1" smtClean="0"/>
              <a:t>a,b</a:t>
            </a:r>
            <a:r>
              <a:rPr lang="en-US" sz="2800" dirty="0" smtClean="0"/>
              <a:t>) (</a:t>
            </a:r>
            <a:r>
              <a:rPr lang="en-US" sz="2800" dirty="0" err="1" smtClean="0"/>
              <a:t>chekli</a:t>
            </a:r>
            <a:r>
              <a:rPr lang="en-US" sz="2800" dirty="0" smtClean="0"/>
              <a:t> </a:t>
            </a:r>
            <a:r>
              <a:rPr lang="en-US" sz="2800" dirty="0" err="1" smtClean="0"/>
              <a:t>yoki</a:t>
            </a:r>
            <a:r>
              <a:rPr lang="en-US" sz="2800" dirty="0" smtClean="0"/>
              <a:t> </a:t>
            </a:r>
            <a:r>
              <a:rPr lang="en-US" sz="2800" dirty="0" err="1" smtClean="0"/>
              <a:t>cheksiz</a:t>
            </a:r>
            <a:r>
              <a:rPr lang="en-US" sz="2800" dirty="0" smtClean="0"/>
              <a:t>) </a:t>
            </a:r>
            <a:r>
              <a:rPr lang="en-US" sz="2800" dirty="0" err="1" smtClean="0"/>
              <a:t>intervalda</a:t>
            </a:r>
            <a:r>
              <a:rPr lang="en-US" sz="2800" dirty="0" smtClean="0"/>
              <a:t> </a:t>
            </a:r>
            <a:r>
              <a:rPr lang="en-US" sz="2800" dirty="0" err="1" smtClean="0"/>
              <a:t>aniqlangan</a:t>
            </a:r>
            <a:r>
              <a:rPr lang="en-US" sz="2800" dirty="0" smtClean="0"/>
              <a:t> </a:t>
            </a:r>
            <a:r>
              <a:rPr lang="en-US" sz="2800" dirty="0" err="1" smtClean="0"/>
              <a:t>bo’lsin</a:t>
            </a:r>
            <a:r>
              <a:rPr lang="en-US" sz="2800" dirty="0" smtClean="0"/>
              <a:t>.</a:t>
            </a:r>
            <a:br>
              <a:rPr lang="en-US" sz="2800" dirty="0" smtClean="0"/>
            </a:br>
            <a:r>
              <a:rPr lang="en-US" sz="2800" dirty="0" smtClean="0"/>
              <a:t>Agar (</a:t>
            </a:r>
            <a:r>
              <a:rPr lang="en-US" sz="2800" dirty="0" err="1" smtClean="0"/>
              <a:t>a,b</a:t>
            </a:r>
            <a:r>
              <a:rPr lang="en-US" sz="2800" dirty="0" smtClean="0"/>
              <a:t>) </a:t>
            </a:r>
            <a:r>
              <a:rPr lang="en-US" sz="2800" dirty="0" err="1" smtClean="0"/>
              <a:t>da</a:t>
            </a:r>
            <a:r>
              <a:rPr lang="en-US" sz="2800" dirty="0" smtClean="0"/>
              <a:t> f(x) </a:t>
            </a:r>
            <a:r>
              <a:rPr lang="en-US" sz="2800" dirty="0" err="1" smtClean="0"/>
              <a:t>funksiya</a:t>
            </a:r>
            <a:r>
              <a:rPr lang="en-US" sz="2800" dirty="0" smtClean="0"/>
              <a:t> </a:t>
            </a:r>
            <a:r>
              <a:rPr lang="en-US" sz="2800" dirty="0" err="1" smtClean="0"/>
              <a:t>biror</a:t>
            </a:r>
            <a:r>
              <a:rPr lang="en-US" sz="2800" dirty="0" smtClean="0"/>
              <a:t> F(x) </a:t>
            </a:r>
            <a:r>
              <a:rPr lang="en-US" sz="2800" dirty="0" err="1" smtClean="0"/>
              <a:t>funksiyaning</a:t>
            </a:r>
            <a:r>
              <a:rPr lang="en-US" sz="2800" dirty="0" smtClean="0"/>
              <a:t> </a:t>
            </a:r>
            <a:r>
              <a:rPr lang="en-US" sz="2800" dirty="0" err="1" smtClean="0"/>
              <a:t>hosilasiga</a:t>
            </a:r>
            <a:r>
              <a:rPr lang="en-US" sz="2800" dirty="0" smtClean="0"/>
              <a:t> </a:t>
            </a:r>
            <a:r>
              <a:rPr lang="en-US" sz="2800" dirty="0" err="1" smtClean="0"/>
              <a:t>teng,ya’ni</a:t>
            </a:r>
            <a:r>
              <a:rPr lang="en-US" sz="2800" dirty="0" smtClean="0"/>
              <a:t> (</a:t>
            </a:r>
            <a:r>
              <a:rPr lang="en-US" sz="2800" dirty="0" err="1" smtClean="0"/>
              <a:t>a,b</a:t>
            </a:r>
            <a:r>
              <a:rPr lang="en-US" sz="2800" dirty="0" smtClean="0"/>
              <a:t>) </a:t>
            </a:r>
            <a:r>
              <a:rPr lang="en-US" sz="2800" dirty="0" err="1" smtClean="0"/>
              <a:t>intervaldan</a:t>
            </a:r>
            <a:r>
              <a:rPr lang="en-US" sz="2800" dirty="0" smtClean="0"/>
              <a:t> </a:t>
            </a:r>
            <a:r>
              <a:rPr lang="en-US" sz="2800" dirty="0" err="1" smtClean="0"/>
              <a:t>olingan</a:t>
            </a:r>
            <a:r>
              <a:rPr lang="en-US" sz="2800" dirty="0" smtClean="0"/>
              <a:t> </a:t>
            </a:r>
            <a:r>
              <a:rPr lang="en-US" sz="2800" dirty="0" err="1" smtClean="0"/>
              <a:t>ihtiyoriy</a:t>
            </a:r>
            <a:r>
              <a:rPr lang="en-US" sz="2800" dirty="0" smtClean="0"/>
              <a:t> x </a:t>
            </a:r>
            <a:r>
              <a:rPr lang="en-US" sz="2800" dirty="0" err="1" smtClean="0"/>
              <a:t>uchun</a:t>
            </a:r>
            <a:r>
              <a:rPr lang="en-US" sz="2800" dirty="0" smtClean="0"/>
              <a:t> F’(x)=f(x) </a:t>
            </a:r>
            <a:r>
              <a:rPr lang="en-US" sz="2800" dirty="0" err="1" smtClean="0"/>
              <a:t>bo’lsa</a:t>
            </a:r>
            <a:r>
              <a:rPr lang="en-US" sz="2800" dirty="0" smtClean="0"/>
              <a:t> u </a:t>
            </a:r>
            <a:r>
              <a:rPr lang="en-US" sz="2800" dirty="0" err="1" smtClean="0"/>
              <a:t>holda</a:t>
            </a:r>
            <a:r>
              <a:rPr lang="en-US" sz="2800" dirty="0" smtClean="0"/>
              <a:t> F(x) </a:t>
            </a:r>
            <a:r>
              <a:rPr lang="en-US" sz="2800" dirty="0" err="1" smtClean="0"/>
              <a:t>funksiya</a:t>
            </a:r>
            <a:r>
              <a:rPr lang="en-US" sz="2800" dirty="0" smtClean="0"/>
              <a:t> (</a:t>
            </a:r>
            <a:r>
              <a:rPr lang="en-US" sz="2800" dirty="0" err="1" smtClean="0"/>
              <a:t>a,b</a:t>
            </a:r>
            <a:r>
              <a:rPr lang="en-US" sz="2800" dirty="0" smtClean="0"/>
              <a:t>) </a:t>
            </a:r>
            <a:r>
              <a:rPr lang="en-US" sz="2800" dirty="0" err="1" smtClean="0"/>
              <a:t>intervalda</a:t>
            </a:r>
            <a:r>
              <a:rPr lang="en-US" sz="2800" dirty="0" smtClean="0"/>
              <a:t> f(x) </a:t>
            </a:r>
            <a:r>
              <a:rPr lang="en-US" sz="2800" dirty="0" err="1" smtClean="0"/>
              <a:t>funksiyaning</a:t>
            </a:r>
            <a:r>
              <a:rPr lang="en-US" sz="2800" dirty="0" smtClean="0"/>
              <a:t> </a:t>
            </a:r>
            <a:r>
              <a:rPr lang="en-US" sz="2800" dirty="0" err="1" smtClean="0">
                <a:solidFill>
                  <a:srgbClr val="C00000"/>
                </a:solidFill>
              </a:rPr>
              <a:t>boshlang’ch</a:t>
            </a:r>
            <a:r>
              <a:rPr lang="en-US" sz="2800" dirty="0" smtClean="0">
                <a:solidFill>
                  <a:srgbClr val="C00000"/>
                </a:solidFill>
              </a:rPr>
              <a:t> </a:t>
            </a:r>
            <a:r>
              <a:rPr lang="en-US" sz="2800" dirty="0" err="1" smtClean="0">
                <a:solidFill>
                  <a:srgbClr val="C00000"/>
                </a:solidFill>
              </a:rPr>
              <a:t>funksiyasi</a:t>
            </a:r>
            <a:r>
              <a:rPr lang="en-US" sz="2800" dirty="0" smtClean="0">
                <a:solidFill>
                  <a:srgbClr val="C00000"/>
                </a:solidFill>
              </a:rPr>
              <a:t> </a:t>
            </a:r>
            <a:r>
              <a:rPr lang="en-US" sz="2800" dirty="0" err="1" smtClean="0"/>
              <a:t>deyiladi</a:t>
            </a:r>
            <a:r>
              <a:rPr lang="en-US" sz="2800" dirty="0" smtClean="0"/>
              <a:t>.</a:t>
            </a:r>
            <a:endParaRPr lang="ru-RU" sz="28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457200" y="928670"/>
            <a:ext cx="8229600" cy="5500726"/>
          </a:xfrm>
        </p:spPr>
        <p:txBody>
          <a:bodyPr>
            <a:normAutofit/>
          </a:bodyPr>
          <a:lstStyle/>
          <a:p>
            <a:r>
              <a:rPr lang="en-US" sz="2800" dirty="0" smtClean="0"/>
              <a:t>Agar </a:t>
            </a:r>
            <a:r>
              <a:rPr lang="en-US" sz="2800" dirty="0" err="1" smtClean="0"/>
              <a:t>biror</a:t>
            </a:r>
            <a:r>
              <a:rPr lang="en-US" sz="2800" dirty="0" smtClean="0"/>
              <a:t> </a:t>
            </a:r>
            <a:r>
              <a:rPr lang="en-US" sz="2800" dirty="0" err="1" smtClean="0"/>
              <a:t>oraliqda</a:t>
            </a:r>
            <a:r>
              <a:rPr lang="en-US" sz="2800" dirty="0" smtClean="0"/>
              <a:t> F(x) </a:t>
            </a:r>
            <a:r>
              <a:rPr lang="en-US" sz="2800" dirty="0" err="1" smtClean="0"/>
              <a:t>funksiya</a:t>
            </a:r>
            <a:r>
              <a:rPr lang="en-US" sz="2800" dirty="0" smtClean="0"/>
              <a:t> f(x) </a:t>
            </a:r>
            <a:r>
              <a:rPr lang="en-US" sz="2800" dirty="0" err="1" smtClean="0"/>
              <a:t>ningboshlang’ch</a:t>
            </a:r>
            <a:r>
              <a:rPr lang="en-US" sz="2800" dirty="0" smtClean="0"/>
              <a:t> </a:t>
            </a:r>
            <a:r>
              <a:rPr lang="en-US" sz="2800" dirty="0" err="1" smtClean="0"/>
              <a:t>funksiyasi</a:t>
            </a:r>
            <a:r>
              <a:rPr lang="en-US" sz="2800" dirty="0" smtClean="0"/>
              <a:t> </a:t>
            </a:r>
            <a:r>
              <a:rPr lang="en-US" sz="2800" dirty="0" err="1" smtClean="0"/>
              <a:t>bo’lsa,u</a:t>
            </a:r>
            <a:r>
              <a:rPr lang="en-US" sz="2800" dirty="0" smtClean="0"/>
              <a:t> </a:t>
            </a:r>
            <a:r>
              <a:rPr lang="en-US" sz="2800" dirty="0" err="1" smtClean="0"/>
              <a:t>holda</a:t>
            </a:r>
            <a:r>
              <a:rPr lang="en-US" sz="2800" dirty="0" smtClean="0"/>
              <a:t> f(x) </a:t>
            </a:r>
            <a:r>
              <a:rPr lang="en-US" sz="2800" dirty="0" err="1" smtClean="0"/>
              <a:t>funksiyaning</a:t>
            </a:r>
            <a:r>
              <a:rPr lang="en-US" sz="2800" dirty="0" smtClean="0"/>
              <a:t> </a:t>
            </a:r>
            <a:r>
              <a:rPr lang="en-US" sz="2800" dirty="0" err="1" smtClean="0"/>
              <a:t>ixtiyoriy</a:t>
            </a:r>
            <a:r>
              <a:rPr lang="en-US" sz="2800" dirty="0" smtClean="0"/>
              <a:t> </a:t>
            </a:r>
            <a:r>
              <a:rPr lang="en-US" sz="2800" dirty="0" err="1" smtClean="0"/>
              <a:t>boshlang’ch</a:t>
            </a:r>
            <a:r>
              <a:rPr lang="en-US" sz="2800" dirty="0" smtClean="0"/>
              <a:t> </a:t>
            </a:r>
            <a:r>
              <a:rPr lang="en-US" sz="2800" dirty="0" err="1" smtClean="0"/>
              <a:t>funksiyasi</a:t>
            </a:r>
            <a:r>
              <a:rPr lang="en-US" sz="2800" dirty="0" smtClean="0"/>
              <a:t> C </a:t>
            </a:r>
            <a:r>
              <a:rPr lang="en-US" sz="2800" dirty="0" err="1" smtClean="0"/>
              <a:t>o’zgarmasning</a:t>
            </a:r>
            <a:r>
              <a:rPr lang="en-US" sz="2800" dirty="0" smtClean="0"/>
              <a:t> </a:t>
            </a:r>
            <a:r>
              <a:rPr lang="en-US" sz="2800" dirty="0" err="1" smtClean="0"/>
              <a:t>biror</a:t>
            </a:r>
            <a:r>
              <a:rPr lang="en-US" sz="2800" dirty="0" smtClean="0"/>
              <a:t> </a:t>
            </a:r>
            <a:r>
              <a:rPr lang="en-US" sz="2800" dirty="0" err="1" smtClean="0"/>
              <a:t>qiymatida</a:t>
            </a:r>
            <a:r>
              <a:rPr lang="en-US" sz="2800" dirty="0" smtClean="0"/>
              <a:t> F(x)+C  formula </a:t>
            </a:r>
            <a:r>
              <a:rPr lang="en-US" sz="2800" dirty="0" err="1" smtClean="0"/>
              <a:t>yordamida</a:t>
            </a:r>
            <a:r>
              <a:rPr lang="en-US" sz="2800" dirty="0" smtClean="0"/>
              <a:t> </a:t>
            </a:r>
            <a:r>
              <a:rPr lang="en-US" sz="2800" dirty="0" err="1" smtClean="0"/>
              <a:t>ifodalanadi</a:t>
            </a:r>
            <a:r>
              <a:rPr lang="en-US" sz="2800" dirty="0" smtClean="0"/>
              <a:t>.</a:t>
            </a:r>
            <a:br>
              <a:rPr lang="en-US" sz="2800" dirty="0" smtClean="0"/>
            </a:br>
            <a:r>
              <a:rPr lang="en-US" sz="2800" dirty="0" err="1" smtClean="0"/>
              <a:t>Isboti.Aytaylik,G</a:t>
            </a:r>
            <a:r>
              <a:rPr lang="en-US" sz="2800" dirty="0" smtClean="0"/>
              <a:t>(x) </a:t>
            </a:r>
            <a:r>
              <a:rPr lang="en-US" sz="2800" dirty="0" err="1" smtClean="0"/>
              <a:t>funksiy</a:t>
            </a:r>
            <a:r>
              <a:rPr lang="en-US" sz="2800" dirty="0" smtClean="0"/>
              <a:t> </a:t>
            </a:r>
            <a:r>
              <a:rPr lang="en-US" sz="2800" dirty="0" err="1" smtClean="0"/>
              <a:t>qaralayotgan</a:t>
            </a:r>
            <a:r>
              <a:rPr lang="en-US" sz="2800" dirty="0" smtClean="0"/>
              <a:t> </a:t>
            </a:r>
            <a:r>
              <a:rPr lang="en-US" sz="2800" dirty="0" err="1" smtClean="0"/>
              <a:t>oraliqda</a:t>
            </a:r>
            <a:r>
              <a:rPr lang="en-US" sz="2800" dirty="0" smtClean="0"/>
              <a:t> f(x) </a:t>
            </a:r>
            <a:r>
              <a:rPr lang="en-US" sz="2800" dirty="0" err="1" smtClean="0"/>
              <a:t>funksiyaning</a:t>
            </a:r>
            <a:r>
              <a:rPr lang="en-US" sz="2800" dirty="0" smtClean="0"/>
              <a:t>  </a:t>
            </a:r>
            <a:r>
              <a:rPr lang="en-US" sz="2800" dirty="0" err="1" smtClean="0"/>
              <a:t>boshlang’ich</a:t>
            </a:r>
            <a:r>
              <a:rPr lang="en-US" sz="2800" dirty="0" smtClean="0"/>
              <a:t> </a:t>
            </a:r>
            <a:r>
              <a:rPr lang="en-US" sz="2800" dirty="0" err="1" smtClean="0"/>
              <a:t>funksiyasi</a:t>
            </a:r>
            <a:r>
              <a:rPr lang="en-US" sz="2800" dirty="0" smtClean="0"/>
              <a:t> </a:t>
            </a:r>
            <a:r>
              <a:rPr lang="en-US" sz="2800" dirty="0" err="1" smtClean="0"/>
              <a:t>bo’lsin.Ushbu</a:t>
            </a:r>
            <a:r>
              <a:rPr lang="en-US" sz="2800" dirty="0" smtClean="0"/>
              <a:t> g(x)=G(x)-F(x) </a:t>
            </a:r>
            <a:r>
              <a:rPr lang="en-US" sz="2800" dirty="0" err="1" smtClean="0"/>
              <a:t>yordamchi</a:t>
            </a:r>
            <a:r>
              <a:rPr lang="en-US" sz="2800" dirty="0" smtClean="0"/>
              <a:t> </a:t>
            </a:r>
            <a:r>
              <a:rPr lang="en-US" sz="2800" dirty="0" err="1" smtClean="0"/>
              <a:t>funksiyani</a:t>
            </a:r>
            <a:r>
              <a:rPr lang="en-US" sz="2800" dirty="0" smtClean="0"/>
              <a:t> </a:t>
            </a:r>
            <a:r>
              <a:rPr lang="en-US" sz="2800" dirty="0" err="1" smtClean="0"/>
              <a:t>ko’rib</a:t>
            </a:r>
            <a:r>
              <a:rPr lang="en-US" sz="2800" dirty="0" smtClean="0"/>
              <a:t> </a:t>
            </a:r>
            <a:r>
              <a:rPr lang="en-US" sz="2800" dirty="0" err="1" smtClean="0"/>
              <a:t>chiqamiz.Bu</a:t>
            </a:r>
            <a:r>
              <a:rPr lang="en-US" sz="2800" dirty="0" smtClean="0"/>
              <a:t> </a:t>
            </a:r>
            <a:r>
              <a:rPr lang="en-US" sz="2800" dirty="0" err="1" smtClean="0"/>
              <a:t>funksiya</a:t>
            </a:r>
            <a:r>
              <a:rPr lang="en-US" sz="2800" dirty="0" smtClean="0"/>
              <a:t> </a:t>
            </a:r>
            <a:r>
              <a:rPr lang="en-US" sz="2800" dirty="0" err="1" smtClean="0"/>
              <a:t>uchun</a:t>
            </a:r>
            <a:r>
              <a:rPr lang="en-US" sz="2800" dirty="0" smtClean="0"/>
              <a:t> g’(x)=G’(x)-F’(x)=f(x)-f(x)=0 </a:t>
            </a:r>
            <a:r>
              <a:rPr lang="en-US" sz="2800" dirty="0" err="1" smtClean="0"/>
              <a:t>bo’ladi,ya’ni</a:t>
            </a:r>
            <a:r>
              <a:rPr lang="en-US" sz="2800" dirty="0" smtClean="0"/>
              <a:t> </a:t>
            </a:r>
            <a:r>
              <a:rPr lang="en-US" sz="2800" dirty="0" err="1" smtClean="0"/>
              <a:t>qaralayotgan</a:t>
            </a:r>
            <a:r>
              <a:rPr lang="en-US" sz="2800" dirty="0" smtClean="0"/>
              <a:t> </a:t>
            </a:r>
            <a:r>
              <a:rPr lang="en-US" sz="2800" dirty="0" err="1" smtClean="0"/>
              <a:t>oraliqda</a:t>
            </a:r>
            <a:r>
              <a:rPr lang="en-US" sz="2800" dirty="0" smtClean="0"/>
              <a:t> g(x) </a:t>
            </a:r>
            <a:r>
              <a:rPr lang="en-US" sz="2800" dirty="0" err="1" smtClean="0"/>
              <a:t>funksiya</a:t>
            </a:r>
            <a:r>
              <a:rPr lang="en-US" sz="2800" dirty="0" smtClean="0"/>
              <a:t> </a:t>
            </a:r>
            <a:r>
              <a:rPr lang="en-US" sz="2800" dirty="0" err="1" smtClean="0"/>
              <a:t>uchun</a:t>
            </a:r>
            <a:r>
              <a:rPr lang="en-US" sz="2800" dirty="0" smtClean="0"/>
              <a:t> </a:t>
            </a:r>
            <a:r>
              <a:rPr lang="en-US" sz="2800" dirty="0" err="1" smtClean="0"/>
              <a:t>funksiyaning</a:t>
            </a:r>
            <a:r>
              <a:rPr lang="en-US" sz="2800" dirty="0" smtClean="0"/>
              <a:t> </a:t>
            </a:r>
            <a:r>
              <a:rPr lang="en-US" sz="2800" dirty="0" err="1" smtClean="0"/>
              <a:t>doimiylik</a:t>
            </a:r>
            <a:r>
              <a:rPr lang="en-US" sz="2800" dirty="0" smtClean="0"/>
              <a:t> </a:t>
            </a:r>
            <a:r>
              <a:rPr lang="en-US" sz="2800" dirty="0" err="1" smtClean="0"/>
              <a:t>sharti</a:t>
            </a:r>
            <a:r>
              <a:rPr lang="en-US" sz="2800" dirty="0" smtClean="0"/>
              <a:t> </a:t>
            </a:r>
            <a:r>
              <a:rPr lang="en-US" sz="2800" dirty="0" err="1" smtClean="0"/>
              <a:t>bajariladi.Boshqacha</a:t>
            </a:r>
            <a:r>
              <a:rPr lang="en-US" sz="2800" dirty="0" smtClean="0"/>
              <a:t> </a:t>
            </a:r>
            <a:r>
              <a:rPr lang="en-US" sz="2800" dirty="0" err="1" smtClean="0"/>
              <a:t>aytganda</a:t>
            </a:r>
            <a:r>
              <a:rPr lang="en-US" sz="2800" dirty="0" smtClean="0"/>
              <a:t> G(x)-F(x)=C, </a:t>
            </a:r>
            <a:r>
              <a:rPr lang="en-US" sz="2800" dirty="0" err="1" smtClean="0"/>
              <a:t>ya’ni</a:t>
            </a:r>
            <a:r>
              <a:rPr lang="en-US" sz="2800" dirty="0" smtClean="0"/>
              <a:t> G(x)=F(x)+C </a:t>
            </a:r>
            <a:r>
              <a:rPr lang="en-US" sz="2800" dirty="0" err="1" smtClean="0"/>
              <a:t>bo’ladi.Demak,G</a:t>
            </a:r>
            <a:r>
              <a:rPr lang="en-US" sz="2800" dirty="0" smtClean="0"/>
              <a:t>(x) </a:t>
            </a:r>
            <a:r>
              <a:rPr lang="en-US" sz="2800" dirty="0" err="1" smtClean="0"/>
              <a:t>funksiya</a:t>
            </a:r>
            <a:r>
              <a:rPr lang="en-US" sz="2800" dirty="0" smtClean="0"/>
              <a:t> F(x)+C  </a:t>
            </a:r>
            <a:r>
              <a:rPr lang="en-US" sz="2800" dirty="0" err="1" smtClean="0"/>
              <a:t>formuladan</a:t>
            </a:r>
            <a:r>
              <a:rPr lang="en-US" sz="2800" dirty="0" smtClean="0"/>
              <a:t> C </a:t>
            </a:r>
            <a:r>
              <a:rPr lang="en-US" sz="2800" dirty="0" err="1" smtClean="0"/>
              <a:t>ning</a:t>
            </a:r>
            <a:r>
              <a:rPr lang="en-US" sz="2800" dirty="0" smtClean="0"/>
              <a:t> </a:t>
            </a:r>
            <a:r>
              <a:rPr lang="en-US" sz="2800" dirty="0" err="1" smtClean="0"/>
              <a:t>biror</a:t>
            </a:r>
            <a:r>
              <a:rPr lang="en-US" sz="2800" dirty="0" smtClean="0"/>
              <a:t> </a:t>
            </a:r>
            <a:r>
              <a:rPr lang="en-US" sz="2800" dirty="0" err="1" smtClean="0"/>
              <a:t>qiymatida</a:t>
            </a:r>
            <a:r>
              <a:rPr lang="en-US" sz="2800" dirty="0" smtClean="0"/>
              <a:t> </a:t>
            </a:r>
            <a:r>
              <a:rPr lang="en-US" sz="2800" dirty="0" err="1" smtClean="0"/>
              <a:t>hosil</a:t>
            </a:r>
            <a:r>
              <a:rPr lang="en-US" sz="2800" dirty="0" smtClean="0"/>
              <a:t> </a:t>
            </a:r>
            <a:r>
              <a:rPr lang="en-US" sz="2800" dirty="0" err="1" smtClean="0"/>
              <a:t>bo’ladi</a:t>
            </a:r>
            <a:r>
              <a:rPr lang="en-US" sz="2800" dirty="0" smtClean="0"/>
              <a:t>.</a:t>
            </a:r>
            <a:endParaRPr lang="ru-RU" sz="28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28605"/>
            <a:ext cx="7772400" cy="1643073"/>
          </a:xfrm>
        </p:spPr>
        <p:txBody>
          <a:bodyPr/>
          <a:lstStyle/>
          <a:p>
            <a:r>
              <a:rPr lang="en-US" dirty="0" smtClean="0"/>
              <a:t>ANIQMAS INTEGRAL</a:t>
            </a:r>
            <a:endParaRPr lang="ru-RU" dirty="0"/>
          </a:p>
        </p:txBody>
      </p:sp>
      <p:sp>
        <p:nvSpPr>
          <p:cNvPr id="3" name="Подзаголовок 2"/>
          <p:cNvSpPr>
            <a:spLocks noGrp="1"/>
          </p:cNvSpPr>
          <p:nvPr>
            <p:ph type="subTitle" idx="1"/>
          </p:nvPr>
        </p:nvSpPr>
        <p:spPr>
          <a:xfrm>
            <a:off x="642910" y="1785926"/>
            <a:ext cx="8215370" cy="4857784"/>
          </a:xfrm>
        </p:spPr>
        <p:txBody>
          <a:bodyPr>
            <a:normAutofit/>
          </a:bodyPr>
          <a:lstStyle/>
          <a:p>
            <a:pPr algn="l"/>
            <a:r>
              <a:rPr lang="en-US" dirty="0" smtClean="0"/>
              <a:t>(</a:t>
            </a:r>
            <a:r>
              <a:rPr lang="en-US" dirty="0" err="1" smtClean="0"/>
              <a:t>a,b</a:t>
            </a:r>
            <a:r>
              <a:rPr lang="en-US" dirty="0" smtClean="0"/>
              <a:t>) </a:t>
            </a:r>
            <a:r>
              <a:rPr lang="en-US" dirty="0" err="1" smtClean="0"/>
              <a:t>intervalda</a:t>
            </a:r>
            <a:r>
              <a:rPr lang="en-US" dirty="0" smtClean="0"/>
              <a:t> </a:t>
            </a:r>
            <a:r>
              <a:rPr lang="en-US" dirty="0" err="1" smtClean="0"/>
              <a:t>intervalda</a:t>
            </a:r>
            <a:r>
              <a:rPr lang="en-US" dirty="0" smtClean="0"/>
              <a:t> </a:t>
            </a:r>
            <a:r>
              <a:rPr lang="en-US" dirty="0" err="1" smtClean="0"/>
              <a:t>berigan</a:t>
            </a:r>
            <a:r>
              <a:rPr lang="en-US" dirty="0" smtClean="0"/>
              <a:t> f(x) </a:t>
            </a:r>
            <a:r>
              <a:rPr lang="en-US" dirty="0" err="1" smtClean="0"/>
              <a:t>funksiy</a:t>
            </a:r>
            <a:r>
              <a:rPr lang="en-US" dirty="0" smtClean="0"/>
              <a:t> </a:t>
            </a:r>
            <a:r>
              <a:rPr lang="en-US" dirty="0" err="1" smtClean="0"/>
              <a:t>boshlang’ich</a:t>
            </a:r>
            <a:r>
              <a:rPr lang="en-US" dirty="0" smtClean="0"/>
              <a:t> </a:t>
            </a:r>
            <a:r>
              <a:rPr lang="en-US" dirty="0" err="1" smtClean="0"/>
              <a:t>funksiyalarning</a:t>
            </a:r>
            <a:r>
              <a:rPr lang="en-US" dirty="0" smtClean="0"/>
              <a:t> </a:t>
            </a:r>
            <a:r>
              <a:rPr lang="en-US" dirty="0" err="1" smtClean="0"/>
              <a:t>umumiy</a:t>
            </a:r>
            <a:r>
              <a:rPr lang="en-US" dirty="0" smtClean="0"/>
              <a:t> </a:t>
            </a:r>
            <a:r>
              <a:rPr lang="en-US" dirty="0" err="1" smtClean="0"/>
              <a:t>ifodasiF</a:t>
            </a:r>
            <a:r>
              <a:rPr lang="en-US" dirty="0" smtClean="0"/>
              <a:t>(x)+</a:t>
            </a:r>
            <a:r>
              <a:rPr lang="en-US" dirty="0" err="1" smtClean="0"/>
              <a:t>C,bu</a:t>
            </a:r>
            <a:r>
              <a:rPr lang="en-US" dirty="0" smtClean="0"/>
              <a:t> </a:t>
            </a:r>
            <a:r>
              <a:rPr lang="en-US" dirty="0" err="1" smtClean="0"/>
              <a:t>yerda</a:t>
            </a:r>
            <a:r>
              <a:rPr lang="en-US" dirty="0" smtClean="0"/>
              <a:t>: C=const, </a:t>
            </a:r>
            <a:r>
              <a:rPr lang="en-US" dirty="0" err="1" smtClean="0"/>
              <a:t>shu</a:t>
            </a:r>
            <a:r>
              <a:rPr lang="en-US" dirty="0" smtClean="0"/>
              <a:t> f(x) </a:t>
            </a:r>
            <a:r>
              <a:rPr lang="en-US" dirty="0" err="1" smtClean="0"/>
              <a:t>funksiyning</a:t>
            </a:r>
            <a:r>
              <a:rPr lang="en-US" dirty="0" smtClean="0"/>
              <a:t> </a:t>
            </a:r>
            <a:r>
              <a:rPr lang="en-US" dirty="0" err="1" smtClean="0">
                <a:solidFill>
                  <a:srgbClr val="C00000"/>
                </a:solidFill>
              </a:rPr>
              <a:t>aniqmas</a:t>
            </a:r>
            <a:r>
              <a:rPr lang="en-US" dirty="0" smtClean="0">
                <a:solidFill>
                  <a:srgbClr val="C00000"/>
                </a:solidFill>
              </a:rPr>
              <a:t> </a:t>
            </a:r>
            <a:r>
              <a:rPr lang="en-US" dirty="0" err="1" smtClean="0">
                <a:solidFill>
                  <a:srgbClr val="C00000"/>
                </a:solidFill>
              </a:rPr>
              <a:t>integrali</a:t>
            </a:r>
            <a:r>
              <a:rPr lang="en-US" dirty="0" smtClean="0">
                <a:solidFill>
                  <a:srgbClr val="C00000"/>
                </a:solidFill>
              </a:rPr>
              <a:t> </a:t>
            </a:r>
            <a:r>
              <a:rPr lang="en-US" dirty="0" err="1" smtClean="0"/>
              <a:t>deb</a:t>
            </a:r>
            <a:r>
              <a:rPr lang="en-US" dirty="0" smtClean="0"/>
              <a:t> </a:t>
            </a:r>
            <a:r>
              <a:rPr lang="en-US" dirty="0" err="1" smtClean="0"/>
              <a:t>ataladi</a:t>
            </a:r>
            <a:r>
              <a:rPr lang="en-US" dirty="0" smtClean="0"/>
              <a:t> </a:t>
            </a:r>
            <a:r>
              <a:rPr lang="en-US" dirty="0" err="1" smtClean="0"/>
              <a:t>va</a:t>
            </a:r>
            <a:r>
              <a:rPr lang="en-US" dirty="0" smtClean="0"/>
              <a:t> u ∫f(x)</a:t>
            </a:r>
            <a:r>
              <a:rPr lang="en-US" dirty="0" err="1" smtClean="0"/>
              <a:t>dx</a:t>
            </a:r>
            <a:r>
              <a:rPr lang="en-US" dirty="0" smtClean="0"/>
              <a:t> </a:t>
            </a:r>
            <a:r>
              <a:rPr lang="en-US" dirty="0" err="1" smtClean="0"/>
              <a:t>kabi</a:t>
            </a:r>
            <a:r>
              <a:rPr lang="en-US" dirty="0" smtClean="0"/>
              <a:t> </a:t>
            </a:r>
            <a:r>
              <a:rPr lang="en-US" dirty="0" err="1" smtClean="0"/>
              <a:t>belgilanadi.Bunda</a:t>
            </a:r>
            <a:r>
              <a:rPr lang="en-US" dirty="0" smtClean="0"/>
              <a:t> ∫-integral </a:t>
            </a:r>
            <a:r>
              <a:rPr lang="en-US" dirty="0" err="1" smtClean="0"/>
              <a:t>belgisi,f</a:t>
            </a:r>
            <a:r>
              <a:rPr lang="en-US" dirty="0" smtClean="0"/>
              <a:t>(x) integral </a:t>
            </a:r>
            <a:r>
              <a:rPr lang="en-US" dirty="0" err="1" smtClean="0"/>
              <a:t>ostidagi</a:t>
            </a:r>
            <a:r>
              <a:rPr lang="en-US" dirty="0" smtClean="0"/>
              <a:t> </a:t>
            </a:r>
            <a:r>
              <a:rPr lang="en-US" dirty="0" err="1" smtClean="0"/>
              <a:t>funksiya,f</a:t>
            </a:r>
            <a:r>
              <a:rPr lang="en-US" dirty="0" smtClean="0"/>
              <a:t>(x)</a:t>
            </a:r>
            <a:r>
              <a:rPr lang="en-US" dirty="0" err="1" smtClean="0"/>
              <a:t>dx</a:t>
            </a:r>
            <a:r>
              <a:rPr lang="en-US" dirty="0" smtClean="0"/>
              <a:t>- integral </a:t>
            </a:r>
            <a:r>
              <a:rPr lang="en-US" dirty="0" err="1" smtClean="0"/>
              <a:t>ostidagi</a:t>
            </a:r>
            <a:r>
              <a:rPr lang="en-US" dirty="0" smtClean="0"/>
              <a:t> </a:t>
            </a:r>
            <a:r>
              <a:rPr lang="en-US" dirty="0" err="1" smtClean="0"/>
              <a:t>ifoda,x-integrallash</a:t>
            </a:r>
            <a:r>
              <a:rPr lang="en-US" dirty="0" smtClean="0"/>
              <a:t> </a:t>
            </a:r>
            <a:r>
              <a:rPr lang="en-US" dirty="0" err="1" smtClean="0"/>
              <a:t>o’zgaruvchisi</a:t>
            </a:r>
            <a:r>
              <a:rPr lang="en-US" dirty="0" smtClean="0"/>
              <a:t> </a:t>
            </a:r>
            <a:r>
              <a:rPr lang="en-US" dirty="0" err="1" smtClean="0"/>
              <a:t>deb</a:t>
            </a:r>
            <a:r>
              <a:rPr lang="en-US" dirty="0" smtClean="0"/>
              <a:t> </a:t>
            </a:r>
            <a:r>
              <a:rPr lang="en-US" dirty="0" err="1" smtClean="0"/>
              <a:t>ataladi.Demak</a:t>
            </a:r>
            <a:r>
              <a:rPr lang="en-US" dirty="0" smtClean="0"/>
              <a:t> </a:t>
            </a:r>
            <a:r>
              <a:rPr lang="en-US" dirty="0" err="1" smtClean="0"/>
              <a:t>tarifga</a:t>
            </a:r>
            <a:r>
              <a:rPr lang="en-US" dirty="0" smtClean="0"/>
              <a:t> </a:t>
            </a:r>
            <a:r>
              <a:rPr lang="en-US" dirty="0" err="1" smtClean="0"/>
              <a:t>ko’ra</a:t>
            </a:r>
            <a:endParaRPr lang="en-US" dirty="0" smtClean="0"/>
          </a:p>
          <a:p>
            <a:pPr algn="ctr"/>
            <a:r>
              <a:rPr lang="en-US" dirty="0" smtClean="0"/>
              <a:t>∫f(x)</a:t>
            </a:r>
            <a:r>
              <a:rPr lang="en-US" dirty="0" err="1" smtClean="0"/>
              <a:t>dx</a:t>
            </a:r>
            <a:r>
              <a:rPr lang="en-US" dirty="0" smtClean="0"/>
              <a:t>=F(x)+C</a:t>
            </a:r>
          </a:p>
          <a:p>
            <a:pPr algn="l"/>
            <a:r>
              <a:rPr lang="en-US" dirty="0" smtClean="0"/>
              <a:t>Bu </a:t>
            </a:r>
            <a:r>
              <a:rPr lang="en-US" dirty="0" err="1" smtClean="0"/>
              <a:t>yerd:F</a:t>
            </a:r>
            <a:r>
              <a:rPr lang="en-US" dirty="0" smtClean="0"/>
              <a:t>(x) </a:t>
            </a:r>
            <a:r>
              <a:rPr lang="en-US" dirty="0" err="1" smtClean="0"/>
              <a:t>funksiya</a:t>
            </a:r>
            <a:r>
              <a:rPr lang="en-US" dirty="0" smtClean="0"/>
              <a:t> f(x) </a:t>
            </a:r>
            <a:r>
              <a:rPr lang="en-US" dirty="0" err="1" smtClean="0"/>
              <a:t>ning</a:t>
            </a:r>
            <a:r>
              <a:rPr lang="en-US" dirty="0" smtClean="0"/>
              <a:t> </a:t>
            </a:r>
            <a:r>
              <a:rPr lang="en-US" dirty="0" err="1" smtClean="0"/>
              <a:t>biror</a:t>
            </a:r>
            <a:r>
              <a:rPr lang="en-US" dirty="0" smtClean="0"/>
              <a:t> </a:t>
            </a:r>
            <a:r>
              <a:rPr lang="en-US" dirty="0" err="1" smtClean="0"/>
              <a:t>boslang’ich</a:t>
            </a:r>
            <a:r>
              <a:rPr lang="en-US" dirty="0" smtClean="0"/>
              <a:t> </a:t>
            </a:r>
            <a:r>
              <a:rPr lang="en-US" dirty="0" err="1" smtClean="0"/>
              <a:t>funksiyasi</a:t>
            </a:r>
            <a:r>
              <a:rPr lang="en-US" dirty="0" smtClean="0"/>
              <a:t>. </a:t>
            </a:r>
            <a:endParaRPr lang="ru-RU"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869006"/>
          </a:xfrm>
        </p:spPr>
        <p:txBody>
          <a:bodyPr>
            <a:normAutofit/>
          </a:bodyPr>
          <a:lstStyle/>
          <a:p>
            <a:r>
              <a:rPr lang="en-US" sz="2800" dirty="0" smtClean="0"/>
              <a:t>∫f(x)</a:t>
            </a:r>
            <a:r>
              <a:rPr lang="en-US" sz="2800" dirty="0" err="1" smtClean="0"/>
              <a:t>dx</a:t>
            </a:r>
            <a:r>
              <a:rPr lang="en-US" sz="2800" dirty="0" smtClean="0"/>
              <a:t>=F(x)+C  </a:t>
            </a:r>
            <a:r>
              <a:rPr lang="en-US" sz="2800" dirty="0" err="1" smtClean="0"/>
              <a:t>formuladan</a:t>
            </a:r>
            <a:r>
              <a:rPr lang="en-US" sz="2800" dirty="0" smtClean="0"/>
              <a:t> </a:t>
            </a:r>
            <a:r>
              <a:rPr lang="en-US" sz="2800" dirty="0" err="1" smtClean="0"/>
              <a:t>ko’rinadiki,berilgan</a:t>
            </a:r>
            <a:r>
              <a:rPr lang="en-US" sz="2800" dirty="0" smtClean="0"/>
              <a:t> f(x) </a:t>
            </a:r>
            <a:r>
              <a:rPr lang="en-US" sz="2800" dirty="0" err="1" smtClean="0"/>
              <a:t>funksiyaning</a:t>
            </a:r>
            <a:r>
              <a:rPr lang="en-US" sz="2800" dirty="0" smtClean="0"/>
              <a:t>  </a:t>
            </a:r>
            <a:r>
              <a:rPr lang="en-US" sz="2800" dirty="0" err="1" smtClean="0"/>
              <a:t>biror</a:t>
            </a:r>
            <a:r>
              <a:rPr lang="en-US" sz="2800" dirty="0" smtClean="0"/>
              <a:t> </a:t>
            </a:r>
            <a:r>
              <a:rPr lang="en-US" sz="2800" dirty="0" err="1" smtClean="0"/>
              <a:t>boshlang’ich</a:t>
            </a:r>
            <a:r>
              <a:rPr lang="en-US" sz="2800" dirty="0" smtClean="0"/>
              <a:t> </a:t>
            </a:r>
            <a:r>
              <a:rPr lang="en-US" sz="2800" dirty="0" err="1" smtClean="0"/>
              <a:t>funksiyasini</a:t>
            </a:r>
            <a:r>
              <a:rPr lang="en-US" sz="2800" dirty="0" smtClean="0"/>
              <a:t> </a:t>
            </a:r>
            <a:r>
              <a:rPr lang="en-US" sz="2800" dirty="0" err="1" smtClean="0"/>
              <a:t>va</a:t>
            </a:r>
            <a:r>
              <a:rPr lang="en-US" sz="2800" dirty="0" smtClean="0"/>
              <a:t> </a:t>
            </a:r>
            <a:r>
              <a:rPr lang="en-US" sz="2800" dirty="0" err="1" smtClean="0"/>
              <a:t>uning</a:t>
            </a:r>
            <a:r>
              <a:rPr lang="en-US" sz="2800" dirty="0" smtClean="0"/>
              <a:t> </a:t>
            </a:r>
            <a:r>
              <a:rPr lang="en-US" sz="2800" dirty="0" err="1" smtClean="0"/>
              <a:t>aniqmas</a:t>
            </a:r>
            <a:r>
              <a:rPr lang="en-US" sz="2800" dirty="0" smtClean="0"/>
              <a:t> </a:t>
            </a:r>
            <a:r>
              <a:rPr lang="en-US" sz="2800" dirty="0" err="1" smtClean="0"/>
              <a:t>integralini</a:t>
            </a:r>
            <a:r>
              <a:rPr lang="en-US" sz="2800" dirty="0" smtClean="0"/>
              <a:t> </a:t>
            </a:r>
            <a:r>
              <a:rPr lang="en-US" sz="2800" dirty="0" err="1" smtClean="0"/>
              <a:t>topish</a:t>
            </a:r>
            <a:r>
              <a:rPr lang="en-US" sz="2800" dirty="0" smtClean="0"/>
              <a:t> </a:t>
            </a:r>
            <a:r>
              <a:rPr lang="en-US" sz="2800" dirty="0" err="1" smtClean="0"/>
              <a:t>masalalari</a:t>
            </a:r>
            <a:r>
              <a:rPr lang="en-US" sz="2800" dirty="0" smtClean="0"/>
              <a:t> </a:t>
            </a:r>
            <a:r>
              <a:rPr lang="en-US" sz="2800" dirty="0" err="1" smtClean="0"/>
              <a:t>deyarli</a:t>
            </a:r>
            <a:r>
              <a:rPr lang="en-US" sz="2800" dirty="0" smtClean="0"/>
              <a:t> </a:t>
            </a:r>
            <a:r>
              <a:rPr lang="en-US" sz="2800" dirty="0" err="1" smtClean="0"/>
              <a:t>bir</a:t>
            </a:r>
            <a:r>
              <a:rPr lang="en-US" sz="2800" dirty="0" smtClean="0"/>
              <a:t> </a:t>
            </a:r>
            <a:r>
              <a:rPr lang="en-US" sz="2800" dirty="0" err="1" smtClean="0"/>
              <a:t>xil</a:t>
            </a:r>
            <a:r>
              <a:rPr lang="en-US" sz="2800" dirty="0" smtClean="0"/>
              <a:t> </a:t>
            </a:r>
            <a:r>
              <a:rPr lang="en-US" sz="2800" dirty="0" err="1" smtClean="0"/>
              <a:t>masalalardir</a:t>
            </a:r>
            <a:r>
              <a:rPr lang="en-US" sz="2800" dirty="0" smtClean="0"/>
              <a:t>. </a:t>
            </a:r>
            <a:r>
              <a:rPr lang="en-US" sz="2800" dirty="0" err="1" smtClean="0"/>
              <a:t>Shu</a:t>
            </a:r>
            <a:r>
              <a:rPr lang="en-US" sz="2800" dirty="0" smtClean="0"/>
              <a:t> </a:t>
            </a:r>
            <a:r>
              <a:rPr lang="en-US" sz="2800" dirty="0" err="1" smtClean="0"/>
              <a:t>sababli</a:t>
            </a:r>
            <a:r>
              <a:rPr lang="en-US" sz="2800" dirty="0" smtClean="0"/>
              <a:t> f(x) </a:t>
            </a:r>
            <a:r>
              <a:rPr lang="en-US" sz="2800" dirty="0" err="1" smtClean="0"/>
              <a:t>funksiyaning</a:t>
            </a:r>
            <a:r>
              <a:rPr lang="en-US" sz="2800" dirty="0" smtClean="0"/>
              <a:t> </a:t>
            </a:r>
            <a:r>
              <a:rPr lang="en-US" sz="2800" dirty="0" err="1" smtClean="0"/>
              <a:t>boshlang’ich</a:t>
            </a:r>
            <a:r>
              <a:rPr lang="en-US" sz="2800" dirty="0" smtClean="0"/>
              <a:t> </a:t>
            </a:r>
            <a:r>
              <a:rPr lang="en-US" sz="2800" dirty="0" err="1" smtClean="0"/>
              <a:t>funksiyasini</a:t>
            </a:r>
            <a:r>
              <a:rPr lang="en-US" sz="2800" dirty="0" smtClean="0"/>
              <a:t> </a:t>
            </a:r>
            <a:r>
              <a:rPr lang="en-US" sz="2800" dirty="0" err="1" smtClean="0"/>
              <a:t>topishni</a:t>
            </a:r>
            <a:r>
              <a:rPr lang="en-US" sz="2800" dirty="0" smtClean="0"/>
              <a:t> ham, </a:t>
            </a:r>
            <a:r>
              <a:rPr lang="en-US" sz="2800" dirty="0" err="1" smtClean="0"/>
              <a:t>aniqmas</a:t>
            </a:r>
            <a:r>
              <a:rPr lang="en-US" sz="2800" dirty="0" smtClean="0"/>
              <a:t> </a:t>
            </a:r>
            <a:r>
              <a:rPr lang="en-US" sz="2800" dirty="0" err="1" smtClean="0"/>
              <a:t>integralini</a:t>
            </a:r>
            <a:r>
              <a:rPr lang="en-US" sz="2800" dirty="0" smtClean="0"/>
              <a:t> </a:t>
            </a:r>
            <a:r>
              <a:rPr lang="en-US" sz="2800" dirty="0" err="1" smtClean="0"/>
              <a:t>topishni</a:t>
            </a:r>
            <a:r>
              <a:rPr lang="en-US" sz="2800" dirty="0" smtClean="0"/>
              <a:t> ham f(x) </a:t>
            </a:r>
            <a:r>
              <a:rPr lang="en-US" sz="2800" dirty="0" err="1" smtClean="0"/>
              <a:t>funksiyani</a:t>
            </a:r>
            <a:r>
              <a:rPr lang="en-US" sz="2800" dirty="0" smtClean="0"/>
              <a:t> </a:t>
            </a:r>
            <a:r>
              <a:rPr lang="en-US" sz="2800" dirty="0" err="1" smtClean="0">
                <a:solidFill>
                  <a:srgbClr val="FF0000"/>
                </a:solidFill>
              </a:rPr>
              <a:t>integrallash</a:t>
            </a:r>
            <a:r>
              <a:rPr lang="en-US" sz="2800" dirty="0" smtClean="0"/>
              <a:t> </a:t>
            </a:r>
            <a:r>
              <a:rPr lang="en-US" sz="2800" dirty="0" err="1" smtClean="0"/>
              <a:t>deb</a:t>
            </a:r>
            <a:r>
              <a:rPr lang="en-US" sz="2800" dirty="0" smtClean="0"/>
              <a:t> </a:t>
            </a:r>
            <a:r>
              <a:rPr lang="en-US" sz="2800" dirty="0" err="1" smtClean="0"/>
              <a:t>ataymiz.Integrallash</a:t>
            </a:r>
            <a:r>
              <a:rPr lang="en-US" sz="2800" dirty="0" smtClean="0"/>
              <a:t> </a:t>
            </a:r>
            <a:r>
              <a:rPr lang="en-US" sz="2800" dirty="0" err="1" smtClean="0"/>
              <a:t>diferensiyallashga</a:t>
            </a:r>
            <a:r>
              <a:rPr lang="en-US" sz="2800" dirty="0" smtClean="0"/>
              <a:t> </a:t>
            </a:r>
            <a:r>
              <a:rPr lang="en-US" sz="2800" dirty="0" err="1" smtClean="0"/>
              <a:t>nisbatan</a:t>
            </a:r>
            <a:r>
              <a:rPr lang="en-US" sz="2800" dirty="0" smtClean="0"/>
              <a:t> </a:t>
            </a:r>
            <a:r>
              <a:rPr lang="en-US" sz="2800" dirty="0" err="1" smtClean="0"/>
              <a:t>teskari</a:t>
            </a:r>
            <a:r>
              <a:rPr lang="en-US" sz="2800" dirty="0" smtClean="0"/>
              <a:t> </a:t>
            </a:r>
            <a:r>
              <a:rPr lang="en-US" sz="2800" dirty="0" err="1" smtClean="0"/>
              <a:t>amaldir</a:t>
            </a:r>
            <a:r>
              <a:rPr lang="en-US" sz="2800" dirty="0" smtClean="0"/>
              <a:t>.</a:t>
            </a:r>
            <a:br>
              <a:rPr lang="en-US" sz="2800" dirty="0" smtClean="0"/>
            </a:br>
            <a:r>
              <a:rPr lang="en-US" sz="2800" dirty="0" err="1" smtClean="0"/>
              <a:t>Integrallash</a:t>
            </a:r>
            <a:r>
              <a:rPr lang="en-US" sz="2800" dirty="0" smtClean="0"/>
              <a:t> </a:t>
            </a:r>
            <a:r>
              <a:rPr lang="en-US" sz="2800" dirty="0" err="1" smtClean="0"/>
              <a:t>amalining</a:t>
            </a:r>
            <a:r>
              <a:rPr lang="en-US" sz="2800" dirty="0" smtClean="0"/>
              <a:t> </a:t>
            </a:r>
            <a:r>
              <a:rPr lang="en-US" sz="2800" dirty="0" err="1" smtClean="0"/>
              <a:t>to’g’ri</a:t>
            </a:r>
            <a:r>
              <a:rPr lang="en-US" sz="2800" dirty="0" smtClean="0"/>
              <a:t> </a:t>
            </a:r>
            <a:r>
              <a:rPr lang="en-US" sz="2800" dirty="0" err="1" smtClean="0"/>
              <a:t>bajarilganligini</a:t>
            </a:r>
            <a:r>
              <a:rPr lang="en-US" sz="2800" dirty="0"/>
              <a:t> </a:t>
            </a:r>
            <a:r>
              <a:rPr lang="en-US" sz="2800" dirty="0" err="1" smtClean="0"/>
              <a:t>tekshirish</a:t>
            </a:r>
            <a:r>
              <a:rPr lang="en-US" sz="2800" dirty="0" smtClean="0"/>
              <a:t> </a:t>
            </a:r>
            <a:r>
              <a:rPr lang="en-US" sz="2800" dirty="0" err="1" smtClean="0"/>
              <a:t>uchun</a:t>
            </a:r>
            <a:r>
              <a:rPr lang="en-US" sz="2800" dirty="0" smtClean="0"/>
              <a:t> </a:t>
            </a:r>
            <a:r>
              <a:rPr lang="en-US" sz="2800" dirty="0" err="1" smtClean="0"/>
              <a:t>olingan</a:t>
            </a:r>
            <a:r>
              <a:rPr lang="en-US" sz="2800" dirty="0" smtClean="0"/>
              <a:t> </a:t>
            </a:r>
            <a:r>
              <a:rPr lang="en-US" sz="2800" dirty="0" err="1" smtClean="0"/>
              <a:t>natijani</a:t>
            </a:r>
            <a:r>
              <a:rPr lang="en-US" sz="2800" dirty="0" smtClean="0"/>
              <a:t> </a:t>
            </a:r>
            <a:r>
              <a:rPr lang="en-US" sz="2800" dirty="0" err="1" smtClean="0"/>
              <a:t>diferensiyallash</a:t>
            </a:r>
            <a:r>
              <a:rPr lang="en-US" sz="2800" dirty="0" smtClean="0"/>
              <a:t> </a:t>
            </a:r>
            <a:r>
              <a:rPr lang="en-US" sz="2800" dirty="0" err="1" smtClean="0"/>
              <a:t>yetarli</a:t>
            </a:r>
            <a:r>
              <a:rPr lang="en-US" sz="2800" dirty="0" smtClean="0"/>
              <a:t>: </a:t>
            </a:r>
            <a:r>
              <a:rPr lang="en-US" sz="2800" dirty="0" err="1" smtClean="0"/>
              <a:t>diferensiyallash</a:t>
            </a:r>
            <a:r>
              <a:rPr lang="en-US" sz="2800" dirty="0" smtClean="0"/>
              <a:t> </a:t>
            </a:r>
            <a:r>
              <a:rPr lang="en-US" sz="2800" dirty="0" err="1" smtClean="0"/>
              <a:t>natijasida</a:t>
            </a:r>
            <a:r>
              <a:rPr lang="en-US" sz="2800" dirty="0" smtClean="0"/>
              <a:t> integral </a:t>
            </a:r>
            <a:r>
              <a:rPr lang="en-US" sz="2800" dirty="0" err="1" smtClean="0"/>
              <a:t>ostida</a:t>
            </a:r>
            <a:r>
              <a:rPr lang="en-US" sz="2800" dirty="0" smtClean="0"/>
              <a:t> </a:t>
            </a:r>
            <a:r>
              <a:rPr lang="en-US" sz="2800" dirty="0" err="1" smtClean="0"/>
              <a:t>funksiya</a:t>
            </a:r>
            <a:r>
              <a:rPr lang="en-US" sz="2800" dirty="0" smtClean="0"/>
              <a:t> </a:t>
            </a:r>
            <a:r>
              <a:rPr lang="en-US" sz="2800" dirty="0" err="1" smtClean="0"/>
              <a:t>hosil</a:t>
            </a:r>
            <a:r>
              <a:rPr lang="en-US" sz="2800" dirty="0" smtClean="0"/>
              <a:t> </a:t>
            </a:r>
            <a:r>
              <a:rPr lang="en-US" sz="2800" dirty="0" err="1" smtClean="0"/>
              <a:t>bo</a:t>
            </a:r>
            <a:r>
              <a:rPr lang="en-US" sz="2800" dirty="0" smtClean="0"/>
              <a:t>’</a:t>
            </a:r>
            <a:endParaRPr lang="ru-RU" sz="2800"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31" name="Object 7"/>
          <p:cNvGraphicFramePr>
            <a:graphicFrameLocks noChangeAspect="1"/>
          </p:cNvGraphicFramePr>
          <p:nvPr/>
        </p:nvGraphicFramePr>
        <p:xfrm>
          <a:off x="714348" y="1857364"/>
          <a:ext cx="785817" cy="490539"/>
        </p:xfrm>
        <a:graphic>
          <a:graphicData uri="http://schemas.openxmlformats.org/presentationml/2006/ole">
            <mc:AlternateContent xmlns:mc="http://schemas.openxmlformats.org/markup-compatibility/2006">
              <mc:Choice xmlns:v="urn:schemas-microsoft-com:vml" Requires="v">
                <p:oleObj spid="_x0000_s1045" name="Формула" r:id="rId4" imgW="583920" imgH="279360" progId="Equation.3">
                  <p:embed/>
                </p:oleObj>
              </mc:Choice>
              <mc:Fallback>
                <p:oleObj name="Формула" r:id="rId4" imgW="583920" imgH="27936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48" y="1857364"/>
                        <a:ext cx="785817" cy="4905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4" name="Rectangle 10"/>
          <p:cNvSpPr>
            <a:spLocks noChangeArrowheads="1"/>
          </p:cNvSpPr>
          <p:nvPr/>
        </p:nvSpPr>
        <p:spPr bwMode="auto">
          <a:xfrm>
            <a:off x="1000100" y="1857364"/>
            <a:ext cx="764386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eaLnBrk="0" fontAlgn="base" hangingPunct="0">
              <a:spcBef>
                <a:spcPct val="0"/>
              </a:spcBef>
              <a:spcAft>
                <a:spcPct val="0"/>
              </a:spcAft>
            </a:pPr>
            <a:r>
              <a:rPr lang="uz-Cyrl-UZ" sz="2400" dirty="0" smtClean="0">
                <a:latin typeface="Arial" pitchFamily="34" charset="0"/>
                <a:ea typeface="Times New Roman" pitchFamily="18" charset="0"/>
                <a:cs typeface="Arial" pitchFamily="34" charset="0"/>
              </a:rPr>
              <a:t>=</a:t>
            </a:r>
            <a:r>
              <a:rPr lang="uz-Cyrl-UZ" sz="2400" i="1" dirty="0" smtClean="0">
                <a:latin typeface="Arial" pitchFamily="34" charset="0"/>
                <a:ea typeface="Times New Roman" pitchFamily="18" charset="0"/>
                <a:cs typeface="Arial" pitchFamily="34" charset="0"/>
              </a:rPr>
              <a:t>F(x)+C,</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
            </a:r>
            <a:r>
              <a:rPr lang="uz-Cyrl-UZ" sz="2400" dirty="0" smtClean="0">
                <a:latin typeface="Arial" pitchFamily="34" charset="0"/>
                <a:ea typeface="Times New Roman" pitchFamily="18" charset="0"/>
                <a:cs typeface="Arial" pitchFamily="34" charset="0"/>
              </a:rPr>
              <a:t>bu yerda</a:t>
            </a:r>
            <a:r>
              <a:rPr lang="uz-Cyrl-UZ" sz="2400" i="1" dirty="0" smtClean="0">
                <a:latin typeface="Arial" pitchFamily="34" charset="0"/>
                <a:ea typeface="Times New Roman" pitchFamily="18" charset="0"/>
                <a:cs typeface="Arial" pitchFamily="34" charset="0"/>
              </a:rPr>
              <a:t> F(x)</a:t>
            </a:r>
            <a:r>
              <a:rPr lang="uz-Cyrl-UZ" sz="2400" dirty="0" smtClean="0">
                <a:latin typeface="Arial" pitchFamily="34" charset="0"/>
                <a:ea typeface="Times New Roman" pitchFamily="18" charset="0"/>
                <a:cs typeface="Arial" pitchFamily="34" charset="0"/>
              </a:rPr>
              <a:t> funksiya </a:t>
            </a:r>
            <a:r>
              <a:rPr lang="uz-Cyrl-UZ" sz="2400" i="1" dirty="0" smtClean="0">
                <a:latin typeface="Arial" pitchFamily="34" charset="0"/>
                <a:ea typeface="Times New Roman" pitchFamily="18" charset="0"/>
                <a:cs typeface="Arial" pitchFamily="34" charset="0"/>
              </a:rPr>
              <a:t>f(x)</a:t>
            </a:r>
            <a:r>
              <a:rPr lang="uz-Cyrl-UZ" sz="2400" dirty="0" smtClean="0">
                <a:latin typeface="Arial" pitchFamily="34" charset="0"/>
                <a:ea typeface="Times New Roman" pitchFamily="18" charset="0"/>
                <a:cs typeface="Arial" pitchFamily="34" charset="0"/>
              </a:rPr>
              <a:t> ning biror boshlang‘ich funksiyasi</a:t>
            </a:r>
            <a:r>
              <a:rPr lang="en-US" sz="2400" dirty="0" smtClean="0">
                <a:latin typeface="Arial" pitchFamily="34" charset="0"/>
                <a:ea typeface="Times New Roman" pitchFamily="18" charset="0"/>
                <a:cs typeface="Arial" pitchFamily="34" charset="0"/>
              </a:rPr>
              <a:t>. </a:t>
            </a:r>
            <a:r>
              <a:rPr lang="en-US" sz="2400" dirty="0" err="1" smtClean="0">
                <a:latin typeface="Arial" pitchFamily="34" charset="0"/>
                <a:ea typeface="Times New Roman" pitchFamily="18" charset="0"/>
                <a:cs typeface="Arial" pitchFamily="34" charset="0"/>
              </a:rPr>
              <a:t>Masalan</a:t>
            </a:r>
            <a:r>
              <a:rPr lang="en-US" sz="2400" dirty="0" smtClean="0">
                <a:latin typeface="Arial" pitchFamily="34" charset="0"/>
                <a:ea typeface="Times New Roman" pitchFamily="18" charset="0"/>
                <a:cs typeface="Arial" pitchFamily="34" charset="0"/>
              </a:rPr>
              <a:t>, (-</a:t>
            </a:r>
            <a:r>
              <a:rPr lang="ru-RU" sz="2400" dirty="0" smtClean="0">
                <a:latin typeface="Times New Roman" pitchFamily="18" charset="0"/>
                <a:ea typeface="Times New Roman" pitchFamily="18" charset="0"/>
                <a:cs typeface="Arial" pitchFamily="34" charset="0"/>
                <a:sym typeface="Symbol" pitchFamily="18" charset="2"/>
              </a:rPr>
              <a:t></a:t>
            </a:r>
            <a:r>
              <a:rPr lang="en-US" sz="2400" dirty="0" smtClean="0">
                <a:latin typeface="Arial" pitchFamily="34" charset="0"/>
                <a:ea typeface="Times New Roman" pitchFamily="18" charset="0"/>
                <a:cs typeface="Arial" pitchFamily="34" charset="0"/>
              </a:rPr>
              <a:t>;+</a:t>
            </a:r>
            <a:r>
              <a:rPr lang="ru-RU" sz="2400" dirty="0" smtClean="0">
                <a:latin typeface="Times New Roman" pitchFamily="18" charset="0"/>
                <a:ea typeface="Times New Roman" pitchFamily="18" charset="0"/>
                <a:cs typeface="Arial" pitchFamily="34" charset="0"/>
                <a:sym typeface="Symbol" pitchFamily="18" charset="2"/>
              </a:rPr>
              <a:t></a:t>
            </a:r>
            <a:r>
              <a:rPr lang="en-US" sz="2400" dirty="0" smtClean="0">
                <a:latin typeface="Arial" pitchFamily="34" charset="0"/>
                <a:ea typeface="Times New Roman" pitchFamily="18" charset="0"/>
                <a:cs typeface="Arial" pitchFamily="34" charset="0"/>
              </a:rPr>
              <a:t>) </a:t>
            </a:r>
            <a:r>
              <a:rPr lang="en-US" sz="2400" dirty="0" err="1" smtClean="0">
                <a:latin typeface="Arial" pitchFamily="34" charset="0"/>
                <a:ea typeface="Times New Roman" pitchFamily="18" charset="0"/>
                <a:cs typeface="Arial" pitchFamily="34" charset="0"/>
              </a:rPr>
              <a:t>da</a:t>
            </a:r>
            <a:r>
              <a:rPr lang="en-US" sz="2400" dirty="0" smtClean="0">
                <a:latin typeface="Arial" pitchFamily="34" charset="0"/>
                <a:ea typeface="Times New Roman" pitchFamily="18" charset="0"/>
                <a:cs typeface="Arial" pitchFamily="34" charset="0"/>
              </a:rPr>
              <a:t> </a:t>
            </a:r>
            <a:r>
              <a:rPr lang="en-US" sz="2400" i="1" dirty="0" smtClean="0">
                <a:latin typeface="Times New Roman" pitchFamily="18" charset="0"/>
                <a:ea typeface="Times New Roman" pitchFamily="18" charset="0"/>
                <a:cs typeface="Arial" pitchFamily="34" charset="0"/>
                <a:sym typeface="Symbol" pitchFamily="18" charset="2"/>
              </a:rPr>
              <a:t>f(x)=</a:t>
            </a:r>
            <a:r>
              <a:rPr lang="en-US" sz="2400" i="1" dirty="0" err="1" smtClean="0">
                <a:latin typeface="Times New Roman" pitchFamily="18" charset="0"/>
                <a:ea typeface="Times New Roman" pitchFamily="18" charset="0"/>
                <a:cs typeface="Arial" pitchFamily="34" charset="0"/>
                <a:sym typeface="Symbol" pitchFamily="18" charset="2"/>
              </a:rPr>
              <a:t>cosx</a:t>
            </a:r>
            <a:r>
              <a:rPr lang="en-US" sz="2400" dirty="0" smtClean="0">
                <a:latin typeface="Times New Roman" pitchFamily="18" charset="0"/>
                <a:ea typeface="Times New Roman" pitchFamily="18" charset="0"/>
                <a:cs typeface="Arial" pitchFamily="34" charset="0"/>
                <a:sym typeface="Symbol" pitchFamily="18" charset="2"/>
              </a:rPr>
              <a:t> </a:t>
            </a:r>
            <a:r>
              <a:rPr lang="en-US" sz="2400" dirty="0" err="1" smtClean="0">
                <a:latin typeface="Times New Roman" pitchFamily="18" charset="0"/>
                <a:ea typeface="Times New Roman" pitchFamily="18" charset="0"/>
                <a:cs typeface="Arial" pitchFamily="34" charset="0"/>
                <a:sym typeface="Symbol" pitchFamily="18" charset="2"/>
              </a:rPr>
              <a:t>bo‘lsin</a:t>
            </a:r>
            <a:r>
              <a:rPr lang="en-US" sz="2400" dirty="0" smtClean="0">
                <a:latin typeface="Times New Roman" pitchFamily="18" charset="0"/>
                <a:ea typeface="Times New Roman" pitchFamily="18" charset="0"/>
                <a:cs typeface="Arial" pitchFamily="34" charset="0"/>
                <a:sym typeface="Symbol" pitchFamily="18" charset="2"/>
              </a:rPr>
              <a:t>. </a:t>
            </a:r>
            <a:r>
              <a:rPr lang="uz-Cyrl-UZ" sz="2400" dirty="0" smtClean="0">
                <a:latin typeface="Times New Roman" pitchFamily="18" charset="0"/>
                <a:ea typeface="Times New Roman" pitchFamily="18" charset="0"/>
                <a:cs typeface="Arial" pitchFamily="34" charset="0"/>
                <a:sym typeface="Symbol" pitchFamily="18" charset="2"/>
              </a:rPr>
              <a:t>Bu holda (</a:t>
            </a:r>
            <a:r>
              <a:rPr lang="uz-Cyrl-UZ" sz="2400" i="1" dirty="0" smtClean="0">
                <a:latin typeface="Times New Roman" pitchFamily="18" charset="0"/>
                <a:ea typeface="Times New Roman" pitchFamily="18" charset="0"/>
                <a:cs typeface="Arial" pitchFamily="34" charset="0"/>
                <a:sym typeface="Symbol" pitchFamily="18" charset="2"/>
              </a:rPr>
              <a:t>sinx</a:t>
            </a:r>
            <a:r>
              <a:rPr lang="uz-Cyrl-UZ" sz="2400" dirty="0" smtClean="0">
                <a:latin typeface="Times New Roman" pitchFamily="18" charset="0"/>
                <a:ea typeface="Times New Roman" pitchFamily="18" charset="0"/>
                <a:cs typeface="Arial" pitchFamily="34" charset="0"/>
                <a:sym typeface="Symbol" pitchFamily="18" charset="2"/>
              </a:rPr>
              <a:t>)’=</a:t>
            </a:r>
            <a:r>
              <a:rPr lang="uz-Cyrl-UZ" sz="2400" i="1" dirty="0" smtClean="0">
                <a:latin typeface="Times New Roman" pitchFamily="18" charset="0"/>
                <a:ea typeface="Times New Roman" pitchFamily="18" charset="0"/>
                <a:cs typeface="Arial" pitchFamily="34" charset="0"/>
                <a:sym typeface="Symbol" pitchFamily="18" charset="2"/>
              </a:rPr>
              <a:t>cosx</a:t>
            </a:r>
            <a:r>
              <a:rPr lang="uz-Cyrl-UZ" sz="2400" dirty="0" smtClean="0">
                <a:latin typeface="Times New Roman" pitchFamily="18" charset="0"/>
                <a:ea typeface="Times New Roman" pitchFamily="18" charset="0"/>
                <a:cs typeface="Arial" pitchFamily="34" charset="0"/>
                <a:sym typeface="Symbol" pitchFamily="18" charset="2"/>
              </a:rPr>
              <a:t>  bo‘lgani uchun (2) </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formuladan ko‘rinadiki, berilgan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f(x)     </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funksiyaning biror boshlang‘ich funksiyasini va uning aniqmas integralini topish masalalari deyarli bir xil masalalardir. Shu sababli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f(x)</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funksiyaning boshlang‘ich funksiyasini topishni ham, aniqmas integralini topishni ham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f(x)</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funksiyani integrallash deb ataymiz. Integrallash differensiallashga nisbatan teskari amaldir. </a:t>
            </a:r>
            <a:endParaRPr kumimoji="0" lang="uz-Cyrl-UZ"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36" name="Object 12"/>
          <p:cNvGraphicFramePr>
            <a:graphicFrameLocks noChangeAspect="1"/>
          </p:cNvGraphicFramePr>
          <p:nvPr/>
        </p:nvGraphicFramePr>
        <p:xfrm>
          <a:off x="5857884" y="3000372"/>
          <a:ext cx="1000132" cy="528639"/>
        </p:xfrm>
        <a:graphic>
          <a:graphicData uri="http://schemas.openxmlformats.org/presentationml/2006/ole">
            <mc:AlternateContent xmlns:mc="http://schemas.openxmlformats.org/markup-compatibility/2006">
              <mc:Choice xmlns:v="urn:schemas-microsoft-com:vml" Requires="v">
                <p:oleObj spid="_x0000_s1046" name="Формула" r:id="rId6" imgW="660113" imgH="317362" progId="Equation.3">
                  <p:embed/>
                </p:oleObj>
              </mc:Choice>
              <mc:Fallback>
                <p:oleObj name="Формула" r:id="rId6" imgW="660113" imgH="317362" progId="Equation.3">
                  <p:embed/>
                  <p:pic>
                    <p:nvPicPr>
                      <p:cNvPr id="0"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57884" y="3000372"/>
                        <a:ext cx="1000132" cy="5286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785786" y="2928934"/>
            <a:ext cx="7786742" cy="3714776"/>
          </a:xfrm>
          <a:prstGeom prst="rect">
            <a:avLst/>
          </a:prstGeom>
          <a:noFill/>
          <a:ln w="9525">
            <a:noFill/>
            <a:miter lim="800000"/>
            <a:headEnd/>
            <a:tailEnd/>
          </a:ln>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29" name="Rectangle 5"/>
          <p:cNvSpPr>
            <a:spLocks noChangeArrowheads="1"/>
          </p:cNvSpPr>
          <p:nvPr/>
        </p:nvSpPr>
        <p:spPr bwMode="auto">
          <a:xfrm>
            <a:off x="500034" y="285729"/>
            <a:ext cx="821537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Integrallash amalining to‘g‘ri bajarilganligini tekshirish uchun olingan natijani differensiallash yetarli: differensiallash natijasida integral ostidagi funksiya hosil bo‘lishi lozim.</a:t>
            </a:r>
            <a:endParaRPr kumimoji="0" lang="uz-Cyrl-U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00108"/>
          </a:xfrm>
        </p:spPr>
        <p:txBody>
          <a:bodyPr/>
          <a:lstStyle/>
          <a:p>
            <a:r>
              <a:rPr lang="en-US" dirty="0" smtClean="0"/>
              <a:t>ASOSIY INTEGRALLASH JADVALI</a:t>
            </a:r>
            <a:endParaRPr lang="ru-RU" dirty="0"/>
          </a:p>
        </p:txBody>
      </p:sp>
      <p:graphicFrame>
        <p:nvGraphicFramePr>
          <p:cNvPr id="7" name="Содержимое 6"/>
          <p:cNvGraphicFramePr>
            <a:graphicFrameLocks noGrp="1"/>
          </p:cNvGraphicFramePr>
          <p:nvPr>
            <p:ph idx="1"/>
          </p:nvPr>
        </p:nvGraphicFramePr>
        <p:xfrm>
          <a:off x="428596" y="1142984"/>
          <a:ext cx="4000528" cy="5357853"/>
        </p:xfrm>
        <a:graphic>
          <a:graphicData uri="http://schemas.openxmlformats.org/drawingml/2006/table">
            <a:tbl>
              <a:tblPr firstRow="1" bandRow="1">
                <a:tableStyleId>{5940675A-B579-460E-94D1-54222C63F5DA}</a:tableStyleId>
              </a:tblPr>
              <a:tblGrid>
                <a:gridCol w="4000528"/>
              </a:tblGrid>
              <a:tr h="750768">
                <a:tc>
                  <a:txBody>
                    <a:bodyPr/>
                    <a:lstStyle/>
                    <a:p>
                      <a:r>
                        <a:rPr lang="ru-RU" sz="2400" dirty="0" smtClean="0"/>
                        <a:t>∫</a:t>
                      </a:r>
                      <a:r>
                        <a:rPr lang="en-US" sz="2400" dirty="0" err="1" smtClean="0"/>
                        <a:t>x</a:t>
                      </a:r>
                      <a:r>
                        <a:rPr lang="en-US" sz="2400" baseline="30000" dirty="0" err="1" smtClean="0"/>
                        <a:t>a</a:t>
                      </a:r>
                      <a:r>
                        <a:rPr lang="en-US" sz="2400" baseline="0" dirty="0" err="1" smtClean="0"/>
                        <a:t>dx</a:t>
                      </a:r>
                      <a:r>
                        <a:rPr lang="en-US" sz="2400" baseline="0" dirty="0" smtClean="0"/>
                        <a:t>=x</a:t>
                      </a:r>
                      <a:r>
                        <a:rPr lang="en-US" sz="2400" baseline="30000" dirty="0" smtClean="0"/>
                        <a:t>a-1</a:t>
                      </a:r>
                      <a:r>
                        <a:rPr lang="en-US" sz="2400" baseline="0" dirty="0" smtClean="0"/>
                        <a:t>/a+1 +C     a≠-1</a:t>
                      </a:r>
                      <a:endParaRPr lang="ru-RU" sz="2400" dirty="0"/>
                    </a:p>
                  </a:txBody>
                  <a:tcPr/>
                </a:tc>
              </a:tr>
              <a:tr h="658155">
                <a:tc>
                  <a:txBody>
                    <a:bodyPr/>
                    <a:lstStyle/>
                    <a:p>
                      <a:r>
                        <a:rPr lang="ru-RU" sz="2400" dirty="0" smtClean="0"/>
                        <a:t>∫</a:t>
                      </a:r>
                      <a:r>
                        <a:rPr lang="en-US" sz="2400" dirty="0" err="1" smtClean="0"/>
                        <a:t>dx</a:t>
                      </a:r>
                      <a:r>
                        <a:rPr lang="en-US" sz="2400" dirty="0" smtClean="0"/>
                        <a:t>/x=</a:t>
                      </a:r>
                      <a:r>
                        <a:rPr lang="en-US" sz="2400" dirty="0" err="1" smtClean="0"/>
                        <a:t>ln|x</a:t>
                      </a:r>
                      <a:r>
                        <a:rPr lang="en-US" sz="2400" dirty="0" smtClean="0"/>
                        <a:t>|+C       x≠0</a:t>
                      </a:r>
                      <a:endParaRPr lang="ru-RU" sz="2400" dirty="0"/>
                    </a:p>
                  </a:txBody>
                  <a:tcPr/>
                </a:tc>
              </a:tr>
              <a:tr h="658155">
                <a:tc>
                  <a:txBody>
                    <a:bodyPr/>
                    <a:lstStyle/>
                    <a:p>
                      <a:r>
                        <a:rPr lang="ru-RU" sz="2400" dirty="0" smtClean="0"/>
                        <a:t>∫</a:t>
                      </a:r>
                      <a:r>
                        <a:rPr lang="en-US" sz="2400" dirty="0" err="1" smtClean="0"/>
                        <a:t>a</a:t>
                      </a:r>
                      <a:r>
                        <a:rPr lang="en-US" sz="2400" baseline="30000" dirty="0" err="1" smtClean="0"/>
                        <a:t>x</a:t>
                      </a:r>
                      <a:r>
                        <a:rPr lang="en-US" sz="2400" baseline="0" dirty="0" err="1" smtClean="0"/>
                        <a:t>dx</a:t>
                      </a:r>
                      <a:r>
                        <a:rPr lang="en-US" sz="2400" baseline="0" dirty="0" smtClean="0"/>
                        <a:t>=a</a:t>
                      </a:r>
                      <a:r>
                        <a:rPr lang="en-US" sz="2400" baseline="30000" dirty="0" smtClean="0"/>
                        <a:t>x</a:t>
                      </a:r>
                      <a:r>
                        <a:rPr lang="en-US" sz="2400" baseline="0" dirty="0" smtClean="0"/>
                        <a:t>/</a:t>
                      </a:r>
                      <a:r>
                        <a:rPr lang="en-US" sz="2400" baseline="0" dirty="0" err="1" smtClean="0"/>
                        <a:t>lna</a:t>
                      </a:r>
                      <a:r>
                        <a:rPr lang="en-US" sz="2400" baseline="0" dirty="0" smtClean="0"/>
                        <a:t> +C,  a&gt;o,  a≠1</a:t>
                      </a:r>
                      <a:endParaRPr lang="ru-RU" sz="2400" dirty="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baseline="30000" dirty="0" smtClean="0"/>
                        <a:t>x</a:t>
                      </a:r>
                      <a:r>
                        <a:rPr lang="ru-RU" sz="2400" dirty="0" smtClean="0"/>
                        <a:t>е</a:t>
                      </a:r>
                      <a:r>
                        <a:rPr lang="en-US" sz="2400" baseline="0" dirty="0" err="1" smtClean="0"/>
                        <a:t>dx</a:t>
                      </a:r>
                      <a:r>
                        <a:rPr lang="en-US" sz="2400" baseline="0" dirty="0" smtClean="0"/>
                        <a:t>=</a:t>
                      </a:r>
                      <a:r>
                        <a:rPr lang="ru-RU" sz="2400" dirty="0" smtClean="0"/>
                        <a:t>е</a:t>
                      </a:r>
                      <a:r>
                        <a:rPr lang="en-US" sz="2400" baseline="30000" dirty="0" err="1" smtClean="0"/>
                        <a:t>x</a:t>
                      </a:r>
                      <a:r>
                        <a:rPr lang="en-US" sz="2400" baseline="0" dirty="0" err="1" smtClean="0"/>
                        <a:t>+C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sinxdx</a:t>
                      </a:r>
                      <a:r>
                        <a:rPr lang="en-US" sz="2400" dirty="0" smtClean="0"/>
                        <a:t>=-</a:t>
                      </a:r>
                      <a:r>
                        <a:rPr lang="en-US" sz="2400" dirty="0" err="1" smtClean="0"/>
                        <a:t>cosx+C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dx</a:t>
                      </a:r>
                      <a:r>
                        <a:rPr lang="en-US" sz="2400" dirty="0" smtClean="0"/>
                        <a:t>/cos</a:t>
                      </a:r>
                      <a:r>
                        <a:rPr lang="en-US" sz="2400" baseline="30000" dirty="0" smtClean="0"/>
                        <a:t>2</a:t>
                      </a:r>
                      <a:r>
                        <a:rPr lang="en-US" sz="2400" baseline="0" dirty="0" smtClean="0"/>
                        <a:t>x=</a:t>
                      </a:r>
                      <a:r>
                        <a:rPr lang="en-US" sz="2400" baseline="0" dirty="0" err="1" smtClean="0"/>
                        <a:t>tgx+C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dx</a:t>
                      </a:r>
                      <a:r>
                        <a:rPr lang="en-US" sz="2400" dirty="0" smtClean="0"/>
                        <a:t>/sin</a:t>
                      </a:r>
                      <a:r>
                        <a:rPr lang="en-US" sz="2400" baseline="30000" dirty="0" smtClean="0"/>
                        <a:t>2</a:t>
                      </a:r>
                      <a:r>
                        <a:rPr lang="en-US" sz="2400" baseline="0" dirty="0" smtClean="0"/>
                        <a:t>x=-</a:t>
                      </a:r>
                      <a:r>
                        <a:rPr lang="en-US" sz="2400" baseline="0" dirty="0" err="1" smtClean="0"/>
                        <a:t>ctgx+C</a:t>
                      </a:r>
                      <a:endParaRPr lang="ru-RU" sz="2400" dirty="0" smtClean="0"/>
                    </a:p>
                  </a:txBody>
                  <a:tcPr/>
                </a:tc>
              </a:tr>
              <a:tr h="6581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cosxdx</a:t>
                      </a:r>
                      <a:r>
                        <a:rPr lang="en-US" sz="2400" dirty="0" smtClean="0"/>
                        <a:t>=</a:t>
                      </a:r>
                      <a:r>
                        <a:rPr lang="en-US" sz="2400" dirty="0" err="1" smtClean="0"/>
                        <a:t>sinx+C</a:t>
                      </a:r>
                      <a:endParaRPr lang="ru-RU" sz="2400" dirty="0" smtClean="0"/>
                    </a:p>
                  </a:txBody>
                  <a:tcPr/>
                </a:tc>
              </a:tr>
            </a:tbl>
          </a:graphicData>
        </a:graphic>
      </p:graphicFrame>
      <p:graphicFrame>
        <p:nvGraphicFramePr>
          <p:cNvPr id="6" name="Таблица 5"/>
          <p:cNvGraphicFramePr>
            <a:graphicFrameLocks noGrp="1"/>
          </p:cNvGraphicFramePr>
          <p:nvPr/>
        </p:nvGraphicFramePr>
        <p:xfrm>
          <a:off x="4572000" y="1142984"/>
          <a:ext cx="4143404" cy="5357848"/>
        </p:xfrm>
        <a:graphic>
          <a:graphicData uri="http://schemas.openxmlformats.org/drawingml/2006/table">
            <a:tbl>
              <a:tblPr firstRow="1" bandRow="1">
                <a:tableStyleId>{5940675A-B579-460E-94D1-54222C63F5DA}</a:tableStyleId>
              </a:tblPr>
              <a:tblGrid>
                <a:gridCol w="4143404"/>
              </a:tblGrid>
              <a:tr h="6697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dx</a:t>
                      </a:r>
                      <a:r>
                        <a:rPr lang="en-US" sz="2400" dirty="0" smtClean="0"/>
                        <a:t>/1+x</a:t>
                      </a:r>
                      <a:r>
                        <a:rPr lang="en-US" sz="2400" baseline="30000" dirty="0" smtClean="0"/>
                        <a:t>2 </a:t>
                      </a:r>
                      <a:r>
                        <a:rPr lang="en-US" sz="2400" baseline="0" dirty="0" smtClean="0"/>
                        <a:t>=</a:t>
                      </a:r>
                      <a:r>
                        <a:rPr lang="en-US" sz="2400" baseline="0" dirty="0" err="1" smtClean="0"/>
                        <a:t>arctgx+C</a:t>
                      </a:r>
                      <a:endParaRPr lang="ru-RU" sz="2400" dirty="0" smtClean="0"/>
                    </a:p>
                  </a:txBody>
                  <a:tcPr/>
                </a:tc>
              </a:tr>
              <a:tr h="669731">
                <a:tc>
                  <a:txBody>
                    <a:bodyPr/>
                    <a:lstStyle/>
                    <a:p>
                      <a:r>
                        <a:rPr lang="ru-RU" sz="2400" dirty="0" smtClean="0"/>
                        <a:t>∫</a:t>
                      </a:r>
                      <a:r>
                        <a:rPr lang="en-US" sz="2400" dirty="0" err="1" smtClean="0"/>
                        <a:t>chxdx</a:t>
                      </a:r>
                      <a:r>
                        <a:rPr lang="en-US" sz="2400" dirty="0" smtClean="0"/>
                        <a:t>=</a:t>
                      </a:r>
                      <a:r>
                        <a:rPr lang="en-US" sz="2400" dirty="0" err="1" smtClean="0"/>
                        <a:t>shx+C</a:t>
                      </a:r>
                      <a:endParaRPr lang="ru-RU" sz="2400" dirty="0"/>
                    </a:p>
                  </a:txBody>
                  <a:tcPr/>
                </a:tc>
              </a:tr>
              <a:tr h="669731">
                <a:tc>
                  <a:txBody>
                    <a:bodyPr/>
                    <a:lstStyle/>
                    <a:p>
                      <a:r>
                        <a:rPr lang="ru-RU" sz="2400" dirty="0" smtClean="0"/>
                        <a:t>∫</a:t>
                      </a:r>
                      <a:r>
                        <a:rPr lang="en-US" sz="2400" dirty="0" err="1" smtClean="0"/>
                        <a:t>shxdx</a:t>
                      </a:r>
                      <a:r>
                        <a:rPr lang="en-US" sz="2400" dirty="0" smtClean="0"/>
                        <a:t>=</a:t>
                      </a:r>
                      <a:r>
                        <a:rPr lang="en-US" sz="2400" dirty="0" err="1" smtClean="0"/>
                        <a:t>chx+C</a:t>
                      </a:r>
                      <a:endParaRPr lang="ru-RU" sz="2400" dirty="0"/>
                    </a:p>
                  </a:txBody>
                  <a:tcPr/>
                </a:tc>
              </a:tr>
              <a:tr h="669731">
                <a:tc>
                  <a:txBody>
                    <a:bodyPr/>
                    <a:lstStyle/>
                    <a:p>
                      <a:r>
                        <a:rPr lang="ru-RU" sz="2400" dirty="0" smtClean="0"/>
                        <a:t>∫</a:t>
                      </a:r>
                      <a:r>
                        <a:rPr lang="en-US" sz="2400" dirty="0" err="1" smtClean="0"/>
                        <a:t>dx</a:t>
                      </a:r>
                      <a:r>
                        <a:rPr lang="en-US" sz="2400" dirty="0" smtClean="0"/>
                        <a:t>/ch</a:t>
                      </a:r>
                      <a:r>
                        <a:rPr lang="en-US" sz="2400" baseline="30000" dirty="0" smtClean="0"/>
                        <a:t>2</a:t>
                      </a:r>
                      <a:r>
                        <a:rPr lang="en-US" sz="2400" baseline="0" dirty="0" smtClean="0"/>
                        <a:t>x=</a:t>
                      </a:r>
                      <a:r>
                        <a:rPr lang="en-US" sz="2400" baseline="0" dirty="0" err="1" smtClean="0"/>
                        <a:t>thx+C</a:t>
                      </a:r>
                      <a:endParaRPr lang="ru-RU" sz="2400" dirty="0"/>
                    </a:p>
                  </a:txBody>
                  <a:tcPr/>
                </a:tc>
              </a:tr>
              <a:tr h="669731">
                <a:tc>
                  <a:txBody>
                    <a:bodyPr/>
                    <a:lstStyle/>
                    <a:p>
                      <a:r>
                        <a:rPr lang="ru-RU" sz="2400" dirty="0" smtClean="0"/>
                        <a:t>∫</a:t>
                      </a:r>
                      <a:r>
                        <a:rPr lang="en-US" sz="2400" dirty="0" err="1" smtClean="0"/>
                        <a:t>dx</a:t>
                      </a:r>
                      <a:r>
                        <a:rPr lang="en-US" sz="2400" dirty="0" smtClean="0"/>
                        <a:t>/sh</a:t>
                      </a:r>
                      <a:r>
                        <a:rPr lang="en-US" sz="2400" baseline="30000" dirty="0" smtClean="0"/>
                        <a:t>2</a:t>
                      </a:r>
                      <a:r>
                        <a:rPr lang="en-US" sz="2400" baseline="0" dirty="0" smtClean="0"/>
                        <a:t>x=-</a:t>
                      </a:r>
                      <a:r>
                        <a:rPr lang="en-US" sz="2400" baseline="0" dirty="0" err="1" smtClean="0"/>
                        <a:t>cthx+C</a:t>
                      </a:r>
                      <a:endParaRPr lang="ru-RU" sz="2400" dirty="0"/>
                    </a:p>
                  </a:txBody>
                  <a:tcPr/>
                </a:tc>
              </a:tr>
              <a:tr h="669731">
                <a:tc>
                  <a:txBody>
                    <a:bodyPr/>
                    <a:lstStyle/>
                    <a:p>
                      <a:r>
                        <a:rPr lang="ru-RU" sz="2400" dirty="0" smtClean="0"/>
                        <a:t>∫</a:t>
                      </a:r>
                      <a:r>
                        <a:rPr lang="en-US" sz="2400" dirty="0" err="1" smtClean="0"/>
                        <a:t>dx</a:t>
                      </a:r>
                      <a:r>
                        <a:rPr lang="en-US" sz="2400" dirty="0" smtClean="0"/>
                        <a:t>/x</a:t>
                      </a:r>
                      <a:r>
                        <a:rPr lang="en-US" sz="2400" baseline="30000" dirty="0" smtClean="0"/>
                        <a:t>2</a:t>
                      </a:r>
                      <a:r>
                        <a:rPr lang="en-US" sz="2400" baseline="0" dirty="0" smtClean="0"/>
                        <a:t>+a</a:t>
                      </a:r>
                      <a:r>
                        <a:rPr lang="en-US" sz="2400" baseline="30000" dirty="0" smtClean="0"/>
                        <a:t>2</a:t>
                      </a:r>
                      <a:r>
                        <a:rPr lang="en-US" sz="2400" baseline="0" dirty="0" smtClean="0"/>
                        <a:t>=1/</a:t>
                      </a:r>
                      <a:r>
                        <a:rPr lang="en-US" sz="2400" baseline="0" dirty="0" err="1" smtClean="0"/>
                        <a:t>aarctgx</a:t>
                      </a:r>
                      <a:r>
                        <a:rPr lang="en-US" sz="2400" baseline="0" dirty="0" smtClean="0"/>
                        <a:t>/a+C,a≠0</a:t>
                      </a:r>
                      <a:endParaRPr lang="ru-RU" sz="2400" dirty="0"/>
                    </a:p>
                  </a:txBody>
                  <a:tcPr/>
                </a:tc>
              </a:tr>
              <a:tr h="6697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a:t>
                      </a:r>
                      <a:r>
                        <a:rPr lang="en-US" sz="2400" dirty="0" err="1" smtClean="0"/>
                        <a:t>tgxdx</a:t>
                      </a:r>
                      <a:r>
                        <a:rPr lang="en-US" sz="2400" dirty="0" smtClean="0"/>
                        <a:t>=-</a:t>
                      </a:r>
                      <a:r>
                        <a:rPr lang="en-US" sz="2400" dirty="0" err="1" smtClean="0"/>
                        <a:t>ln|cosx</a:t>
                      </a:r>
                      <a:r>
                        <a:rPr lang="en-US" sz="2400" dirty="0" smtClean="0"/>
                        <a:t>|+</a:t>
                      </a:r>
                      <a:endParaRPr lang="ru-RU" sz="2400" dirty="0" smtClean="0"/>
                    </a:p>
                  </a:txBody>
                  <a:tcPr/>
                </a:tc>
              </a:tr>
              <a:tr h="669731">
                <a:tc>
                  <a:txBody>
                    <a:bodyPr/>
                    <a:lstStyle/>
                    <a:p>
                      <a:r>
                        <a:rPr lang="ru-RU" sz="2400" dirty="0" smtClean="0"/>
                        <a:t>∫</a:t>
                      </a:r>
                      <a:r>
                        <a:rPr lang="en-US" sz="2400" dirty="0" err="1" smtClean="0"/>
                        <a:t>ctgxdx</a:t>
                      </a:r>
                      <a:r>
                        <a:rPr lang="en-US" sz="2400" dirty="0" smtClean="0"/>
                        <a:t>=</a:t>
                      </a:r>
                      <a:r>
                        <a:rPr lang="en-US" sz="2400" dirty="0" err="1" smtClean="0"/>
                        <a:t>ln|sinx</a:t>
                      </a:r>
                      <a:r>
                        <a:rPr lang="en-US" sz="2400" dirty="0" smtClean="0"/>
                        <a:t>|+C</a:t>
                      </a:r>
                      <a:endParaRPr lang="ru-RU" sz="2400" dirty="0"/>
                    </a:p>
                  </a:txBody>
                  <a:tcPr/>
                </a:tc>
              </a:tr>
            </a:tbl>
          </a:graphicData>
        </a:graphic>
      </p:graphicFrame>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714380"/>
          </a:xfrm>
        </p:spPr>
        <p:txBody>
          <a:bodyPr>
            <a:normAutofit fontScale="90000"/>
          </a:bodyPr>
          <a:lstStyle/>
          <a:p>
            <a:pPr algn="ctr"/>
            <a:r>
              <a:rPr lang="en-US" dirty="0" smtClean="0"/>
              <a:t>KLASTER</a:t>
            </a:r>
            <a:endParaRPr lang="ru-RU" dirty="0"/>
          </a:p>
        </p:txBody>
      </p:sp>
      <p:sp>
        <p:nvSpPr>
          <p:cNvPr id="4" name="Шестиугольник 3"/>
          <p:cNvSpPr/>
          <p:nvPr/>
        </p:nvSpPr>
        <p:spPr>
          <a:xfrm>
            <a:off x="2428860" y="1071546"/>
            <a:ext cx="4143404" cy="714380"/>
          </a:xfrm>
          <a:prstGeom prst="hexag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err="1" smtClean="0"/>
              <a:t>Integrallar</a:t>
            </a:r>
            <a:endParaRPr lang="ru-RU" sz="4400" dirty="0"/>
          </a:p>
        </p:txBody>
      </p:sp>
      <p:sp>
        <p:nvSpPr>
          <p:cNvPr id="5" name="Блок-схема: альтернативный процесс 4"/>
          <p:cNvSpPr/>
          <p:nvPr/>
        </p:nvSpPr>
        <p:spPr>
          <a:xfrm>
            <a:off x="857224" y="2143116"/>
            <a:ext cx="3000396" cy="71438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ANIQMAS</a:t>
            </a:r>
            <a:endParaRPr lang="ru-RU" dirty="0"/>
          </a:p>
        </p:txBody>
      </p:sp>
      <p:sp>
        <p:nvSpPr>
          <p:cNvPr id="6" name="Скругленный прямоугольник 5"/>
          <p:cNvSpPr/>
          <p:nvPr/>
        </p:nvSpPr>
        <p:spPr>
          <a:xfrm>
            <a:off x="5143504" y="2071678"/>
            <a:ext cx="3143272" cy="7858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ANIQ</a:t>
            </a:r>
            <a:endParaRPr lang="ru-RU" dirty="0"/>
          </a:p>
        </p:txBody>
      </p:sp>
      <p:sp>
        <p:nvSpPr>
          <p:cNvPr id="7" name="Шестиугольник 6"/>
          <p:cNvSpPr/>
          <p:nvPr/>
        </p:nvSpPr>
        <p:spPr>
          <a:xfrm>
            <a:off x="1000100" y="4429132"/>
            <a:ext cx="2571768" cy="1285884"/>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METODLARI</a:t>
            </a:r>
            <a:endParaRPr lang="ru-RU" dirty="0"/>
          </a:p>
        </p:txBody>
      </p:sp>
      <p:sp>
        <p:nvSpPr>
          <p:cNvPr id="8" name="Шестиугольник 7"/>
          <p:cNvSpPr/>
          <p:nvPr/>
        </p:nvSpPr>
        <p:spPr>
          <a:xfrm>
            <a:off x="2428860" y="3214686"/>
            <a:ext cx="2286016" cy="1071570"/>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XOSSALARI</a:t>
            </a:r>
            <a:endParaRPr lang="ru-RU" dirty="0"/>
          </a:p>
        </p:txBody>
      </p:sp>
      <p:sp>
        <p:nvSpPr>
          <p:cNvPr id="9" name="Шестиугольник 8"/>
          <p:cNvSpPr/>
          <p:nvPr/>
        </p:nvSpPr>
        <p:spPr>
          <a:xfrm>
            <a:off x="500034" y="3214686"/>
            <a:ext cx="1785950" cy="1071570"/>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JADVAL</a:t>
            </a:r>
            <a:endParaRPr lang="ru-RU" dirty="0"/>
          </a:p>
        </p:txBody>
      </p:sp>
      <p:sp>
        <p:nvSpPr>
          <p:cNvPr id="10" name="Шестиугольник 9"/>
          <p:cNvSpPr/>
          <p:nvPr/>
        </p:nvSpPr>
        <p:spPr>
          <a:xfrm>
            <a:off x="6858016" y="3143248"/>
            <a:ext cx="1785950" cy="1143008"/>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XOSMAS</a:t>
            </a:r>
            <a:endParaRPr lang="ru-RU" dirty="0"/>
          </a:p>
        </p:txBody>
      </p:sp>
      <p:sp>
        <p:nvSpPr>
          <p:cNvPr id="11" name="Шестиугольник 10"/>
          <p:cNvSpPr/>
          <p:nvPr/>
        </p:nvSpPr>
        <p:spPr>
          <a:xfrm>
            <a:off x="5572132" y="4429132"/>
            <a:ext cx="2500330" cy="1357322"/>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NYUTON-LEYBNIST FORMULASI</a:t>
            </a:r>
            <a:endParaRPr lang="ru-RU" dirty="0"/>
          </a:p>
        </p:txBody>
      </p:sp>
      <p:sp>
        <p:nvSpPr>
          <p:cNvPr id="12" name="Шестиугольник 11"/>
          <p:cNvSpPr/>
          <p:nvPr/>
        </p:nvSpPr>
        <p:spPr>
          <a:xfrm>
            <a:off x="4714876" y="3143248"/>
            <a:ext cx="2000264" cy="1143008"/>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TAQRIBIY HISOBLASH</a:t>
            </a:r>
            <a:endParaRPr lang="ru-RU" dirty="0"/>
          </a:p>
        </p:txBody>
      </p:sp>
      <p:cxnSp>
        <p:nvCxnSpPr>
          <p:cNvPr id="14" name="Прямая со стрелкой 13"/>
          <p:cNvCxnSpPr>
            <a:endCxn id="5" idx="0"/>
          </p:cNvCxnSpPr>
          <p:nvPr/>
        </p:nvCxnSpPr>
        <p:spPr>
          <a:xfrm rot="10800000" flipV="1">
            <a:off x="2357422" y="1785926"/>
            <a:ext cx="214314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endCxn id="6" idx="0"/>
          </p:cNvCxnSpPr>
          <p:nvPr/>
        </p:nvCxnSpPr>
        <p:spPr>
          <a:xfrm>
            <a:off x="4572000" y="1785926"/>
            <a:ext cx="214314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a:stCxn id="5" idx="2"/>
          </p:cNvCxnSpPr>
          <p:nvPr/>
        </p:nvCxnSpPr>
        <p:spPr>
          <a:xfrm rot="5400000">
            <a:off x="1607323" y="3607595"/>
            <a:ext cx="150019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5" idx="2"/>
          </p:cNvCxnSpPr>
          <p:nvPr/>
        </p:nvCxnSpPr>
        <p:spPr>
          <a:xfrm rot="5400000">
            <a:off x="1643042" y="2500306"/>
            <a:ext cx="357190"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5" idx="2"/>
          </p:cNvCxnSpPr>
          <p:nvPr/>
        </p:nvCxnSpPr>
        <p:spPr>
          <a:xfrm rot="16200000" flipH="1">
            <a:off x="2643174" y="2571744"/>
            <a:ext cx="357190"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a:stCxn id="6" idx="2"/>
          </p:cNvCxnSpPr>
          <p:nvPr/>
        </p:nvCxnSpPr>
        <p:spPr>
          <a:xfrm rot="16200000" flipH="1">
            <a:off x="5965041" y="3607595"/>
            <a:ext cx="157163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stCxn id="6" idx="2"/>
          </p:cNvCxnSpPr>
          <p:nvPr/>
        </p:nvCxnSpPr>
        <p:spPr>
          <a:xfrm rot="16200000" flipH="1">
            <a:off x="7143768" y="2428868"/>
            <a:ext cx="285752"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a:stCxn id="6" idx="2"/>
          </p:cNvCxnSpPr>
          <p:nvPr/>
        </p:nvCxnSpPr>
        <p:spPr>
          <a:xfrm rot="5400000">
            <a:off x="6143636" y="2571744"/>
            <a:ext cx="285752"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828</TotalTime>
  <Words>594</Words>
  <Application>Microsoft Office PowerPoint</Application>
  <PresentationFormat>Экран (4:3)</PresentationFormat>
  <Paragraphs>78</Paragraphs>
  <Slides>17</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17</vt:i4>
      </vt:variant>
    </vt:vector>
  </HeadingPairs>
  <TitlesOfParts>
    <vt:vector size="25" baseType="lpstr">
      <vt:lpstr>Arial</vt:lpstr>
      <vt:lpstr>Calibri</vt:lpstr>
      <vt:lpstr>Constantia</vt:lpstr>
      <vt:lpstr>Symbol</vt:lpstr>
      <vt:lpstr>Times New Roman</vt:lpstr>
      <vt:lpstr>Wingdings 2</vt:lpstr>
      <vt:lpstr>Поток</vt:lpstr>
      <vt:lpstr>Формула</vt:lpstr>
      <vt:lpstr>MAVU: Boshlang’ich funksiya va aniqmas integral.Asosiy integrallar jadvali</vt:lpstr>
      <vt:lpstr>Boshlang’ich funksiya haqida tushuncha  Differensiyal hisobning asosiy masalalaridan biri berilgan f(x) funksiyaga ko’ra unung hosilasi f’(x)ni topishdan iborat edi.Bu masalaning teskarisi,ya’ni hosilasiga ko’rafunksiyaningo’zini tiklash masalasi katta ahamiyatga ega bo’lib, integralhisobning asosiy masalalaridan hisoblanadi. f(x) funksiya biror (a,b) (chekli yoki cheksiz) intervalda aniqlangan bo’lsin. Agar (a,b) da f(x) funksiya biror F(x) funksiyaning hosilasiga teng,ya’ni (a,b) intervaldan olingan ihtiyoriy x uchun F’(x)=f(x) bo’lsa u holda F(x) funksiya (a,b) intervalda f(x) funksiyaning boshlang’ch funksiyasi deyiladi.</vt:lpstr>
      <vt:lpstr>Agar biror oraliqda F(x) funksiya f(x) ningboshlang’ch funksiyasi bo’lsa,u holda f(x) funksiyaning ixtiyoriy boshlang’ch funksiyasi C o’zgarmasning biror qiymatida F(x)+C  formula yordamida ifodalanadi. Isboti.Aytaylik,G(x) funksiy qaralayotgan oraliqda f(x) funksiyaning  boshlang’ich funksiyasi bo’lsin.Ushbu g(x)=G(x)-F(x) yordamchi funksiyani ko’rib chiqamiz.Bu funksiya uchun g’(x)=G’(x)-F’(x)=f(x)-f(x)=0 bo’ladi,ya’ni qaralayotgan oraliqda g(x) funksiya uchun funksiyaning doimiylik sharti bajariladi.Boshqacha aytganda G(x)-F(x)=C, ya’ni G(x)=F(x)+C bo’ladi.Demak,G(x) funksiya F(x)+C  formuladan C ning biror qiymatida hosil bo’ladi.</vt:lpstr>
      <vt:lpstr>ANIQMAS INTEGRAL</vt:lpstr>
      <vt:lpstr>∫f(x)dx=F(x)+C  formuladan ko’rinadiki,berilgan f(x) funksiyaning  biror boshlang’ich funksiyasini va uning aniqmas integralini topish masalalari deyarli bir xil masalalardir. Shu sababli f(x) funksiyaning boshlang’ich funksiyasini topishni ham, aniqmas integralini topishni ham f(x) funksiyani integrallash deb ataymiz.Integrallash diferensiyallashga nisbatan teskari amaldir. Integrallash amalining to’g’ri bajarilganligini tekshirish uchun olingan natijani diferensiyallash yetarli: diferensiyallash natijasida integral ostida funksiya hosil bo’</vt:lpstr>
      <vt:lpstr>Презентация PowerPoint</vt:lpstr>
      <vt:lpstr>Презентация PowerPoint</vt:lpstr>
      <vt:lpstr>ASOSIY INTEGRALLASH JADVALI</vt:lpstr>
      <vt:lpstr>KLASTER</vt:lpstr>
      <vt:lpstr>SAVOLLAR</vt:lpstr>
      <vt:lpstr>KRASVORD</vt:lpstr>
      <vt:lpstr>MISOLLAR</vt:lpstr>
      <vt:lpstr>SAVOLLAR</vt:lpstr>
      <vt:lpstr>Презентация PowerPoint</vt:lpstr>
      <vt:lpstr>XULOSA</vt:lpstr>
      <vt:lpstr> </vt:lpstr>
      <vt:lpstr>ETIBORINGIZ UCHUN RAHMAT </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Bugungi darsimizga xush kelibsiz</dc:title>
  <dc:creator>lenova</dc:creator>
  <cp:lastModifiedBy>User</cp:lastModifiedBy>
  <cp:revision>61</cp:revision>
  <dcterms:created xsi:type="dcterms:W3CDTF">2016-04-03T09:04:19Z</dcterms:created>
  <dcterms:modified xsi:type="dcterms:W3CDTF">2016-05-19T10:59:28Z</dcterms:modified>
</cp:coreProperties>
</file>