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8" r:id="rId2"/>
    <p:sldId id="259" r:id="rId3"/>
    <p:sldId id="261" r:id="rId4"/>
    <p:sldId id="262" r:id="rId5"/>
    <p:sldId id="265" r:id="rId6"/>
    <p:sldId id="270" r:id="rId7"/>
    <p:sldId id="288" r:id="rId8"/>
    <p:sldId id="276" r:id="rId9"/>
    <p:sldId id="278" r:id="rId10"/>
    <p:sldId id="280" r:id="rId11"/>
    <p:sldId id="293" r:id="rId12"/>
    <p:sldId id="281" r:id="rId13"/>
    <p:sldId id="282" r:id="rId14"/>
    <p:sldId id="283" r:id="rId15"/>
    <p:sldId id="273" r:id="rId16"/>
    <p:sldId id="284" r:id="rId17"/>
    <p:sldId id="290" r:id="rId18"/>
    <p:sldId id="286" r:id="rId19"/>
    <p:sldId id="289" r:id="rId20"/>
    <p:sldId id="291"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6" Type="http://schemas.openxmlformats.org/officeDocument/2006/relationships/image" Target="../media/image21.wmf"/><Relationship Id="rId5" Type="http://schemas.openxmlformats.org/officeDocument/2006/relationships/image" Target="../media/image20.wmf"/><Relationship Id="rId4" Type="http://schemas.openxmlformats.org/officeDocument/2006/relationships/image" Target="../media/image1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image" Target="../media/image25.wmf"/><Relationship Id="rId7" Type="http://schemas.openxmlformats.org/officeDocument/2006/relationships/image" Target="../media/image29.wmf"/><Relationship Id="rId2" Type="http://schemas.openxmlformats.org/officeDocument/2006/relationships/image" Target="../media/image24.wmf"/><Relationship Id="rId1" Type="http://schemas.openxmlformats.org/officeDocument/2006/relationships/image" Target="../media/image23.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6" Type="http://schemas.openxmlformats.org/officeDocument/2006/relationships/image" Target="../media/image36.wmf"/><Relationship Id="rId5" Type="http://schemas.openxmlformats.org/officeDocument/2006/relationships/image" Target="../media/image35.wmf"/><Relationship Id="rId4"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44.wmf"/><Relationship Id="rId3" Type="http://schemas.openxmlformats.org/officeDocument/2006/relationships/image" Target="../media/image39.wmf"/><Relationship Id="rId7" Type="http://schemas.openxmlformats.org/officeDocument/2006/relationships/image" Target="../media/image43.wmf"/><Relationship Id="rId2" Type="http://schemas.openxmlformats.org/officeDocument/2006/relationships/image" Target="../media/image38.wmf"/><Relationship Id="rId1" Type="http://schemas.openxmlformats.org/officeDocument/2006/relationships/image" Target="../media/image37.wmf"/><Relationship Id="rId6" Type="http://schemas.openxmlformats.org/officeDocument/2006/relationships/image" Target="../media/image42.wmf"/><Relationship Id="rId11" Type="http://schemas.openxmlformats.org/officeDocument/2006/relationships/image" Target="../media/image47.wmf"/><Relationship Id="rId5" Type="http://schemas.openxmlformats.org/officeDocument/2006/relationships/image" Target="../media/image41.wmf"/><Relationship Id="rId10" Type="http://schemas.openxmlformats.org/officeDocument/2006/relationships/image" Target="../media/image46.wmf"/><Relationship Id="rId4" Type="http://schemas.openxmlformats.org/officeDocument/2006/relationships/image" Target="../media/image40.wmf"/><Relationship Id="rId9" Type="http://schemas.openxmlformats.org/officeDocument/2006/relationships/image" Target="../media/image4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5" Type="http://schemas.openxmlformats.org/officeDocument/2006/relationships/image" Target="../media/image52.wmf"/><Relationship Id="rId4" Type="http://schemas.openxmlformats.org/officeDocument/2006/relationships/image" Target="../media/image5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2271FCD7-075A-4CC4-A678-4F887A751B85}" type="datetimeFigureOut">
              <a:rPr lang="ru-RU" smtClean="0"/>
              <a:pPr/>
              <a:t>19.05.2016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EAEEF44-879F-4819-AFA2-F00815D97632}" type="slidenum">
              <a:rPr lang="ru-RU" smtClean="0"/>
              <a:pPr/>
              <a:t>‹#›</a:t>
            </a:fld>
            <a:endParaRPr lang="ru-RU"/>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271FCD7-075A-4CC4-A678-4F887A751B85}" type="datetimeFigureOut">
              <a:rPr lang="ru-RU" smtClean="0"/>
              <a:pPr/>
              <a:t>19.05.2016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EAEEF44-879F-4819-AFA2-F00815D97632}" type="slidenum">
              <a:rPr lang="ru-RU" smtClean="0"/>
              <a:pPr/>
              <a:t>‹#›</a:t>
            </a:fld>
            <a:endParaRPr lang="ru-RU"/>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271FCD7-075A-4CC4-A678-4F887A751B85}" type="datetimeFigureOut">
              <a:rPr lang="ru-RU" smtClean="0"/>
              <a:pPr/>
              <a:t>19.05.2016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EAEEF44-879F-4819-AFA2-F00815D97632}" type="slidenum">
              <a:rPr lang="ru-RU" smtClean="0"/>
              <a:pPr/>
              <a:t>‹#›</a:t>
            </a:fld>
            <a:endParaRPr lang="ru-RU"/>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271FCD7-075A-4CC4-A678-4F887A751B85}" type="datetimeFigureOut">
              <a:rPr lang="ru-RU" smtClean="0"/>
              <a:pPr/>
              <a:t>19.05.2016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EAEEF44-879F-4819-AFA2-F00815D97632}" type="slidenum">
              <a:rPr lang="ru-RU" smtClean="0"/>
              <a:pPr/>
              <a:t>‹#›</a:t>
            </a:fld>
            <a:endParaRPr lang="ru-RU"/>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2271FCD7-075A-4CC4-A678-4F887A751B85}" type="datetimeFigureOut">
              <a:rPr lang="ru-RU" smtClean="0"/>
              <a:pPr/>
              <a:t>19.05.2016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EAEEF44-879F-4819-AFA2-F00815D97632}" type="slidenum">
              <a:rPr lang="ru-RU" smtClean="0"/>
              <a:pPr/>
              <a:t>‹#›</a:t>
            </a:fld>
            <a:endParaRPr lang="ru-RU"/>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2271FCD7-075A-4CC4-A678-4F887A751B85}" type="datetimeFigureOut">
              <a:rPr lang="ru-RU" smtClean="0"/>
              <a:pPr/>
              <a:t>19.05.2016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EAEEF44-879F-4819-AFA2-F00815D97632}" type="slidenum">
              <a:rPr lang="ru-RU" smtClean="0"/>
              <a:pPr/>
              <a:t>‹#›</a:t>
            </a:fld>
            <a:endParaRPr lang="ru-RU"/>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2271FCD7-075A-4CC4-A678-4F887A751B85}" type="datetimeFigureOut">
              <a:rPr lang="ru-RU" smtClean="0"/>
              <a:pPr/>
              <a:t>19.05.2016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EAEEF44-879F-4819-AFA2-F00815D97632}" type="slidenum">
              <a:rPr lang="ru-RU" smtClean="0"/>
              <a:pPr/>
              <a:t>‹#›</a:t>
            </a:fld>
            <a:endParaRPr lang="ru-RU"/>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2271FCD7-075A-4CC4-A678-4F887A751B85}" type="datetimeFigureOut">
              <a:rPr lang="ru-RU" smtClean="0"/>
              <a:pPr/>
              <a:t>19.05.2016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EAEEF44-879F-4819-AFA2-F00815D97632}" type="slidenum">
              <a:rPr lang="ru-RU" smtClean="0"/>
              <a:pPr/>
              <a:t>‹#›</a:t>
            </a:fld>
            <a:endParaRPr lang="ru-RU"/>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2271FCD7-075A-4CC4-A678-4F887A751B85}" type="datetimeFigureOut">
              <a:rPr lang="ru-RU" smtClean="0"/>
              <a:pPr/>
              <a:t>19.05.2016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EAEEF44-879F-4819-AFA2-F00815D97632}" type="slidenum">
              <a:rPr lang="ru-RU" smtClean="0"/>
              <a:pPr/>
              <a:t>‹#›</a:t>
            </a:fld>
            <a:endParaRPr lang="ru-RU"/>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2271FCD7-075A-4CC4-A678-4F887A751B85}" type="datetimeFigureOut">
              <a:rPr lang="ru-RU" smtClean="0"/>
              <a:pPr/>
              <a:t>19.05.2016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EAEEF44-879F-4819-AFA2-F00815D97632}" type="slidenum">
              <a:rPr lang="ru-RU" smtClean="0"/>
              <a:pPr/>
              <a:t>‹#›</a:t>
            </a:fld>
            <a:endParaRPr lang="ru-RU"/>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2271FCD7-075A-4CC4-A678-4F887A751B85}" type="datetimeFigureOut">
              <a:rPr lang="ru-RU" smtClean="0"/>
              <a:pPr/>
              <a:t>19.05.2016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EAEEF44-879F-4819-AFA2-F00815D97632}"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271FCD7-075A-4CC4-A678-4F887A751B85}" type="datetimeFigureOut">
              <a:rPr lang="ru-RU" smtClean="0"/>
              <a:pPr/>
              <a:t>19.05.2016</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EAEEF44-879F-4819-AFA2-F00815D9763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2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oleObject" Target="../embeddings/oleObject25.bin"/><Relationship Id="rId18" Type="http://schemas.openxmlformats.org/officeDocument/2006/relationships/image" Target="../media/image30.wmf"/><Relationship Id="rId3" Type="http://schemas.openxmlformats.org/officeDocument/2006/relationships/oleObject" Target="../embeddings/oleObject20.bin"/><Relationship Id="rId7" Type="http://schemas.openxmlformats.org/officeDocument/2006/relationships/oleObject" Target="../embeddings/oleObject22.bin"/><Relationship Id="rId12" Type="http://schemas.openxmlformats.org/officeDocument/2006/relationships/image" Target="../media/image27.wmf"/><Relationship Id="rId17" Type="http://schemas.openxmlformats.org/officeDocument/2006/relationships/oleObject" Target="../embeddings/oleObject27.bin"/><Relationship Id="rId2" Type="http://schemas.openxmlformats.org/officeDocument/2006/relationships/slideLayout" Target="../slideLayouts/slideLayout7.xml"/><Relationship Id="rId16" Type="http://schemas.openxmlformats.org/officeDocument/2006/relationships/image" Target="../media/image29.wmf"/><Relationship Id="rId1" Type="http://schemas.openxmlformats.org/officeDocument/2006/relationships/vmlDrawing" Target="../drawings/vmlDrawing6.vml"/><Relationship Id="rId6" Type="http://schemas.openxmlformats.org/officeDocument/2006/relationships/image" Target="../media/image24.wmf"/><Relationship Id="rId11" Type="http://schemas.openxmlformats.org/officeDocument/2006/relationships/oleObject" Target="../embeddings/oleObject24.bin"/><Relationship Id="rId5" Type="http://schemas.openxmlformats.org/officeDocument/2006/relationships/oleObject" Target="../embeddings/oleObject21.bin"/><Relationship Id="rId15" Type="http://schemas.openxmlformats.org/officeDocument/2006/relationships/oleObject" Target="../embeddings/oleObject26.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23.bin"/><Relationship Id="rId14" Type="http://schemas.openxmlformats.org/officeDocument/2006/relationships/image" Target="../media/image28.wmf"/></Relationships>
</file>

<file path=ppt/slides/_rels/slide13.x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oleObject" Target="../embeddings/oleObject33.bin"/><Relationship Id="rId3" Type="http://schemas.openxmlformats.org/officeDocument/2006/relationships/oleObject" Target="../embeddings/oleObject28.bin"/><Relationship Id="rId7" Type="http://schemas.openxmlformats.org/officeDocument/2006/relationships/oleObject" Target="../embeddings/oleObject30.bin"/><Relationship Id="rId12"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32.wmf"/><Relationship Id="rId11" Type="http://schemas.openxmlformats.org/officeDocument/2006/relationships/oleObject" Target="../embeddings/oleObject32.bin"/><Relationship Id="rId5" Type="http://schemas.openxmlformats.org/officeDocument/2006/relationships/oleObject" Target="../embeddings/oleObject29.bin"/><Relationship Id="rId10" Type="http://schemas.openxmlformats.org/officeDocument/2006/relationships/image" Target="../media/image34.wmf"/><Relationship Id="rId4" Type="http://schemas.openxmlformats.org/officeDocument/2006/relationships/image" Target="../media/image31.wmf"/><Relationship Id="rId9" Type="http://schemas.openxmlformats.org/officeDocument/2006/relationships/oleObject" Target="../embeddings/oleObject31.bin"/><Relationship Id="rId14" Type="http://schemas.openxmlformats.org/officeDocument/2006/relationships/image" Target="../media/image36.wmf"/></Relationships>
</file>

<file path=ppt/slides/_rels/slide14.xml.rels><?xml version="1.0" encoding="UTF-8" standalone="yes"?>
<Relationships xmlns="http://schemas.openxmlformats.org/package/2006/relationships"><Relationship Id="rId8" Type="http://schemas.openxmlformats.org/officeDocument/2006/relationships/image" Target="../media/image39.wmf"/><Relationship Id="rId13" Type="http://schemas.openxmlformats.org/officeDocument/2006/relationships/oleObject" Target="../embeddings/oleObject39.bin"/><Relationship Id="rId18" Type="http://schemas.openxmlformats.org/officeDocument/2006/relationships/image" Target="../media/image44.wmf"/><Relationship Id="rId3" Type="http://schemas.openxmlformats.org/officeDocument/2006/relationships/oleObject" Target="../embeddings/oleObject34.bin"/><Relationship Id="rId21" Type="http://schemas.openxmlformats.org/officeDocument/2006/relationships/oleObject" Target="../embeddings/oleObject43.bin"/><Relationship Id="rId7" Type="http://schemas.openxmlformats.org/officeDocument/2006/relationships/oleObject" Target="../embeddings/oleObject36.bin"/><Relationship Id="rId12" Type="http://schemas.openxmlformats.org/officeDocument/2006/relationships/image" Target="../media/image41.wmf"/><Relationship Id="rId17" Type="http://schemas.openxmlformats.org/officeDocument/2006/relationships/oleObject" Target="../embeddings/oleObject41.bin"/><Relationship Id="rId2" Type="http://schemas.openxmlformats.org/officeDocument/2006/relationships/slideLayout" Target="../slideLayouts/slideLayout7.xml"/><Relationship Id="rId16" Type="http://schemas.openxmlformats.org/officeDocument/2006/relationships/image" Target="../media/image43.wmf"/><Relationship Id="rId20" Type="http://schemas.openxmlformats.org/officeDocument/2006/relationships/image" Target="../media/image45.wmf"/><Relationship Id="rId1" Type="http://schemas.openxmlformats.org/officeDocument/2006/relationships/vmlDrawing" Target="../drawings/vmlDrawing8.vml"/><Relationship Id="rId6" Type="http://schemas.openxmlformats.org/officeDocument/2006/relationships/image" Target="../media/image38.wmf"/><Relationship Id="rId11" Type="http://schemas.openxmlformats.org/officeDocument/2006/relationships/oleObject" Target="../embeddings/oleObject38.bin"/><Relationship Id="rId24" Type="http://schemas.openxmlformats.org/officeDocument/2006/relationships/image" Target="../media/image47.wmf"/><Relationship Id="rId5" Type="http://schemas.openxmlformats.org/officeDocument/2006/relationships/oleObject" Target="../embeddings/oleObject35.bin"/><Relationship Id="rId15" Type="http://schemas.openxmlformats.org/officeDocument/2006/relationships/oleObject" Target="../embeddings/oleObject40.bin"/><Relationship Id="rId23" Type="http://schemas.openxmlformats.org/officeDocument/2006/relationships/oleObject" Target="../embeddings/oleObject44.bin"/><Relationship Id="rId10" Type="http://schemas.openxmlformats.org/officeDocument/2006/relationships/image" Target="../media/image40.wmf"/><Relationship Id="rId19" Type="http://schemas.openxmlformats.org/officeDocument/2006/relationships/oleObject" Target="../embeddings/oleObject42.bin"/><Relationship Id="rId4" Type="http://schemas.openxmlformats.org/officeDocument/2006/relationships/image" Target="../media/image37.wmf"/><Relationship Id="rId9" Type="http://schemas.openxmlformats.org/officeDocument/2006/relationships/oleObject" Target="../embeddings/oleObject37.bin"/><Relationship Id="rId14" Type="http://schemas.openxmlformats.org/officeDocument/2006/relationships/image" Target="../media/image42.wmf"/><Relationship Id="rId22" Type="http://schemas.openxmlformats.org/officeDocument/2006/relationships/image" Target="../media/image46.wmf"/></Relationships>
</file>

<file path=ppt/slides/_rels/slide15.x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oleObject" Target="../embeddings/oleObject45.bin"/><Relationship Id="rId7" Type="http://schemas.openxmlformats.org/officeDocument/2006/relationships/oleObject" Target="../embeddings/oleObject47.bin"/><Relationship Id="rId12" Type="http://schemas.openxmlformats.org/officeDocument/2006/relationships/image" Target="../media/image52.wmf"/><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image" Target="../media/image49.wmf"/><Relationship Id="rId11" Type="http://schemas.openxmlformats.org/officeDocument/2006/relationships/oleObject" Target="../embeddings/oleObject49.bin"/><Relationship Id="rId5" Type="http://schemas.openxmlformats.org/officeDocument/2006/relationships/oleObject" Target="../embeddings/oleObject46.bin"/><Relationship Id="rId10" Type="http://schemas.openxmlformats.org/officeDocument/2006/relationships/image" Target="../media/image51.wmf"/><Relationship Id="rId4" Type="http://schemas.openxmlformats.org/officeDocument/2006/relationships/image" Target="../media/image48.wmf"/><Relationship Id="rId9" Type="http://schemas.openxmlformats.org/officeDocument/2006/relationships/oleObject" Target="../embeddings/oleObject48.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png"/><Relationship Id="rId1" Type="http://schemas.openxmlformats.org/officeDocument/2006/relationships/slideLayout" Target="../slideLayouts/slideLayout2.xml"/><Relationship Id="rId5" Type="http://schemas.openxmlformats.org/officeDocument/2006/relationships/image" Target="../media/image56.png"/><Relationship Id="rId4" Type="http://schemas.openxmlformats.org/officeDocument/2006/relationships/image" Target="../media/image5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image" Target="../media/image4.png"/><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1.bin"/><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8.bin"/><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10.w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7.w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6.bin"/><Relationship Id="rId14" Type="http://schemas.openxmlformats.org/officeDocument/2006/relationships/image" Target="../media/image11.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3.wmf"/><Relationship Id="rId5" Type="http://schemas.openxmlformats.org/officeDocument/2006/relationships/oleObject" Target="../embeddings/oleObject10.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8" Type="http://schemas.openxmlformats.org/officeDocument/2006/relationships/image" Target="../media/image18.wmf"/><Relationship Id="rId13" Type="http://schemas.openxmlformats.org/officeDocument/2006/relationships/oleObject" Target="../embeddings/oleObject18.bin"/><Relationship Id="rId3" Type="http://schemas.openxmlformats.org/officeDocument/2006/relationships/oleObject" Target="../embeddings/oleObject13.bin"/><Relationship Id="rId7" Type="http://schemas.openxmlformats.org/officeDocument/2006/relationships/oleObject" Target="../embeddings/oleObject15.bin"/><Relationship Id="rId12" Type="http://schemas.openxmlformats.org/officeDocument/2006/relationships/image" Target="../media/image20.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7.wmf"/><Relationship Id="rId11" Type="http://schemas.openxmlformats.org/officeDocument/2006/relationships/oleObject" Target="../embeddings/oleObject17.bin"/><Relationship Id="rId5" Type="http://schemas.openxmlformats.org/officeDocument/2006/relationships/oleObject" Target="../embeddings/oleObject14.bin"/><Relationship Id="rId10" Type="http://schemas.openxmlformats.org/officeDocument/2006/relationships/image" Target="../media/image19.wmf"/><Relationship Id="rId4" Type="http://schemas.openxmlformats.org/officeDocument/2006/relationships/image" Target="../media/image16.wmf"/><Relationship Id="rId9" Type="http://schemas.openxmlformats.org/officeDocument/2006/relationships/oleObject" Target="../embeddings/oleObject16.bin"/><Relationship Id="rId14" Type="http://schemas.openxmlformats.org/officeDocument/2006/relationships/image" Target="../media/image21.wmf"/></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162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14356"/>
            <a:ext cx="8183880" cy="3857652"/>
          </a:xfrm>
        </p:spPr>
        <p:txBody>
          <a:bodyPr>
            <a:normAutofit fontScale="90000"/>
          </a:bodyPr>
          <a:lstStyle/>
          <a:p>
            <a:pPr algn="ct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900" dirty="0" smtClean="0">
                <a:solidFill>
                  <a:srgbClr val="FFFF00"/>
                </a:solidFill>
              </a:rPr>
              <a:t>MAVZU: </a:t>
            </a:r>
            <a:r>
              <a:rPr lang="en-US" sz="4900" dirty="0" err="1" smtClean="0">
                <a:solidFill>
                  <a:srgbClr val="FFFF00"/>
                </a:solidFill>
              </a:rPr>
              <a:t>Aniqmas</a:t>
            </a:r>
            <a:r>
              <a:rPr lang="en-US" sz="4900" dirty="0" smtClean="0">
                <a:solidFill>
                  <a:srgbClr val="FFFF00"/>
                </a:solidFill>
              </a:rPr>
              <a:t> </a:t>
            </a:r>
            <a:r>
              <a:rPr lang="en-US" sz="4900" dirty="0" err="1" smtClean="0">
                <a:solidFill>
                  <a:srgbClr val="FFFF00"/>
                </a:solidFill>
              </a:rPr>
              <a:t>integralda</a:t>
            </a:r>
            <a:r>
              <a:rPr lang="en-US" sz="4900" dirty="0" smtClean="0">
                <a:solidFill>
                  <a:srgbClr val="FFFF00"/>
                </a:solidFill>
              </a:rPr>
              <a:t> </a:t>
            </a:r>
            <a:r>
              <a:rPr lang="en-US" sz="4900" dirty="0" err="1" smtClean="0">
                <a:solidFill>
                  <a:srgbClr val="FFFF00"/>
                </a:solidFill>
              </a:rPr>
              <a:t>o’zgaruvchini</a:t>
            </a:r>
            <a:r>
              <a:rPr lang="en-US" sz="4900" dirty="0" smtClean="0">
                <a:solidFill>
                  <a:srgbClr val="FFFF00"/>
                </a:solidFill>
              </a:rPr>
              <a:t> </a:t>
            </a:r>
            <a:r>
              <a:rPr lang="en-US" sz="4900" dirty="0" err="1" smtClean="0">
                <a:solidFill>
                  <a:srgbClr val="FFFF00"/>
                </a:solidFill>
              </a:rPr>
              <a:t>almashtirish</a:t>
            </a:r>
            <a:r>
              <a:rPr lang="en-US" sz="4900" dirty="0" smtClean="0">
                <a:solidFill>
                  <a:srgbClr val="FFFF00"/>
                </a:solidFill>
              </a:rPr>
              <a:t> </a:t>
            </a:r>
            <a:r>
              <a:rPr lang="en-US" sz="4900" dirty="0" err="1" smtClean="0">
                <a:solidFill>
                  <a:srgbClr val="FFFF00"/>
                </a:solidFill>
              </a:rPr>
              <a:t>bo’laklab</a:t>
            </a:r>
            <a:r>
              <a:rPr lang="en-US" sz="4900" dirty="0" smtClean="0">
                <a:solidFill>
                  <a:srgbClr val="FFFF00"/>
                </a:solidFill>
              </a:rPr>
              <a:t> </a:t>
            </a:r>
            <a:r>
              <a:rPr lang="en-US" sz="4900" dirty="0" err="1" smtClean="0">
                <a:solidFill>
                  <a:srgbClr val="FFFF00"/>
                </a:solidFill>
              </a:rPr>
              <a:t>integrallash</a:t>
            </a:r>
            <a:r>
              <a:rPr lang="en-US" sz="4900" dirty="0" smtClean="0">
                <a:solidFill>
                  <a:srgbClr val="FFFF00"/>
                </a:solidFill>
              </a:rPr>
              <a:t> </a:t>
            </a:r>
            <a:r>
              <a:rPr lang="en-US" sz="4900" dirty="0" err="1" smtClean="0">
                <a:solidFill>
                  <a:srgbClr val="FFFF00"/>
                </a:solidFill>
              </a:rPr>
              <a:t>usullari</a:t>
            </a:r>
            <a:r>
              <a:rPr lang="en-US" sz="4900" dirty="0" smtClean="0">
                <a:solidFill>
                  <a:srgbClr val="FFFF00"/>
                </a:solidFill>
              </a:rPr>
              <a:t>            </a:t>
            </a:r>
            <a:endParaRPr lang="ru-RU" sz="4900" dirty="0">
              <a:solidFill>
                <a:srgbClr val="FFFF0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16200000" scaled="0"/>
        </a:gradFill>
        <a:effectLst/>
      </p:bgPr>
    </p:bg>
    <p:spTree>
      <p:nvGrpSpPr>
        <p:cNvPr id="1" name=""/>
        <p:cNvGrpSpPr/>
        <p:nvPr/>
      </p:nvGrpSpPr>
      <p:grpSpPr>
        <a:xfrm>
          <a:off x="0" y="0"/>
          <a:ext cx="0" cy="0"/>
          <a:chOff x="0" y="0"/>
          <a:chExt cx="0" cy="0"/>
        </a:xfrm>
      </p:grpSpPr>
      <p:sp>
        <p:nvSpPr>
          <p:cNvPr id="40963"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0964" name="Rectangle 4"/>
          <p:cNvSpPr>
            <a:spLocks noChangeArrowheads="1"/>
          </p:cNvSpPr>
          <p:nvPr/>
        </p:nvSpPr>
        <p:spPr bwMode="auto">
          <a:xfrm>
            <a:off x="0" y="276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 name="Прямоугольник 9"/>
          <p:cNvSpPr/>
          <p:nvPr/>
        </p:nvSpPr>
        <p:spPr>
          <a:xfrm>
            <a:off x="428596" y="357166"/>
            <a:ext cx="2214578" cy="430887"/>
          </a:xfrm>
          <a:prstGeom prst="rect">
            <a:avLst/>
          </a:prstGeom>
        </p:spPr>
        <p:txBody>
          <a:bodyPr wrap="square">
            <a:spAutoFit/>
          </a:bodyPr>
          <a:lstStyle/>
          <a:p>
            <a:r>
              <a:rPr lang="en-US" sz="2200" dirty="0" err="1" smtClean="0"/>
              <a:t>Masalan</a:t>
            </a:r>
            <a:r>
              <a:rPr lang="uz-Cyrl-UZ" sz="2200" dirty="0" smtClean="0"/>
              <a:t>,</a:t>
            </a:r>
            <a:r>
              <a:rPr lang="uz-Cyrl-UZ" sz="2000" dirty="0" smtClean="0"/>
              <a:t> </a:t>
            </a:r>
            <a:endParaRPr lang="ru-RU" sz="2000" dirty="0"/>
          </a:p>
        </p:txBody>
      </p:sp>
      <p:sp>
        <p:nvSpPr>
          <p:cNvPr id="40970"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0969" name="Object 9"/>
          <p:cNvGraphicFramePr>
            <a:graphicFrameLocks noChangeAspect="1"/>
          </p:cNvGraphicFramePr>
          <p:nvPr/>
        </p:nvGraphicFramePr>
        <p:xfrm>
          <a:off x="571472" y="714356"/>
          <a:ext cx="8072494" cy="714380"/>
        </p:xfrm>
        <a:graphic>
          <a:graphicData uri="http://schemas.openxmlformats.org/presentationml/2006/ole">
            <mc:AlternateContent xmlns:mc="http://schemas.openxmlformats.org/markup-compatibility/2006">
              <mc:Choice xmlns:v="urn:schemas-microsoft-com:vml" Requires="v">
                <p:oleObj spid="_x0000_s40973" r:id="rId3" imgW="5842000" imgH="457200" progId="">
                  <p:embed/>
                </p:oleObj>
              </mc:Choice>
              <mc:Fallback>
                <p:oleObj r:id="rId3" imgW="5842000" imgH="457200" progId="">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472" y="714356"/>
                        <a:ext cx="8072494" cy="7143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971" name="Rectangle 11"/>
          <p:cNvSpPr>
            <a:spLocks noChangeArrowheads="1"/>
          </p:cNvSpPr>
          <p:nvPr/>
        </p:nvSpPr>
        <p:spPr bwMode="auto">
          <a:xfrm>
            <a:off x="0" y="914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z-Cyrl-UZ"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uz-Cyrl-UZ"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Прямоугольник 14"/>
          <p:cNvSpPr/>
          <p:nvPr/>
        </p:nvSpPr>
        <p:spPr>
          <a:xfrm>
            <a:off x="357158" y="1428736"/>
            <a:ext cx="8501122" cy="6124754"/>
          </a:xfrm>
          <a:prstGeom prst="rect">
            <a:avLst/>
          </a:prstGeom>
        </p:spPr>
        <p:txBody>
          <a:bodyPr wrap="square">
            <a:spAutoFit/>
          </a:bodyPr>
          <a:lstStyle/>
          <a:p>
            <a:pPr algn="ctr"/>
            <a:r>
              <a:rPr lang="uz-Cyrl-UZ" sz="2200" b="1" dirty="0" smtClean="0">
                <a:latin typeface="Arial" pitchFamily="34" charset="0"/>
                <a:ea typeface="Times New Roman" pitchFamily="18" charset="0"/>
                <a:cs typeface="Arial" pitchFamily="34" charset="0"/>
              </a:rPr>
              <a:t> Bo‘laklab integrallash usuli. </a:t>
            </a:r>
            <a:r>
              <a:rPr lang="en-US" sz="2200" dirty="0" smtClean="0">
                <a:latin typeface="Arial" pitchFamily="34" charset="0"/>
                <a:ea typeface="Times New Roman" pitchFamily="18" charset="0"/>
                <a:cs typeface="Arial" pitchFamily="34" charset="0"/>
              </a:rPr>
              <a:t>Bu </a:t>
            </a:r>
            <a:r>
              <a:rPr lang="en-US" sz="2200" dirty="0" err="1" smtClean="0">
                <a:latin typeface="Arial" pitchFamily="34" charset="0"/>
                <a:ea typeface="Times New Roman" pitchFamily="18" charset="0"/>
                <a:cs typeface="Arial" pitchFamily="34" charset="0"/>
              </a:rPr>
              <a:t>usul</a:t>
            </a:r>
            <a:r>
              <a:rPr lang="en-US" sz="2200" dirty="0" smtClean="0">
                <a:latin typeface="Arial" pitchFamily="34" charset="0"/>
                <a:ea typeface="Times New Roman" pitchFamily="18" charset="0"/>
                <a:cs typeface="Arial" pitchFamily="34" charset="0"/>
              </a:rPr>
              <a:t> </a:t>
            </a:r>
            <a:r>
              <a:rPr lang="en-US" sz="2200" dirty="0" err="1" smtClean="0">
                <a:latin typeface="Arial" pitchFamily="34" charset="0"/>
                <a:ea typeface="Times New Roman" pitchFamily="18" charset="0"/>
                <a:cs typeface="Arial" pitchFamily="34" charset="0"/>
              </a:rPr>
              <a:t>ikki</a:t>
            </a:r>
            <a:r>
              <a:rPr lang="en-US" sz="2200" dirty="0" smtClean="0">
                <a:latin typeface="Arial" pitchFamily="34" charset="0"/>
                <a:ea typeface="Times New Roman" pitchFamily="18" charset="0"/>
                <a:cs typeface="Arial" pitchFamily="34" charset="0"/>
              </a:rPr>
              <a:t> </a:t>
            </a:r>
            <a:r>
              <a:rPr lang="en-US" sz="2200" dirty="0" err="1" smtClean="0">
                <a:latin typeface="Arial" pitchFamily="34" charset="0"/>
                <a:ea typeface="Times New Roman" pitchFamily="18" charset="0"/>
                <a:cs typeface="Arial" pitchFamily="34" charset="0"/>
              </a:rPr>
              <a:t>funksiya</a:t>
            </a:r>
            <a:r>
              <a:rPr lang="en-US" sz="2200" dirty="0" smtClean="0">
                <a:latin typeface="Arial" pitchFamily="34" charset="0"/>
                <a:ea typeface="Times New Roman" pitchFamily="18" charset="0"/>
                <a:cs typeface="Arial" pitchFamily="34" charset="0"/>
              </a:rPr>
              <a:t> </a:t>
            </a:r>
            <a:r>
              <a:rPr lang="en-US" sz="2200" dirty="0" err="1" smtClean="0">
                <a:latin typeface="Arial" pitchFamily="34" charset="0"/>
                <a:ea typeface="Times New Roman" pitchFamily="18" charset="0"/>
                <a:cs typeface="Arial" pitchFamily="34" charset="0"/>
              </a:rPr>
              <a:t>ko‘paytmasining</a:t>
            </a:r>
            <a:r>
              <a:rPr lang="en-US" sz="2200" dirty="0" smtClean="0">
                <a:latin typeface="Arial" pitchFamily="34" charset="0"/>
                <a:ea typeface="Times New Roman" pitchFamily="18" charset="0"/>
                <a:cs typeface="Arial" pitchFamily="34" charset="0"/>
              </a:rPr>
              <a:t> </a:t>
            </a:r>
            <a:r>
              <a:rPr lang="en-US" sz="2200" dirty="0" err="1" smtClean="0">
                <a:latin typeface="Arial" pitchFamily="34" charset="0"/>
                <a:ea typeface="Times New Roman" pitchFamily="18" charset="0"/>
                <a:cs typeface="Arial" pitchFamily="34" charset="0"/>
              </a:rPr>
              <a:t>differensiali</a:t>
            </a:r>
            <a:r>
              <a:rPr lang="en-US" sz="2200" dirty="0" smtClean="0">
                <a:latin typeface="Arial" pitchFamily="34" charset="0"/>
                <a:ea typeface="Times New Roman" pitchFamily="18" charset="0"/>
                <a:cs typeface="Arial" pitchFamily="34" charset="0"/>
              </a:rPr>
              <a:t> </a:t>
            </a:r>
            <a:r>
              <a:rPr lang="en-US" sz="2200" dirty="0" err="1" smtClean="0">
                <a:latin typeface="Arial" pitchFamily="34" charset="0"/>
                <a:ea typeface="Times New Roman" pitchFamily="18" charset="0"/>
                <a:cs typeface="Arial" pitchFamily="34" charset="0"/>
              </a:rPr>
              <a:t>formulasidan</a:t>
            </a:r>
            <a:r>
              <a:rPr lang="en-US" sz="2200" dirty="0" smtClean="0">
                <a:latin typeface="Arial" pitchFamily="34" charset="0"/>
                <a:ea typeface="Times New Roman" pitchFamily="18" charset="0"/>
                <a:cs typeface="Arial" pitchFamily="34" charset="0"/>
              </a:rPr>
              <a:t> </a:t>
            </a:r>
            <a:r>
              <a:rPr lang="en-US" sz="2200" dirty="0" err="1" smtClean="0">
                <a:latin typeface="Arial" pitchFamily="34" charset="0"/>
                <a:ea typeface="Times New Roman" pitchFamily="18" charset="0"/>
                <a:cs typeface="Arial" pitchFamily="34" charset="0"/>
              </a:rPr>
              <a:t>kelib</a:t>
            </a:r>
            <a:r>
              <a:rPr lang="en-US" sz="2200" dirty="0" smtClean="0">
                <a:latin typeface="Arial" pitchFamily="34" charset="0"/>
                <a:ea typeface="Times New Roman" pitchFamily="18" charset="0"/>
                <a:cs typeface="Arial" pitchFamily="34" charset="0"/>
              </a:rPr>
              <a:t> </a:t>
            </a:r>
            <a:r>
              <a:rPr lang="en-US" sz="2200" dirty="0" err="1" smtClean="0">
                <a:latin typeface="Arial" pitchFamily="34" charset="0"/>
                <a:ea typeface="Times New Roman" pitchFamily="18" charset="0"/>
                <a:cs typeface="Arial" pitchFamily="34" charset="0"/>
              </a:rPr>
              <a:t>chiqadi</a:t>
            </a:r>
            <a:r>
              <a:rPr lang="en-US" sz="2200" dirty="0" smtClean="0">
                <a:latin typeface="Arial" pitchFamily="34" charset="0"/>
                <a:ea typeface="Times New Roman" pitchFamily="18" charset="0"/>
                <a:cs typeface="Arial" pitchFamily="34" charset="0"/>
              </a:rPr>
              <a:t>. </a:t>
            </a:r>
            <a:r>
              <a:rPr lang="uz-Cyrl-UZ" sz="2200" dirty="0" smtClean="0">
                <a:latin typeface="Arial" pitchFamily="34" charset="0"/>
                <a:ea typeface="Times New Roman" pitchFamily="18" charset="0"/>
                <a:cs typeface="Arial" pitchFamily="34" charset="0"/>
              </a:rPr>
              <a:t>Ma’lumki, </a:t>
            </a:r>
            <a:r>
              <a:rPr lang="en-US" sz="2200" dirty="0" smtClean="0">
                <a:latin typeface="Arial" pitchFamily="34" charset="0"/>
                <a:ea typeface="Times New Roman" pitchFamily="18" charset="0"/>
                <a:cs typeface="Arial" pitchFamily="34" charset="0"/>
              </a:rPr>
              <a:t>agar </a:t>
            </a:r>
            <a:r>
              <a:rPr lang="en-US" sz="2200" i="1" dirty="0" smtClean="0">
                <a:latin typeface="Arial" pitchFamily="34" charset="0"/>
                <a:ea typeface="Times New Roman" pitchFamily="18" charset="0"/>
                <a:cs typeface="Arial" pitchFamily="34" charset="0"/>
              </a:rPr>
              <a:t>u(x)</a:t>
            </a:r>
            <a:r>
              <a:rPr lang="en-US" sz="2200" dirty="0" smtClean="0">
                <a:latin typeface="Arial" pitchFamily="34" charset="0"/>
                <a:ea typeface="Times New Roman" pitchFamily="18" charset="0"/>
                <a:cs typeface="Arial" pitchFamily="34" charset="0"/>
              </a:rPr>
              <a:t> </a:t>
            </a:r>
            <a:r>
              <a:rPr lang="en-US" sz="2200" dirty="0" err="1" smtClean="0">
                <a:latin typeface="Arial" pitchFamily="34" charset="0"/>
                <a:ea typeface="Times New Roman" pitchFamily="18" charset="0"/>
                <a:cs typeface="Arial" pitchFamily="34" charset="0"/>
              </a:rPr>
              <a:t>va</a:t>
            </a:r>
            <a:r>
              <a:rPr lang="en-US" sz="2200" dirty="0" smtClean="0">
                <a:latin typeface="Arial" pitchFamily="34" charset="0"/>
                <a:ea typeface="Times New Roman" pitchFamily="18" charset="0"/>
                <a:cs typeface="Arial" pitchFamily="34" charset="0"/>
              </a:rPr>
              <a:t> </a:t>
            </a:r>
            <a:r>
              <a:rPr lang="en-US" sz="2200" i="1" dirty="0" smtClean="0">
                <a:latin typeface="Arial" pitchFamily="34" charset="0"/>
                <a:ea typeface="Times New Roman" pitchFamily="18" charset="0"/>
                <a:cs typeface="Arial" pitchFamily="34" charset="0"/>
              </a:rPr>
              <a:t>v(x)</a:t>
            </a:r>
            <a:r>
              <a:rPr lang="en-US" sz="2200" dirty="0" smtClean="0">
                <a:latin typeface="Arial" pitchFamily="34" charset="0"/>
                <a:ea typeface="Times New Roman" pitchFamily="18" charset="0"/>
                <a:cs typeface="Arial" pitchFamily="34" charset="0"/>
              </a:rPr>
              <a:t> </a:t>
            </a:r>
            <a:r>
              <a:rPr lang="en-US" sz="2200" dirty="0" err="1" smtClean="0">
                <a:latin typeface="Arial" pitchFamily="34" charset="0"/>
                <a:ea typeface="Times New Roman" pitchFamily="18" charset="0"/>
                <a:cs typeface="Arial" pitchFamily="34" charset="0"/>
              </a:rPr>
              <a:t>funksiyalar</a:t>
            </a:r>
            <a:r>
              <a:rPr lang="en-US" sz="2200" dirty="0" smtClean="0">
                <a:latin typeface="Arial" pitchFamily="34" charset="0"/>
                <a:ea typeface="Times New Roman" pitchFamily="18" charset="0"/>
                <a:cs typeface="Arial" pitchFamily="34" charset="0"/>
              </a:rPr>
              <a:t> </a:t>
            </a:r>
            <a:r>
              <a:rPr lang="en-US" sz="2200" dirty="0" err="1" smtClean="0">
                <a:latin typeface="Arial" pitchFamily="34" charset="0"/>
                <a:ea typeface="Times New Roman" pitchFamily="18" charset="0"/>
                <a:cs typeface="Arial" pitchFamily="34" charset="0"/>
              </a:rPr>
              <a:t>differensiallanuvchi</a:t>
            </a:r>
            <a:r>
              <a:rPr lang="en-US" sz="2200" dirty="0" smtClean="0">
                <a:latin typeface="Arial" pitchFamily="34" charset="0"/>
                <a:ea typeface="Times New Roman" pitchFamily="18" charset="0"/>
                <a:cs typeface="Arial" pitchFamily="34" charset="0"/>
              </a:rPr>
              <a:t> </a:t>
            </a:r>
            <a:r>
              <a:rPr lang="en-US" sz="2200" dirty="0" err="1" smtClean="0">
                <a:latin typeface="Arial" pitchFamily="34" charset="0"/>
                <a:ea typeface="Times New Roman" pitchFamily="18" charset="0"/>
                <a:cs typeface="Arial" pitchFamily="34" charset="0"/>
              </a:rPr>
              <a:t>funksiyalar</a:t>
            </a:r>
            <a:r>
              <a:rPr lang="en-US" sz="2200" dirty="0" smtClean="0">
                <a:latin typeface="Arial" pitchFamily="34" charset="0"/>
                <a:ea typeface="Times New Roman" pitchFamily="18" charset="0"/>
                <a:cs typeface="Arial" pitchFamily="34" charset="0"/>
              </a:rPr>
              <a:t> </a:t>
            </a:r>
            <a:r>
              <a:rPr lang="en-US" sz="2200" dirty="0" err="1" smtClean="0">
                <a:latin typeface="Arial" pitchFamily="34" charset="0"/>
                <a:ea typeface="Times New Roman" pitchFamily="18" charset="0"/>
                <a:cs typeface="Arial" pitchFamily="34" charset="0"/>
              </a:rPr>
              <a:t>bo‘lsa</a:t>
            </a:r>
            <a:r>
              <a:rPr lang="en-US" sz="2200" dirty="0" smtClean="0">
                <a:latin typeface="Arial" pitchFamily="34" charset="0"/>
                <a:ea typeface="Times New Roman" pitchFamily="18" charset="0"/>
                <a:cs typeface="Arial" pitchFamily="34" charset="0"/>
              </a:rPr>
              <a:t>, u </a:t>
            </a:r>
            <a:r>
              <a:rPr lang="en-US" sz="2200" dirty="0" err="1" smtClean="0">
                <a:latin typeface="Arial" pitchFamily="34" charset="0"/>
                <a:ea typeface="Times New Roman" pitchFamily="18" charset="0"/>
                <a:cs typeface="Arial" pitchFamily="34" charset="0"/>
              </a:rPr>
              <a:t>holda</a:t>
            </a:r>
            <a:r>
              <a:rPr lang="en-US" sz="2200" dirty="0" smtClean="0">
                <a:latin typeface="Arial" pitchFamily="34" charset="0"/>
                <a:ea typeface="Times New Roman" pitchFamily="18" charset="0"/>
                <a:cs typeface="Arial" pitchFamily="34" charset="0"/>
              </a:rPr>
              <a:t> </a:t>
            </a:r>
            <a:r>
              <a:rPr lang="uz-Cyrl-UZ" sz="2200" i="1" dirty="0" smtClean="0">
                <a:latin typeface="Arial" pitchFamily="34" charset="0"/>
                <a:ea typeface="Times New Roman" pitchFamily="18" charset="0"/>
                <a:cs typeface="Arial" pitchFamily="34" charset="0"/>
              </a:rPr>
              <a:t>d(uv)=udv+vdu</a:t>
            </a:r>
            <a:r>
              <a:rPr lang="uz-Cyrl-UZ" sz="2200" dirty="0" smtClean="0">
                <a:latin typeface="Arial" pitchFamily="34" charset="0"/>
                <a:ea typeface="Times New Roman" pitchFamily="18" charset="0"/>
                <a:cs typeface="Arial" pitchFamily="34" charset="0"/>
              </a:rPr>
              <a:t>   yoki    </a:t>
            </a:r>
            <a:r>
              <a:rPr lang="uz-Cyrl-UZ" sz="2200" i="1" dirty="0" smtClean="0">
                <a:latin typeface="Arial" pitchFamily="34" charset="0"/>
                <a:ea typeface="Times New Roman" pitchFamily="18" charset="0"/>
                <a:cs typeface="Arial" pitchFamily="34" charset="0"/>
              </a:rPr>
              <a:t>udv=d(uv)-vdu </a:t>
            </a:r>
            <a:r>
              <a:rPr lang="en-US" sz="2200" dirty="0" err="1" smtClean="0">
                <a:latin typeface="Arial" pitchFamily="34" charset="0"/>
                <a:ea typeface="Times New Roman" pitchFamily="18" charset="0"/>
                <a:cs typeface="Arial" pitchFamily="34" charset="0"/>
              </a:rPr>
              <a:t>bo‘ladi</a:t>
            </a:r>
            <a:r>
              <a:rPr lang="uz-Cyrl-UZ" sz="2200" dirty="0" smtClean="0">
                <a:latin typeface="Arial" pitchFamily="34" charset="0"/>
                <a:ea typeface="Times New Roman" pitchFamily="18" charset="0"/>
                <a:cs typeface="Arial" pitchFamily="34" charset="0"/>
              </a:rPr>
              <a:t>. Bu tenglikni ikkala tomonini integrallasak, </a:t>
            </a:r>
            <a:r>
              <a:rPr lang="en-US" sz="2200" dirty="0" smtClean="0">
                <a:latin typeface="Arial" pitchFamily="34" charset="0"/>
                <a:ea typeface="Times New Roman" pitchFamily="18" charset="0"/>
                <a:cs typeface="Arial" pitchFamily="34" charset="0"/>
              </a:rPr>
              <a:t>            </a:t>
            </a:r>
            <a:r>
              <a:rPr lang="uz-Cyrl-UZ" sz="2200" i="1" dirty="0" smtClean="0"/>
              <a:t>udv=</a:t>
            </a:r>
            <a:r>
              <a:rPr lang="ru-RU" sz="2200" dirty="0" smtClean="0"/>
              <a:t> </a:t>
            </a:r>
            <a:r>
              <a:rPr lang="uz-Cyrl-UZ" sz="2200" i="1" dirty="0" smtClean="0"/>
              <a:t>d(uv)-</a:t>
            </a:r>
            <a:r>
              <a:rPr lang="uz-Cyrl-UZ" sz="2200" dirty="0" smtClean="0"/>
              <a:t> </a:t>
            </a:r>
            <a:r>
              <a:rPr lang="uz-Cyrl-UZ" sz="2200" i="1" dirty="0" smtClean="0"/>
              <a:t>vdu</a:t>
            </a:r>
            <a:r>
              <a:rPr lang="uz-Cyrl-UZ" sz="2200" dirty="0" smtClean="0"/>
              <a:t>, yoki </a:t>
            </a:r>
            <a:endParaRPr lang="ru-RU" sz="2200" dirty="0" smtClean="0"/>
          </a:p>
          <a:p>
            <a:pPr algn="ctr"/>
            <a:r>
              <a:rPr lang="uz-Cyrl-UZ" sz="2200" dirty="0" smtClean="0"/>
              <a:t> </a:t>
            </a:r>
            <a:r>
              <a:rPr lang="ru-RU" sz="2200" dirty="0" smtClean="0"/>
              <a:t> </a:t>
            </a:r>
            <a:r>
              <a:rPr lang="uz-Cyrl-UZ" sz="2200" i="1" dirty="0" smtClean="0"/>
              <a:t>udv=uv - vdu</a:t>
            </a:r>
            <a:r>
              <a:rPr lang="uz-Cyrl-UZ" sz="2200" dirty="0" smtClean="0"/>
              <a:t>       (4)</a:t>
            </a:r>
            <a:endParaRPr lang="en-US" sz="2200" dirty="0" smtClean="0"/>
          </a:p>
          <a:p>
            <a:pPr algn="ctr"/>
            <a:r>
              <a:rPr lang="uz-Cyrl-UZ" sz="2200" dirty="0" smtClean="0"/>
              <a:t>formula hosil bo‘ladi. </a:t>
            </a:r>
            <a:r>
              <a:rPr lang="en-US" sz="2200" dirty="0" smtClean="0"/>
              <a:t>Bu formula </a:t>
            </a:r>
            <a:r>
              <a:rPr lang="en-US" sz="2200" dirty="0" err="1" smtClean="0"/>
              <a:t>bo‘laklab</a:t>
            </a:r>
            <a:r>
              <a:rPr lang="en-US" sz="2200" dirty="0" smtClean="0"/>
              <a:t> </a:t>
            </a:r>
            <a:r>
              <a:rPr lang="en-US" sz="2200" dirty="0" err="1" smtClean="0"/>
              <a:t>integrallash</a:t>
            </a:r>
            <a:r>
              <a:rPr lang="en-US" sz="2200" dirty="0" smtClean="0"/>
              <a:t> </a:t>
            </a:r>
            <a:r>
              <a:rPr lang="en-US" sz="2200" dirty="0" err="1" smtClean="0"/>
              <a:t>formulasi</a:t>
            </a:r>
            <a:r>
              <a:rPr lang="en-US" sz="2200" dirty="0" smtClean="0"/>
              <a:t> </a:t>
            </a:r>
            <a:r>
              <a:rPr lang="en-US" sz="2200" dirty="0" err="1" smtClean="0"/>
              <a:t>deyiladi</a:t>
            </a:r>
            <a:r>
              <a:rPr lang="en-US" sz="2200" dirty="0" smtClean="0"/>
              <a:t>.</a:t>
            </a:r>
            <a:r>
              <a:rPr lang="uz-Cyrl-UZ" sz="2200" dirty="0" smtClean="0"/>
              <a:t> Bu formula yordamida </a:t>
            </a:r>
            <a:r>
              <a:rPr lang="uz-Cyrl-UZ" sz="2200" i="1" dirty="0" smtClean="0"/>
              <a:t>udv</a:t>
            </a:r>
            <a:r>
              <a:rPr lang="uz-Cyrl-UZ" sz="2200" dirty="0" smtClean="0"/>
              <a:t> ni hisoblash boshqa,  </a:t>
            </a:r>
            <a:r>
              <a:rPr lang="uz-Cyrl-UZ" sz="2200" i="1" dirty="0" smtClean="0"/>
              <a:t>vdu</a:t>
            </a:r>
            <a:r>
              <a:rPr lang="uz-Cyrl-UZ" sz="2200" dirty="0" smtClean="0"/>
              <a:t> integralni, hisoblashga keltiriladi. Bu formuladan </a:t>
            </a:r>
            <a:r>
              <a:rPr lang="uz-Cyrl-UZ" sz="2200" i="1" dirty="0" smtClean="0"/>
              <a:t>udv</a:t>
            </a:r>
            <a:r>
              <a:rPr lang="uz-Cyrl-UZ" sz="2200" dirty="0" smtClean="0"/>
              <a:t> ga nisbatan </a:t>
            </a:r>
            <a:r>
              <a:rPr lang="uz-Cyrl-UZ" sz="2200" i="1" dirty="0" smtClean="0"/>
              <a:t>vdu</a:t>
            </a:r>
            <a:r>
              <a:rPr lang="uz-Cyrl-UZ" sz="2200" dirty="0" smtClean="0"/>
              <a:t> integralni hisoblash oson bo‘lganda foydalaniladi.</a:t>
            </a:r>
            <a:endParaRPr lang="en-US" sz="2200" dirty="0" smtClean="0"/>
          </a:p>
          <a:p>
            <a:r>
              <a:rPr lang="uz-Cyrl-UZ" sz="2200" dirty="0" smtClean="0"/>
              <a:t>1-</a:t>
            </a:r>
            <a:r>
              <a:rPr lang="uz-Cyrl-UZ" sz="2200" i="1" dirty="0" smtClean="0"/>
              <a:t>misol</a:t>
            </a:r>
            <a:r>
              <a:rPr lang="uz-Cyrl-UZ" sz="2200" dirty="0" smtClean="0"/>
              <a:t>. </a:t>
            </a:r>
            <a:r>
              <a:rPr lang="uz-Cyrl-UZ" sz="2200" dirty="0" smtClean="0">
                <a:sym typeface="Symbol"/>
              </a:rPr>
              <a:t></a:t>
            </a:r>
            <a:r>
              <a:rPr lang="uz-Cyrl-UZ" sz="2200" i="1" dirty="0" smtClean="0"/>
              <a:t>xcosxdx</a:t>
            </a:r>
            <a:r>
              <a:rPr lang="uz-Cyrl-UZ" sz="2200" dirty="0" smtClean="0"/>
              <a:t> ni hisoblang.</a:t>
            </a:r>
            <a:endParaRPr lang="ru-RU" sz="2200" dirty="0" smtClean="0"/>
          </a:p>
          <a:p>
            <a:r>
              <a:rPr lang="uz-Cyrl-UZ" sz="2200" i="1" dirty="0" smtClean="0"/>
              <a:t>Yechish</a:t>
            </a:r>
            <a:r>
              <a:rPr lang="uz-Cyrl-UZ" sz="2200" dirty="0" smtClean="0"/>
              <a:t>. </a:t>
            </a:r>
            <a:r>
              <a:rPr lang="uz-Cyrl-UZ" sz="2200" i="1" dirty="0" smtClean="0"/>
              <a:t>u=x, du=x, v=sinx, dv=cosxdx</a:t>
            </a:r>
            <a:r>
              <a:rPr lang="uz-Cyrl-UZ" sz="2200" dirty="0" smtClean="0"/>
              <a:t> belgilashlarni   kiritamiz. U holda</a:t>
            </a:r>
            <a:endParaRPr lang="en-US" sz="2200" dirty="0" smtClean="0"/>
          </a:p>
          <a:p>
            <a:endParaRPr lang="en-US" sz="2200" dirty="0" smtClean="0"/>
          </a:p>
          <a:p>
            <a:r>
              <a:rPr lang="uz-Cyrl-UZ" sz="2200" dirty="0" smtClean="0"/>
              <a:t> </a:t>
            </a:r>
            <a:endParaRPr lang="ru-RU" sz="2200" dirty="0" smtClean="0"/>
          </a:p>
          <a:p>
            <a:pPr algn="ctr"/>
            <a:endParaRPr lang="ru-RU" sz="2000" dirty="0" smtClean="0"/>
          </a:p>
          <a:p>
            <a:pPr algn="ctr"/>
            <a:endParaRPr lang="uz-Cyrl-UZ" sz="2000" dirty="0" smtClean="0">
              <a:latin typeface="Arial" pitchFamily="34" charset="0"/>
              <a:cs typeface="Arial" pitchFamily="34"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FFEFD1"/>
            </a:gs>
            <a:gs pos="64999">
              <a:srgbClr val="F0EBD5"/>
            </a:gs>
            <a:gs pos="100000">
              <a:srgbClr val="D1C39F"/>
            </a:gs>
          </a:gsLst>
          <a:lin ang="16200000" scaled="0"/>
        </a:gradFill>
        <a:effectLst/>
      </p:bgPr>
    </p:bg>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785786" y="714356"/>
          <a:ext cx="7715304" cy="5214974"/>
        </p:xfrm>
        <a:graphic>
          <a:graphicData uri="http://schemas.openxmlformats.org/drawingml/2006/table">
            <a:tbl>
              <a:tblPr/>
              <a:tblGrid>
                <a:gridCol w="2435652"/>
                <a:gridCol w="2601882"/>
                <a:gridCol w="2677770"/>
              </a:tblGrid>
              <a:tr h="900286">
                <a:tc>
                  <a:txBody>
                    <a:bodyPr/>
                    <a:lstStyle/>
                    <a:p>
                      <a:pPr>
                        <a:lnSpc>
                          <a:spcPct val="115000"/>
                        </a:lnSpc>
                        <a:spcAft>
                          <a:spcPts val="1000"/>
                        </a:spcAft>
                      </a:pPr>
                      <a:r>
                        <a:rPr lang="en-US" sz="2000" b="1" i="1" dirty="0">
                          <a:latin typeface="Calibri"/>
                          <a:ea typeface="Calibri"/>
                          <a:cs typeface="Times New Roman"/>
                        </a:rPr>
                        <a:t>BILAMAN</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2000" b="1" i="1" dirty="0">
                          <a:latin typeface="Calibri"/>
                          <a:ea typeface="Calibri"/>
                          <a:cs typeface="Times New Roman"/>
                        </a:rPr>
                        <a:t>BILIB OLDIM</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2000" b="1" i="1">
                          <a:latin typeface="Calibri"/>
                          <a:ea typeface="Calibri"/>
                          <a:cs typeface="Times New Roman"/>
                        </a:rPr>
                        <a:t>BILISHNI HOHLAYMAN</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4688">
                <a:tc>
                  <a:txBody>
                    <a:bodyPr/>
                    <a:lstStyle/>
                    <a:p>
                      <a:pPr>
                        <a:lnSpc>
                          <a:spcPct val="115000"/>
                        </a:lnSpc>
                        <a:spcAft>
                          <a:spcPts val="1000"/>
                        </a:spcAft>
                      </a:pPr>
                      <a:r>
                        <a:rPr lang="en-US" sz="2000" dirty="0" err="1">
                          <a:latin typeface="Calibri"/>
                          <a:ea typeface="Calibri"/>
                          <a:cs typeface="Times New Roman"/>
                        </a:rPr>
                        <a:t>Bevosita</a:t>
                      </a:r>
                      <a:r>
                        <a:rPr lang="en-US" sz="2000" dirty="0">
                          <a:latin typeface="Calibri"/>
                          <a:ea typeface="Calibri"/>
                          <a:cs typeface="Times New Roman"/>
                        </a:rPr>
                        <a:t> </a:t>
                      </a:r>
                      <a:r>
                        <a:rPr lang="en-US" sz="2000" dirty="0" err="1" smtClean="0">
                          <a:latin typeface="Calibri"/>
                          <a:ea typeface="Calibri"/>
                          <a:cs typeface="Times New Roman"/>
                        </a:rPr>
                        <a:t>Integrallashni</a:t>
                      </a:r>
                      <a:endParaRPr lang="en-US" sz="2000" dirty="0" smtClean="0">
                        <a:latin typeface="Calibri"/>
                        <a:ea typeface="Calibri"/>
                        <a:cs typeface="Times New Roman"/>
                      </a:endParaRPr>
                    </a:p>
                    <a:p>
                      <a:pPr>
                        <a:lnSpc>
                          <a:spcPct val="115000"/>
                        </a:lnSpc>
                        <a:spcAft>
                          <a:spcPts val="1000"/>
                        </a:spcAft>
                      </a:pPr>
                      <a:r>
                        <a:rPr lang="en-US" sz="2000" dirty="0" err="1" smtClean="0">
                          <a:latin typeface="Calibri"/>
                          <a:ea typeface="Calibri"/>
                          <a:cs typeface="Times New Roman"/>
                        </a:rPr>
                        <a:t>Bevosita</a:t>
                      </a:r>
                      <a:r>
                        <a:rPr lang="en-US" sz="2000" dirty="0" smtClean="0">
                          <a:latin typeface="Calibri"/>
                          <a:ea typeface="Calibri"/>
                          <a:cs typeface="Times New Roman"/>
                        </a:rPr>
                        <a:t> </a:t>
                      </a:r>
                      <a:r>
                        <a:rPr lang="en-US" sz="2000" dirty="0" err="1" smtClean="0">
                          <a:latin typeface="Calibri"/>
                          <a:ea typeface="Calibri"/>
                          <a:cs typeface="Times New Roman"/>
                        </a:rPr>
                        <a:t>integrallash</a:t>
                      </a:r>
                      <a:r>
                        <a:rPr lang="en-US" sz="2000" baseline="0" dirty="0" smtClean="0">
                          <a:latin typeface="Calibri"/>
                          <a:ea typeface="Calibri"/>
                          <a:cs typeface="Times New Roman"/>
                        </a:rPr>
                        <a:t> </a:t>
                      </a:r>
                      <a:r>
                        <a:rPr lang="en-US" sz="2000" baseline="0" dirty="0" err="1" smtClean="0">
                          <a:latin typeface="Calibri"/>
                          <a:ea typeface="Calibri"/>
                          <a:cs typeface="Times New Roman"/>
                        </a:rPr>
                        <a:t>shakl</a:t>
                      </a:r>
                      <a:r>
                        <a:rPr lang="en-US" sz="2000" baseline="0" dirty="0" smtClean="0">
                          <a:latin typeface="Calibri"/>
                          <a:ea typeface="Calibri"/>
                          <a:cs typeface="Times New Roman"/>
                        </a:rPr>
                        <a:t> </a:t>
                      </a:r>
                      <a:r>
                        <a:rPr lang="en-US" sz="2000" baseline="0" dirty="0" err="1" smtClean="0">
                          <a:latin typeface="Calibri"/>
                          <a:ea typeface="Calibri"/>
                          <a:cs typeface="Times New Roman"/>
                        </a:rPr>
                        <a:t>almashtirishga</a:t>
                      </a:r>
                      <a:r>
                        <a:rPr lang="en-US" sz="2000" baseline="0" dirty="0" smtClean="0">
                          <a:latin typeface="Calibri"/>
                          <a:ea typeface="Calibri"/>
                          <a:cs typeface="Times New Roman"/>
                        </a:rPr>
                        <a:t> </a:t>
                      </a:r>
                      <a:r>
                        <a:rPr lang="en-US" sz="2000" baseline="0" dirty="0" err="1" smtClean="0">
                          <a:latin typeface="Calibri"/>
                          <a:ea typeface="Calibri"/>
                          <a:cs typeface="Times New Roman"/>
                        </a:rPr>
                        <a:t>asoslangan</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2000" dirty="0" err="1">
                          <a:latin typeface="Calibri"/>
                          <a:ea typeface="Calibri"/>
                          <a:cs typeface="Times New Roman"/>
                        </a:rPr>
                        <a:t>O’zgaruvchini</a:t>
                      </a:r>
                      <a:r>
                        <a:rPr lang="en-US" sz="2000" dirty="0">
                          <a:latin typeface="Calibri"/>
                          <a:ea typeface="Calibri"/>
                          <a:cs typeface="Times New Roman"/>
                        </a:rPr>
                        <a:t> </a:t>
                      </a:r>
                      <a:r>
                        <a:rPr lang="en-US" sz="2000" dirty="0" err="1">
                          <a:latin typeface="Calibri"/>
                          <a:ea typeface="Calibri"/>
                          <a:cs typeface="Times New Roman"/>
                        </a:rPr>
                        <a:t>almashtirish</a:t>
                      </a:r>
                      <a:r>
                        <a:rPr lang="en-US" sz="2000" dirty="0">
                          <a:latin typeface="Calibri"/>
                          <a:ea typeface="Calibri"/>
                          <a:cs typeface="Times New Roman"/>
                        </a:rPr>
                        <a:t> </a:t>
                      </a:r>
                      <a:r>
                        <a:rPr lang="en-US" sz="2000" dirty="0" err="1">
                          <a:latin typeface="Calibri"/>
                          <a:ea typeface="Calibri"/>
                          <a:cs typeface="Times New Roman"/>
                        </a:rPr>
                        <a:t>usulini</a:t>
                      </a:r>
                      <a:r>
                        <a:rPr lang="en-US" sz="2000" dirty="0">
                          <a:latin typeface="Calibri"/>
                          <a:ea typeface="Calibri"/>
                          <a:cs typeface="Times New Roman"/>
                        </a:rPr>
                        <a:t>, </a:t>
                      </a:r>
                      <a:r>
                        <a:rPr lang="en-US" sz="2000" dirty="0" err="1" smtClean="0">
                          <a:latin typeface="Calibri"/>
                          <a:ea typeface="Calibri"/>
                          <a:cs typeface="Times New Roman"/>
                        </a:rPr>
                        <a:t>bo’laklab</a:t>
                      </a:r>
                      <a:r>
                        <a:rPr lang="en-US" sz="2000" dirty="0" smtClean="0">
                          <a:latin typeface="Calibri"/>
                          <a:ea typeface="Calibri"/>
                          <a:cs typeface="Times New Roman"/>
                        </a:rPr>
                        <a:t> </a:t>
                      </a:r>
                      <a:r>
                        <a:rPr lang="en-US" sz="2000" dirty="0" err="1" smtClean="0">
                          <a:latin typeface="Calibri"/>
                          <a:ea typeface="Calibri"/>
                          <a:cs typeface="Times New Roman"/>
                        </a:rPr>
                        <a:t>integrallashni</a:t>
                      </a:r>
                      <a:r>
                        <a:rPr lang="en-US" sz="2000" dirty="0" smtClean="0">
                          <a:latin typeface="Calibri"/>
                          <a:ea typeface="Calibri"/>
                          <a:cs typeface="Times New Roman"/>
                        </a:rPr>
                        <a:t>,</a:t>
                      </a:r>
                    </a:p>
                    <a:p>
                      <a:pPr>
                        <a:lnSpc>
                          <a:spcPct val="115000"/>
                        </a:lnSpc>
                        <a:spcAft>
                          <a:spcPts val="1000"/>
                        </a:spcAft>
                      </a:pPr>
                      <a:r>
                        <a:rPr lang="en-US" sz="2000" dirty="0" err="1" smtClean="0">
                          <a:latin typeface="Calibri"/>
                          <a:ea typeface="Calibri"/>
                          <a:cs typeface="Times New Roman"/>
                        </a:rPr>
                        <a:t>Bo’laklab</a:t>
                      </a:r>
                      <a:r>
                        <a:rPr lang="en-US" sz="2000" dirty="0" smtClean="0">
                          <a:latin typeface="Calibri"/>
                          <a:ea typeface="Calibri"/>
                          <a:cs typeface="Times New Roman"/>
                        </a:rPr>
                        <a:t> </a:t>
                      </a:r>
                      <a:r>
                        <a:rPr lang="en-US" sz="2000" dirty="0" err="1" smtClean="0">
                          <a:latin typeface="Calibri"/>
                          <a:ea typeface="Calibri"/>
                          <a:cs typeface="Times New Roman"/>
                        </a:rPr>
                        <a:t>integrallash</a:t>
                      </a:r>
                      <a:r>
                        <a:rPr lang="en-US" sz="2000" dirty="0" smtClean="0">
                          <a:latin typeface="Calibri"/>
                          <a:ea typeface="Calibri"/>
                          <a:cs typeface="Times New Roman"/>
                        </a:rPr>
                        <a:t> </a:t>
                      </a:r>
                      <a:r>
                        <a:rPr lang="en-US" sz="2000" dirty="0" err="1" smtClean="0">
                          <a:latin typeface="Calibri"/>
                          <a:ea typeface="Calibri"/>
                          <a:cs typeface="Times New Roman"/>
                        </a:rPr>
                        <a:t>ikki</a:t>
                      </a:r>
                      <a:r>
                        <a:rPr lang="en-US" sz="2000" dirty="0" smtClean="0">
                          <a:latin typeface="Calibri"/>
                          <a:ea typeface="Calibri"/>
                          <a:cs typeface="Times New Roman"/>
                        </a:rPr>
                        <a:t> </a:t>
                      </a:r>
                      <a:r>
                        <a:rPr lang="en-US" sz="2000" dirty="0" err="1" smtClean="0">
                          <a:latin typeface="Calibri"/>
                          <a:ea typeface="Calibri"/>
                          <a:cs typeface="Times New Roman"/>
                        </a:rPr>
                        <a:t>funksiya</a:t>
                      </a:r>
                      <a:r>
                        <a:rPr lang="en-US" sz="2000" baseline="0" dirty="0" smtClean="0">
                          <a:latin typeface="Calibri"/>
                          <a:ea typeface="Calibri"/>
                          <a:cs typeface="Times New Roman"/>
                        </a:rPr>
                        <a:t> </a:t>
                      </a:r>
                      <a:r>
                        <a:rPr lang="en-US" sz="2000" baseline="0" dirty="0" err="1" smtClean="0">
                          <a:latin typeface="Calibri"/>
                          <a:ea typeface="Calibri"/>
                          <a:cs typeface="Times New Roman"/>
                        </a:rPr>
                        <a:t>ko’paytmasining</a:t>
                      </a:r>
                      <a:r>
                        <a:rPr lang="en-US" sz="2000" baseline="0" dirty="0" smtClean="0">
                          <a:latin typeface="Calibri"/>
                          <a:ea typeface="Calibri"/>
                          <a:cs typeface="Times New Roman"/>
                        </a:rPr>
                        <a:t> </a:t>
                      </a:r>
                      <a:r>
                        <a:rPr lang="en-US" sz="2000" baseline="0" dirty="0" err="1" smtClean="0">
                          <a:latin typeface="Calibri"/>
                          <a:ea typeface="Calibri"/>
                          <a:cs typeface="Times New Roman"/>
                        </a:rPr>
                        <a:t>deffensiali</a:t>
                      </a:r>
                      <a:r>
                        <a:rPr lang="en-US" sz="2000" baseline="0" dirty="0" smtClean="0">
                          <a:latin typeface="Calibri"/>
                          <a:ea typeface="Calibri"/>
                          <a:cs typeface="Times New Roman"/>
                        </a:rPr>
                        <a:t> </a:t>
                      </a:r>
                      <a:r>
                        <a:rPr lang="en-US" sz="2000" baseline="0" dirty="0" err="1" smtClean="0">
                          <a:latin typeface="Calibri"/>
                          <a:ea typeface="Calibri"/>
                          <a:cs typeface="Times New Roman"/>
                        </a:rPr>
                        <a:t>formulasidan</a:t>
                      </a:r>
                      <a:r>
                        <a:rPr lang="en-US" sz="2000" baseline="0" dirty="0" smtClean="0">
                          <a:latin typeface="Calibri"/>
                          <a:ea typeface="Calibri"/>
                          <a:cs typeface="Times New Roman"/>
                        </a:rPr>
                        <a:t> </a:t>
                      </a:r>
                      <a:r>
                        <a:rPr lang="en-US" sz="2000" baseline="0" dirty="0" err="1" smtClean="0">
                          <a:latin typeface="Calibri"/>
                          <a:ea typeface="Calibri"/>
                          <a:cs typeface="Times New Roman"/>
                        </a:rPr>
                        <a:t>kelib</a:t>
                      </a:r>
                      <a:r>
                        <a:rPr lang="en-US" sz="2000" baseline="0" dirty="0" smtClean="0">
                          <a:latin typeface="Calibri"/>
                          <a:ea typeface="Calibri"/>
                          <a:cs typeface="Times New Roman"/>
                        </a:rPr>
                        <a:t> </a:t>
                      </a:r>
                      <a:r>
                        <a:rPr lang="en-US" sz="2000" baseline="0" dirty="0" err="1" smtClean="0">
                          <a:latin typeface="Calibri"/>
                          <a:ea typeface="Calibri"/>
                          <a:cs typeface="Times New Roman"/>
                        </a:rPr>
                        <a:t>chiqqanligini</a:t>
                      </a:r>
                      <a:endParaRPr lang="en-US" sz="2000" dirty="0" smtClean="0">
                        <a:latin typeface="Calibri"/>
                        <a:ea typeface="Calibri"/>
                        <a:cs typeface="Times New Roman"/>
                      </a:endParaRPr>
                    </a:p>
                    <a:p>
                      <a:pPr>
                        <a:lnSpc>
                          <a:spcPct val="115000"/>
                        </a:lnSpc>
                        <a:spcAft>
                          <a:spcPts val="1000"/>
                        </a:spcAft>
                      </a:pP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2000" dirty="0" err="1">
                          <a:latin typeface="Calibri"/>
                          <a:ea typeface="Calibri"/>
                          <a:cs typeface="Times New Roman"/>
                        </a:rPr>
                        <a:t>Integrallsh</a:t>
                      </a:r>
                      <a:r>
                        <a:rPr lang="en-US" sz="2000" dirty="0">
                          <a:latin typeface="Calibri"/>
                          <a:ea typeface="Calibri"/>
                          <a:cs typeface="Times New Roman"/>
                        </a:rPr>
                        <a:t> </a:t>
                      </a:r>
                      <a:r>
                        <a:rPr lang="en-US" sz="2000" dirty="0" err="1">
                          <a:latin typeface="Calibri"/>
                          <a:ea typeface="Calibri"/>
                          <a:cs typeface="Times New Roman"/>
                        </a:rPr>
                        <a:t>usullarining</a:t>
                      </a:r>
                      <a:r>
                        <a:rPr lang="en-US" sz="2000" dirty="0">
                          <a:latin typeface="Calibri"/>
                          <a:ea typeface="Calibri"/>
                          <a:cs typeface="Times New Roman"/>
                        </a:rPr>
                        <a:t> </a:t>
                      </a:r>
                      <a:r>
                        <a:rPr lang="en-US" sz="2000" dirty="0" err="1">
                          <a:latin typeface="Calibri"/>
                          <a:ea typeface="Calibri"/>
                          <a:cs typeface="Times New Roman"/>
                        </a:rPr>
                        <a:t>geometrik</a:t>
                      </a:r>
                      <a:r>
                        <a:rPr lang="en-US" sz="2000" dirty="0">
                          <a:latin typeface="Calibri"/>
                          <a:ea typeface="Calibri"/>
                          <a:cs typeface="Times New Roman"/>
                        </a:rPr>
                        <a:t> </a:t>
                      </a:r>
                      <a:r>
                        <a:rPr lang="en-US" sz="2000" dirty="0" err="1">
                          <a:latin typeface="Calibri"/>
                          <a:ea typeface="Calibri"/>
                          <a:cs typeface="Times New Roman"/>
                        </a:rPr>
                        <a:t>va</a:t>
                      </a:r>
                      <a:r>
                        <a:rPr lang="en-US" sz="2000" dirty="0">
                          <a:latin typeface="Calibri"/>
                          <a:ea typeface="Calibri"/>
                          <a:cs typeface="Times New Roman"/>
                        </a:rPr>
                        <a:t> </a:t>
                      </a:r>
                      <a:r>
                        <a:rPr lang="en-US" sz="2000" dirty="0" err="1">
                          <a:latin typeface="Calibri"/>
                          <a:ea typeface="Calibri"/>
                          <a:cs typeface="Times New Roman"/>
                        </a:rPr>
                        <a:t>fizik</a:t>
                      </a:r>
                      <a:r>
                        <a:rPr lang="en-US" sz="2000" dirty="0">
                          <a:latin typeface="Calibri"/>
                          <a:ea typeface="Calibri"/>
                          <a:cs typeface="Times New Roman"/>
                        </a:rPr>
                        <a:t> </a:t>
                      </a:r>
                      <a:r>
                        <a:rPr lang="en-US" sz="2000" dirty="0" err="1">
                          <a:latin typeface="Calibri"/>
                          <a:ea typeface="Calibri"/>
                          <a:cs typeface="Times New Roman"/>
                        </a:rPr>
                        <a:t>manolarini</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16200000" scaled="0"/>
        </a:gradFill>
        <a:effectLst/>
      </p:bgPr>
    </p:bg>
    <p:spTree>
      <p:nvGrpSpPr>
        <p:cNvPr id="1" name=""/>
        <p:cNvGrpSpPr/>
        <p:nvPr/>
      </p:nvGrpSpPr>
      <p:grpSpPr>
        <a:xfrm>
          <a:off x="0" y="0"/>
          <a:ext cx="0" cy="0"/>
          <a:chOff x="0" y="0"/>
          <a:chExt cx="0" cy="0"/>
        </a:xfrm>
      </p:grpSpPr>
      <p:graphicFrame>
        <p:nvGraphicFramePr>
          <p:cNvPr id="46082" name="Object 2"/>
          <p:cNvGraphicFramePr>
            <a:graphicFrameLocks noChangeAspect="1"/>
          </p:cNvGraphicFramePr>
          <p:nvPr/>
        </p:nvGraphicFramePr>
        <p:xfrm>
          <a:off x="274638" y="428625"/>
          <a:ext cx="1522412" cy="493713"/>
        </p:xfrm>
        <a:graphic>
          <a:graphicData uri="http://schemas.openxmlformats.org/presentationml/2006/ole">
            <mc:AlternateContent xmlns:mc="http://schemas.openxmlformats.org/markup-compatibility/2006">
              <mc:Choice xmlns:v="urn:schemas-microsoft-com:vml" Requires="v">
                <p:oleObj spid="_x0000_s46134" name="Формула" r:id="rId3" imgW="850680" imgH="279360" progId="Equation.3">
                  <p:embed/>
                </p:oleObj>
              </mc:Choice>
              <mc:Fallback>
                <p:oleObj name="Формула" r:id="rId3" imgW="850680" imgH="2793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638" y="428625"/>
                        <a:ext cx="1522412" cy="493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6081" name="Object 1"/>
          <p:cNvGraphicFramePr>
            <a:graphicFrameLocks noChangeAspect="1"/>
          </p:cNvGraphicFramePr>
          <p:nvPr/>
        </p:nvGraphicFramePr>
        <p:xfrm>
          <a:off x="1714480" y="403653"/>
          <a:ext cx="6929486" cy="515029"/>
        </p:xfrm>
        <a:graphic>
          <a:graphicData uri="http://schemas.openxmlformats.org/presentationml/2006/ole">
            <mc:AlternateContent xmlns:mc="http://schemas.openxmlformats.org/markup-compatibility/2006">
              <mc:Choice xmlns:v="urn:schemas-microsoft-com:vml" Requires="v">
                <p:oleObj spid="_x0000_s46135" r:id="rId5" imgW="4229100" imgH="317500" progId="">
                  <p:embed/>
                </p:oleObj>
              </mc:Choice>
              <mc:Fallback>
                <p:oleObj r:id="rId5" imgW="4229100" imgH="317500" progId="">
                  <p:embed/>
                  <p:pic>
                    <p:nvPicPr>
                      <p:cNvPr id="0"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14480" y="403653"/>
                        <a:ext cx="6929486" cy="51502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083"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6084" name="Rectangle 4"/>
          <p:cNvSpPr>
            <a:spLocks noChangeArrowheads="1"/>
          </p:cNvSpPr>
          <p:nvPr/>
        </p:nvSpPr>
        <p:spPr bwMode="auto">
          <a:xfrm>
            <a:off x="0" y="276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6100" name="Rectangle 20"/>
          <p:cNvSpPr>
            <a:spLocks noChangeArrowheads="1"/>
          </p:cNvSpPr>
          <p:nvPr/>
        </p:nvSpPr>
        <p:spPr bwMode="auto">
          <a:xfrm>
            <a:off x="214282" y="928670"/>
            <a:ext cx="928687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a:t>
            </a:r>
            <a:r>
              <a:rPr kumimoji="0" lang="uz-Cyrl-UZ"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misol</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uz-Cyrl-UZ"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6099" name="Object 19"/>
          <p:cNvGraphicFramePr>
            <a:graphicFrameLocks noChangeAspect="1"/>
          </p:cNvGraphicFramePr>
          <p:nvPr/>
        </p:nvGraphicFramePr>
        <p:xfrm>
          <a:off x="642910" y="1285860"/>
          <a:ext cx="857224" cy="500066"/>
        </p:xfrm>
        <a:graphic>
          <a:graphicData uri="http://schemas.openxmlformats.org/presentationml/2006/ole">
            <mc:AlternateContent xmlns:mc="http://schemas.openxmlformats.org/markup-compatibility/2006">
              <mc:Choice xmlns:v="urn:schemas-microsoft-com:vml" Requires="v">
                <p:oleObj spid="_x0000_s46136" r:id="rId7" imgW="101556" imgH="241195" progId="">
                  <p:embed/>
                </p:oleObj>
              </mc:Choice>
              <mc:Fallback>
                <p:oleObj r:id="rId7" imgW="101556" imgH="241195" progId="">
                  <p:embed/>
                  <p:pic>
                    <p:nvPicPr>
                      <p:cNvPr id="0" name="Picture 1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2910" y="1285860"/>
                        <a:ext cx="857224"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101" name="Rectangle 21"/>
          <p:cNvSpPr>
            <a:spLocks noChangeArrowheads="1"/>
          </p:cNvSpPr>
          <p:nvPr/>
        </p:nvSpPr>
        <p:spPr bwMode="auto">
          <a:xfrm>
            <a:off x="428596" y="1285860"/>
            <a:ext cx="8215370" cy="46782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z-Cyrl-UZ"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lnxdx</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ni hisoblang</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r>
              <a:rPr lang="uz-Cyrl-UZ" sz="2000" i="1" dirty="0" smtClean="0"/>
              <a:t>Yechish. u=lnx,   du=</a:t>
            </a:r>
            <a:r>
              <a:rPr lang="ru-RU" sz="2000" i="1" dirty="0" smtClean="0"/>
              <a:t> </a:t>
            </a:r>
            <a:r>
              <a:rPr lang="uz-Cyrl-UZ" sz="2000" i="1" dirty="0" smtClean="0"/>
              <a:t>, v=x,   dv=dx </a:t>
            </a:r>
            <a:r>
              <a:rPr lang="uz-Cyrl-UZ" sz="2000" dirty="0" smtClean="0"/>
              <a:t>almashtirishni kiritamiz. </a:t>
            </a:r>
            <a:r>
              <a:rPr lang="en-US" sz="2000" dirty="0" smtClean="0"/>
              <a:t>U </a:t>
            </a:r>
            <a:r>
              <a:rPr lang="en-US" sz="2000" dirty="0" err="1" smtClean="0"/>
              <a:t>holda</a:t>
            </a:r>
            <a:r>
              <a:rPr lang="en-US" sz="2000" dirty="0" smtClean="0"/>
              <a:t>,</a:t>
            </a:r>
            <a:endParaRPr lang="ru-RU" sz="2000" dirty="0" smtClean="0"/>
          </a:p>
          <a:p>
            <a:r>
              <a:rPr lang="en-US" sz="2000" dirty="0" smtClean="0"/>
              <a:t>   </a:t>
            </a:r>
          </a:p>
          <a:p>
            <a:r>
              <a:rPr lang="en-US" sz="2000" dirty="0" smtClean="0"/>
              <a:t>                                                                               </a:t>
            </a:r>
            <a:r>
              <a:rPr lang="en-US" sz="2000" dirty="0" err="1" smtClean="0"/>
              <a:t>bo‘ladi</a:t>
            </a:r>
            <a:r>
              <a:rPr lang="en-US" sz="2000" dirty="0" smtClean="0"/>
              <a:t>.</a:t>
            </a:r>
            <a:endParaRPr lang="ru-RU" sz="2000" dirty="0" smtClean="0"/>
          </a:p>
          <a:p>
            <a:r>
              <a:rPr lang="en-US" sz="2000" dirty="0" err="1" smtClean="0"/>
              <a:t>Endi</a:t>
            </a:r>
            <a:r>
              <a:rPr lang="en-US" sz="2000" dirty="0" smtClean="0"/>
              <a:t> </a:t>
            </a:r>
            <a:r>
              <a:rPr lang="en-US" sz="2000" dirty="0" err="1" smtClean="0"/>
              <a:t>amaliyotda</a:t>
            </a:r>
            <a:r>
              <a:rPr lang="en-US" sz="2000" dirty="0" smtClean="0"/>
              <a:t> </a:t>
            </a:r>
            <a:r>
              <a:rPr lang="en-US" sz="2000" dirty="0" err="1" smtClean="0"/>
              <a:t>tez-tez</a:t>
            </a:r>
            <a:r>
              <a:rPr lang="en-US" sz="2000" dirty="0" smtClean="0"/>
              <a:t> </a:t>
            </a:r>
            <a:r>
              <a:rPr lang="en-US" sz="2000" dirty="0" err="1" smtClean="0"/>
              <a:t>uchrab</a:t>
            </a:r>
            <a:r>
              <a:rPr lang="en-US" sz="2000" dirty="0" smtClean="0"/>
              <a:t> </a:t>
            </a:r>
            <a:r>
              <a:rPr lang="en-US" sz="2000" dirty="0" err="1" smtClean="0"/>
              <a:t>turadigan</a:t>
            </a:r>
            <a:r>
              <a:rPr lang="en-US" sz="2000" dirty="0" smtClean="0"/>
              <a:t> </a:t>
            </a:r>
            <a:r>
              <a:rPr lang="en-US" sz="2000" dirty="0" err="1" smtClean="0"/>
              <a:t>va</a:t>
            </a:r>
            <a:r>
              <a:rPr lang="en-US" sz="2000" dirty="0" smtClean="0"/>
              <a:t> </a:t>
            </a:r>
            <a:r>
              <a:rPr lang="en-US" sz="2000" dirty="0" err="1" smtClean="0"/>
              <a:t>bo‘laklab</a:t>
            </a:r>
            <a:r>
              <a:rPr lang="en-US" sz="2000" dirty="0" smtClean="0"/>
              <a:t> </a:t>
            </a:r>
            <a:r>
              <a:rPr lang="en-US" sz="2000" dirty="0" err="1" smtClean="0"/>
              <a:t>integrallash</a:t>
            </a:r>
            <a:r>
              <a:rPr lang="en-US" sz="2000" dirty="0" smtClean="0"/>
              <a:t> </a:t>
            </a:r>
            <a:r>
              <a:rPr lang="en-US" sz="2000" dirty="0" err="1" smtClean="0"/>
              <a:t>usuli</a:t>
            </a:r>
            <a:r>
              <a:rPr lang="en-US" sz="2000" dirty="0" smtClean="0"/>
              <a:t> </a:t>
            </a:r>
            <a:r>
              <a:rPr lang="en-US" sz="2000" dirty="0" err="1" smtClean="0"/>
              <a:t>bilan</a:t>
            </a:r>
            <a:r>
              <a:rPr lang="en-US" sz="2000" dirty="0" smtClean="0"/>
              <a:t> </a:t>
            </a:r>
            <a:r>
              <a:rPr lang="en-US" sz="2000" dirty="0" err="1" smtClean="0"/>
              <a:t>hisoblanadigan</a:t>
            </a:r>
            <a:r>
              <a:rPr lang="en-US" sz="2000" dirty="0" smtClean="0"/>
              <a:t> </a:t>
            </a:r>
            <a:r>
              <a:rPr lang="en-US" sz="2000" dirty="0" err="1" smtClean="0"/>
              <a:t>integrallar</a:t>
            </a:r>
            <a:r>
              <a:rPr lang="en-US" sz="2000" dirty="0" smtClean="0"/>
              <a:t> </a:t>
            </a:r>
            <a:r>
              <a:rPr lang="en-US" sz="2000" dirty="0" err="1" smtClean="0"/>
              <a:t>tiplarini</a:t>
            </a:r>
            <a:r>
              <a:rPr lang="en-US" sz="2000" dirty="0" smtClean="0"/>
              <a:t> </a:t>
            </a:r>
            <a:r>
              <a:rPr lang="en-US" sz="2000" dirty="0" err="1" smtClean="0"/>
              <a:t>keltiramiz</a:t>
            </a:r>
            <a:r>
              <a:rPr lang="en-US" sz="2000" dirty="0" smtClean="0"/>
              <a:t>. </a:t>
            </a:r>
          </a:p>
          <a:p>
            <a:endParaRPr lang="ru-RU" sz="2000" dirty="0" smtClean="0"/>
          </a:p>
          <a:p>
            <a:pPr lvl="0" indent="450850" fontAlgn="base">
              <a:spcBef>
                <a:spcPct val="0"/>
              </a:spcBef>
              <a:spcAft>
                <a:spcPct val="0"/>
              </a:spcAft>
            </a:pPr>
            <a:r>
              <a:rPr lang="uz-Cyrl-UZ" sz="2000" dirty="0" smtClean="0"/>
              <a:t>1.</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indent="450850" fontAlgn="base">
              <a:spcBef>
                <a:spcPct val="0"/>
              </a:spcBef>
              <a:spcAft>
                <a:spcPct val="0"/>
              </a:spcAft>
            </a:pPr>
            <a:r>
              <a:rPr lang="uz-Cyrl-UZ" sz="2000" dirty="0" smtClean="0"/>
              <a:t> ko‘rinishdagi integrallar, bu yerda </a:t>
            </a:r>
            <a:r>
              <a:rPr lang="uz-Cyrl-UZ" sz="2000" i="1" dirty="0" smtClean="0"/>
              <a:t>P</a:t>
            </a:r>
            <a:r>
              <a:rPr lang="uz-Cyrl-UZ" sz="2000" i="1" baseline="-25000" dirty="0" smtClean="0"/>
              <a:t>n</a:t>
            </a:r>
            <a:r>
              <a:rPr lang="uz-Cyrl-UZ" sz="2000" i="1" dirty="0" smtClean="0"/>
              <a:t>(x)</a:t>
            </a:r>
            <a:r>
              <a:rPr lang="uz-Cyrl-UZ" sz="2000" dirty="0" smtClean="0"/>
              <a:t> -  </a:t>
            </a:r>
            <a:r>
              <a:rPr lang="uz-Cyrl-UZ" sz="2000" i="1" dirty="0" smtClean="0"/>
              <a:t>n</a:t>
            </a:r>
            <a:r>
              <a:rPr lang="uz-Cyrl-UZ" sz="2000" dirty="0" smtClean="0"/>
              <a:t> – darajali ko‘phad, </a:t>
            </a:r>
            <a:r>
              <a:rPr lang="uz-Cyrl-UZ" sz="2000" i="1" dirty="0" smtClean="0"/>
              <a:t>k</a:t>
            </a:r>
            <a:r>
              <a:rPr lang="uz-Cyrl-UZ" sz="2000" dirty="0" smtClean="0"/>
              <a:t> – biror son. Bu integrallarni hisoblash uchun </a:t>
            </a:r>
            <a:r>
              <a:rPr lang="uz-Cyrl-UZ" sz="2000" i="1" dirty="0" smtClean="0"/>
              <a:t>u</a:t>
            </a:r>
            <a:r>
              <a:rPr lang="uz-Cyrl-UZ" sz="2000" dirty="0" smtClean="0"/>
              <a:t>=</a:t>
            </a:r>
            <a:r>
              <a:rPr lang="uz-Cyrl-UZ" sz="2000" i="1" dirty="0" smtClean="0"/>
              <a:t>P</a:t>
            </a:r>
            <a:r>
              <a:rPr lang="uz-Cyrl-UZ" sz="2000" i="1" baseline="-25000" dirty="0" smtClean="0"/>
              <a:t>n</a:t>
            </a:r>
            <a:r>
              <a:rPr lang="uz-Cyrl-UZ" sz="2000" i="1" dirty="0" smtClean="0"/>
              <a:t>(x)</a:t>
            </a:r>
            <a:r>
              <a:rPr lang="uz-Cyrl-UZ" sz="2000" dirty="0" smtClean="0"/>
              <a:t> deb olish va (4) formulani </a:t>
            </a:r>
            <a:r>
              <a:rPr lang="uz-Cyrl-UZ" sz="2000" i="1" dirty="0" smtClean="0"/>
              <a:t>n</a:t>
            </a:r>
            <a:r>
              <a:rPr lang="uz-Cyrl-UZ" sz="2000" dirty="0" smtClean="0"/>
              <a:t> marta qo‘llash yetarli.</a:t>
            </a:r>
            <a:endParaRPr lang="en-US" sz="2000" dirty="0" smtClean="0"/>
          </a:p>
          <a:p>
            <a:pPr indent="450850" fontAlgn="base">
              <a:spcBef>
                <a:spcPct val="0"/>
              </a:spcBef>
              <a:spcAft>
                <a:spcPct val="0"/>
              </a:spcAft>
            </a:pPr>
            <a:endParaRPr lang="ru-RU" sz="2000" dirty="0" smtClean="0"/>
          </a:p>
          <a:p>
            <a:pPr marL="0" marR="0" lvl="0" indent="450850" defTabSz="914400" rtl="0" eaLnBrk="1" fontAlgn="base" latinLnBrk="0" hangingPunct="1">
              <a:lnSpc>
                <a:spcPct val="100000"/>
              </a:lnSpc>
              <a:spcBef>
                <a:spcPct val="0"/>
              </a:spcBef>
              <a:spcAft>
                <a:spcPct val="0"/>
              </a:spcAft>
              <a:buClrTx/>
              <a:buSzTx/>
              <a:buFontTx/>
              <a:buNone/>
              <a:tabLst/>
            </a:pPr>
            <a:endParaRPr kumimoji="0" lang="uz-Cyrl-U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6103"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6102" name="Object 22"/>
          <p:cNvGraphicFramePr>
            <a:graphicFrameLocks noChangeAspect="1"/>
          </p:cNvGraphicFramePr>
          <p:nvPr/>
        </p:nvGraphicFramePr>
        <p:xfrm>
          <a:off x="357158" y="2285992"/>
          <a:ext cx="6929486" cy="714380"/>
        </p:xfrm>
        <a:graphic>
          <a:graphicData uri="http://schemas.openxmlformats.org/presentationml/2006/ole">
            <mc:AlternateContent xmlns:mc="http://schemas.openxmlformats.org/markup-compatibility/2006">
              <mc:Choice xmlns:v="urn:schemas-microsoft-com:vml" Requires="v">
                <p:oleObj spid="_x0000_s46137" r:id="rId9" imgW="3530600" imgH="457200" progId="">
                  <p:embed/>
                </p:oleObj>
              </mc:Choice>
              <mc:Fallback>
                <p:oleObj r:id="rId9" imgW="3530600" imgH="457200" progId="">
                  <p:embed/>
                  <p:pic>
                    <p:nvPicPr>
                      <p:cNvPr id="0" name="Picture 2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7158" y="2285992"/>
                        <a:ext cx="6929486" cy="7143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104" name="Rectangle 24"/>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6106" name="Rectangle 2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6105" name="Object 25"/>
          <p:cNvGraphicFramePr>
            <a:graphicFrameLocks noChangeAspect="1"/>
          </p:cNvGraphicFramePr>
          <p:nvPr/>
        </p:nvGraphicFramePr>
        <p:xfrm>
          <a:off x="1214414" y="3929066"/>
          <a:ext cx="5429288" cy="571504"/>
        </p:xfrm>
        <a:graphic>
          <a:graphicData uri="http://schemas.openxmlformats.org/presentationml/2006/ole">
            <mc:AlternateContent xmlns:mc="http://schemas.openxmlformats.org/markup-compatibility/2006">
              <mc:Choice xmlns:v="urn:schemas-microsoft-com:vml" Requires="v">
                <p:oleObj spid="_x0000_s46138" r:id="rId11" imgW="3251200" imgH="317500" progId="">
                  <p:embed/>
                </p:oleObj>
              </mc:Choice>
              <mc:Fallback>
                <p:oleObj r:id="rId11" imgW="3251200" imgH="317500" progId="">
                  <p:embed/>
                  <p:pic>
                    <p:nvPicPr>
                      <p:cNvPr id="0" name="Picture 2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14414" y="3929066"/>
                        <a:ext cx="5429288"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6109" name="Object 29"/>
          <p:cNvGraphicFramePr>
            <a:graphicFrameLocks noChangeAspect="1"/>
          </p:cNvGraphicFramePr>
          <p:nvPr/>
        </p:nvGraphicFramePr>
        <p:xfrm>
          <a:off x="928662" y="5429264"/>
          <a:ext cx="5000660" cy="500066"/>
        </p:xfrm>
        <a:graphic>
          <a:graphicData uri="http://schemas.openxmlformats.org/presentationml/2006/ole">
            <mc:AlternateContent xmlns:mc="http://schemas.openxmlformats.org/markup-compatibility/2006">
              <mc:Choice xmlns:v="urn:schemas-microsoft-com:vml" Requires="v">
                <p:oleObj spid="_x0000_s46139" r:id="rId13" imgW="3721100" imgH="317500" progId="">
                  <p:embed/>
                </p:oleObj>
              </mc:Choice>
              <mc:Fallback>
                <p:oleObj r:id="rId13" imgW="3721100" imgH="317500" progId="">
                  <p:embed/>
                  <p:pic>
                    <p:nvPicPr>
                      <p:cNvPr id="0" name="Picture 2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28662" y="5429264"/>
                        <a:ext cx="5000660"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6108" name="Object 28"/>
          <p:cNvGraphicFramePr>
            <a:graphicFrameLocks noChangeAspect="1"/>
          </p:cNvGraphicFramePr>
          <p:nvPr/>
        </p:nvGraphicFramePr>
        <p:xfrm>
          <a:off x="5857884" y="5429264"/>
          <a:ext cx="2286016" cy="500066"/>
        </p:xfrm>
        <a:graphic>
          <a:graphicData uri="http://schemas.openxmlformats.org/presentationml/2006/ole">
            <mc:AlternateContent xmlns:mc="http://schemas.openxmlformats.org/markup-compatibility/2006">
              <mc:Choice xmlns:v="urn:schemas-microsoft-com:vml" Requires="v">
                <p:oleObj spid="_x0000_s46140" r:id="rId15" imgW="1193282" imgH="317362" progId="">
                  <p:embed/>
                </p:oleObj>
              </mc:Choice>
              <mc:Fallback>
                <p:oleObj r:id="rId15" imgW="1193282" imgH="317362" progId="">
                  <p:embed/>
                  <p:pic>
                    <p:nvPicPr>
                      <p:cNvPr id="0" name="Picture 2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857884" y="5429264"/>
                        <a:ext cx="2286016"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6107" name="Object 27"/>
          <p:cNvGraphicFramePr>
            <a:graphicFrameLocks noChangeAspect="1"/>
          </p:cNvGraphicFramePr>
          <p:nvPr/>
        </p:nvGraphicFramePr>
        <p:xfrm>
          <a:off x="785786" y="5929330"/>
          <a:ext cx="2286016" cy="528639"/>
        </p:xfrm>
        <a:graphic>
          <a:graphicData uri="http://schemas.openxmlformats.org/presentationml/2006/ole">
            <mc:AlternateContent xmlns:mc="http://schemas.openxmlformats.org/markup-compatibility/2006">
              <mc:Choice xmlns:v="urn:schemas-microsoft-com:vml" Requires="v">
                <p:oleObj spid="_x0000_s46141" r:id="rId17" imgW="1218671" imgH="317362" progId="">
                  <p:embed/>
                </p:oleObj>
              </mc:Choice>
              <mc:Fallback>
                <p:oleObj r:id="rId17" imgW="1218671" imgH="317362" progId="">
                  <p:embed/>
                  <p:pic>
                    <p:nvPicPr>
                      <p:cNvPr id="0" name="Picture 2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85786" y="5929330"/>
                        <a:ext cx="2286016" cy="5286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110" name="Rectangle 30"/>
          <p:cNvSpPr>
            <a:spLocks noChangeArrowheads="1"/>
          </p:cNvSpPr>
          <p:nvPr/>
        </p:nvSpPr>
        <p:spPr bwMode="auto">
          <a:xfrm>
            <a:off x="0" y="5500702"/>
            <a:ext cx="115347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a:t>
            </a:r>
            <a:endParaRPr kumimoji="0" lang="uz-Cyrl-UZ"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6111" name="Rectangle 31"/>
          <p:cNvSpPr>
            <a:spLocks noChangeArrowheads="1"/>
          </p:cNvSpPr>
          <p:nvPr/>
        </p:nvSpPr>
        <p:spPr bwMode="auto">
          <a:xfrm>
            <a:off x="0" y="771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z-Cyrl-UZ"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uz-Cyrl-UZ" sz="1800" b="0" i="0" u="none" strike="noStrike" cap="none" normalizeH="0" baseline="0" smtClean="0">
              <a:ln>
                <a:noFill/>
              </a:ln>
              <a:solidFill>
                <a:schemeClr val="tx1"/>
              </a:solidFill>
              <a:effectLst/>
              <a:latin typeface="Arial" pitchFamily="34" charset="0"/>
              <a:cs typeface="Arial" pitchFamily="34" charset="0"/>
            </a:endParaRPr>
          </a:p>
        </p:txBody>
      </p:sp>
      <p:sp>
        <p:nvSpPr>
          <p:cNvPr id="46112" name="Rectangle 32"/>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z-Cyrl-UZ"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uz-Cyrl-UZ" sz="1800" b="0" i="0" u="none" strike="noStrike" cap="none" normalizeH="0" baseline="0" smtClean="0">
              <a:ln>
                <a:noFill/>
              </a:ln>
              <a:solidFill>
                <a:schemeClr val="tx1"/>
              </a:solidFill>
              <a:effectLst/>
              <a:latin typeface="Arial" pitchFamily="34" charset="0"/>
              <a:cs typeface="Arial" pitchFamily="34" charset="0"/>
            </a:endParaRPr>
          </a:p>
        </p:txBody>
      </p:sp>
      <p:sp>
        <p:nvSpPr>
          <p:cNvPr id="46113" name="Rectangle 33"/>
          <p:cNvSpPr>
            <a:spLocks noChangeArrowheads="1"/>
          </p:cNvSpPr>
          <p:nvPr/>
        </p:nvSpPr>
        <p:spPr bwMode="auto">
          <a:xfrm>
            <a:off x="0" y="1400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z-Cyrl-UZ"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u-RU" sz="800" b="0" i="0" u="none" strike="noStrike" cap="none" normalizeH="0" baseline="0" smtClean="0">
                <a:ln>
                  <a:noFill/>
                </a:ln>
                <a:solidFill>
                  <a:schemeClr val="tx1"/>
                </a:solidFill>
                <a:effectLst/>
                <a:latin typeface="Arial" pitchFamily="34" charset="0"/>
                <a:cs typeface="Arial" pitchFamily="34" charset="0"/>
              </a:rPr>
              <a:t>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16200000" scaled="0"/>
        </a:gradFill>
        <a:effectLst/>
      </p:bgPr>
    </p:bg>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500034" y="500042"/>
            <a:ext cx="821537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ko‘rinishdagi integrallar, bu yerda </a:t>
            </a:r>
            <a:r>
              <a:rPr kumimoji="0" lang="uz-Cyrl-UZ"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t>
            </a:r>
            <a:r>
              <a:rPr kumimoji="0" lang="uz-Cyrl-UZ" sz="2000" b="0" i="1"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n</a:t>
            </a:r>
            <a:r>
              <a:rPr kumimoji="0" lang="uz-Cyrl-UZ"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(x)</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t>
            </a:r>
            <a:r>
              <a:rPr kumimoji="0" lang="uz-Cyrl-UZ"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darajali ko‘phad</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Bu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integrallarni</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bo‘laklab</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integrallash</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uchun</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z-Cyrl-UZ"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t>
            </a:r>
            <a:r>
              <a:rPr kumimoji="0" lang="uz-Cyrl-UZ" sz="2000" b="0" i="1"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n</a:t>
            </a:r>
            <a:r>
              <a:rPr kumimoji="0" lang="uz-Cyrl-UZ"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(x)</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oldidagi ko‘payuvchi funksiyani </a:t>
            </a:r>
            <a:r>
              <a:rPr kumimoji="0" lang="uz-Cyrl-UZ"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deb oli</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sh</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lozim</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lang="uz-Cyrl-UZ" sz="2000" dirty="0" smtClean="0"/>
              <a:t> </a:t>
            </a:r>
            <a:r>
              <a:rPr lang="en-US" sz="2000" dirty="0" smtClean="0"/>
              <a:t>                                                                     </a:t>
            </a:r>
          </a:p>
          <a:p>
            <a:pPr lvl="0" algn="just" fontAlgn="base">
              <a:spcBef>
                <a:spcPct val="0"/>
              </a:spcBef>
              <a:spcAft>
                <a:spcPct val="0"/>
              </a:spcAft>
            </a:pPr>
            <a:r>
              <a:rPr lang="uz-Cyrl-UZ" sz="2000" dirty="0" smtClean="0"/>
              <a:t>3. </a:t>
            </a:r>
            <a:endParaRPr lang="en-US" sz="2000" dirty="0" smtClean="0"/>
          </a:p>
          <a:p>
            <a:pPr lvl="0" algn="just" fontAlgn="base">
              <a:spcBef>
                <a:spcPct val="0"/>
              </a:spcBef>
              <a:spcAft>
                <a:spcPct val="0"/>
              </a:spcAf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8131" name="Rectangle 3"/>
          <p:cNvSpPr>
            <a:spLocks noChangeArrowheads="1"/>
          </p:cNvSpPr>
          <p:nvPr/>
        </p:nvSpPr>
        <p:spPr bwMode="auto">
          <a:xfrm>
            <a:off x="0" y="0"/>
            <a:ext cx="2279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z-Cyrl-U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uz-Cyrl-UZ"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8130" name="Object 2"/>
          <p:cNvGraphicFramePr>
            <a:graphicFrameLocks noChangeAspect="1"/>
          </p:cNvGraphicFramePr>
          <p:nvPr/>
        </p:nvGraphicFramePr>
        <p:xfrm>
          <a:off x="928662" y="1428736"/>
          <a:ext cx="3429024" cy="571504"/>
        </p:xfrm>
        <a:graphic>
          <a:graphicData uri="http://schemas.openxmlformats.org/presentationml/2006/ole">
            <mc:AlternateContent xmlns:mc="http://schemas.openxmlformats.org/markup-compatibility/2006">
              <mc:Choice xmlns:v="urn:schemas-microsoft-com:vml" Requires="v">
                <p:oleObj spid="_x0000_s48167" r:id="rId3" imgW="2019300" imgH="317500" progId="">
                  <p:embed/>
                </p:oleObj>
              </mc:Choice>
              <mc:Fallback>
                <p:oleObj r:id="rId3" imgW="2019300" imgH="3175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8662" y="1428736"/>
                        <a:ext cx="3429024"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132" name="Rectangle 4"/>
          <p:cNvSpPr>
            <a:spLocks noChangeArrowheads="1"/>
          </p:cNvSpPr>
          <p:nvPr/>
        </p:nvSpPr>
        <p:spPr bwMode="auto">
          <a:xfrm>
            <a:off x="0" y="314325"/>
            <a:ext cx="2279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z-Cyrl-U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uz-Cyrl-U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8136" name="Rectangle 8"/>
          <p:cNvSpPr>
            <a:spLocks noChangeArrowheads="1"/>
          </p:cNvSpPr>
          <p:nvPr/>
        </p:nvSpPr>
        <p:spPr bwMode="auto">
          <a:xfrm>
            <a:off x="357158" y="1857364"/>
            <a:ext cx="8429684"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 yerda </a:t>
            </a:r>
            <a:r>
              <a:rPr kumimoji="0" lang="en-US"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va</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lar</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q</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q</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iy</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sonlar</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 </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integrallar ikki marta bo‘laklab integrallash usuli bilan hisoblanadi.</a:t>
            </a:r>
            <a:r>
              <a:rPr lang="en-US" sz="2000" dirty="0" smtClean="0"/>
              <a:t> 3</a:t>
            </a:r>
            <a:r>
              <a:rPr lang="uz-Cyrl-UZ" sz="2000" dirty="0" smtClean="0"/>
              <a:t>-</a:t>
            </a:r>
            <a:r>
              <a:rPr lang="uz-Cyrl-UZ" sz="2000" i="1" dirty="0" smtClean="0"/>
              <a:t>misol</a:t>
            </a:r>
            <a:r>
              <a:rPr lang="uz-Cyrl-UZ" sz="2000" dirty="0" smtClean="0"/>
              <a:t>. </a:t>
            </a:r>
            <a:r>
              <a:rPr lang="en-US" sz="2000" dirty="0" smtClean="0"/>
              <a:t>                       </a:t>
            </a:r>
            <a:r>
              <a:rPr lang="en-US" sz="2000" dirty="0" err="1" smtClean="0"/>
              <a:t>integralni</a:t>
            </a:r>
            <a:r>
              <a:rPr lang="en-US" sz="2000" dirty="0" smtClean="0"/>
              <a:t> </a:t>
            </a:r>
            <a:r>
              <a:rPr lang="en-US" sz="2000" dirty="0" err="1" smtClean="0"/>
              <a:t>hisoblang</a:t>
            </a:r>
            <a:r>
              <a:rPr lang="en-US" sz="2000" dirty="0" smtClean="0"/>
              <a:t>.</a:t>
            </a:r>
            <a:endParaRPr lang="ru-RU" sz="2000" dirty="0" smtClean="0"/>
          </a:p>
          <a:p>
            <a:r>
              <a:rPr lang="en-US" sz="2000" i="1" dirty="0" err="1" smtClean="0"/>
              <a:t>Yechish</a:t>
            </a:r>
            <a:r>
              <a:rPr lang="en-US" sz="2000" dirty="0" smtClean="0"/>
              <a:t>. Bu integral </a:t>
            </a:r>
            <a:r>
              <a:rPr lang="uz-Cyrl-UZ" sz="2000" dirty="0" smtClean="0"/>
              <a:t>2-tipga kiradi, bunda </a:t>
            </a:r>
            <a:r>
              <a:rPr lang="uz-Cyrl-UZ" sz="2000" i="1" dirty="0" smtClean="0"/>
              <a:t>P</a:t>
            </a:r>
            <a:r>
              <a:rPr lang="uz-Cyrl-UZ" sz="2000" i="1" baseline="-25000" dirty="0" smtClean="0"/>
              <a:t>0</a:t>
            </a:r>
            <a:r>
              <a:rPr lang="uz-Cyrl-UZ" sz="2000" i="1" dirty="0" smtClean="0"/>
              <a:t>(x)</a:t>
            </a:r>
            <a:r>
              <a:rPr lang="en-US" sz="2000" dirty="0" smtClean="0"/>
              <a:t>=</a:t>
            </a:r>
            <a:r>
              <a:rPr lang="uz-Cyrl-UZ" sz="2000" dirty="0" smtClean="0"/>
              <a:t>1 </a:t>
            </a:r>
            <a:r>
              <a:rPr lang="en-US" sz="2000" dirty="0" err="1" smtClean="0"/>
              <a:t>va</a:t>
            </a:r>
            <a:r>
              <a:rPr lang="en-US" sz="2000" dirty="0" smtClean="0"/>
              <a:t> </a:t>
            </a:r>
            <a:r>
              <a:rPr lang="uz-Cyrl-UZ" sz="2000" i="1" dirty="0" smtClean="0"/>
              <a:t>u=arcsinx</a:t>
            </a:r>
            <a:r>
              <a:rPr lang="uz-Cyrl-UZ" sz="2000" dirty="0" smtClean="0"/>
              <a:t> </a:t>
            </a:r>
            <a:r>
              <a:rPr lang="en-US" sz="2000" dirty="0" err="1" smtClean="0"/>
              <a:t>deb</a:t>
            </a:r>
            <a:r>
              <a:rPr lang="en-US" sz="2000" dirty="0" smtClean="0"/>
              <a:t> </a:t>
            </a:r>
            <a:r>
              <a:rPr lang="en-US" sz="2000" dirty="0" err="1" smtClean="0"/>
              <a:t>olamiz</a:t>
            </a:r>
            <a:r>
              <a:rPr lang="en-US" sz="2000" dirty="0" smtClean="0"/>
              <a:t>. </a:t>
            </a:r>
            <a:r>
              <a:rPr lang="ru-RU" sz="2000" dirty="0" smtClean="0"/>
              <a:t>U </a:t>
            </a:r>
            <a:r>
              <a:rPr lang="uz-Cyrl-UZ" sz="2000" dirty="0" smtClean="0"/>
              <a:t>h</a:t>
            </a:r>
            <a:r>
              <a:rPr lang="ru-RU" sz="2000" dirty="0" err="1" smtClean="0"/>
              <a:t>olda</a:t>
            </a:r>
            <a:endParaRPr lang="ru-RU" sz="2000" dirty="0" smtClean="0"/>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uz-Cyrl-UZ"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81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8137" name="Object 9"/>
          <p:cNvGraphicFramePr>
            <a:graphicFrameLocks noChangeAspect="1"/>
          </p:cNvGraphicFramePr>
          <p:nvPr/>
        </p:nvGraphicFramePr>
        <p:xfrm>
          <a:off x="5500694" y="2143116"/>
          <a:ext cx="2000264" cy="500066"/>
        </p:xfrm>
        <a:graphic>
          <a:graphicData uri="http://schemas.openxmlformats.org/presentationml/2006/ole">
            <mc:AlternateContent xmlns:mc="http://schemas.openxmlformats.org/markup-compatibility/2006">
              <mc:Choice xmlns:v="urn:schemas-microsoft-com:vml" Requires="v">
                <p:oleObj spid="_x0000_s48168" r:id="rId5" imgW="850531" imgH="317362" progId="">
                  <p:embed/>
                </p:oleObj>
              </mc:Choice>
              <mc:Fallback>
                <p:oleObj r:id="rId5" imgW="850531" imgH="317362" progId="">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0694" y="2143116"/>
                        <a:ext cx="2000264"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139" name="Rectangle 11"/>
          <p:cNvSpPr>
            <a:spLocks noChangeArrowheads="1"/>
          </p:cNvSpPr>
          <p:nvPr/>
        </p:nvSpPr>
        <p:spPr bwMode="auto">
          <a:xfrm>
            <a:off x="0" y="314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u-RU" sz="800" b="0" i="0" u="none" strike="noStrike" cap="none" normalizeH="0" baseline="0" smtClean="0">
                <a:ln>
                  <a:noFill/>
                </a:ln>
                <a:solidFill>
                  <a:schemeClr val="tx1"/>
                </a:solidFill>
                <a:effectLst/>
                <a:latin typeface="Arial" pitchFamily="34" charset="0"/>
                <a:cs typeface="Arial" pitchFamily="34" charset="0"/>
              </a:rPr>
              <a:t>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48141" name="Object 13"/>
          <p:cNvGraphicFramePr>
            <a:graphicFrameLocks noChangeAspect="1"/>
          </p:cNvGraphicFramePr>
          <p:nvPr/>
        </p:nvGraphicFramePr>
        <p:xfrm>
          <a:off x="571472" y="3857628"/>
          <a:ext cx="2500330" cy="571504"/>
        </p:xfrm>
        <a:graphic>
          <a:graphicData uri="http://schemas.openxmlformats.org/presentationml/2006/ole">
            <mc:AlternateContent xmlns:mc="http://schemas.openxmlformats.org/markup-compatibility/2006">
              <mc:Choice xmlns:v="urn:schemas-microsoft-com:vml" Requires="v">
                <p:oleObj spid="_x0000_s48169" r:id="rId7" imgW="990170" imgH="317362" progId="">
                  <p:embed/>
                </p:oleObj>
              </mc:Choice>
              <mc:Fallback>
                <p:oleObj r:id="rId7" imgW="990170" imgH="317362" progId="">
                  <p:embed/>
                  <p:pic>
                    <p:nvPicPr>
                      <p:cNvPr id="0"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1472" y="3857628"/>
                        <a:ext cx="2500330"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140" name="Object 12"/>
          <p:cNvGraphicFramePr>
            <a:graphicFrameLocks noChangeAspect="1"/>
          </p:cNvGraphicFramePr>
          <p:nvPr/>
        </p:nvGraphicFramePr>
        <p:xfrm>
          <a:off x="3071802" y="3500438"/>
          <a:ext cx="5286412" cy="1285884"/>
        </p:xfrm>
        <a:graphic>
          <a:graphicData uri="http://schemas.openxmlformats.org/presentationml/2006/ole">
            <mc:AlternateContent xmlns:mc="http://schemas.openxmlformats.org/markup-compatibility/2006">
              <mc:Choice xmlns:v="urn:schemas-microsoft-com:vml" Requires="v">
                <p:oleObj spid="_x0000_s48170" r:id="rId9" imgW="3683000" imgH="800100" progId="">
                  <p:embed/>
                </p:oleObj>
              </mc:Choice>
              <mc:Fallback>
                <p:oleObj r:id="rId9" imgW="3683000" imgH="800100" progId="">
                  <p:embed/>
                  <p:pic>
                    <p:nvPicPr>
                      <p:cNvPr id="0" name="Picture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71802" y="3500438"/>
                        <a:ext cx="5286412" cy="12858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142"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8143" name="Rectangle 15"/>
          <p:cNvSpPr>
            <a:spLocks noChangeArrowheads="1"/>
          </p:cNvSpPr>
          <p:nvPr/>
        </p:nvSpPr>
        <p:spPr bwMode="auto">
          <a:xfrm>
            <a:off x="0" y="771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8144" name="Rectangle 16"/>
          <p:cNvSpPr>
            <a:spLocks noChangeArrowheads="1"/>
          </p:cNvSpPr>
          <p:nvPr/>
        </p:nvSpPr>
        <p:spPr bwMode="auto">
          <a:xfrm>
            <a:off x="0" y="1571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48146"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8145" name="Object 17"/>
          <p:cNvGraphicFramePr>
            <a:graphicFrameLocks noChangeAspect="1"/>
          </p:cNvGraphicFramePr>
          <p:nvPr/>
        </p:nvGraphicFramePr>
        <p:xfrm>
          <a:off x="571472" y="4786323"/>
          <a:ext cx="6858048" cy="785818"/>
        </p:xfrm>
        <a:graphic>
          <a:graphicData uri="http://schemas.openxmlformats.org/presentationml/2006/ole">
            <mc:AlternateContent xmlns:mc="http://schemas.openxmlformats.org/markup-compatibility/2006">
              <mc:Choice xmlns:v="urn:schemas-microsoft-com:vml" Requires="v">
                <p:oleObj spid="_x0000_s48171" r:id="rId11" imgW="4292600" imgH="469900" progId="">
                  <p:embed/>
                </p:oleObj>
              </mc:Choice>
              <mc:Fallback>
                <p:oleObj r:id="rId11" imgW="4292600" imgH="469900" progId="">
                  <p:embed/>
                  <p:pic>
                    <p:nvPicPr>
                      <p:cNvPr id="0" name="Picture 1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71472" y="4786323"/>
                        <a:ext cx="6858048" cy="7858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147" name="Rectangle 19"/>
          <p:cNvSpPr>
            <a:spLocks noChangeArrowheads="1"/>
          </p:cNvSpPr>
          <p:nvPr/>
        </p:nvSpPr>
        <p:spPr bwMode="auto">
          <a:xfrm>
            <a:off x="7072330" y="4929198"/>
            <a:ext cx="164307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bo‘ladi</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Прямоугольник 20"/>
          <p:cNvSpPr/>
          <p:nvPr/>
        </p:nvSpPr>
        <p:spPr>
          <a:xfrm>
            <a:off x="785786" y="5643578"/>
            <a:ext cx="1327608" cy="400110"/>
          </a:xfrm>
          <a:prstGeom prst="rect">
            <a:avLst/>
          </a:prstGeom>
        </p:spPr>
        <p:txBody>
          <a:bodyPr wrap="none">
            <a:spAutoFit/>
          </a:bodyPr>
          <a:lstStyle/>
          <a:p>
            <a:r>
              <a:rPr lang="en-US" sz="2000" dirty="0" smtClean="0"/>
              <a:t>4</a:t>
            </a:r>
            <a:r>
              <a:rPr lang="uz-Cyrl-UZ" sz="2000" dirty="0" smtClean="0"/>
              <a:t>-</a:t>
            </a:r>
            <a:r>
              <a:rPr lang="uz-Cyrl-UZ" sz="2000" i="1" dirty="0" smtClean="0"/>
              <a:t>misol</a:t>
            </a:r>
            <a:r>
              <a:rPr lang="uz-Cyrl-UZ" sz="2000" dirty="0" smtClean="0"/>
              <a:t>. </a:t>
            </a:r>
            <a:endParaRPr lang="ru-RU" sz="2000" dirty="0"/>
          </a:p>
        </p:txBody>
      </p:sp>
      <p:sp>
        <p:nvSpPr>
          <p:cNvPr id="48149" name="Rectangle 2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8148" name="Object 20"/>
          <p:cNvGraphicFramePr>
            <a:graphicFrameLocks noChangeAspect="1"/>
          </p:cNvGraphicFramePr>
          <p:nvPr/>
        </p:nvGraphicFramePr>
        <p:xfrm>
          <a:off x="2000232" y="5429264"/>
          <a:ext cx="1857388" cy="714380"/>
        </p:xfrm>
        <a:graphic>
          <a:graphicData uri="http://schemas.openxmlformats.org/presentationml/2006/ole">
            <mc:AlternateContent xmlns:mc="http://schemas.openxmlformats.org/markup-compatibility/2006">
              <mc:Choice xmlns:v="urn:schemas-microsoft-com:vml" Requires="v">
                <p:oleObj spid="_x0000_s48172" r:id="rId13" imgW="939392" imgH="444307" progId="">
                  <p:embed/>
                </p:oleObj>
              </mc:Choice>
              <mc:Fallback>
                <p:oleObj r:id="rId13" imgW="939392" imgH="444307" progId="">
                  <p:embed/>
                  <p:pic>
                    <p:nvPicPr>
                      <p:cNvPr id="0" name="Picture 2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000232" y="5429264"/>
                        <a:ext cx="1857388" cy="7143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Прямоугольник 23"/>
          <p:cNvSpPr/>
          <p:nvPr/>
        </p:nvSpPr>
        <p:spPr>
          <a:xfrm>
            <a:off x="4143372" y="5643578"/>
            <a:ext cx="2802690" cy="400110"/>
          </a:xfrm>
          <a:prstGeom prst="rect">
            <a:avLst/>
          </a:prstGeom>
        </p:spPr>
        <p:txBody>
          <a:bodyPr wrap="none">
            <a:spAutoFit/>
          </a:bodyPr>
          <a:lstStyle/>
          <a:p>
            <a:r>
              <a:rPr lang="en-US" sz="2000" dirty="0" err="1" smtClean="0"/>
              <a:t>integralni</a:t>
            </a:r>
            <a:r>
              <a:rPr lang="en-US" sz="2000" dirty="0" smtClean="0"/>
              <a:t> </a:t>
            </a:r>
            <a:r>
              <a:rPr lang="en-US" sz="2000" dirty="0" err="1" smtClean="0"/>
              <a:t>hisoblang</a:t>
            </a:r>
            <a:r>
              <a:rPr lang="en-US" sz="2000" dirty="0" smtClean="0"/>
              <a:t>.</a:t>
            </a:r>
            <a:endParaRPr lang="ru-RU" sz="20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16200000" scaled="0"/>
        </a:gradFill>
        <a:effectLst/>
      </p:bgPr>
    </p:bg>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428596" y="500042"/>
            <a:ext cx="8358246"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Yechish</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Bu integral 3-tipga</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mansub. </a:t>
            </a:r>
            <a:r>
              <a:rPr kumimoji="0" lang="en-US"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sifatida</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dx</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ning oldidagi ko‘paytuvchilardan i</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x</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tiyoriy birini olamiz va ikki marta bo‘laklab integrallashni bajaramiz. Ikkinchi marta integrallaganimizda avval berilgan integralni o‘z ichida saqlaydigan tenglikka ega bo‘lamiz.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 </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tenglikdan berilgan integralni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top</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amiz</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7109" name="Object 5"/>
          <p:cNvGraphicFramePr>
            <a:graphicFrameLocks noChangeAspect="1"/>
          </p:cNvGraphicFramePr>
          <p:nvPr/>
        </p:nvGraphicFramePr>
        <p:xfrm>
          <a:off x="571472" y="2285992"/>
          <a:ext cx="1785950" cy="714380"/>
        </p:xfrm>
        <a:graphic>
          <a:graphicData uri="http://schemas.openxmlformats.org/presentationml/2006/ole">
            <mc:AlternateContent xmlns:mc="http://schemas.openxmlformats.org/markup-compatibility/2006">
              <mc:Choice xmlns:v="urn:schemas-microsoft-com:vml" Requires="v">
                <p:oleObj spid="_x0000_s47162" r:id="rId3" imgW="939392" imgH="444307" progId="">
                  <p:embed/>
                </p:oleObj>
              </mc:Choice>
              <mc:Fallback>
                <p:oleObj r:id="rId3" imgW="939392" imgH="444307"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472" y="2285992"/>
                        <a:ext cx="1785950" cy="7143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108" name="Object 4"/>
          <p:cNvGraphicFramePr>
            <a:graphicFrameLocks noChangeAspect="1"/>
          </p:cNvGraphicFramePr>
          <p:nvPr/>
        </p:nvGraphicFramePr>
        <p:xfrm>
          <a:off x="2571736" y="2143116"/>
          <a:ext cx="5072098" cy="1214446"/>
        </p:xfrm>
        <a:graphic>
          <a:graphicData uri="http://schemas.openxmlformats.org/presentationml/2006/ole">
            <mc:AlternateContent xmlns:mc="http://schemas.openxmlformats.org/markup-compatibility/2006">
              <mc:Choice xmlns:v="urn:schemas-microsoft-com:vml" Requires="v">
                <p:oleObj spid="_x0000_s47163" r:id="rId5" imgW="3898900" imgH="774700" progId="">
                  <p:embed/>
                </p:oleObj>
              </mc:Choice>
              <mc:Fallback>
                <p:oleObj r:id="rId5" imgW="3898900" imgH="774700" progId="">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71736" y="2143116"/>
                        <a:ext cx="5072098" cy="12144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107" name="Object 3"/>
          <p:cNvGraphicFramePr>
            <a:graphicFrameLocks noChangeAspect="1"/>
          </p:cNvGraphicFramePr>
          <p:nvPr/>
        </p:nvGraphicFramePr>
        <p:xfrm>
          <a:off x="500034" y="3429000"/>
          <a:ext cx="6715172" cy="1143008"/>
        </p:xfrm>
        <a:graphic>
          <a:graphicData uri="http://schemas.openxmlformats.org/presentationml/2006/ole">
            <mc:AlternateContent xmlns:mc="http://schemas.openxmlformats.org/markup-compatibility/2006">
              <mc:Choice xmlns:v="urn:schemas-microsoft-com:vml" Requires="v">
                <p:oleObj spid="_x0000_s47164" r:id="rId7" imgW="4940300" imgH="774700" progId="">
                  <p:embed/>
                </p:oleObj>
              </mc:Choice>
              <mc:Fallback>
                <p:oleObj r:id="rId7" imgW="4940300" imgH="774700" progId="">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0034" y="3429000"/>
                        <a:ext cx="6715172" cy="11430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106" name="Object 2"/>
          <p:cNvGraphicFramePr>
            <a:graphicFrameLocks noChangeAspect="1"/>
          </p:cNvGraphicFramePr>
          <p:nvPr/>
        </p:nvGraphicFramePr>
        <p:xfrm>
          <a:off x="7358082" y="3643314"/>
          <a:ext cx="1428760" cy="642942"/>
        </p:xfrm>
        <a:graphic>
          <a:graphicData uri="http://schemas.openxmlformats.org/presentationml/2006/ole">
            <mc:AlternateContent xmlns:mc="http://schemas.openxmlformats.org/markup-compatibility/2006">
              <mc:Choice xmlns:v="urn:schemas-microsoft-com:vml" Requires="v">
                <p:oleObj spid="_x0000_s47165" r:id="rId9" imgW="939392" imgH="444307" progId="">
                  <p:embed/>
                </p:oleObj>
              </mc:Choice>
              <mc:Fallback>
                <p:oleObj r:id="rId9" imgW="939392" imgH="444307" progId="">
                  <p:embed/>
                  <p:pic>
                    <p:nvPicPr>
                      <p:cNvPr id="0"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358082" y="3643314"/>
                        <a:ext cx="1428760"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11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7111" name="Rectangle 7"/>
          <p:cNvSpPr>
            <a:spLocks noChangeArrowheads="1"/>
          </p:cNvSpPr>
          <p:nvPr/>
        </p:nvSpPr>
        <p:spPr bwMode="auto">
          <a:xfrm>
            <a:off x="2285984" y="2428868"/>
            <a:ext cx="33374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7112" name="Rectangle 8"/>
          <p:cNvSpPr>
            <a:spLocks noChangeArrowheads="1"/>
          </p:cNvSpPr>
          <p:nvPr/>
        </p:nvSpPr>
        <p:spPr bwMode="auto">
          <a:xfrm>
            <a:off x="285720" y="3786190"/>
            <a:ext cx="319318"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47113" name="Rectangle 9"/>
          <p:cNvSpPr>
            <a:spLocks noChangeArrowheads="1"/>
          </p:cNvSpPr>
          <p:nvPr/>
        </p:nvSpPr>
        <p:spPr bwMode="auto">
          <a:xfrm>
            <a:off x="7215206" y="3786190"/>
            <a:ext cx="31290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47114" name="Rectangle 10"/>
          <p:cNvSpPr>
            <a:spLocks noChangeArrowheads="1"/>
          </p:cNvSpPr>
          <p:nvPr/>
        </p:nvSpPr>
        <p:spPr bwMode="auto">
          <a:xfrm>
            <a:off x="0" y="33528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smtClean="0">
                <a:ln>
                  <a:noFill/>
                </a:ln>
                <a:solidFill>
                  <a:schemeClr val="tx1"/>
                </a:solidFill>
                <a:effectLst/>
                <a:latin typeface="Arial" pitchFamily="34" charset="0"/>
                <a:cs typeface="Arial" pitchFamily="34" charset="0"/>
              </a:rPr>
              <a:t>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Прямоугольник 11"/>
          <p:cNvSpPr/>
          <p:nvPr/>
        </p:nvSpPr>
        <p:spPr>
          <a:xfrm>
            <a:off x="857224" y="4643446"/>
            <a:ext cx="808555" cy="369332"/>
          </a:xfrm>
          <a:prstGeom prst="rect">
            <a:avLst/>
          </a:prstGeom>
        </p:spPr>
        <p:txBody>
          <a:bodyPr wrap="none">
            <a:spAutoFit/>
          </a:bodyPr>
          <a:lstStyle/>
          <a:p>
            <a:r>
              <a:rPr lang="en-US" dirty="0" err="1" smtClean="0"/>
              <a:t>ya’ni</a:t>
            </a:r>
            <a:r>
              <a:rPr lang="en-US" dirty="0" smtClean="0"/>
              <a:t> </a:t>
            </a:r>
            <a:endParaRPr lang="ru-RU" dirty="0"/>
          </a:p>
        </p:txBody>
      </p:sp>
      <p:graphicFrame>
        <p:nvGraphicFramePr>
          <p:cNvPr id="47117" name="Object 13"/>
          <p:cNvGraphicFramePr>
            <a:graphicFrameLocks noChangeAspect="1"/>
          </p:cNvGraphicFramePr>
          <p:nvPr/>
        </p:nvGraphicFramePr>
        <p:xfrm>
          <a:off x="1785918" y="4643446"/>
          <a:ext cx="1714512" cy="590551"/>
        </p:xfrm>
        <a:graphic>
          <a:graphicData uri="http://schemas.openxmlformats.org/presentationml/2006/ole">
            <mc:AlternateContent xmlns:mc="http://schemas.openxmlformats.org/markup-compatibility/2006">
              <mc:Choice xmlns:v="urn:schemas-microsoft-com:vml" Requires="v">
                <p:oleObj spid="_x0000_s47166" r:id="rId11" imgW="939392" imgH="444307" progId="">
                  <p:embed/>
                </p:oleObj>
              </mc:Choice>
              <mc:Fallback>
                <p:oleObj r:id="rId11" imgW="939392" imgH="444307" progId="">
                  <p:embed/>
                  <p:pic>
                    <p:nvPicPr>
                      <p:cNvPr id="0" name="Picture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85918" y="4643446"/>
                        <a:ext cx="1714512" cy="5905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116" name="Object 12"/>
          <p:cNvGraphicFramePr>
            <a:graphicFrameLocks noChangeAspect="1"/>
          </p:cNvGraphicFramePr>
          <p:nvPr/>
        </p:nvGraphicFramePr>
        <p:xfrm>
          <a:off x="3714744" y="4572008"/>
          <a:ext cx="2286016" cy="642942"/>
        </p:xfrm>
        <a:graphic>
          <a:graphicData uri="http://schemas.openxmlformats.org/presentationml/2006/ole">
            <mc:AlternateContent xmlns:mc="http://schemas.openxmlformats.org/markup-compatibility/2006">
              <mc:Choice xmlns:v="urn:schemas-microsoft-com:vml" Requires="v">
                <p:oleObj spid="_x0000_s47167" r:id="rId13" imgW="1586811" imgH="444307" progId="">
                  <p:embed/>
                </p:oleObj>
              </mc:Choice>
              <mc:Fallback>
                <p:oleObj r:id="rId13" imgW="1586811" imgH="444307" progId="">
                  <p:embed/>
                  <p:pic>
                    <p:nvPicPr>
                      <p:cNvPr id="0" name="Picture 1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14744" y="4572008"/>
                        <a:ext cx="2286016"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115" name="Object 11"/>
          <p:cNvGraphicFramePr>
            <a:graphicFrameLocks noChangeAspect="1"/>
          </p:cNvGraphicFramePr>
          <p:nvPr/>
        </p:nvGraphicFramePr>
        <p:xfrm>
          <a:off x="6500826" y="4572008"/>
          <a:ext cx="2071702" cy="642942"/>
        </p:xfrm>
        <a:graphic>
          <a:graphicData uri="http://schemas.openxmlformats.org/presentationml/2006/ole">
            <mc:AlternateContent xmlns:mc="http://schemas.openxmlformats.org/markup-compatibility/2006">
              <mc:Choice xmlns:v="urn:schemas-microsoft-com:vml" Requires="v">
                <p:oleObj spid="_x0000_s47168" r:id="rId15" imgW="939392" imgH="444307" progId="">
                  <p:embed/>
                </p:oleObj>
              </mc:Choice>
              <mc:Fallback>
                <p:oleObj r:id="rId15" imgW="939392" imgH="444307" progId="">
                  <p:embed/>
                  <p:pic>
                    <p:nvPicPr>
                      <p:cNvPr id="0"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500826" y="4572008"/>
                        <a:ext cx="2071702"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118"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7119" name="Rectangle 15"/>
          <p:cNvSpPr>
            <a:spLocks noChangeArrowheads="1"/>
          </p:cNvSpPr>
          <p:nvPr/>
        </p:nvSpPr>
        <p:spPr bwMode="auto">
          <a:xfrm>
            <a:off x="3428992" y="4714884"/>
            <a:ext cx="319318"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47120" name="Rectangle 16"/>
          <p:cNvSpPr>
            <a:spLocks noChangeArrowheads="1"/>
          </p:cNvSpPr>
          <p:nvPr/>
        </p:nvSpPr>
        <p:spPr bwMode="auto">
          <a:xfrm>
            <a:off x="6143636" y="4714884"/>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- 4</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47121" name="Rectangle 17"/>
          <p:cNvSpPr>
            <a:spLocks noChangeArrowheads="1"/>
          </p:cNvSpPr>
          <p:nvPr/>
        </p:nvSpPr>
        <p:spPr bwMode="auto">
          <a:xfrm>
            <a:off x="0" y="1343025"/>
            <a:ext cx="213520" cy="21544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Прямоугольник 19"/>
          <p:cNvSpPr/>
          <p:nvPr/>
        </p:nvSpPr>
        <p:spPr>
          <a:xfrm>
            <a:off x="428596" y="5214950"/>
            <a:ext cx="1130438" cy="369332"/>
          </a:xfrm>
          <a:prstGeom prst="rect">
            <a:avLst/>
          </a:prstGeom>
        </p:spPr>
        <p:txBody>
          <a:bodyPr wrap="none">
            <a:spAutoFit/>
          </a:bodyPr>
          <a:lstStyle/>
          <a:p>
            <a:r>
              <a:rPr lang="en-US" dirty="0" err="1" smtClean="0"/>
              <a:t>bundan</a:t>
            </a:r>
            <a:r>
              <a:rPr lang="en-US" dirty="0" smtClean="0"/>
              <a:t> </a:t>
            </a:r>
            <a:endParaRPr lang="ru-RU" dirty="0"/>
          </a:p>
        </p:txBody>
      </p:sp>
      <p:graphicFrame>
        <p:nvGraphicFramePr>
          <p:cNvPr id="47123" name="Object 19"/>
          <p:cNvGraphicFramePr>
            <a:graphicFrameLocks noChangeAspect="1"/>
          </p:cNvGraphicFramePr>
          <p:nvPr/>
        </p:nvGraphicFramePr>
        <p:xfrm>
          <a:off x="1785918" y="5286388"/>
          <a:ext cx="1571636" cy="571504"/>
        </p:xfrm>
        <a:graphic>
          <a:graphicData uri="http://schemas.openxmlformats.org/presentationml/2006/ole">
            <mc:AlternateContent xmlns:mc="http://schemas.openxmlformats.org/markup-compatibility/2006">
              <mc:Choice xmlns:v="urn:schemas-microsoft-com:vml" Requires="v">
                <p:oleObj spid="_x0000_s47169" r:id="rId17" imgW="939392" imgH="444307" progId="">
                  <p:embed/>
                </p:oleObj>
              </mc:Choice>
              <mc:Fallback>
                <p:oleObj r:id="rId17" imgW="939392" imgH="444307" progId="">
                  <p:embed/>
                  <p:pic>
                    <p:nvPicPr>
                      <p:cNvPr id="0" name="Picture 1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785918" y="5286388"/>
                        <a:ext cx="1571636"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122" name="Object 18"/>
          <p:cNvGraphicFramePr>
            <a:graphicFrameLocks noChangeAspect="1"/>
          </p:cNvGraphicFramePr>
          <p:nvPr/>
        </p:nvGraphicFramePr>
        <p:xfrm>
          <a:off x="3500430" y="5286388"/>
          <a:ext cx="2571768" cy="642942"/>
        </p:xfrm>
        <a:graphic>
          <a:graphicData uri="http://schemas.openxmlformats.org/presentationml/2006/ole">
            <mc:AlternateContent xmlns:mc="http://schemas.openxmlformats.org/markup-compatibility/2006">
              <mc:Choice xmlns:v="urn:schemas-microsoft-com:vml" Requires="v">
                <p:oleObj spid="_x0000_s47170" r:id="rId19" imgW="1586811" imgH="444307" progId="">
                  <p:embed/>
                </p:oleObj>
              </mc:Choice>
              <mc:Fallback>
                <p:oleObj r:id="rId19" imgW="1586811" imgH="444307" progId="">
                  <p:embed/>
                  <p:pic>
                    <p:nvPicPr>
                      <p:cNvPr id="0" name="Picture 1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500430" y="5286388"/>
                        <a:ext cx="2571768"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124" name="Rectangle 20"/>
          <p:cNvSpPr>
            <a:spLocks noChangeArrowheads="1"/>
          </p:cNvSpPr>
          <p:nvPr/>
        </p:nvSpPr>
        <p:spPr bwMode="auto">
          <a:xfrm>
            <a:off x="1571604" y="5429264"/>
            <a:ext cx="31290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47125" name="Rectangle 21"/>
          <p:cNvSpPr>
            <a:spLocks noChangeArrowheads="1"/>
          </p:cNvSpPr>
          <p:nvPr/>
        </p:nvSpPr>
        <p:spPr bwMode="auto">
          <a:xfrm flipV="1">
            <a:off x="3286116" y="5429264"/>
            <a:ext cx="285688"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26" name="Прямоугольник 25"/>
          <p:cNvSpPr/>
          <p:nvPr/>
        </p:nvSpPr>
        <p:spPr>
          <a:xfrm>
            <a:off x="6143636" y="5429264"/>
            <a:ext cx="740459" cy="369332"/>
          </a:xfrm>
          <a:prstGeom prst="rect">
            <a:avLst/>
          </a:prstGeom>
        </p:spPr>
        <p:txBody>
          <a:bodyPr wrap="none">
            <a:spAutoFit/>
          </a:bodyPr>
          <a:lstStyle/>
          <a:p>
            <a:r>
              <a:rPr lang="en-US" dirty="0" err="1" smtClean="0"/>
              <a:t>yoki</a:t>
            </a:r>
            <a:r>
              <a:rPr lang="en-US" dirty="0" smtClean="0"/>
              <a:t> </a:t>
            </a:r>
            <a:endParaRPr lang="ru-RU" dirty="0"/>
          </a:p>
        </p:txBody>
      </p:sp>
      <p:graphicFrame>
        <p:nvGraphicFramePr>
          <p:cNvPr id="47128" name="Object 24"/>
          <p:cNvGraphicFramePr>
            <a:graphicFrameLocks noChangeAspect="1"/>
          </p:cNvGraphicFramePr>
          <p:nvPr/>
        </p:nvGraphicFramePr>
        <p:xfrm>
          <a:off x="1000100" y="5786454"/>
          <a:ext cx="1857388" cy="642942"/>
        </p:xfrm>
        <a:graphic>
          <a:graphicData uri="http://schemas.openxmlformats.org/presentationml/2006/ole">
            <mc:AlternateContent xmlns:mc="http://schemas.openxmlformats.org/markup-compatibility/2006">
              <mc:Choice xmlns:v="urn:schemas-microsoft-com:vml" Requires="v">
                <p:oleObj spid="_x0000_s47171" r:id="rId21" imgW="939392" imgH="444307" progId="">
                  <p:embed/>
                </p:oleObj>
              </mc:Choice>
              <mc:Fallback>
                <p:oleObj r:id="rId21" imgW="939392" imgH="444307" progId="">
                  <p:embed/>
                  <p:pic>
                    <p:nvPicPr>
                      <p:cNvPr id="0" name="Picture 2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000100" y="5786454"/>
                        <a:ext cx="1857388"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127" name="Object 23"/>
          <p:cNvGraphicFramePr>
            <a:graphicFrameLocks noChangeAspect="1"/>
          </p:cNvGraphicFramePr>
          <p:nvPr/>
        </p:nvGraphicFramePr>
        <p:xfrm>
          <a:off x="3000364" y="5786454"/>
          <a:ext cx="2500330" cy="714380"/>
        </p:xfrm>
        <a:graphic>
          <a:graphicData uri="http://schemas.openxmlformats.org/presentationml/2006/ole">
            <mc:AlternateContent xmlns:mc="http://schemas.openxmlformats.org/markup-compatibility/2006">
              <mc:Choice xmlns:v="urn:schemas-microsoft-com:vml" Requires="v">
                <p:oleObj spid="_x0000_s47172" r:id="rId23" imgW="1752600" imgH="457200" progId="">
                  <p:embed/>
                </p:oleObj>
              </mc:Choice>
              <mc:Fallback>
                <p:oleObj r:id="rId23" imgW="1752600" imgH="457200" progId="">
                  <p:embed/>
                  <p:pic>
                    <p:nvPicPr>
                      <p:cNvPr id="0" name="Picture 2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000364" y="5786454"/>
                        <a:ext cx="2500330" cy="7143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129" name="Rectangle 2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7130" name="Rectangle 26"/>
          <p:cNvSpPr>
            <a:spLocks noChangeArrowheads="1"/>
          </p:cNvSpPr>
          <p:nvPr/>
        </p:nvSpPr>
        <p:spPr bwMode="auto">
          <a:xfrm>
            <a:off x="2714612" y="592933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47131" name="Rectangle 27"/>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smtClean="0">
                <a:ln>
                  <a:noFill/>
                </a:ln>
                <a:solidFill>
                  <a:schemeClr val="tx1"/>
                </a:solidFill>
                <a:effectLst/>
                <a:latin typeface="Arial" pitchFamily="34" charset="0"/>
                <a:cs typeface="Arial" pitchFamily="34" charset="0"/>
              </a:rPr>
              <a:t>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3009" name="Object 1"/>
          <p:cNvGraphicFramePr>
            <a:graphicFrameLocks noChangeAspect="1"/>
          </p:cNvGraphicFramePr>
          <p:nvPr/>
        </p:nvGraphicFramePr>
        <p:xfrm>
          <a:off x="1428728" y="1785926"/>
          <a:ext cx="3214710" cy="785818"/>
        </p:xfrm>
        <a:graphic>
          <a:graphicData uri="http://schemas.openxmlformats.org/presentationml/2006/ole">
            <mc:AlternateContent xmlns:mc="http://schemas.openxmlformats.org/markup-compatibility/2006">
              <mc:Choice xmlns:v="urn:schemas-microsoft-com:vml" Requires="v">
                <p:oleObj spid="_x0000_s43036" r:id="rId3" imgW="1371600" imgH="317500" progId="">
                  <p:embed/>
                </p:oleObj>
              </mc:Choice>
              <mc:Fallback>
                <p:oleObj r:id="rId3" imgW="1371600" imgH="317500" progId="">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728" y="1785926"/>
                        <a:ext cx="3214710" cy="7858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01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3012" name="Object 4"/>
          <p:cNvGraphicFramePr>
            <a:graphicFrameLocks noChangeAspect="1"/>
          </p:cNvGraphicFramePr>
          <p:nvPr/>
        </p:nvGraphicFramePr>
        <p:xfrm>
          <a:off x="1500166" y="2357430"/>
          <a:ext cx="2786082" cy="1071570"/>
        </p:xfrm>
        <a:graphic>
          <a:graphicData uri="http://schemas.openxmlformats.org/presentationml/2006/ole">
            <mc:AlternateContent xmlns:mc="http://schemas.openxmlformats.org/markup-compatibility/2006">
              <mc:Choice xmlns:v="urn:schemas-microsoft-com:vml" Requires="v">
                <p:oleObj spid="_x0000_s43037" r:id="rId5" imgW="748975" imgH="495085" progId="">
                  <p:embed/>
                </p:oleObj>
              </mc:Choice>
              <mc:Fallback>
                <p:oleObj r:id="rId5" imgW="748975" imgH="495085" progId="">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0166" y="2357430"/>
                        <a:ext cx="2786082" cy="107157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014" name="Rectangle 6"/>
          <p:cNvSpPr>
            <a:spLocks noChangeArrowheads="1"/>
          </p:cNvSpPr>
          <p:nvPr/>
        </p:nvSpPr>
        <p:spPr bwMode="auto">
          <a:xfrm>
            <a:off x="0" y="495300"/>
            <a:ext cx="213520" cy="21544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Прямоугольник 11"/>
          <p:cNvSpPr/>
          <p:nvPr/>
        </p:nvSpPr>
        <p:spPr>
          <a:xfrm>
            <a:off x="1000100" y="1928802"/>
            <a:ext cx="508473" cy="369332"/>
          </a:xfrm>
          <a:prstGeom prst="rect">
            <a:avLst/>
          </a:prstGeom>
        </p:spPr>
        <p:txBody>
          <a:bodyPr wrap="none">
            <a:spAutoFit/>
          </a:bodyPr>
          <a:lstStyle/>
          <a:p>
            <a:r>
              <a:rPr lang="en-US" dirty="0" smtClean="0"/>
              <a:t>a) </a:t>
            </a:r>
            <a:endParaRPr lang="ru-RU" dirty="0"/>
          </a:p>
        </p:txBody>
      </p:sp>
      <p:sp>
        <p:nvSpPr>
          <p:cNvPr id="13" name="Прямоугольник 12"/>
          <p:cNvSpPr/>
          <p:nvPr/>
        </p:nvSpPr>
        <p:spPr>
          <a:xfrm>
            <a:off x="1000100" y="2786058"/>
            <a:ext cx="514885" cy="369332"/>
          </a:xfrm>
          <a:prstGeom prst="rect">
            <a:avLst/>
          </a:prstGeom>
        </p:spPr>
        <p:txBody>
          <a:bodyPr wrap="none">
            <a:spAutoFit/>
          </a:bodyPr>
          <a:lstStyle/>
          <a:p>
            <a:r>
              <a:rPr lang="en-US" dirty="0" smtClean="0"/>
              <a:t>b) </a:t>
            </a:r>
            <a:endParaRPr lang="ru-RU" dirty="0"/>
          </a:p>
        </p:txBody>
      </p:sp>
      <p:sp>
        <p:nvSpPr>
          <p:cNvPr id="17" name="Заголовок 16"/>
          <p:cNvSpPr>
            <a:spLocks noGrp="1"/>
          </p:cNvSpPr>
          <p:nvPr>
            <p:ph type="title"/>
          </p:nvPr>
        </p:nvSpPr>
        <p:spPr>
          <a:xfrm>
            <a:off x="500034" y="285728"/>
            <a:ext cx="8183880" cy="1428760"/>
          </a:xfrm>
        </p:spPr>
        <p:txBody>
          <a:bodyPr/>
          <a:lstStyle/>
          <a:p>
            <a:pPr algn="ctr"/>
            <a:r>
              <a:rPr lang="en-US" i="1" dirty="0" smtClean="0">
                <a:solidFill>
                  <a:srgbClr val="002060"/>
                </a:solidFill>
              </a:rPr>
              <a:t>MUSTAQIL YECHISH UCHUN MISOLLAR</a:t>
            </a:r>
            <a:endParaRPr lang="ru-RU" i="1" dirty="0">
              <a:solidFill>
                <a:srgbClr val="002060"/>
              </a:solidFill>
            </a:endParaRPr>
          </a:p>
        </p:txBody>
      </p:sp>
      <p:sp>
        <p:nvSpPr>
          <p:cNvPr id="18" name="Прямоугольник 17"/>
          <p:cNvSpPr/>
          <p:nvPr/>
        </p:nvSpPr>
        <p:spPr>
          <a:xfrm>
            <a:off x="1000100" y="3571876"/>
            <a:ext cx="714380" cy="369332"/>
          </a:xfrm>
          <a:prstGeom prst="rect">
            <a:avLst/>
          </a:prstGeom>
        </p:spPr>
        <p:txBody>
          <a:bodyPr wrap="square">
            <a:spAutoFit/>
          </a:bodyPr>
          <a:lstStyle/>
          <a:p>
            <a:r>
              <a:rPr lang="en-US" dirty="0" smtClean="0"/>
              <a:t>c) </a:t>
            </a:r>
            <a:endParaRPr lang="ru-RU" dirty="0"/>
          </a:p>
        </p:txBody>
      </p:sp>
      <p:sp>
        <p:nvSpPr>
          <p:cNvPr id="4301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3015" name="Object 7"/>
          <p:cNvGraphicFramePr>
            <a:graphicFrameLocks noChangeAspect="1"/>
          </p:cNvGraphicFramePr>
          <p:nvPr/>
        </p:nvGraphicFramePr>
        <p:xfrm>
          <a:off x="1571604" y="3357562"/>
          <a:ext cx="2571768" cy="785818"/>
        </p:xfrm>
        <a:graphic>
          <a:graphicData uri="http://schemas.openxmlformats.org/presentationml/2006/ole">
            <mc:AlternateContent xmlns:mc="http://schemas.openxmlformats.org/markup-compatibility/2006">
              <mc:Choice xmlns:v="urn:schemas-microsoft-com:vml" Requires="v">
                <p:oleObj spid="_x0000_s43038" r:id="rId7" imgW="1383699" imgH="355446" progId="">
                  <p:embed/>
                </p:oleObj>
              </mc:Choice>
              <mc:Fallback>
                <p:oleObj r:id="rId7" imgW="1383699" imgH="355446" progId="">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71604" y="3357562"/>
                        <a:ext cx="2571768" cy="7858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 name="Прямоугольник 20"/>
          <p:cNvSpPr/>
          <p:nvPr/>
        </p:nvSpPr>
        <p:spPr>
          <a:xfrm>
            <a:off x="1000100" y="4357694"/>
            <a:ext cx="514885" cy="369332"/>
          </a:xfrm>
          <a:prstGeom prst="rect">
            <a:avLst/>
          </a:prstGeom>
        </p:spPr>
        <p:txBody>
          <a:bodyPr wrap="square">
            <a:spAutoFit/>
          </a:bodyPr>
          <a:lstStyle/>
          <a:p>
            <a:r>
              <a:rPr lang="en-US" dirty="0" smtClean="0"/>
              <a:t>d) </a:t>
            </a:r>
            <a:endParaRPr lang="ru-RU" dirty="0"/>
          </a:p>
        </p:txBody>
      </p:sp>
      <p:sp>
        <p:nvSpPr>
          <p:cNvPr id="4301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3017" name="Object 9"/>
          <p:cNvGraphicFramePr>
            <a:graphicFrameLocks noChangeAspect="1"/>
          </p:cNvGraphicFramePr>
          <p:nvPr/>
        </p:nvGraphicFramePr>
        <p:xfrm>
          <a:off x="1571604" y="4000504"/>
          <a:ext cx="2571768" cy="928694"/>
        </p:xfrm>
        <a:graphic>
          <a:graphicData uri="http://schemas.openxmlformats.org/presentationml/2006/ole">
            <mc:AlternateContent xmlns:mc="http://schemas.openxmlformats.org/markup-compatibility/2006">
              <mc:Choice xmlns:v="urn:schemas-microsoft-com:vml" Requires="v">
                <p:oleObj spid="_x0000_s43039" r:id="rId9" imgW="1193800" imgH="469900" progId="">
                  <p:embed/>
                </p:oleObj>
              </mc:Choice>
              <mc:Fallback>
                <p:oleObj r:id="rId9" imgW="1193800" imgH="469900" progId="">
                  <p:embed/>
                  <p:pic>
                    <p:nvPicPr>
                      <p:cNvPr id="0"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71604" y="4000504"/>
                        <a:ext cx="2571768" cy="9286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019" name="Rectangle 11"/>
          <p:cNvSpPr>
            <a:spLocks noChangeArrowheads="1"/>
          </p:cNvSpPr>
          <p:nvPr/>
        </p:nvSpPr>
        <p:spPr bwMode="auto">
          <a:xfrm>
            <a:off x="0" y="466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Прямоугольник 24"/>
          <p:cNvSpPr/>
          <p:nvPr/>
        </p:nvSpPr>
        <p:spPr>
          <a:xfrm>
            <a:off x="1071538" y="5143512"/>
            <a:ext cx="508473" cy="369332"/>
          </a:xfrm>
          <a:prstGeom prst="rect">
            <a:avLst/>
          </a:prstGeom>
        </p:spPr>
        <p:txBody>
          <a:bodyPr wrap="square">
            <a:spAutoFit/>
          </a:bodyPr>
          <a:lstStyle/>
          <a:p>
            <a:r>
              <a:rPr lang="en-US" dirty="0" smtClean="0"/>
              <a:t>e) </a:t>
            </a:r>
            <a:endParaRPr lang="ru-RU" dirty="0"/>
          </a:p>
        </p:txBody>
      </p:sp>
      <p:sp>
        <p:nvSpPr>
          <p:cNvPr id="43021"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3020" name="Object 12"/>
          <p:cNvGraphicFramePr>
            <a:graphicFrameLocks noChangeAspect="1"/>
          </p:cNvGraphicFramePr>
          <p:nvPr/>
        </p:nvGraphicFramePr>
        <p:xfrm>
          <a:off x="1571604" y="4929198"/>
          <a:ext cx="2643206" cy="928694"/>
        </p:xfrm>
        <a:graphic>
          <a:graphicData uri="http://schemas.openxmlformats.org/presentationml/2006/ole">
            <mc:AlternateContent xmlns:mc="http://schemas.openxmlformats.org/markup-compatibility/2006">
              <mc:Choice xmlns:v="urn:schemas-microsoft-com:vml" Requires="v">
                <p:oleObj spid="_x0000_s43040" r:id="rId11" imgW="1270000" imgH="457200" progId="">
                  <p:embed/>
                </p:oleObj>
              </mc:Choice>
              <mc:Fallback>
                <p:oleObj r:id="rId11" imgW="1270000" imgH="457200" progId="">
                  <p:embed/>
                  <p:pic>
                    <p:nvPicPr>
                      <p:cNvPr id="0" name="Picture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71604" y="4929198"/>
                        <a:ext cx="2643206" cy="9286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16200000" scaled="0"/>
        </a:gradFill>
        <a:effectLst/>
      </p:bgPr>
    </p:bg>
    <p:spTree>
      <p:nvGrpSpPr>
        <p:cNvPr id="1" name=""/>
        <p:cNvGrpSpPr/>
        <p:nvPr/>
      </p:nvGrpSpPr>
      <p:grpSpPr>
        <a:xfrm>
          <a:off x="0" y="0"/>
          <a:ext cx="0" cy="0"/>
          <a:chOff x="0" y="0"/>
          <a:chExt cx="0" cy="0"/>
        </a:xfrm>
      </p:grpSpPr>
      <p:graphicFrame>
        <p:nvGraphicFramePr>
          <p:cNvPr id="9" name="Таблица 8"/>
          <p:cNvGraphicFramePr>
            <a:graphicFrameLocks noGrp="1"/>
          </p:cNvGraphicFramePr>
          <p:nvPr/>
        </p:nvGraphicFramePr>
        <p:xfrm>
          <a:off x="1524000" y="1397000"/>
          <a:ext cx="6520180" cy="3746512"/>
        </p:xfrm>
        <a:graphic>
          <a:graphicData uri="http://schemas.openxmlformats.org/drawingml/2006/table">
            <a:tbl>
              <a:tblPr/>
              <a:tblGrid>
                <a:gridCol w="381635"/>
                <a:gridCol w="383540"/>
                <a:gridCol w="383540"/>
                <a:gridCol w="383540"/>
                <a:gridCol w="383540"/>
                <a:gridCol w="383540"/>
                <a:gridCol w="383540"/>
                <a:gridCol w="383540"/>
                <a:gridCol w="383540"/>
                <a:gridCol w="383540"/>
                <a:gridCol w="383540"/>
                <a:gridCol w="383540"/>
                <a:gridCol w="383540"/>
                <a:gridCol w="383540"/>
                <a:gridCol w="384175"/>
                <a:gridCol w="384175"/>
                <a:gridCol w="384175"/>
              </a:tblGrid>
              <a:tr h="468314">
                <a:tc>
                  <a:txBody>
                    <a:bodyPr/>
                    <a:lstStyle/>
                    <a:p>
                      <a:pPr>
                        <a:lnSpc>
                          <a:spcPct val="115000"/>
                        </a:lnSpc>
                        <a:spcAft>
                          <a:spcPts val="1000"/>
                        </a:spcAft>
                      </a:pPr>
                      <a:r>
                        <a:rPr lang="ru-RU" sz="1000" dirty="0">
                          <a:latin typeface="Calibri"/>
                          <a:ea typeface="Calibri"/>
                          <a:cs typeface="Times New Roman"/>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400">
                          <a:latin typeface="Calibri"/>
                          <a:ea typeface="Calibri"/>
                          <a:cs typeface="Times New Roman"/>
                        </a:rPr>
                        <a:t>I</a:t>
                      </a:r>
                      <a:endParaRPr lang="ru-RU"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68314">
                <a:tc>
                  <a:txBody>
                    <a:bodyPr/>
                    <a:lstStyle/>
                    <a:p>
                      <a:pPr>
                        <a:lnSpc>
                          <a:spcPct val="115000"/>
                        </a:lnSpc>
                        <a:spcAft>
                          <a:spcPts val="1000"/>
                        </a:spcAft>
                      </a:pPr>
                      <a:r>
                        <a:rPr lang="ru-RU" sz="1000">
                          <a:latin typeface="Calibri"/>
                          <a:ea typeface="Calibri"/>
                          <a:cs typeface="Times New Roman"/>
                        </a:rPr>
                        <a:t> </a:t>
                      </a:r>
                    </a:p>
                  </a:txBody>
                  <a:tcPr marL="0" marR="0" marT="0" marB="0" anchor="ctr">
                    <a:lnL>
                      <a:noFill/>
                    </a:lnL>
                    <a:lnR>
                      <a:noFill/>
                    </a:lnR>
                    <a:lnT>
                      <a:noFill/>
                    </a:lnT>
                    <a:lnB>
                      <a:noFill/>
                    </a:lnB>
                  </a:tcPr>
                </a:tc>
                <a:tc gridSpan="4">
                  <a:txBody>
                    <a:bodyPr/>
                    <a:lstStyle/>
                    <a:p>
                      <a:pPr>
                        <a:lnSpc>
                          <a:spcPct val="115000"/>
                        </a:lnSpc>
                        <a:spcAft>
                          <a:spcPts val="0"/>
                        </a:spcAft>
                      </a:pPr>
                      <a:endParaRPr lang="en-US" sz="1000">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400">
                          <a:latin typeface="Calibri"/>
                          <a:ea typeface="Calibri"/>
                          <a:cs typeface="Times New Roman"/>
                        </a:rPr>
                        <a:t>N</a:t>
                      </a:r>
                      <a:endParaRPr lang="ru-RU"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nSpc>
                          <a:spcPct val="115000"/>
                        </a:lnSpc>
                        <a:spcAft>
                          <a:spcPts val="1000"/>
                        </a:spcAft>
                      </a:pPr>
                      <a:r>
                        <a:rPr lang="ru-RU" sz="1000" dirty="0">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68314">
                <a:tc>
                  <a:txBody>
                    <a:bodyPr/>
                    <a:lstStyle/>
                    <a:p>
                      <a:pPr>
                        <a:lnSpc>
                          <a:spcPct val="115000"/>
                        </a:lnSpc>
                        <a:spcAft>
                          <a:spcPts val="1000"/>
                        </a:spcAft>
                      </a:pPr>
                      <a:r>
                        <a:rPr lang="ru-RU" sz="1000">
                          <a:latin typeface="Calibri"/>
                          <a:ea typeface="Calibri"/>
                          <a:cs typeface="Times New Roman"/>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400">
                          <a:latin typeface="Calibri"/>
                          <a:ea typeface="Calibri"/>
                          <a:cs typeface="Times New Roman"/>
                        </a:rPr>
                        <a:t>T</a:t>
                      </a:r>
                      <a:endParaRPr lang="ru-RU"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68314">
                <a:tc>
                  <a:txBody>
                    <a:bodyPr/>
                    <a:lstStyle/>
                    <a:p>
                      <a:pPr>
                        <a:lnSpc>
                          <a:spcPct val="115000"/>
                        </a:lnSpc>
                        <a:spcAft>
                          <a:spcPts val="1000"/>
                        </a:spcAft>
                      </a:pPr>
                      <a:r>
                        <a:rPr lang="ru-RU" sz="1000">
                          <a:latin typeface="Calibri"/>
                          <a:ea typeface="Calibri"/>
                          <a:cs typeface="Times New Roman"/>
                        </a:rPr>
                        <a:t> </a:t>
                      </a:r>
                    </a:p>
                  </a:txBody>
                  <a:tcPr marL="0" marR="0" marT="0" marB="0" anchor="ctr">
                    <a:lnL>
                      <a:noFill/>
                    </a:lnL>
                    <a:lnR>
                      <a:noFill/>
                    </a:lnR>
                    <a:lnT>
                      <a:noFill/>
                    </a:lnT>
                    <a:lnB>
                      <a:noFill/>
                    </a:lnB>
                  </a:tcPr>
                </a:tc>
                <a:tc gridSpan="4">
                  <a:txBody>
                    <a:bodyPr/>
                    <a:lstStyle/>
                    <a:p>
                      <a:pPr>
                        <a:lnSpc>
                          <a:spcPct val="115000"/>
                        </a:lnSpc>
                        <a:spcAft>
                          <a:spcPts val="0"/>
                        </a:spcAft>
                      </a:pPr>
                      <a:endParaRPr lang="en-US" sz="1000">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400">
                          <a:latin typeface="Calibri"/>
                          <a:ea typeface="Calibri"/>
                          <a:cs typeface="Times New Roman"/>
                        </a:rPr>
                        <a:t>E</a:t>
                      </a:r>
                      <a:endParaRPr lang="ru-RU"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314">
                <a:tc>
                  <a:txBody>
                    <a:bodyPr/>
                    <a:lstStyle/>
                    <a:p>
                      <a:pPr>
                        <a:lnSpc>
                          <a:spcPct val="115000"/>
                        </a:lnSpc>
                        <a:spcAft>
                          <a:spcPts val="1000"/>
                        </a:spcAft>
                      </a:pPr>
                      <a:r>
                        <a:rPr lang="ru-RU" sz="1000">
                          <a:latin typeface="Calibri"/>
                          <a:ea typeface="Calibri"/>
                          <a:cs typeface="Times New Roman"/>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400">
                          <a:latin typeface="Calibri"/>
                          <a:ea typeface="Calibri"/>
                          <a:cs typeface="Times New Roman"/>
                        </a:rPr>
                        <a:t>G</a:t>
                      </a:r>
                      <a:endParaRPr lang="ru-RU"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a:lnSpc>
                          <a:spcPct val="115000"/>
                        </a:lnSpc>
                        <a:spcAft>
                          <a:spcPts val="0"/>
                        </a:spcAft>
                      </a:pPr>
                      <a:endParaRPr lang="en-US" sz="1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68314">
                <a:tc>
                  <a:txBody>
                    <a:bodyPr/>
                    <a:lstStyle/>
                    <a:p>
                      <a:pPr>
                        <a:lnSpc>
                          <a:spcPct val="115000"/>
                        </a:lnSpc>
                        <a:spcAft>
                          <a:spcPts val="1000"/>
                        </a:spcAft>
                      </a:pPr>
                      <a:r>
                        <a:rPr lang="ru-RU" sz="1000" dirty="0" smtClean="0">
                          <a:latin typeface="Calibri"/>
                          <a:ea typeface="Calibri"/>
                          <a:cs typeface="Times New Roman"/>
                        </a:rPr>
                        <a:t> </a:t>
                      </a:r>
                      <a:endParaRPr lang="ru-RU" sz="1000" dirty="0">
                        <a:latin typeface="Calibri"/>
                        <a:ea typeface="Calibri"/>
                        <a:cs typeface="Times New Roman"/>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gridSpan="5">
                  <a:txBody>
                    <a:bodyPr/>
                    <a:lstStyle/>
                    <a:p>
                      <a:pPr>
                        <a:lnSpc>
                          <a:spcPct val="115000"/>
                        </a:lnSpc>
                        <a:spcAft>
                          <a:spcPts val="0"/>
                        </a:spcAft>
                      </a:pPr>
                      <a:endParaRPr lang="en-US" sz="1000" dirty="0">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lnSpc>
                          <a:spcPct val="115000"/>
                        </a:lnSpc>
                        <a:spcAft>
                          <a:spcPts val="0"/>
                        </a:spcAft>
                      </a:pPr>
                      <a:r>
                        <a:rPr lang="en-US" sz="2400">
                          <a:latin typeface="Calibri"/>
                          <a:ea typeface="Calibri"/>
                          <a:cs typeface="Times New Roman"/>
                        </a:rPr>
                        <a:t>R</a:t>
                      </a:r>
                      <a:endParaRPr lang="ru-RU"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0">
                  <a:txBody>
                    <a:bodyPr/>
                    <a:lstStyle/>
                    <a:p>
                      <a:pPr>
                        <a:lnSpc>
                          <a:spcPct val="115000"/>
                        </a:lnSpc>
                        <a:spcAft>
                          <a:spcPts val="0"/>
                        </a:spcAft>
                      </a:pPr>
                      <a:endParaRPr lang="en-US" sz="1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68314">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400">
                          <a:latin typeface="Calibri"/>
                          <a:ea typeface="Calibri"/>
                          <a:cs typeface="Times New Roman"/>
                        </a:rPr>
                        <a:t>A</a:t>
                      </a:r>
                      <a:endParaRPr lang="ru-RU"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nSpc>
                          <a:spcPct val="115000"/>
                        </a:lnSpc>
                        <a:spcAft>
                          <a:spcPts val="1000"/>
                        </a:spcAft>
                      </a:pPr>
                      <a:r>
                        <a:rPr lang="ru-RU" sz="1000" dirty="0">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68314">
                <a:tc>
                  <a:txBody>
                    <a:bodyPr/>
                    <a:lstStyle/>
                    <a:p>
                      <a:pPr>
                        <a:lnSpc>
                          <a:spcPct val="115000"/>
                        </a:lnSpc>
                        <a:spcAft>
                          <a:spcPts val="1000"/>
                        </a:spcAft>
                      </a:pPr>
                      <a:r>
                        <a:rPr lang="ru-RU" sz="1000">
                          <a:latin typeface="Calibri"/>
                          <a:ea typeface="Calibri"/>
                          <a:cs typeface="Times New Roman"/>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gridSpan="3">
                  <a:txBody>
                    <a:bodyPr/>
                    <a:lstStyle/>
                    <a:p>
                      <a:pPr>
                        <a:lnSpc>
                          <a:spcPct val="115000"/>
                        </a:lnSpc>
                        <a:spcAft>
                          <a:spcPts val="0"/>
                        </a:spcAft>
                      </a:pPr>
                      <a:endParaRPr lang="en-US" sz="1000">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ru-RU"/>
                    </a:p>
                  </a:txBody>
                  <a:tcPr/>
                </a:tc>
                <a:tc hMerge="1">
                  <a:txBody>
                    <a:bodyPr/>
                    <a:lstStyle/>
                    <a:p>
                      <a:endParaRPr lang="ru-RU"/>
                    </a:p>
                  </a:txBody>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400">
                          <a:latin typeface="Calibri"/>
                          <a:ea typeface="Calibri"/>
                          <a:cs typeface="Times New Roman"/>
                        </a:rPr>
                        <a:t>L</a:t>
                      </a:r>
                      <a:endParaRPr lang="ru-RU"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nSpc>
                          <a:spcPct val="115000"/>
                        </a:lnSpc>
                        <a:spcAft>
                          <a:spcPts val="1000"/>
                        </a:spcAft>
                      </a:pPr>
                      <a:r>
                        <a:rPr lang="ru-RU" sz="1000" dirty="0">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bl>
          </a:graphicData>
        </a:graphic>
      </p:graphicFrame>
      <p:sp>
        <p:nvSpPr>
          <p:cNvPr id="522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16200000" scaled="0"/>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idx="4294967295"/>
          </p:nvPr>
        </p:nvSpPr>
        <p:spPr>
          <a:xfrm>
            <a:off x="357158" y="357166"/>
            <a:ext cx="8286808" cy="6000792"/>
          </a:xfrm>
        </p:spPr>
        <p:txBody>
          <a:bodyPr>
            <a:noAutofit/>
          </a:bodyPr>
          <a:lstStyle/>
          <a:p>
            <a:r>
              <a:rPr lang="en-US" sz="2000" dirty="0" err="1" smtClean="0">
                <a:solidFill>
                  <a:schemeClr val="tx1">
                    <a:lumMod val="75000"/>
                    <a:lumOff val="25000"/>
                  </a:schemeClr>
                </a:solidFill>
              </a:rPr>
              <a:t>Krasvort</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savollari</a:t>
            </a:r>
            <a:r>
              <a:rPr lang="en-US" sz="2000" dirty="0" smtClean="0">
                <a:solidFill>
                  <a:schemeClr val="tx1">
                    <a:lumMod val="75000"/>
                    <a:lumOff val="25000"/>
                  </a:schemeClr>
                </a:solidFill>
              </a:rPr>
              <a:t/>
            </a:r>
            <a:br>
              <a:rPr lang="en-US" sz="2000" dirty="0" smtClean="0">
                <a:solidFill>
                  <a:schemeClr val="tx1">
                    <a:lumMod val="75000"/>
                    <a:lumOff val="25000"/>
                  </a:schemeClr>
                </a:solidFill>
              </a:rPr>
            </a:br>
            <a:r>
              <a:rPr lang="en-US" sz="2000" dirty="0" smtClean="0">
                <a:solidFill>
                  <a:schemeClr val="tx1">
                    <a:lumMod val="75000"/>
                    <a:lumOff val="25000"/>
                  </a:schemeClr>
                </a:solidFill>
              </a:rPr>
              <a:t>1)</a:t>
            </a:r>
            <a:r>
              <a:rPr lang="en-US" sz="2000" dirty="0" err="1" smtClean="0">
                <a:solidFill>
                  <a:schemeClr val="tx1">
                    <a:lumMod val="75000"/>
                    <a:lumOff val="25000"/>
                  </a:schemeClr>
                </a:solidFill>
              </a:rPr>
              <a:t>qaysi</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integrallash</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shakl</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almashtirishga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asoslangan</a:t>
            </a:r>
            <a:r>
              <a:rPr lang="en-US" sz="2000" dirty="0" smtClean="0">
                <a:solidFill>
                  <a:schemeClr val="tx1">
                    <a:lumMod val="75000"/>
                    <a:lumOff val="25000"/>
                  </a:schemeClr>
                </a:solidFill>
              </a:rPr>
              <a:t>?</a:t>
            </a:r>
            <a:br>
              <a:rPr lang="en-US" sz="2000" dirty="0" smtClean="0">
                <a:solidFill>
                  <a:schemeClr val="tx1">
                    <a:lumMod val="75000"/>
                    <a:lumOff val="25000"/>
                  </a:schemeClr>
                </a:solidFill>
              </a:rPr>
            </a:br>
            <a:r>
              <a:rPr lang="en-US" sz="2000" dirty="0" smtClean="0">
                <a:solidFill>
                  <a:schemeClr val="tx1">
                    <a:lumMod val="75000"/>
                    <a:lumOff val="25000"/>
                  </a:schemeClr>
                </a:solidFill>
              </a:rPr>
              <a:t>2)</a:t>
            </a:r>
            <a:r>
              <a:rPr lang="en-US" sz="2000" dirty="0" err="1" smtClean="0">
                <a:solidFill>
                  <a:schemeClr val="tx1">
                    <a:lumMod val="75000"/>
                    <a:lumOff val="25000"/>
                  </a:schemeClr>
                </a:solidFill>
              </a:rPr>
              <a:t>defrinsialining</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qanday</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integrali</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shu</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funksiya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bilan</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o’zgarmas</a:t>
            </a:r>
            <a:r>
              <a:rPr lang="en-US" sz="2000" dirty="0" smtClean="0">
                <a:solidFill>
                  <a:schemeClr val="tx1">
                    <a:lumMod val="75000"/>
                    <a:lumOff val="25000"/>
                  </a:schemeClr>
                </a:solidFill>
              </a:rPr>
              <a:t> son </a:t>
            </a:r>
            <a:r>
              <a:rPr lang="en-US" sz="2000" dirty="0" err="1" smtClean="0">
                <a:solidFill>
                  <a:schemeClr val="tx1">
                    <a:lumMod val="75000"/>
                    <a:lumOff val="25000"/>
                  </a:schemeClr>
                </a:solidFill>
              </a:rPr>
              <a:t>yig’indisiga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teng</a:t>
            </a:r>
            <a:r>
              <a:rPr lang="en-US" sz="2000" dirty="0" smtClean="0">
                <a:solidFill>
                  <a:schemeClr val="tx1">
                    <a:lumMod val="75000"/>
                    <a:lumOff val="25000"/>
                  </a:schemeClr>
                </a:solidFill>
              </a:rPr>
              <a:t>?</a:t>
            </a:r>
            <a:br>
              <a:rPr lang="en-US" sz="2000" dirty="0" smtClean="0">
                <a:solidFill>
                  <a:schemeClr val="tx1">
                    <a:lumMod val="75000"/>
                    <a:lumOff val="25000"/>
                  </a:schemeClr>
                </a:solidFill>
              </a:rPr>
            </a:br>
            <a:r>
              <a:rPr lang="en-US" sz="2000" dirty="0" smtClean="0">
                <a:solidFill>
                  <a:schemeClr val="tx1">
                    <a:lumMod val="75000"/>
                    <a:lumOff val="25000"/>
                  </a:schemeClr>
                </a:solidFill>
              </a:rPr>
              <a:t>3)agar y=f(x) </a:t>
            </a:r>
            <a:r>
              <a:rPr lang="en-US" sz="2000" dirty="0" err="1" smtClean="0">
                <a:solidFill>
                  <a:schemeClr val="tx1">
                    <a:lumMod val="75000"/>
                    <a:lumOff val="25000"/>
                  </a:schemeClr>
                </a:solidFill>
              </a:rPr>
              <a:t>egri</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chiziqda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olingan</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o’zgaruvchi</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nuqta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koordinatalar</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boshidan</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cheksiz</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uzoqlashganda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shu</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nuqtadan</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biror</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to’g’ri</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chiziqqacha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bo’lgan</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masofa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nolga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intilsa</a:t>
            </a:r>
            <a:r>
              <a:rPr lang="en-US" sz="2000" dirty="0" smtClean="0">
                <a:solidFill>
                  <a:schemeClr val="tx1">
                    <a:lumMod val="75000"/>
                    <a:lumOff val="25000"/>
                  </a:schemeClr>
                </a:solidFill>
              </a:rPr>
              <a:t> u </a:t>
            </a:r>
            <a:r>
              <a:rPr lang="en-US" sz="2000" dirty="0" err="1" smtClean="0">
                <a:solidFill>
                  <a:schemeClr val="tx1">
                    <a:lumMod val="75000"/>
                    <a:lumOff val="25000"/>
                  </a:schemeClr>
                </a:solidFill>
              </a:rPr>
              <a:t>holda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bu</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to’g’ri</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chiziq</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egri</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chiziqning</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nimasi</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diyeladi</a:t>
            </a:r>
            <a:r>
              <a:rPr lang="en-US" sz="2000" dirty="0" smtClean="0">
                <a:solidFill>
                  <a:schemeClr val="tx1">
                    <a:lumMod val="75000"/>
                    <a:lumOff val="25000"/>
                  </a:schemeClr>
                </a:solidFill>
              </a:rPr>
              <a:t>?</a:t>
            </a:r>
            <a:br>
              <a:rPr lang="en-US" sz="2000" dirty="0" smtClean="0">
                <a:solidFill>
                  <a:schemeClr val="tx1">
                    <a:lumMod val="75000"/>
                    <a:lumOff val="25000"/>
                  </a:schemeClr>
                </a:solidFill>
              </a:rPr>
            </a:br>
            <a:r>
              <a:rPr lang="en-US" sz="2000" dirty="0" smtClean="0">
                <a:solidFill>
                  <a:schemeClr val="tx1">
                    <a:lumMod val="75000"/>
                    <a:lumOff val="25000"/>
                  </a:schemeClr>
                </a:solidFill>
              </a:rPr>
              <a:t>4)agar f(x) </a:t>
            </a:r>
            <a:r>
              <a:rPr lang="en-US" sz="2000" dirty="0" err="1" smtClean="0">
                <a:solidFill>
                  <a:schemeClr val="tx1">
                    <a:lumMod val="75000"/>
                    <a:lumOff val="25000"/>
                  </a:schemeClr>
                </a:solidFill>
              </a:rPr>
              <a:t>funksiya</a:t>
            </a:r>
            <a:r>
              <a:rPr lang="en-US" sz="2000" dirty="0" smtClean="0">
                <a:solidFill>
                  <a:schemeClr val="tx1">
                    <a:lumMod val="75000"/>
                    <a:lumOff val="25000"/>
                  </a:schemeClr>
                </a:solidFill>
              </a:rPr>
              <a:t> x </a:t>
            </a:r>
            <a:r>
              <a:rPr lang="en-US" sz="2000" dirty="0" err="1" smtClean="0">
                <a:solidFill>
                  <a:schemeClr val="tx1">
                    <a:lumMod val="75000"/>
                    <a:lumOff val="25000"/>
                  </a:schemeClr>
                </a:solidFill>
              </a:rPr>
              <a:t>to’plamda</a:t>
            </a:r>
            <a:r>
              <a:rPr lang="en-US" sz="2000" dirty="0" smtClean="0">
                <a:solidFill>
                  <a:schemeClr val="tx1">
                    <a:lumMod val="75000"/>
                    <a:lumOff val="25000"/>
                  </a:schemeClr>
                </a:solidFill>
              </a:rPr>
              <a:t> ham </a:t>
            </a:r>
            <a:r>
              <a:rPr lang="en-US" sz="2000" dirty="0" err="1" smtClean="0">
                <a:solidFill>
                  <a:schemeClr val="tx1">
                    <a:lumMod val="75000"/>
                    <a:lumOff val="25000"/>
                  </a:schemeClr>
                </a:solidFill>
              </a:rPr>
              <a:t>quyidan</a:t>
            </a:r>
            <a:r>
              <a:rPr lang="en-US" sz="2000" dirty="0" smtClean="0">
                <a:solidFill>
                  <a:schemeClr val="tx1">
                    <a:lumMod val="75000"/>
                    <a:lumOff val="25000"/>
                  </a:schemeClr>
                </a:solidFill>
              </a:rPr>
              <a:t> ham </a:t>
            </a:r>
            <a:r>
              <a:rPr lang="en-US" sz="2000" dirty="0" err="1" smtClean="0">
                <a:solidFill>
                  <a:schemeClr val="tx1">
                    <a:lumMod val="75000"/>
                    <a:lumOff val="25000"/>
                  </a:schemeClr>
                </a:solidFill>
              </a:rPr>
              <a:t>yuqoridan</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chegaralangan</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bo’lsa</a:t>
            </a:r>
            <a:r>
              <a:rPr lang="en-US" sz="2000" dirty="0" smtClean="0">
                <a:solidFill>
                  <a:schemeClr val="tx1">
                    <a:lumMod val="75000"/>
                    <a:lumOff val="25000"/>
                  </a:schemeClr>
                </a:solidFill>
              </a:rPr>
              <a:t> u </a:t>
            </a:r>
            <a:r>
              <a:rPr lang="en-US" sz="2000" dirty="0" err="1" smtClean="0">
                <a:solidFill>
                  <a:schemeClr val="tx1">
                    <a:lumMod val="75000"/>
                    <a:lumOff val="25000"/>
                  </a:schemeClr>
                </a:solidFill>
              </a:rPr>
              <a:t>shu</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to’plamda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qanday</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bo’ladi</a:t>
            </a:r>
            <a:r>
              <a:rPr lang="en-US" sz="2000" dirty="0" smtClean="0">
                <a:solidFill>
                  <a:schemeClr val="tx1">
                    <a:lumMod val="75000"/>
                    <a:lumOff val="25000"/>
                  </a:schemeClr>
                </a:solidFill>
              </a:rPr>
              <a:t>?</a:t>
            </a:r>
            <a:br>
              <a:rPr lang="en-US" sz="2000" dirty="0" smtClean="0">
                <a:solidFill>
                  <a:schemeClr val="tx1">
                    <a:lumMod val="75000"/>
                    <a:lumOff val="25000"/>
                  </a:schemeClr>
                </a:solidFill>
              </a:rPr>
            </a:br>
            <a:r>
              <a:rPr lang="en-US" sz="2000" dirty="0" smtClean="0">
                <a:solidFill>
                  <a:schemeClr val="tx1">
                    <a:lumMod val="75000"/>
                    <a:lumOff val="25000"/>
                  </a:schemeClr>
                </a:solidFill>
              </a:rPr>
              <a:t>5)</a:t>
            </a:r>
            <a:r>
              <a:rPr lang="en-US" sz="2000" dirty="0" err="1" smtClean="0">
                <a:solidFill>
                  <a:schemeClr val="tx1">
                    <a:lumMod val="75000"/>
                    <a:lumOff val="25000"/>
                  </a:schemeClr>
                </a:solidFill>
              </a:rPr>
              <a:t>yaqinlashuvchi</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ketma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ketlik</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yagona</a:t>
            </a:r>
            <a:r>
              <a:rPr lang="en-US" sz="2000" dirty="0" smtClean="0">
                <a:solidFill>
                  <a:schemeClr val="tx1">
                    <a:lumMod val="75000"/>
                    <a:lumOff val="25000"/>
                  </a:schemeClr>
                </a:solidFill>
              </a:rPr>
              <a:t>  … </a:t>
            </a:r>
            <a:r>
              <a:rPr lang="en-US" sz="2000" dirty="0" err="1" smtClean="0">
                <a:solidFill>
                  <a:schemeClr val="tx1">
                    <a:lumMod val="75000"/>
                    <a:lumOff val="25000"/>
                  </a:schemeClr>
                </a:solidFill>
              </a:rPr>
              <a:t>ega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bo’ladi</a:t>
            </a:r>
            <a:r>
              <a:rPr lang="en-US" sz="2000" dirty="0" smtClean="0">
                <a:solidFill>
                  <a:schemeClr val="tx1">
                    <a:lumMod val="75000"/>
                    <a:lumOff val="25000"/>
                  </a:schemeClr>
                </a:solidFill>
              </a:rPr>
              <a:t>.</a:t>
            </a:r>
            <a:br>
              <a:rPr lang="en-US" sz="2000" dirty="0" smtClean="0">
                <a:solidFill>
                  <a:schemeClr val="tx1">
                    <a:lumMod val="75000"/>
                    <a:lumOff val="25000"/>
                  </a:schemeClr>
                </a:solidFill>
              </a:rPr>
            </a:br>
            <a:r>
              <a:rPr lang="en-US" sz="2000" dirty="0" smtClean="0">
                <a:solidFill>
                  <a:schemeClr val="tx1">
                    <a:lumMod val="75000"/>
                    <a:lumOff val="25000"/>
                  </a:schemeClr>
                </a:solidFill>
              </a:rPr>
              <a:t>6)</a:t>
            </a:r>
            <a:r>
              <a:rPr lang="en-US" sz="2000" dirty="0" err="1" smtClean="0">
                <a:solidFill>
                  <a:schemeClr val="tx1">
                    <a:lumMod val="75000"/>
                    <a:lumOff val="25000"/>
                  </a:schemeClr>
                </a:solidFill>
              </a:rPr>
              <a:t>limintga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ega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bo’lgan</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ketma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ketlik</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qanday</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ketma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ketlik</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diyeladi</a:t>
            </a:r>
            <a:r>
              <a:rPr lang="en-US" sz="2000" dirty="0" smtClean="0">
                <a:solidFill>
                  <a:schemeClr val="tx1">
                    <a:lumMod val="75000"/>
                    <a:lumOff val="25000"/>
                  </a:schemeClr>
                </a:solidFill>
              </a:rPr>
              <a:t>?</a:t>
            </a:r>
            <a:br>
              <a:rPr lang="en-US" sz="2000" dirty="0" smtClean="0">
                <a:solidFill>
                  <a:schemeClr val="tx1">
                    <a:lumMod val="75000"/>
                    <a:lumOff val="25000"/>
                  </a:schemeClr>
                </a:solidFill>
              </a:rPr>
            </a:br>
            <a:r>
              <a:rPr lang="en-US" sz="2000" dirty="0" smtClean="0">
                <a:solidFill>
                  <a:schemeClr val="tx1">
                    <a:lumMod val="75000"/>
                    <a:lumOff val="25000"/>
                  </a:schemeClr>
                </a:solidFill>
              </a:rPr>
              <a:t>7)</a:t>
            </a:r>
            <a:r>
              <a:rPr lang="en-US" sz="2000" dirty="0" err="1" smtClean="0">
                <a:solidFill>
                  <a:schemeClr val="tx1">
                    <a:lumMod val="75000"/>
                    <a:lumOff val="25000"/>
                  </a:schemeClr>
                </a:solidFill>
              </a:rPr>
              <a:t>ikki</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funksiya</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ko’paytmasining</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defrinsiali</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formulasidan</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kelib</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chiqadigan</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integrallash</a:t>
            </a: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usuli</a:t>
            </a:r>
            <a:r>
              <a:rPr lang="en-US" sz="2000" dirty="0" smtClean="0">
                <a:solidFill>
                  <a:schemeClr val="tx1">
                    <a:lumMod val="75000"/>
                    <a:lumOff val="25000"/>
                  </a:schemeClr>
                </a:solidFill>
              </a:rPr>
              <a:t>?</a:t>
            </a:r>
            <a:br>
              <a:rPr lang="en-US" sz="2000" dirty="0" smtClean="0">
                <a:solidFill>
                  <a:schemeClr val="tx1">
                    <a:lumMod val="75000"/>
                    <a:lumOff val="25000"/>
                  </a:schemeClr>
                </a:solidFill>
              </a:rPr>
            </a:br>
            <a:r>
              <a:rPr lang="en-US" sz="2000" dirty="0" smtClean="0">
                <a:solidFill>
                  <a:schemeClr val="tx1">
                    <a:lumMod val="75000"/>
                    <a:lumOff val="25000"/>
                  </a:schemeClr>
                </a:solidFill>
              </a:rPr>
              <a:t/>
            </a:r>
            <a:br>
              <a:rPr lang="en-US" sz="2000" dirty="0" smtClean="0">
                <a:solidFill>
                  <a:schemeClr val="tx1">
                    <a:lumMod val="75000"/>
                    <a:lumOff val="25000"/>
                  </a:schemeClr>
                </a:solidFill>
              </a:rPr>
            </a:br>
            <a:endParaRPr lang="ru-RU" sz="2000" dirty="0">
              <a:solidFill>
                <a:schemeClr val="tx1">
                  <a:lumMod val="75000"/>
                  <a:lumOff val="25000"/>
                </a:schemeClr>
              </a:solidFil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Вертикальный свиток 2"/>
          <p:cNvSpPr/>
          <p:nvPr/>
        </p:nvSpPr>
        <p:spPr>
          <a:xfrm>
            <a:off x="1285852" y="571480"/>
            <a:ext cx="6500858" cy="5643602"/>
          </a:xfrm>
          <a:prstGeom prst="vertic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0177" name="Rectangle 1"/>
          <p:cNvSpPr>
            <a:spLocks noChangeArrowheads="1"/>
          </p:cNvSpPr>
          <p:nvPr/>
        </p:nvSpPr>
        <p:spPr bwMode="auto">
          <a:xfrm>
            <a:off x="2143108" y="1141856"/>
            <a:ext cx="4857784"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dirty="0"/>
              <a:t> </a:t>
            </a:r>
            <a:endParaRPr lang="ru-RU" sz="2000" dirty="0"/>
          </a:p>
          <a:p>
            <a:pPr algn="just" fontAlgn="base">
              <a:spcBef>
                <a:spcPct val="0"/>
              </a:spcBef>
              <a:spcAft>
                <a:spcPct val="0"/>
              </a:spcAft>
            </a:pPr>
            <a:r>
              <a:rPr lang="en-US" sz="2000" dirty="0" err="1"/>
              <a:t>Foydalanilgan</a:t>
            </a:r>
            <a:r>
              <a:rPr lang="en-US" sz="2000" dirty="0"/>
              <a:t> </a:t>
            </a:r>
            <a:r>
              <a:rPr lang="en-US" sz="2000" dirty="0" err="1"/>
              <a:t>adabiyotlar</a:t>
            </a:r>
            <a:r>
              <a:rPr lang="en-US" sz="2000" dirty="0"/>
              <a:t/>
            </a:r>
            <a:br>
              <a:rPr lang="en-US" sz="2000" dirty="0"/>
            </a:br>
            <a:r>
              <a:rPr lang="en-US" sz="2000" dirty="0"/>
              <a:t>1. </a:t>
            </a:r>
            <a:r>
              <a:rPr lang="en-US" sz="2000" dirty="0" err="1"/>
              <a:t>Toshmetov</a:t>
            </a:r>
            <a:r>
              <a:rPr lang="en-US" sz="2000" dirty="0"/>
              <a:t> O’., </a:t>
            </a:r>
            <a:r>
              <a:rPr lang="en-US" sz="2000" dirty="0" err="1"/>
              <a:t>Turgunbayev</a:t>
            </a:r>
            <a:r>
              <a:rPr lang="en-US" sz="2000" dirty="0"/>
              <a:t> R., </a:t>
            </a:r>
            <a:r>
              <a:rPr lang="en-US" sz="2000" dirty="0" err="1"/>
              <a:t>Saydamatov</a:t>
            </a:r>
            <a:r>
              <a:rPr lang="en-US" sz="2000" dirty="0"/>
              <a:t> E., </a:t>
            </a:r>
            <a:r>
              <a:rPr lang="en-US" sz="2000" dirty="0" err="1"/>
              <a:t>Madirimov</a:t>
            </a:r>
            <a:r>
              <a:rPr lang="en-US" sz="2000" dirty="0"/>
              <a:t> M. </a:t>
            </a:r>
            <a:r>
              <a:rPr lang="uz-Cyrl-UZ" sz="2000" dirty="0"/>
              <a:t>Matematik analiz I</a:t>
            </a:r>
            <a:r>
              <a:rPr lang="en-US" sz="2000" dirty="0"/>
              <a:t>-</a:t>
            </a:r>
            <a:r>
              <a:rPr lang="en-US" sz="2000" dirty="0" err="1"/>
              <a:t>qism</a:t>
            </a:r>
            <a:r>
              <a:rPr lang="en-US" sz="2000" dirty="0"/>
              <a:t>.</a:t>
            </a:r>
            <a:r>
              <a:rPr lang="uz-Cyrl-UZ" sz="2000" dirty="0"/>
              <a:t> T.: “</a:t>
            </a:r>
            <a:r>
              <a:rPr lang="en-US" sz="2000" dirty="0" err="1"/>
              <a:t>Extremum</a:t>
            </a:r>
            <a:r>
              <a:rPr lang="en-US" sz="2000" dirty="0"/>
              <a:t>-Press</a:t>
            </a:r>
            <a:r>
              <a:rPr lang="uz-Cyrl-UZ" sz="2000" dirty="0"/>
              <a:t>”</a:t>
            </a:r>
            <a:r>
              <a:rPr lang="en-US" sz="2000" dirty="0"/>
              <a:t>, 2015. -267-272b.</a:t>
            </a:r>
            <a:br>
              <a:rPr lang="en-US" sz="2000" dirty="0"/>
            </a:br>
            <a:r>
              <a:rPr lang="en-US" sz="2000" dirty="0"/>
              <a:t>2. Claudia </a:t>
            </a:r>
            <a:r>
              <a:rPr lang="en-US" sz="2000" dirty="0" err="1"/>
              <a:t>Canuto</a:t>
            </a:r>
            <a:r>
              <a:rPr lang="en-US" sz="2000" dirty="0"/>
              <a:t>, Anita </a:t>
            </a:r>
            <a:r>
              <a:rPr lang="en-US" sz="2000" dirty="0" err="1"/>
              <a:t>Tabacco</a:t>
            </a:r>
            <a:r>
              <a:rPr lang="en-US" sz="2000" dirty="0"/>
              <a:t> Mathematical analysis. I. Springer-</a:t>
            </a:r>
            <a:r>
              <a:rPr lang="en-US" sz="2000" dirty="0" err="1"/>
              <a:t>Verlag</a:t>
            </a:r>
            <a:r>
              <a:rPr lang="en-US" sz="2000" dirty="0"/>
              <a:t>. Italia, Milan. 2008.-    304-310p.</a:t>
            </a:r>
            <a:br>
              <a:rPr lang="en-US" sz="2000" dirty="0"/>
            </a:br>
            <a:r>
              <a:rPr lang="en-US" sz="2000" dirty="0"/>
              <a:t>3. </a:t>
            </a:r>
            <a:r>
              <a:rPr lang="uz-Cyrl-UZ" sz="2000" dirty="0"/>
              <a:t>Xudayberganov G., Vorisov A., Mansurov X., Shoimqulov B. Matematik analizdan ma’ruzalar. I </a:t>
            </a:r>
            <a:r>
              <a:rPr lang="en-US" sz="2000" dirty="0"/>
              <a:t>T.:</a:t>
            </a:r>
            <a:r>
              <a:rPr lang="uz-Cyrl-UZ" sz="2000" dirty="0"/>
              <a:t>«Voris-nashriyot». 2010 y. 185-190</a:t>
            </a:r>
            <a:r>
              <a:rPr lang="en-US" sz="2000" dirty="0"/>
              <a:t> b.</a:t>
            </a:r>
            <a:endParaRPr lang="ru-RU" sz="2000" dirty="0"/>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398978"/>
          </a:xfrm>
        </p:spPr>
        <p:txBody>
          <a:bodyPr/>
          <a:lstStyle/>
          <a:p>
            <a:pPr>
              <a:buNone/>
            </a:pPr>
            <a:endParaRPr lang="ru-RU" dirty="0"/>
          </a:p>
        </p:txBody>
      </p:sp>
      <p:sp>
        <p:nvSpPr>
          <p:cNvPr id="5" name="Лента лицом вниз 4"/>
          <p:cNvSpPr/>
          <p:nvPr/>
        </p:nvSpPr>
        <p:spPr>
          <a:xfrm>
            <a:off x="0" y="357166"/>
            <a:ext cx="8786842" cy="6500834"/>
          </a:xfrm>
          <a:prstGeom prst="ribbon">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smtClean="0">
                <a:solidFill>
                  <a:schemeClr val="tx1"/>
                </a:solidFill>
              </a:rPr>
              <a:t>SAVOLLAR</a:t>
            </a:r>
          </a:p>
          <a:p>
            <a:pPr algn="ctr"/>
            <a:r>
              <a:rPr lang="en-US" b="1" i="1" dirty="0" smtClean="0">
                <a:solidFill>
                  <a:schemeClr val="tx1"/>
                </a:solidFill>
              </a:rPr>
              <a:t>1)ANIQMAS INTEGRAL NIMA?</a:t>
            </a:r>
          </a:p>
          <a:p>
            <a:pPr algn="ctr"/>
            <a:r>
              <a:rPr lang="en-US" b="1" i="1" dirty="0" smtClean="0">
                <a:solidFill>
                  <a:schemeClr val="tx1"/>
                </a:solidFill>
              </a:rPr>
              <a:t>2)QANDAY INTEGRALLASH USULLARINI BILASIZ?</a:t>
            </a:r>
          </a:p>
          <a:p>
            <a:pPr algn="ctr"/>
            <a:r>
              <a:rPr lang="en-US" b="1" i="1" dirty="0" smtClean="0">
                <a:solidFill>
                  <a:schemeClr val="tx1"/>
                </a:solidFill>
              </a:rPr>
              <a:t>3)BEVOSITA INTEGRALLASH USULI NIMAGA ASOSLANGAN?</a:t>
            </a:r>
          </a:p>
          <a:p>
            <a:pPr algn="ctr"/>
            <a:r>
              <a:rPr lang="en-US" b="1" i="1" dirty="0" smtClean="0">
                <a:solidFill>
                  <a:schemeClr val="tx1"/>
                </a:solidFill>
              </a:rPr>
              <a:t>4)</a:t>
            </a:r>
            <a:r>
              <a:rPr lang="uz-Cyrl-UZ" dirty="0" smtClean="0"/>
              <a:t> . </a:t>
            </a:r>
            <a:r>
              <a:rPr lang="en-US" b="1" i="1" dirty="0" smtClean="0">
                <a:solidFill>
                  <a:schemeClr val="tx1"/>
                </a:solidFill>
              </a:rPr>
              <a:t>A</a:t>
            </a:r>
            <a:r>
              <a:rPr lang="uz-Cyrl-UZ" b="1" i="1" dirty="0" smtClean="0">
                <a:solidFill>
                  <a:schemeClr val="tx1"/>
                </a:solidFill>
              </a:rPr>
              <a:t>niqmas</a:t>
            </a:r>
            <a:r>
              <a:rPr lang="uz-Cyrl-UZ" sz="2000" b="1" i="1" dirty="0" smtClean="0">
                <a:solidFill>
                  <a:schemeClr val="tx1"/>
                </a:solidFill>
              </a:rPr>
              <a:t> integralda </a:t>
            </a:r>
            <a:r>
              <a:rPr lang="uz-Cyrl-UZ" b="1" i="1" dirty="0" smtClean="0">
                <a:solidFill>
                  <a:schemeClr val="tx1"/>
                </a:solidFill>
              </a:rPr>
              <a:t>o‘zgaruvchini</a:t>
            </a:r>
            <a:r>
              <a:rPr lang="uz-Cyrl-UZ" sz="2000" b="1" i="1" dirty="0" smtClean="0">
                <a:solidFill>
                  <a:schemeClr val="tx1"/>
                </a:solidFill>
              </a:rPr>
              <a:t> almashtirish usuli differensialning qaysi xossasiga asoslangan?</a:t>
            </a:r>
            <a:endParaRPr lang="ru-RU" sz="2000" b="1" i="1" dirty="0" smtClean="0">
              <a:solidFill>
                <a:schemeClr val="tx1"/>
              </a:solidFill>
            </a:endParaRPr>
          </a:p>
          <a:p>
            <a:pPr algn="ctr"/>
            <a:r>
              <a:rPr lang="en-US" b="1" i="1" dirty="0" smtClean="0">
                <a:solidFill>
                  <a:schemeClr val="tx1"/>
                </a:solidFill>
              </a:rPr>
              <a:t>5)</a:t>
            </a:r>
            <a:r>
              <a:rPr lang="uz-Cyrl-UZ" dirty="0" smtClean="0"/>
              <a:t> </a:t>
            </a:r>
            <a:r>
              <a:rPr lang="uz-Cyrl-UZ" sz="2000" b="1" i="1" dirty="0" smtClean="0">
                <a:solidFill>
                  <a:schemeClr val="tx1"/>
                </a:solidFill>
              </a:rPr>
              <a:t>. Bo‘laklab integrallash usuli differensial hisobning qaysi formulasiga asoslangan?</a:t>
            </a:r>
            <a:endParaRPr lang="ru-RU" sz="2000" b="1" i="1" dirty="0" smtClean="0">
              <a:solidFill>
                <a:schemeClr val="tx1"/>
              </a:solidFill>
            </a:endParaRPr>
          </a:p>
          <a:p>
            <a:pPr algn="ctr"/>
            <a:endParaRPr lang="ru-RU" b="1" i="1" dirty="0">
              <a:solidFill>
                <a:schemeClr val="tx1"/>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162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785794"/>
            <a:ext cx="8183880" cy="4357718"/>
          </a:xfrm>
        </p:spPr>
        <p:txBody>
          <a:bodyPr>
            <a:normAutofit fontScale="90000"/>
          </a:bodyPr>
          <a:lstStyle/>
          <a:p>
            <a:r>
              <a:rPr lang="en-US" dirty="0" smtClean="0">
                <a:solidFill>
                  <a:schemeClr val="tx1">
                    <a:lumMod val="65000"/>
                    <a:lumOff val="35000"/>
                  </a:schemeClr>
                </a:solidFill>
              </a:rPr>
              <a:t>                        </a:t>
            </a:r>
            <a:r>
              <a:rPr lang="en-US" dirty="0" err="1" smtClean="0">
                <a:solidFill>
                  <a:schemeClr val="tx1">
                    <a:lumMod val="65000"/>
                    <a:lumOff val="35000"/>
                  </a:schemeClr>
                </a:solidFill>
              </a:rPr>
              <a:t>Reja</a:t>
            </a:r>
            <a:r>
              <a:rPr lang="en-US" dirty="0" smtClean="0">
                <a:solidFill>
                  <a:schemeClr val="tx1">
                    <a:lumMod val="65000"/>
                    <a:lumOff val="35000"/>
                  </a:schemeClr>
                </a:solidFill>
              </a:rPr>
              <a:t>:</a:t>
            </a:r>
            <a:br>
              <a:rPr lang="en-US" dirty="0" smtClean="0">
                <a:solidFill>
                  <a:schemeClr val="tx1">
                    <a:lumMod val="65000"/>
                    <a:lumOff val="35000"/>
                  </a:schemeClr>
                </a:solidFill>
              </a:rPr>
            </a:br>
            <a:r>
              <a:rPr lang="en-US" dirty="0" smtClean="0">
                <a:solidFill>
                  <a:schemeClr val="tx1"/>
                </a:solidFill>
              </a:rPr>
              <a:t/>
            </a:r>
            <a:br>
              <a:rPr lang="en-US" dirty="0" smtClean="0">
                <a:solidFill>
                  <a:schemeClr val="tx1"/>
                </a:solidFill>
              </a:rPr>
            </a:br>
            <a:r>
              <a:rPr lang="en-US" dirty="0">
                <a:solidFill>
                  <a:schemeClr val="tx1"/>
                </a:solidFill>
                <a:effectLst/>
              </a:rPr>
              <a:t>1. </a:t>
            </a:r>
            <a:r>
              <a:rPr lang="uz-Cyrl-UZ" dirty="0">
                <a:solidFill>
                  <a:schemeClr val="tx1"/>
                </a:solidFill>
                <a:effectLst/>
              </a:rPr>
              <a:t>Integrallash usullari</a:t>
            </a:r>
            <a:r>
              <a:rPr lang="en-US" dirty="0">
                <a:solidFill>
                  <a:schemeClr val="tx1"/>
                </a:solidFill>
                <a:effectLst/>
              </a:rPr>
              <a:t>;</a:t>
            </a:r>
            <a:r>
              <a:rPr lang="ru-RU" dirty="0">
                <a:solidFill>
                  <a:schemeClr val="tx1"/>
                </a:solidFill>
                <a:effectLst/>
              </a:rPr>
              <a:t/>
            </a:r>
            <a:br>
              <a:rPr lang="ru-RU" dirty="0">
                <a:solidFill>
                  <a:schemeClr val="tx1"/>
                </a:solidFill>
                <a:effectLst/>
              </a:rPr>
            </a:br>
            <a:r>
              <a:rPr lang="en-US" dirty="0">
                <a:solidFill>
                  <a:schemeClr val="tx1"/>
                </a:solidFill>
                <a:effectLst/>
              </a:rPr>
              <a:t>2.</a:t>
            </a:r>
            <a:r>
              <a:rPr lang="uz-Cyrl-UZ" dirty="0">
                <a:solidFill>
                  <a:schemeClr val="tx1"/>
                </a:solidFill>
                <a:effectLst/>
              </a:rPr>
              <a:t>Aniqmas integral</a:t>
            </a:r>
            <a:r>
              <a:rPr lang="en-US" dirty="0">
                <a:solidFill>
                  <a:schemeClr val="tx1"/>
                </a:solidFill>
                <a:effectLst/>
              </a:rPr>
              <a:t>da o</a:t>
            </a:r>
            <a:r>
              <a:rPr lang="uz-Cyrl-UZ" dirty="0">
                <a:solidFill>
                  <a:schemeClr val="tx1"/>
                </a:solidFill>
                <a:effectLst/>
              </a:rPr>
              <a:t>‘zgaruvchini almashtirish</a:t>
            </a:r>
            <a:r>
              <a:rPr lang="en-US" dirty="0">
                <a:solidFill>
                  <a:schemeClr val="tx1"/>
                </a:solidFill>
                <a:effectLst/>
              </a:rPr>
              <a:t> </a:t>
            </a:r>
            <a:r>
              <a:rPr lang="en-US" dirty="0" err="1">
                <a:solidFill>
                  <a:schemeClr val="tx1"/>
                </a:solidFill>
                <a:effectLst/>
              </a:rPr>
              <a:t>usuli</a:t>
            </a:r>
            <a:r>
              <a:rPr lang="en-US" dirty="0">
                <a:solidFill>
                  <a:schemeClr val="tx1"/>
                </a:solidFill>
                <a:effectLst/>
              </a:rPr>
              <a:t>; </a:t>
            </a:r>
            <a:r>
              <a:rPr lang="ru-RU" dirty="0">
                <a:solidFill>
                  <a:schemeClr val="tx1"/>
                </a:solidFill>
                <a:effectLst/>
              </a:rPr>
              <a:t/>
            </a:r>
            <a:br>
              <a:rPr lang="ru-RU" dirty="0">
                <a:solidFill>
                  <a:schemeClr val="tx1"/>
                </a:solidFill>
                <a:effectLst/>
              </a:rPr>
            </a:br>
            <a:r>
              <a:rPr lang="en-US" dirty="0">
                <a:solidFill>
                  <a:schemeClr val="tx1"/>
                </a:solidFill>
                <a:effectLst/>
              </a:rPr>
              <a:t>3. </a:t>
            </a:r>
            <a:r>
              <a:rPr lang="uz-Cyrl-UZ" dirty="0">
                <a:solidFill>
                  <a:schemeClr val="tx1"/>
                </a:solidFill>
                <a:effectLst/>
              </a:rPr>
              <a:t>Aniqmas integral</a:t>
            </a:r>
            <a:r>
              <a:rPr lang="en-US" dirty="0">
                <a:solidFill>
                  <a:schemeClr val="tx1"/>
                </a:solidFill>
                <a:effectLst/>
              </a:rPr>
              <a:t>da b</a:t>
            </a:r>
            <a:r>
              <a:rPr lang="uz-Cyrl-UZ" dirty="0">
                <a:solidFill>
                  <a:schemeClr val="tx1"/>
                </a:solidFill>
                <a:effectLst/>
              </a:rPr>
              <a:t>o‘laklab integrallash usuli</a:t>
            </a:r>
            <a:r>
              <a:rPr lang="en-US" dirty="0">
                <a:solidFill>
                  <a:schemeClr val="tx1"/>
                </a:solidFill>
                <a:effectLst/>
              </a:rPr>
              <a:t>.</a:t>
            </a:r>
            <a:r>
              <a:rPr lang="ru-RU" dirty="0">
                <a:solidFill>
                  <a:schemeClr val="tx1"/>
                </a:solidFill>
                <a:effectLst/>
              </a:rPr>
              <a:t/>
            </a:r>
            <a:br>
              <a:rPr lang="ru-RU" dirty="0">
                <a:solidFill>
                  <a:schemeClr val="tx1"/>
                </a:solidFill>
                <a:effectLst/>
              </a:rPr>
            </a:br>
            <a:r>
              <a:rPr lang="en-US" dirty="0" smtClean="0"/>
              <a:t/>
            </a:r>
            <a:br>
              <a:rPr lang="en-US" dirty="0" smtClean="0"/>
            </a:br>
            <a:endParaRPr lang="ru-RU"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FFEFD1"/>
            </a:gs>
            <a:gs pos="64999">
              <a:srgbClr val="F0EBD5"/>
            </a:gs>
            <a:gs pos="100000">
              <a:srgbClr val="D1C39F"/>
            </a:gs>
          </a:gsLst>
          <a:lin ang="16200000" scaled="0"/>
        </a:gradFill>
        <a:effectLst/>
      </p:bgPr>
    </p:bg>
    <p:spTree>
      <p:nvGrpSpPr>
        <p:cNvPr id="1" name=""/>
        <p:cNvGrpSpPr/>
        <p:nvPr/>
      </p:nvGrpSpPr>
      <p:grpSpPr>
        <a:xfrm>
          <a:off x="0" y="0"/>
          <a:ext cx="0" cy="0"/>
          <a:chOff x="0" y="0"/>
          <a:chExt cx="0" cy="0"/>
        </a:xfrm>
      </p:grpSpPr>
      <p:sp>
        <p:nvSpPr>
          <p:cNvPr id="6" name="Текст 5"/>
          <p:cNvSpPr>
            <a:spLocks noGrp="1"/>
          </p:cNvSpPr>
          <p:nvPr>
            <p:ph idx="1"/>
          </p:nvPr>
        </p:nvSpPr>
        <p:spPr>
          <a:xfrm>
            <a:off x="428596" y="530352"/>
            <a:ext cx="8258204" cy="5613292"/>
          </a:xfrm>
        </p:spPr>
        <p:txBody>
          <a:bodyPr/>
          <a:lstStyle/>
          <a:p>
            <a:endParaRPr lang="en-US" dirty="0" smtClean="0"/>
          </a:p>
          <a:p>
            <a:pPr algn="ctr">
              <a:buNone/>
            </a:pPr>
            <a:r>
              <a:rPr lang="en-US" b="1" i="1" dirty="0" smtClean="0"/>
              <a:t>TEST</a:t>
            </a:r>
          </a:p>
          <a:p>
            <a:pPr marL="342900" indent="-342900" algn="ctr">
              <a:buNone/>
            </a:pPr>
            <a:r>
              <a:rPr lang="en-US" b="1" dirty="0" smtClean="0"/>
              <a:t>a)</a:t>
            </a:r>
            <a:r>
              <a:rPr lang="en-US" dirty="0" smtClean="0"/>
              <a:t>1-ln2 </a:t>
            </a:r>
            <a:r>
              <a:rPr lang="en-US" b="1" i="1" dirty="0" smtClean="0"/>
              <a:t>b)</a:t>
            </a:r>
            <a:r>
              <a:rPr lang="en-US" i="1" dirty="0" smtClean="0"/>
              <a:t>1-ln3 </a:t>
            </a:r>
            <a:r>
              <a:rPr lang="en-US" b="1" i="1" dirty="0" smtClean="0"/>
              <a:t> c)</a:t>
            </a:r>
            <a:r>
              <a:rPr lang="en-US" dirty="0" smtClean="0"/>
              <a:t>1</a:t>
            </a:r>
            <a:endParaRPr lang="en-US" b="1" dirty="0" smtClean="0"/>
          </a:p>
          <a:p>
            <a:pPr marL="342900" indent="-342900">
              <a:buNone/>
            </a:pPr>
            <a:r>
              <a:rPr lang="en-US" b="1" dirty="0" smtClean="0"/>
              <a:t>1)</a:t>
            </a:r>
          </a:p>
          <a:p>
            <a:pPr marL="342900" indent="-342900" algn="ctr">
              <a:buNone/>
            </a:pPr>
            <a:endParaRPr lang="en-US" b="1" i="1" dirty="0" smtClean="0"/>
          </a:p>
          <a:p>
            <a:pPr marL="342900" indent="-342900" algn="ctr">
              <a:buNone/>
            </a:pPr>
            <a:endParaRPr lang="en-US" b="1" i="1" dirty="0" smtClean="0"/>
          </a:p>
          <a:p>
            <a:pPr marL="342900" indent="-342900" algn="ctr">
              <a:buNone/>
            </a:pPr>
            <a:r>
              <a:rPr lang="en-US" b="1" i="1" dirty="0" smtClean="0"/>
              <a:t>2)</a:t>
            </a:r>
            <a:r>
              <a:rPr lang="en-US" b="1" dirty="0" smtClean="0"/>
              <a:t> </a:t>
            </a:r>
            <a:r>
              <a:rPr lang="en-US" b="1" dirty="0" err="1" smtClean="0"/>
              <a:t>Chiziqlar</a:t>
            </a:r>
            <a:r>
              <a:rPr lang="en-US" b="1" dirty="0" smtClean="0"/>
              <a:t> </a:t>
            </a:r>
            <a:r>
              <a:rPr lang="en-US" b="1" dirty="0" err="1" smtClean="0"/>
              <a:t>bilan</a:t>
            </a:r>
            <a:r>
              <a:rPr lang="en-US" b="1" dirty="0" smtClean="0"/>
              <a:t> </a:t>
            </a:r>
            <a:r>
              <a:rPr lang="en-US" b="1" dirty="0" err="1" smtClean="0"/>
              <a:t>chegaralangan</a:t>
            </a:r>
            <a:r>
              <a:rPr lang="en-US" b="1" dirty="0" smtClean="0"/>
              <a:t> </a:t>
            </a:r>
            <a:r>
              <a:rPr lang="en-US" b="1" dirty="0" err="1" smtClean="0"/>
              <a:t>shaklning</a:t>
            </a:r>
            <a:r>
              <a:rPr lang="en-US" b="1" dirty="0" smtClean="0"/>
              <a:t> </a:t>
            </a:r>
            <a:r>
              <a:rPr lang="en-US" b="1" dirty="0" err="1" smtClean="0"/>
              <a:t>yuzasini</a:t>
            </a:r>
            <a:r>
              <a:rPr lang="en-US" b="1" dirty="0" smtClean="0"/>
              <a:t> </a:t>
            </a:r>
            <a:r>
              <a:rPr lang="en-US" b="1" dirty="0" err="1" smtClean="0"/>
              <a:t>hisoblang</a:t>
            </a:r>
            <a:r>
              <a:rPr lang="en-US" b="1" dirty="0" smtClean="0"/>
              <a:t>:</a:t>
            </a:r>
          </a:p>
          <a:p>
            <a:pPr marL="342900" indent="-342900" algn="ctr">
              <a:buNone/>
            </a:pPr>
            <a:endParaRPr lang="en-US" b="1" dirty="0" smtClean="0"/>
          </a:p>
          <a:p>
            <a:pPr marL="342900" indent="-342900" algn="ctr">
              <a:buNone/>
            </a:pPr>
            <a:r>
              <a:rPr lang="en-US" b="1" dirty="0" smtClean="0"/>
              <a:t>a)               b)                      c)</a:t>
            </a:r>
            <a:r>
              <a:rPr lang="en-US" sz="1400" b="1" dirty="0" smtClean="0"/>
              <a:t>3</a:t>
            </a:r>
            <a:endParaRPr lang="en-US" sz="1400" b="1" i="1" dirty="0" smtClean="0"/>
          </a:p>
        </p:txBody>
      </p:sp>
      <p:sp>
        <p:nvSpPr>
          <p:cNvPr id="573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5734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000100" y="1643050"/>
            <a:ext cx="1214446" cy="1081114"/>
          </a:xfrm>
          <a:prstGeom prst="rect">
            <a:avLst/>
          </a:prstGeom>
          <a:noFill/>
        </p:spPr>
      </p:pic>
      <p:sp>
        <p:nvSpPr>
          <p:cNvPr id="5734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5734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928794" y="4185771"/>
            <a:ext cx="3000396" cy="671990"/>
          </a:xfrm>
          <a:prstGeom prst="rect">
            <a:avLst/>
          </a:prstGeom>
          <a:noFill/>
        </p:spPr>
      </p:pic>
      <p:sp>
        <p:nvSpPr>
          <p:cNvPr id="5735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57349"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428860" y="4786322"/>
            <a:ext cx="128226" cy="577017"/>
          </a:xfrm>
          <a:prstGeom prst="rect">
            <a:avLst/>
          </a:prstGeom>
          <a:noFill/>
        </p:spPr>
      </p:pic>
      <p:sp>
        <p:nvSpPr>
          <p:cNvPr id="5735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57351"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572000" y="4714884"/>
            <a:ext cx="142876" cy="642942"/>
          </a:xfrm>
          <a:prstGeom prst="rect">
            <a:avLst/>
          </a:prstGeom>
          <a:noFill/>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162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357166"/>
            <a:ext cx="8183880" cy="5929354"/>
          </a:xfrm>
          <a:noFill/>
        </p:spPr>
        <p:txBody>
          <a:bodyPr>
            <a:normAutofit/>
          </a:bodyPr>
          <a:lstStyle/>
          <a:p>
            <a:r>
              <a:rPr lang="en-US" sz="2800" dirty="0" smtClean="0">
                <a:solidFill>
                  <a:schemeClr val="tx1">
                    <a:lumMod val="75000"/>
                    <a:lumOff val="25000"/>
                  </a:schemeClr>
                </a:solidFill>
              </a:rPr>
              <a:t>O’TILGAN  MAVZU YUZASIDAN SAVOLLAR</a:t>
            </a:r>
            <a:br>
              <a:rPr lang="en-US" sz="2800" dirty="0" smtClean="0">
                <a:solidFill>
                  <a:schemeClr val="tx1">
                    <a:lumMod val="75000"/>
                    <a:lumOff val="25000"/>
                  </a:schemeClr>
                </a:solidFill>
              </a:rPr>
            </a:br>
            <a:r>
              <a:rPr lang="en-US" sz="2800" b="0" dirty="0" smtClean="0">
                <a:solidFill>
                  <a:schemeClr val="tx1">
                    <a:lumMod val="75000"/>
                    <a:lumOff val="25000"/>
                  </a:schemeClr>
                </a:solidFill>
                <a:effectLst/>
              </a:rPr>
              <a:t/>
            </a:r>
            <a:br>
              <a:rPr lang="en-US" sz="2800" b="0" dirty="0" smtClean="0">
                <a:solidFill>
                  <a:schemeClr val="tx1">
                    <a:lumMod val="75000"/>
                    <a:lumOff val="25000"/>
                  </a:schemeClr>
                </a:solidFill>
                <a:effectLst/>
              </a:rPr>
            </a:br>
            <a:r>
              <a:rPr lang="en-US" sz="2800" b="0" dirty="0" smtClean="0">
                <a:solidFill>
                  <a:schemeClr val="tx1">
                    <a:lumMod val="75000"/>
                    <a:lumOff val="25000"/>
                  </a:schemeClr>
                </a:solidFill>
                <a:effectLst/>
              </a:rPr>
              <a:t>1.Aniqmas integral deb </a:t>
            </a:r>
            <a:r>
              <a:rPr lang="en-US" sz="2800" b="0" dirty="0" err="1" smtClean="0">
                <a:solidFill>
                  <a:schemeClr val="tx1">
                    <a:lumMod val="75000"/>
                    <a:lumOff val="25000"/>
                  </a:schemeClr>
                </a:solidFill>
                <a:effectLst/>
              </a:rPr>
              <a:t>nimaga</a:t>
            </a:r>
            <a:r>
              <a:rPr lang="en-US" sz="2800" b="0" dirty="0" smtClean="0">
                <a:solidFill>
                  <a:schemeClr val="tx1">
                    <a:lumMod val="75000"/>
                    <a:lumOff val="25000"/>
                  </a:schemeClr>
                </a:solidFill>
                <a:effectLst/>
              </a:rPr>
              <a:t> </a:t>
            </a:r>
            <a:r>
              <a:rPr lang="en-US" sz="2800" b="0" dirty="0" err="1" smtClean="0">
                <a:solidFill>
                  <a:schemeClr val="tx1">
                    <a:lumMod val="75000"/>
                    <a:lumOff val="25000"/>
                  </a:schemeClr>
                </a:solidFill>
                <a:effectLst/>
              </a:rPr>
              <a:t>aytiladi</a:t>
            </a:r>
            <a:r>
              <a:rPr lang="en-US" sz="2800" b="0" dirty="0" smtClean="0">
                <a:solidFill>
                  <a:schemeClr val="tx1">
                    <a:lumMod val="75000"/>
                    <a:lumOff val="25000"/>
                  </a:schemeClr>
                </a:solidFill>
                <a:effectLst/>
              </a:rPr>
              <a:t/>
            </a:r>
            <a:br>
              <a:rPr lang="en-US" sz="2800" b="0" dirty="0" smtClean="0">
                <a:solidFill>
                  <a:schemeClr val="tx1">
                    <a:lumMod val="75000"/>
                    <a:lumOff val="25000"/>
                  </a:schemeClr>
                </a:solidFill>
                <a:effectLst/>
              </a:rPr>
            </a:br>
            <a:r>
              <a:rPr lang="en-US" sz="2800" b="0" dirty="0" smtClean="0">
                <a:solidFill>
                  <a:schemeClr val="tx1">
                    <a:lumMod val="75000"/>
                    <a:lumOff val="25000"/>
                  </a:schemeClr>
                </a:solidFill>
                <a:effectLst/>
              </a:rPr>
              <a:t>2.f(x) </a:t>
            </a:r>
            <a:r>
              <a:rPr lang="en-US" sz="2800" b="0" dirty="0" err="1" smtClean="0">
                <a:solidFill>
                  <a:schemeClr val="tx1">
                    <a:lumMod val="75000"/>
                    <a:lumOff val="25000"/>
                  </a:schemeClr>
                </a:solidFill>
                <a:effectLst/>
              </a:rPr>
              <a:t>funrsiya</a:t>
            </a:r>
            <a:r>
              <a:rPr lang="en-US" sz="2800" b="0" dirty="0" smtClean="0">
                <a:solidFill>
                  <a:schemeClr val="tx1">
                    <a:lumMod val="75000"/>
                    <a:lumOff val="25000"/>
                  </a:schemeClr>
                </a:solidFill>
                <a:effectLst/>
              </a:rPr>
              <a:t> </a:t>
            </a:r>
            <a:r>
              <a:rPr lang="en-US" sz="2800" b="0" dirty="0" err="1" smtClean="0">
                <a:solidFill>
                  <a:schemeClr val="tx1">
                    <a:lumMod val="75000"/>
                    <a:lumOff val="25000"/>
                  </a:schemeClr>
                </a:solidFill>
                <a:effectLst/>
              </a:rPr>
              <a:t>boshlang’ichi</a:t>
            </a:r>
            <a:r>
              <a:rPr lang="en-US" sz="2800" b="0" dirty="0" smtClean="0">
                <a:solidFill>
                  <a:schemeClr val="tx1">
                    <a:lumMod val="75000"/>
                    <a:lumOff val="25000"/>
                  </a:schemeClr>
                </a:solidFill>
                <a:effectLst/>
              </a:rPr>
              <a:t> deb </a:t>
            </a:r>
            <a:r>
              <a:rPr lang="en-US" sz="2800" b="0" dirty="0" err="1" smtClean="0">
                <a:solidFill>
                  <a:schemeClr val="tx1">
                    <a:lumMod val="75000"/>
                    <a:lumOff val="25000"/>
                  </a:schemeClr>
                </a:solidFill>
                <a:effectLst/>
              </a:rPr>
              <a:t>nimaga</a:t>
            </a:r>
            <a:r>
              <a:rPr lang="en-US" sz="2800" b="0" dirty="0" smtClean="0">
                <a:solidFill>
                  <a:schemeClr val="tx1">
                    <a:lumMod val="75000"/>
                    <a:lumOff val="25000"/>
                  </a:schemeClr>
                </a:solidFill>
                <a:effectLst/>
              </a:rPr>
              <a:t> </a:t>
            </a:r>
            <a:r>
              <a:rPr lang="en-US" sz="2800" b="0" dirty="0" err="1" smtClean="0">
                <a:solidFill>
                  <a:schemeClr val="tx1">
                    <a:lumMod val="75000"/>
                    <a:lumOff val="25000"/>
                  </a:schemeClr>
                </a:solidFill>
                <a:effectLst/>
              </a:rPr>
              <a:t>aytiladi</a:t>
            </a:r>
            <a:r>
              <a:rPr lang="en-US" sz="2800" b="0" dirty="0" smtClean="0">
                <a:solidFill>
                  <a:schemeClr val="tx1">
                    <a:lumMod val="75000"/>
                    <a:lumOff val="25000"/>
                  </a:schemeClr>
                </a:solidFill>
                <a:effectLst/>
              </a:rPr>
              <a:t/>
            </a:r>
            <a:br>
              <a:rPr lang="en-US" sz="2800" b="0" dirty="0" smtClean="0">
                <a:solidFill>
                  <a:schemeClr val="tx1">
                    <a:lumMod val="75000"/>
                    <a:lumOff val="25000"/>
                  </a:schemeClr>
                </a:solidFill>
                <a:effectLst/>
              </a:rPr>
            </a:br>
            <a:r>
              <a:rPr lang="en-US" sz="2800" b="0" dirty="0" smtClean="0">
                <a:solidFill>
                  <a:schemeClr val="tx1">
                    <a:lumMod val="75000"/>
                    <a:lumOff val="25000"/>
                  </a:schemeClr>
                </a:solidFill>
                <a:effectLst/>
              </a:rPr>
              <a:t>3.f(x) </a:t>
            </a:r>
            <a:r>
              <a:rPr lang="en-US" sz="2800" b="0" dirty="0" err="1" smtClean="0">
                <a:solidFill>
                  <a:schemeClr val="tx1">
                    <a:lumMod val="75000"/>
                    <a:lumOff val="25000"/>
                  </a:schemeClr>
                </a:solidFill>
                <a:effectLst/>
              </a:rPr>
              <a:t>funksiya</a:t>
            </a:r>
            <a:r>
              <a:rPr lang="en-US" sz="2800" b="0" dirty="0" smtClean="0">
                <a:solidFill>
                  <a:schemeClr val="tx1">
                    <a:lumMod val="75000"/>
                    <a:lumOff val="25000"/>
                  </a:schemeClr>
                </a:solidFill>
                <a:effectLst/>
              </a:rPr>
              <a:t> </a:t>
            </a:r>
            <a:r>
              <a:rPr lang="en-US" sz="2800" b="0" dirty="0" err="1" smtClean="0">
                <a:solidFill>
                  <a:schemeClr val="tx1">
                    <a:lumMod val="75000"/>
                    <a:lumOff val="25000"/>
                  </a:schemeClr>
                </a:solidFill>
                <a:effectLst/>
              </a:rPr>
              <a:t>boshlang’chi</a:t>
            </a:r>
            <a:r>
              <a:rPr lang="en-US" sz="2800" b="0" dirty="0" smtClean="0">
                <a:solidFill>
                  <a:schemeClr val="tx1">
                    <a:lumMod val="75000"/>
                    <a:lumOff val="25000"/>
                  </a:schemeClr>
                </a:solidFill>
                <a:effectLst/>
              </a:rPr>
              <a:t> </a:t>
            </a:r>
            <a:r>
              <a:rPr lang="en-US" sz="2800" b="0" dirty="0" err="1" smtClean="0">
                <a:solidFill>
                  <a:schemeClr val="tx1">
                    <a:lumMod val="75000"/>
                    <a:lumOff val="25000"/>
                  </a:schemeClr>
                </a:solidFill>
                <a:effectLst/>
              </a:rPr>
              <a:t>qachon</a:t>
            </a:r>
            <a:r>
              <a:rPr lang="en-US" sz="2800" b="0" dirty="0" smtClean="0">
                <a:solidFill>
                  <a:schemeClr val="tx1">
                    <a:lumMod val="75000"/>
                    <a:lumOff val="25000"/>
                  </a:schemeClr>
                </a:solidFill>
                <a:effectLst/>
              </a:rPr>
              <a:t> </a:t>
            </a:r>
            <a:r>
              <a:rPr lang="en-US" sz="2800" b="0" dirty="0" err="1" smtClean="0">
                <a:solidFill>
                  <a:schemeClr val="tx1">
                    <a:lumMod val="75000"/>
                    <a:lumOff val="25000"/>
                  </a:schemeClr>
                </a:solidFill>
                <a:effectLst/>
              </a:rPr>
              <a:t>mavjud</a:t>
            </a:r>
            <a:r>
              <a:rPr lang="en-US" sz="2800" b="0" dirty="0" smtClean="0">
                <a:solidFill>
                  <a:schemeClr val="tx1">
                    <a:lumMod val="75000"/>
                    <a:lumOff val="25000"/>
                  </a:schemeClr>
                </a:solidFill>
                <a:effectLst/>
              </a:rPr>
              <a:t> </a:t>
            </a:r>
            <a:r>
              <a:rPr lang="en-US" sz="2800" b="0" dirty="0" err="1" smtClean="0">
                <a:solidFill>
                  <a:schemeClr val="tx1">
                    <a:lumMod val="75000"/>
                    <a:lumOff val="25000"/>
                  </a:schemeClr>
                </a:solidFill>
                <a:effectLst/>
              </a:rPr>
              <a:t>bo’ladi</a:t>
            </a:r>
            <a:r>
              <a:rPr lang="en-US" sz="2800" b="0" dirty="0" smtClean="0">
                <a:solidFill>
                  <a:schemeClr val="tx1">
                    <a:lumMod val="75000"/>
                    <a:lumOff val="25000"/>
                  </a:schemeClr>
                </a:solidFill>
                <a:effectLst/>
              </a:rPr>
              <a:t/>
            </a:r>
            <a:br>
              <a:rPr lang="en-US" sz="2800" b="0" dirty="0" smtClean="0">
                <a:solidFill>
                  <a:schemeClr val="tx1">
                    <a:lumMod val="75000"/>
                    <a:lumOff val="25000"/>
                  </a:schemeClr>
                </a:solidFill>
                <a:effectLst/>
              </a:rPr>
            </a:br>
            <a:r>
              <a:rPr lang="en-US" sz="2800" b="0" dirty="0" smtClean="0">
                <a:solidFill>
                  <a:schemeClr val="tx1">
                    <a:lumMod val="75000"/>
                    <a:lumOff val="25000"/>
                  </a:schemeClr>
                </a:solidFill>
                <a:effectLst/>
              </a:rPr>
              <a:t>4.boshlang’ich </a:t>
            </a:r>
            <a:r>
              <a:rPr lang="en-US" sz="2800" b="0" dirty="0" err="1" smtClean="0">
                <a:solidFill>
                  <a:schemeClr val="tx1">
                    <a:lumMod val="75000"/>
                    <a:lumOff val="25000"/>
                  </a:schemeClr>
                </a:solidFill>
                <a:effectLst/>
              </a:rPr>
              <a:t>funksiyalar</a:t>
            </a:r>
            <a:r>
              <a:rPr lang="en-US" sz="2800" b="0" dirty="0" smtClean="0">
                <a:solidFill>
                  <a:schemeClr val="tx1">
                    <a:lumMod val="75000"/>
                    <a:lumOff val="25000"/>
                  </a:schemeClr>
                </a:solidFill>
                <a:effectLst/>
              </a:rPr>
              <a:t> </a:t>
            </a:r>
            <a:r>
              <a:rPr lang="en-US" sz="2800" b="0" dirty="0" err="1" smtClean="0">
                <a:solidFill>
                  <a:schemeClr val="tx1">
                    <a:lumMod val="75000"/>
                    <a:lumOff val="25000"/>
                  </a:schemeClr>
                </a:solidFill>
                <a:effectLst/>
              </a:rPr>
              <a:t>bir</a:t>
            </a:r>
            <a:r>
              <a:rPr lang="en-US" sz="2800" b="0" dirty="0" smtClean="0">
                <a:solidFill>
                  <a:schemeClr val="tx1">
                    <a:lumMod val="75000"/>
                    <a:lumOff val="25000"/>
                  </a:schemeClr>
                </a:solidFill>
                <a:effectLst/>
              </a:rPr>
              <a:t> </a:t>
            </a:r>
            <a:r>
              <a:rPr lang="en-US" sz="2800" b="0" dirty="0" err="1" smtClean="0">
                <a:solidFill>
                  <a:schemeClr val="tx1">
                    <a:lumMod val="75000"/>
                    <a:lumOff val="25000"/>
                  </a:schemeClr>
                </a:solidFill>
                <a:effectLst/>
              </a:rPr>
              <a:t>biridan</a:t>
            </a:r>
            <a:r>
              <a:rPr lang="en-US" sz="2800" b="0" dirty="0" smtClean="0">
                <a:solidFill>
                  <a:schemeClr val="tx1">
                    <a:lumMod val="75000"/>
                    <a:lumOff val="25000"/>
                  </a:schemeClr>
                </a:solidFill>
                <a:effectLst/>
              </a:rPr>
              <a:t> </a:t>
            </a:r>
            <a:r>
              <a:rPr lang="en-US" sz="2800" b="0" dirty="0" err="1" smtClean="0">
                <a:solidFill>
                  <a:schemeClr val="tx1">
                    <a:lumMod val="75000"/>
                    <a:lumOff val="25000"/>
                  </a:schemeClr>
                </a:solidFill>
                <a:effectLst/>
              </a:rPr>
              <a:t>qanday</a:t>
            </a:r>
            <a:r>
              <a:rPr lang="en-US" sz="2800" b="0" dirty="0" smtClean="0">
                <a:solidFill>
                  <a:schemeClr val="tx1">
                    <a:lumMod val="75000"/>
                    <a:lumOff val="25000"/>
                  </a:schemeClr>
                </a:solidFill>
                <a:effectLst/>
              </a:rPr>
              <a:t> </a:t>
            </a:r>
            <a:r>
              <a:rPr lang="en-US" sz="2800" b="0" dirty="0" err="1" smtClean="0">
                <a:solidFill>
                  <a:schemeClr val="tx1">
                    <a:lumMod val="75000"/>
                    <a:lumOff val="25000"/>
                  </a:schemeClr>
                </a:solidFill>
                <a:effectLst/>
              </a:rPr>
              <a:t>farq</a:t>
            </a:r>
            <a:r>
              <a:rPr lang="en-US" sz="2800" b="0" dirty="0" smtClean="0">
                <a:solidFill>
                  <a:schemeClr val="tx1">
                    <a:lumMod val="75000"/>
                    <a:lumOff val="25000"/>
                  </a:schemeClr>
                </a:solidFill>
                <a:effectLst/>
              </a:rPr>
              <a:t> </a:t>
            </a:r>
            <a:r>
              <a:rPr lang="en-US" sz="2800" b="0" dirty="0" err="1" smtClean="0">
                <a:solidFill>
                  <a:schemeClr val="tx1">
                    <a:lumMod val="75000"/>
                    <a:lumOff val="25000"/>
                  </a:schemeClr>
                </a:solidFill>
                <a:effectLst/>
              </a:rPr>
              <a:t>qiladi</a:t>
            </a:r>
            <a:r>
              <a:rPr lang="en-US" sz="2800" b="0" dirty="0" smtClean="0">
                <a:solidFill>
                  <a:schemeClr val="tx1">
                    <a:lumMod val="75000"/>
                    <a:lumOff val="25000"/>
                  </a:schemeClr>
                </a:solidFill>
                <a:effectLst/>
              </a:rPr>
              <a:t/>
            </a:r>
            <a:br>
              <a:rPr lang="en-US" sz="2800" b="0" dirty="0" smtClean="0">
                <a:solidFill>
                  <a:schemeClr val="tx1">
                    <a:lumMod val="75000"/>
                    <a:lumOff val="25000"/>
                  </a:schemeClr>
                </a:solidFill>
                <a:effectLst/>
              </a:rPr>
            </a:br>
            <a:r>
              <a:rPr lang="en-US" sz="2800" b="0" dirty="0" smtClean="0">
                <a:solidFill>
                  <a:schemeClr val="tx1">
                    <a:lumMod val="75000"/>
                    <a:lumOff val="25000"/>
                  </a:schemeClr>
                </a:solidFill>
                <a:effectLst/>
              </a:rPr>
              <a:t>5.f(x) </a:t>
            </a:r>
            <a:r>
              <a:rPr lang="en-US" sz="2800" b="0" dirty="0" err="1" smtClean="0">
                <a:solidFill>
                  <a:schemeClr val="tx1">
                    <a:lumMod val="75000"/>
                    <a:lumOff val="25000"/>
                  </a:schemeClr>
                </a:solidFill>
                <a:effectLst/>
              </a:rPr>
              <a:t>funksiyaning</a:t>
            </a:r>
            <a:r>
              <a:rPr lang="en-US" sz="2800" b="0" dirty="0" smtClean="0">
                <a:solidFill>
                  <a:schemeClr val="tx1">
                    <a:lumMod val="75000"/>
                    <a:lumOff val="25000"/>
                  </a:schemeClr>
                </a:solidFill>
                <a:effectLst/>
              </a:rPr>
              <a:t> </a:t>
            </a:r>
            <a:r>
              <a:rPr lang="en-US" sz="2800" b="0" dirty="0" err="1" smtClean="0">
                <a:solidFill>
                  <a:schemeClr val="tx1">
                    <a:lumMod val="75000"/>
                    <a:lumOff val="25000"/>
                  </a:schemeClr>
                </a:solidFill>
                <a:effectLst/>
              </a:rPr>
              <a:t>aniqmas</a:t>
            </a:r>
            <a:r>
              <a:rPr lang="en-US" sz="2800" b="0" dirty="0" smtClean="0">
                <a:solidFill>
                  <a:schemeClr val="tx1">
                    <a:lumMod val="75000"/>
                    <a:lumOff val="25000"/>
                  </a:schemeClr>
                </a:solidFill>
                <a:effectLst/>
              </a:rPr>
              <a:t> </a:t>
            </a:r>
            <a:r>
              <a:rPr lang="en-US" sz="2800" b="0" dirty="0" err="1" smtClean="0">
                <a:solidFill>
                  <a:schemeClr val="tx1">
                    <a:lumMod val="75000"/>
                    <a:lumOff val="25000"/>
                  </a:schemeClr>
                </a:solidFill>
                <a:effectLst/>
              </a:rPr>
              <a:t>integrali</a:t>
            </a:r>
            <a:r>
              <a:rPr lang="en-US" sz="2800" b="0" dirty="0" smtClean="0">
                <a:solidFill>
                  <a:schemeClr val="tx1">
                    <a:lumMod val="75000"/>
                    <a:lumOff val="25000"/>
                  </a:schemeClr>
                </a:solidFill>
                <a:effectLst/>
              </a:rPr>
              <a:t> </a:t>
            </a:r>
            <a:r>
              <a:rPr lang="en-US" sz="2800" b="0" dirty="0" err="1" smtClean="0">
                <a:solidFill>
                  <a:schemeClr val="tx1">
                    <a:lumMod val="75000"/>
                    <a:lumOff val="25000"/>
                  </a:schemeClr>
                </a:solidFill>
                <a:effectLst/>
              </a:rPr>
              <a:t>nechta</a:t>
            </a:r>
            <a:r>
              <a:rPr lang="en-US" sz="2800" b="0" dirty="0" smtClean="0">
                <a:solidFill>
                  <a:schemeClr val="tx1">
                    <a:lumMod val="75000"/>
                    <a:lumOff val="25000"/>
                  </a:schemeClr>
                </a:solidFill>
                <a:effectLst/>
              </a:rPr>
              <a:t> </a:t>
            </a:r>
            <a:r>
              <a:rPr lang="en-US" sz="2800" b="0" dirty="0" err="1" smtClean="0">
                <a:solidFill>
                  <a:schemeClr val="tx1">
                    <a:lumMod val="75000"/>
                    <a:lumOff val="25000"/>
                  </a:schemeClr>
                </a:solidFill>
                <a:effectLst/>
              </a:rPr>
              <a:t>bo’ladi</a:t>
            </a:r>
            <a:endParaRPr lang="ru-RU" sz="2800" b="0" dirty="0">
              <a:solidFill>
                <a:schemeClr val="tx1">
                  <a:lumMod val="75000"/>
                  <a:lumOff val="25000"/>
                </a:schemeClr>
              </a:solidFill>
              <a:effectLst/>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162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571480"/>
            <a:ext cx="8501122" cy="5214974"/>
          </a:xfrm>
        </p:spPr>
        <p:txBody>
          <a:bodyPr>
            <a:normAutofit fontScale="90000"/>
          </a:bodyPr>
          <a:lstStyle/>
          <a:p>
            <a:r>
              <a:rPr lang="uz-Cyrl-UZ" sz="2700" dirty="0" smtClean="0">
                <a:solidFill>
                  <a:schemeClr val="tx1">
                    <a:lumMod val="75000"/>
                    <a:lumOff val="25000"/>
                  </a:schemeClr>
                </a:solidFill>
              </a:rPr>
              <a:t> Bevosita integrallash </a:t>
            </a:r>
            <a:r>
              <a:rPr lang="uz-Cyrl-UZ" sz="2700" b="0" dirty="0" smtClean="0">
                <a:solidFill>
                  <a:schemeClr val="tx1">
                    <a:lumMod val="75000"/>
                    <a:lumOff val="25000"/>
                  </a:schemeClr>
                </a:solidFill>
              </a:rPr>
              <a:t>usuli</a:t>
            </a:r>
            <a:r>
              <a:rPr lang="uz-Cyrl-UZ" sz="2700" dirty="0" smtClean="0">
                <a:solidFill>
                  <a:schemeClr val="tx1">
                    <a:lumMod val="75000"/>
                    <a:lumOff val="25000"/>
                  </a:schemeClr>
                </a:solidFill>
              </a:rPr>
              <a:t>. Bu usul integral ostidagi ifodani jadvaldagi biror integral ostidagi ifoda ko‘rinishiga keltirish va aniqmas integral xossalaridan foydalanishga asoslangan.</a:t>
            </a:r>
            <a:r>
              <a:rPr lang="ru-RU" sz="2700" dirty="0" smtClean="0">
                <a:solidFill>
                  <a:schemeClr val="tx1">
                    <a:lumMod val="75000"/>
                    <a:lumOff val="25000"/>
                  </a:schemeClr>
                </a:solidFill>
              </a:rPr>
              <a:t/>
            </a:r>
            <a:br>
              <a:rPr lang="ru-RU" sz="2700" dirty="0" smtClean="0">
                <a:solidFill>
                  <a:schemeClr val="tx1">
                    <a:lumMod val="75000"/>
                    <a:lumOff val="25000"/>
                  </a:schemeClr>
                </a:solidFill>
              </a:rPr>
            </a:br>
            <a:r>
              <a:rPr lang="en-US" sz="2700" dirty="0" err="1" smtClean="0">
                <a:solidFill>
                  <a:schemeClr val="tx1">
                    <a:lumMod val="75000"/>
                    <a:lumOff val="25000"/>
                  </a:schemeClr>
                </a:solidFill>
              </a:rPr>
              <a:t>Masalan</a:t>
            </a:r>
            <a:r>
              <a:rPr lang="ru-RU" sz="2700" dirty="0" smtClean="0">
                <a:solidFill>
                  <a:schemeClr val="tx1">
                    <a:lumMod val="75000"/>
                    <a:lumOff val="25000"/>
                  </a:schemeClr>
                </a:solidFill>
              </a:rPr>
              <a:t/>
            </a:r>
            <a:br>
              <a:rPr lang="ru-RU" sz="2700" dirty="0" smtClean="0">
                <a:solidFill>
                  <a:schemeClr val="tx1">
                    <a:lumMod val="75000"/>
                    <a:lumOff val="25000"/>
                  </a:schemeClr>
                </a:solidFill>
              </a:rPr>
            </a:br>
            <a:r>
              <a:rPr lang="uz-Cyrl-UZ" sz="2700" dirty="0" smtClean="0">
                <a:solidFill>
                  <a:schemeClr val="tx1">
                    <a:lumMod val="75000"/>
                    <a:lumOff val="25000"/>
                  </a:schemeClr>
                </a:solidFill>
              </a:rPr>
              <a:t>1) </a:t>
            </a:r>
            <a:r>
              <a:rPr lang="ru-RU" sz="2700" dirty="0" smtClean="0">
                <a:solidFill>
                  <a:schemeClr val="tx1">
                    <a:lumMod val="75000"/>
                    <a:lumOff val="25000"/>
                  </a:schemeClr>
                </a:solidFill>
              </a:rPr>
              <a:t/>
            </a:r>
            <a:br>
              <a:rPr lang="ru-RU" sz="2700" dirty="0" smtClean="0">
                <a:solidFill>
                  <a:schemeClr val="tx1">
                    <a:lumMod val="75000"/>
                    <a:lumOff val="25000"/>
                  </a:schemeClr>
                </a:solidFill>
              </a:rPr>
            </a:br>
            <a:r>
              <a:rPr lang="en-US" sz="2700" dirty="0" smtClean="0">
                <a:solidFill>
                  <a:schemeClr val="tx1">
                    <a:lumMod val="75000"/>
                    <a:lumOff val="25000"/>
                  </a:schemeClr>
                </a:solidFill>
              </a:rPr>
              <a:t/>
            </a:r>
            <a:br>
              <a:rPr lang="en-US" sz="2700" dirty="0" smtClean="0">
                <a:solidFill>
                  <a:schemeClr val="tx1">
                    <a:lumMod val="75000"/>
                    <a:lumOff val="25000"/>
                  </a:schemeClr>
                </a:solidFill>
              </a:rPr>
            </a:br>
            <a:r>
              <a:rPr lang="uz-Cyrl-UZ" sz="2700" dirty="0" smtClean="0">
                <a:solidFill>
                  <a:schemeClr val="tx1">
                    <a:lumMod val="75000"/>
                    <a:lumOff val="25000"/>
                  </a:schemeClr>
                </a:solidFill>
              </a:rPr>
              <a:t>2) </a:t>
            </a:r>
            <a:r>
              <a:rPr lang="ru-RU" sz="2400" dirty="0" smtClean="0"/>
              <a:t/>
            </a:r>
            <a:br>
              <a:rPr lang="ru-RU" sz="2400" dirty="0" smtClean="0"/>
            </a:br>
            <a:r>
              <a:rPr lang="en-US" sz="2700" dirty="0" smtClean="0">
                <a:solidFill>
                  <a:schemeClr val="tx1">
                    <a:lumMod val="75000"/>
                    <a:lumOff val="25000"/>
                  </a:schemeClr>
                </a:solidFill>
              </a:rPr>
              <a:t/>
            </a:r>
            <a:br>
              <a:rPr lang="en-US" sz="2700" dirty="0" smtClean="0">
                <a:solidFill>
                  <a:schemeClr val="tx1">
                    <a:lumMod val="75000"/>
                    <a:lumOff val="25000"/>
                  </a:schemeClr>
                </a:solidFill>
              </a:rPr>
            </a:br>
            <a:r>
              <a:rPr lang="uz-Cyrl-UZ" sz="2700" dirty="0" smtClean="0">
                <a:solidFill>
                  <a:schemeClr val="tx1">
                    <a:lumMod val="75000"/>
                    <a:lumOff val="25000"/>
                  </a:schemeClr>
                </a:solidFill>
              </a:rPr>
              <a:t>3)</a:t>
            </a:r>
            <a:r>
              <a:rPr lang="ru-RU" sz="2700" dirty="0" smtClean="0">
                <a:solidFill>
                  <a:schemeClr val="tx1">
                    <a:lumMod val="75000"/>
                    <a:lumOff val="25000"/>
                  </a:schemeClr>
                </a:solidFill>
              </a:rPr>
              <a:t/>
            </a:r>
            <a:br>
              <a:rPr lang="ru-RU" sz="2700" dirty="0" smtClean="0">
                <a:solidFill>
                  <a:schemeClr val="tx1">
                    <a:lumMod val="75000"/>
                    <a:lumOff val="25000"/>
                  </a:schemeClr>
                </a:solidFill>
              </a:rPr>
            </a:br>
            <a:r>
              <a:rPr lang="ru-RU" sz="2700" dirty="0" smtClean="0">
                <a:solidFill>
                  <a:schemeClr val="tx1">
                    <a:lumMod val="75000"/>
                    <a:lumOff val="25000"/>
                  </a:schemeClr>
                </a:solidFill>
              </a:rPr>
              <a:t/>
            </a:r>
            <a:br>
              <a:rPr lang="ru-RU" sz="2700" dirty="0" smtClean="0">
                <a:solidFill>
                  <a:schemeClr val="tx1">
                    <a:lumMod val="75000"/>
                    <a:lumOff val="25000"/>
                  </a:schemeClr>
                </a:solidFill>
              </a:rPr>
            </a:br>
            <a:r>
              <a:rPr lang="uz-Cyrl-UZ" sz="2700" dirty="0" smtClean="0">
                <a:solidFill>
                  <a:schemeClr val="tx1">
                    <a:lumMod val="75000"/>
                    <a:lumOff val="25000"/>
                  </a:schemeClr>
                </a:solidFill>
              </a:rPr>
              <a:t>  </a:t>
            </a:r>
            <a:r>
              <a:rPr lang="en-US" sz="2700" dirty="0" err="1" smtClean="0">
                <a:solidFill>
                  <a:schemeClr val="tx1">
                    <a:lumMod val="75000"/>
                    <a:lumOff val="25000"/>
                  </a:schemeClr>
                </a:solidFill>
              </a:rPr>
              <a:t>bunda</a:t>
            </a:r>
            <a:r>
              <a:rPr lang="en-US" sz="2700" dirty="0" smtClean="0">
                <a:solidFill>
                  <a:schemeClr val="tx1">
                    <a:lumMod val="75000"/>
                    <a:lumOff val="25000"/>
                  </a:schemeClr>
                </a:solidFill>
              </a:rPr>
              <a:t> </a:t>
            </a:r>
            <a:r>
              <a:rPr lang="uz-Cyrl-UZ" sz="2700" dirty="0" smtClean="0">
                <a:solidFill>
                  <a:schemeClr val="tx1">
                    <a:lumMod val="75000"/>
                    <a:lumOff val="25000"/>
                  </a:schemeClr>
                </a:solidFill>
              </a:rPr>
              <a:t>integrallash formulasining invariantligi xossasidan foydalanildi.</a:t>
            </a:r>
            <a:r>
              <a:rPr lang="ru-RU" sz="1800" dirty="0" smtClean="0"/>
              <a:t/>
            </a:r>
            <a:br>
              <a:rPr lang="ru-RU" sz="1800" dirty="0" smtClean="0"/>
            </a:br>
            <a:endParaRPr lang="ru-RU" sz="1600" dirty="0"/>
          </a:p>
        </p:txBody>
      </p:sp>
      <p:sp>
        <p:nvSpPr>
          <p:cNvPr id="143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433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000100" y="2571744"/>
            <a:ext cx="5000660" cy="642942"/>
          </a:xfrm>
          <a:prstGeom prst="rect">
            <a:avLst/>
          </a:prstGeom>
          <a:noFill/>
        </p:spPr>
      </p:pic>
      <p:sp>
        <p:nvSpPr>
          <p:cNvPr id="14339" name="Rectangle 3"/>
          <p:cNvSpPr>
            <a:spLocks noChangeArrowheads="1"/>
          </p:cNvSpPr>
          <p:nvPr/>
        </p:nvSpPr>
        <p:spPr bwMode="auto">
          <a:xfrm>
            <a:off x="0" y="819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4342" name="Rectangle 6"/>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pic>
        <p:nvPicPr>
          <p:cNvPr id="14343"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85786" y="3214686"/>
            <a:ext cx="6368698" cy="642942"/>
          </a:xfrm>
          <a:prstGeom prst="rect">
            <a:avLst/>
          </a:prstGeom>
          <a:noFill/>
        </p:spPr>
      </p:pic>
      <p:sp>
        <p:nvSpPr>
          <p:cNvPr id="14345" name="Rectangle 9"/>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8194" name="Object 2"/>
          <p:cNvGraphicFramePr>
            <a:graphicFrameLocks noChangeAspect="1"/>
          </p:cNvGraphicFramePr>
          <p:nvPr/>
        </p:nvGraphicFramePr>
        <p:xfrm>
          <a:off x="785786" y="3857628"/>
          <a:ext cx="6429420" cy="747714"/>
        </p:xfrm>
        <a:graphic>
          <a:graphicData uri="http://schemas.openxmlformats.org/presentationml/2006/ole">
            <mc:AlternateContent xmlns:mc="http://schemas.openxmlformats.org/markup-compatibility/2006">
              <mc:Choice xmlns:v="urn:schemas-microsoft-com:vml" Requires="v">
                <p:oleObj spid="_x0000_s8201" r:id="rId5" imgW="5334000" imgH="533400" progId="">
                  <p:embed/>
                </p:oleObj>
              </mc:Choice>
              <mc:Fallback>
                <p:oleObj r:id="rId5" imgW="5334000" imgH="533400" progId="">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86" y="3857628"/>
                        <a:ext cx="6429420" cy="7477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3" name="Object 1"/>
          <p:cNvGraphicFramePr>
            <a:graphicFrameLocks noChangeAspect="1"/>
          </p:cNvGraphicFramePr>
          <p:nvPr/>
        </p:nvGraphicFramePr>
        <p:xfrm>
          <a:off x="7215206" y="4071942"/>
          <a:ext cx="1500198" cy="285752"/>
        </p:xfrm>
        <a:graphic>
          <a:graphicData uri="http://schemas.openxmlformats.org/presentationml/2006/ole">
            <mc:AlternateContent xmlns:mc="http://schemas.openxmlformats.org/markup-compatibility/2006">
              <mc:Choice xmlns:v="urn:schemas-microsoft-com:vml" Requires="v">
                <p:oleObj spid="_x0000_s8202" r:id="rId7" imgW="939392" imgH="190417" progId="">
                  <p:embed/>
                </p:oleObj>
              </mc:Choice>
              <mc:Fallback>
                <p:oleObj r:id="rId7" imgW="939392" imgH="190417" progId="">
                  <p:embed/>
                  <p:pic>
                    <p:nvPicPr>
                      <p:cNvPr id="0" name="Picture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15206" y="4071942"/>
                        <a:ext cx="1500198" cy="2857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195"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162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500034" y="500042"/>
            <a:ext cx="8183562" cy="5572164"/>
          </a:xfrm>
        </p:spPr>
        <p:txBody>
          <a:bodyPr>
            <a:normAutofit fontScale="77500" lnSpcReduction="20000"/>
          </a:bodyPr>
          <a:lstStyle/>
          <a:p>
            <a:r>
              <a:rPr lang="uz-Cyrl-UZ" b="1" dirty="0" smtClean="0"/>
              <a:t> O‘zgaruvchini almashtirish usuli. </a:t>
            </a:r>
            <a:r>
              <a:rPr lang="uz-Cyrl-UZ" dirty="0" smtClean="0"/>
              <a:t>Ushbu </a:t>
            </a:r>
            <a:r>
              <a:rPr lang="uz-Cyrl-UZ" i="1" dirty="0" smtClean="0"/>
              <a:t>f(x)dx</a:t>
            </a:r>
            <a:r>
              <a:rPr lang="uz-Cyrl-UZ" dirty="0" smtClean="0"/>
              <a:t> integralni hisoblash talab qilinsin. Integralda o‘zgaruvchini almashtirish usulining mohiyati shundan iboratki, unda integrallash o‘zgaruvchisi </a:t>
            </a:r>
            <a:r>
              <a:rPr lang="uz-Cyrl-UZ" i="1" dirty="0" smtClean="0"/>
              <a:t>x </a:t>
            </a:r>
            <a:r>
              <a:rPr lang="uz-Cyrl-UZ" dirty="0" smtClean="0"/>
              <a:t>ni biror </a:t>
            </a:r>
            <a:r>
              <a:rPr lang="uz-Cyrl-UZ" i="1" dirty="0" smtClean="0"/>
              <a:t>x=</a:t>
            </a:r>
            <a:r>
              <a:rPr lang="ru-RU" i="1" dirty="0" smtClean="0">
                <a:sym typeface="Symbol"/>
              </a:rPr>
              <a:t></a:t>
            </a:r>
            <a:r>
              <a:rPr lang="uz-Cyrl-UZ" i="1" dirty="0" smtClean="0"/>
              <a:t>(t)</a:t>
            </a:r>
            <a:r>
              <a:rPr lang="uz-Cyrl-UZ" dirty="0" smtClean="0"/>
              <a:t>  formula yordamida </a:t>
            </a:r>
            <a:r>
              <a:rPr lang="uz-Cyrl-UZ" i="1" dirty="0" smtClean="0"/>
              <a:t>t</a:t>
            </a:r>
            <a:r>
              <a:rPr lang="uz-Cyrl-UZ" dirty="0" smtClean="0"/>
              <a:t> o‘zgaruvchi bilan almashtiriladi. Bunda </a:t>
            </a:r>
            <a:r>
              <a:rPr lang="ru-RU" i="1" dirty="0" smtClean="0">
                <a:sym typeface="Symbol"/>
              </a:rPr>
              <a:t></a:t>
            </a:r>
            <a:r>
              <a:rPr lang="uz-Cyrl-UZ" i="1" dirty="0" smtClean="0"/>
              <a:t>’(t)</a:t>
            </a:r>
            <a:r>
              <a:rPr lang="uz-Cyrl-UZ" dirty="0" smtClean="0"/>
              <a:t>  uzluksiz va </a:t>
            </a:r>
            <a:r>
              <a:rPr lang="uz-Cyrl-UZ" i="1" dirty="0" smtClean="0"/>
              <a:t>x=</a:t>
            </a:r>
            <a:r>
              <a:rPr lang="ru-RU" i="1" dirty="0" smtClean="0">
                <a:sym typeface="Symbol"/>
              </a:rPr>
              <a:t></a:t>
            </a:r>
            <a:r>
              <a:rPr lang="uz-Cyrl-UZ" i="1" dirty="0" smtClean="0"/>
              <a:t>(t)</a:t>
            </a:r>
            <a:r>
              <a:rPr lang="uz-Cyrl-UZ" dirty="0" smtClean="0"/>
              <a:t>  ga nisbatan  teskari funksiya  </a:t>
            </a:r>
            <a:r>
              <a:rPr lang="uz-Cyrl-UZ" i="1" dirty="0" smtClean="0"/>
              <a:t>t=</a:t>
            </a:r>
            <a:r>
              <a:rPr lang="ru-RU" i="1" dirty="0" smtClean="0">
                <a:sym typeface="Symbol"/>
              </a:rPr>
              <a:t></a:t>
            </a:r>
            <a:r>
              <a:rPr lang="uz-Cyrl-UZ" i="1" baseline="30000" dirty="0" smtClean="0"/>
              <a:t>-1</a:t>
            </a:r>
            <a:r>
              <a:rPr lang="uz-Cyrl-UZ" i="1" dirty="0" smtClean="0"/>
              <a:t> (x)</a:t>
            </a:r>
            <a:r>
              <a:rPr lang="uz-Cyrl-UZ" dirty="0" smtClean="0"/>
              <a:t>  mavjud deb faraz qilinadi. Endi </a:t>
            </a:r>
            <a:endParaRPr lang="ru-RU" dirty="0" smtClean="0"/>
          </a:p>
          <a:p>
            <a:r>
              <a:rPr lang="uz-Cyrl-UZ" dirty="0" smtClean="0"/>
              <a:t>		</a:t>
            </a:r>
            <a:r>
              <a:rPr lang="uz-Cyrl-UZ" i="1" dirty="0" smtClean="0"/>
              <a:t>x=</a:t>
            </a:r>
            <a:r>
              <a:rPr lang="ru-RU" i="1" dirty="0" smtClean="0">
                <a:sym typeface="Symbol"/>
              </a:rPr>
              <a:t></a:t>
            </a:r>
            <a:r>
              <a:rPr lang="uz-Cyrl-UZ" i="1" dirty="0" smtClean="0"/>
              <a:t> (t), dx=</a:t>
            </a:r>
            <a:r>
              <a:rPr lang="ru-RU" i="1" dirty="0" smtClean="0">
                <a:sym typeface="Symbol"/>
              </a:rPr>
              <a:t></a:t>
            </a:r>
            <a:r>
              <a:rPr lang="uz-Cyrl-UZ" i="1" dirty="0" smtClean="0"/>
              <a:t>’(t)dt </a:t>
            </a:r>
            <a:endParaRPr lang="ru-RU" dirty="0" smtClean="0"/>
          </a:p>
          <a:p>
            <a:r>
              <a:rPr lang="uz-Cyrl-UZ" dirty="0" smtClean="0"/>
              <a:t>ifodalarni  </a:t>
            </a:r>
            <a:r>
              <a:rPr lang="uz-Cyrl-UZ" i="1" dirty="0" smtClean="0"/>
              <a:t>f(x)dx</a:t>
            </a:r>
            <a:r>
              <a:rPr lang="uz-Cyrl-UZ" dirty="0" smtClean="0"/>
              <a:t>  ga qo‘yamiz:</a:t>
            </a:r>
            <a:endParaRPr lang="ru-RU" dirty="0" smtClean="0"/>
          </a:p>
          <a:p>
            <a:r>
              <a:rPr lang="uz-Cyrl-UZ" dirty="0" smtClean="0"/>
              <a:t>     		  	</a:t>
            </a:r>
            <a:r>
              <a:rPr lang="ru-RU" dirty="0" smtClean="0"/>
              <a:t> </a:t>
            </a:r>
            <a:r>
              <a:rPr lang="de-DE" i="1" dirty="0" smtClean="0"/>
              <a:t>f(</a:t>
            </a:r>
            <a:r>
              <a:rPr lang="uz-Cyrl-UZ" i="1" dirty="0" smtClean="0"/>
              <a:t>x</a:t>
            </a:r>
            <a:r>
              <a:rPr lang="de-DE" i="1" dirty="0" smtClean="0"/>
              <a:t>)d</a:t>
            </a:r>
            <a:r>
              <a:rPr lang="uz-Cyrl-UZ" i="1" dirty="0" smtClean="0"/>
              <a:t>x</a:t>
            </a:r>
            <a:r>
              <a:rPr lang="de-DE" i="1" dirty="0" smtClean="0"/>
              <a:t>=</a:t>
            </a:r>
            <a:r>
              <a:rPr lang="ru-RU" dirty="0" smtClean="0"/>
              <a:t> </a:t>
            </a:r>
            <a:r>
              <a:rPr lang="de-DE" i="1" dirty="0" smtClean="0"/>
              <a:t>f(</a:t>
            </a:r>
            <a:r>
              <a:rPr lang="ru-RU" i="1" dirty="0" smtClean="0">
                <a:sym typeface="Symbol"/>
              </a:rPr>
              <a:t></a:t>
            </a:r>
            <a:r>
              <a:rPr lang="de-DE" i="1" dirty="0" smtClean="0"/>
              <a:t>(t))</a:t>
            </a:r>
            <a:r>
              <a:rPr lang="ru-RU" i="1" dirty="0" smtClean="0">
                <a:sym typeface="Symbol"/>
              </a:rPr>
              <a:t></a:t>
            </a:r>
            <a:r>
              <a:rPr lang="de-DE" i="1" dirty="0" smtClean="0"/>
              <a:t>’(t)</a:t>
            </a:r>
            <a:r>
              <a:rPr lang="de-DE" i="1" dirty="0" err="1" smtClean="0"/>
              <a:t>dt</a:t>
            </a:r>
            <a:r>
              <a:rPr lang="uz-Cyrl-UZ" i="1" dirty="0" smtClean="0"/>
              <a:t>          </a:t>
            </a:r>
            <a:r>
              <a:rPr lang="uz-Cyrl-UZ" dirty="0" smtClean="0"/>
              <a:t>(3)</a:t>
            </a:r>
            <a:endParaRPr lang="ru-RU" dirty="0" smtClean="0"/>
          </a:p>
          <a:p>
            <a:r>
              <a:rPr lang="uz-Cyrl-UZ" dirty="0" smtClean="0"/>
              <a:t>Bu yerda </a:t>
            </a:r>
            <a:r>
              <a:rPr lang="ru-RU" i="1" dirty="0" smtClean="0">
                <a:sym typeface="Symbol"/>
              </a:rPr>
              <a:t></a:t>
            </a:r>
            <a:r>
              <a:rPr lang="uz-Cyrl-UZ" i="1" dirty="0" smtClean="0"/>
              <a:t>(t)</a:t>
            </a:r>
            <a:r>
              <a:rPr lang="uz-Cyrl-UZ" dirty="0" smtClean="0"/>
              <a:t> ni shunday tanlash kerakki, o‘ng tomondagi  integral soddaroq bo‘lsin. Agar </a:t>
            </a:r>
            <a:r>
              <a:rPr lang="uz-Cyrl-UZ" i="1" dirty="0" smtClean="0"/>
              <a:t>f(</a:t>
            </a:r>
            <a:r>
              <a:rPr lang="ru-RU" i="1" dirty="0" smtClean="0">
                <a:sym typeface="Symbol"/>
              </a:rPr>
              <a:t></a:t>
            </a:r>
            <a:r>
              <a:rPr lang="uz-Cyrl-UZ" i="1" dirty="0" smtClean="0"/>
              <a:t>(t))</a:t>
            </a:r>
            <a:r>
              <a:rPr lang="ru-RU" i="1" dirty="0" smtClean="0">
                <a:sym typeface="Symbol"/>
              </a:rPr>
              <a:t></a:t>
            </a:r>
            <a:r>
              <a:rPr lang="uz-Cyrl-UZ" i="1" dirty="0" smtClean="0"/>
              <a:t>’(t)</a:t>
            </a:r>
            <a:r>
              <a:rPr lang="uz-Cyrl-UZ" dirty="0" smtClean="0"/>
              <a:t> funksiyaning boshlang‘ich funksiyalaridan biri  </a:t>
            </a:r>
            <a:r>
              <a:rPr lang="uz-Cyrl-UZ" i="1" dirty="0" smtClean="0"/>
              <a:t>F(t)</a:t>
            </a:r>
            <a:r>
              <a:rPr lang="uz-Cyrl-UZ" dirty="0" smtClean="0"/>
              <a:t>  bo‘lsa,</a:t>
            </a:r>
            <a:endParaRPr lang="ru-RU" dirty="0" smtClean="0"/>
          </a:p>
          <a:p>
            <a:r>
              <a:rPr lang="uz-Cyrl-UZ" dirty="0" smtClean="0"/>
              <a:t>       		</a:t>
            </a:r>
            <a:r>
              <a:rPr lang="ru-RU" dirty="0" smtClean="0"/>
              <a:t> </a:t>
            </a:r>
            <a:r>
              <a:rPr lang="en-US" i="1" dirty="0" smtClean="0"/>
              <a:t>f(x)</a:t>
            </a:r>
            <a:r>
              <a:rPr lang="en-US" i="1" dirty="0" err="1" smtClean="0"/>
              <a:t>dx</a:t>
            </a:r>
            <a:r>
              <a:rPr lang="en-US" i="1" dirty="0" smtClean="0"/>
              <a:t>= f(</a:t>
            </a:r>
            <a:r>
              <a:rPr lang="ru-RU" i="1" dirty="0" smtClean="0">
                <a:sym typeface="Symbol"/>
              </a:rPr>
              <a:t></a:t>
            </a:r>
            <a:r>
              <a:rPr lang="en-US" i="1" dirty="0" smtClean="0"/>
              <a:t>(t))</a:t>
            </a:r>
            <a:r>
              <a:rPr lang="ru-RU" i="1" dirty="0" smtClean="0">
                <a:sym typeface="Symbol"/>
              </a:rPr>
              <a:t></a:t>
            </a:r>
            <a:r>
              <a:rPr lang="en-US" i="1" dirty="0" smtClean="0"/>
              <a:t>’(t)</a:t>
            </a:r>
            <a:r>
              <a:rPr lang="en-US" i="1" dirty="0" err="1" smtClean="0"/>
              <a:t>dt</a:t>
            </a:r>
            <a:r>
              <a:rPr lang="en-US" i="1" dirty="0" smtClean="0"/>
              <a:t>=F(t)+C=F(</a:t>
            </a:r>
            <a:r>
              <a:rPr lang="ru-RU" i="1" dirty="0" smtClean="0">
                <a:sym typeface="Symbol"/>
              </a:rPr>
              <a:t></a:t>
            </a:r>
            <a:r>
              <a:rPr lang="uz-Cyrl-UZ" i="1" baseline="30000" dirty="0" smtClean="0"/>
              <a:t>-1</a:t>
            </a:r>
            <a:r>
              <a:rPr lang="en-US" i="1" dirty="0" smtClean="0"/>
              <a:t>(x))+C</a:t>
            </a:r>
            <a:endParaRPr lang="ru-RU" dirty="0" smtClean="0"/>
          </a:p>
          <a:p>
            <a:r>
              <a:rPr lang="en-US" dirty="0" err="1" smtClean="0"/>
              <a:t>kelib</a:t>
            </a:r>
            <a:r>
              <a:rPr lang="en-US" dirty="0" smtClean="0"/>
              <a:t> </a:t>
            </a:r>
            <a:r>
              <a:rPr lang="en-US" dirty="0" err="1" smtClean="0"/>
              <a:t>chiqadi</a:t>
            </a:r>
            <a:r>
              <a:rPr lang="en-US" dirty="0" smtClean="0"/>
              <a:t>. (3) formula </a:t>
            </a:r>
            <a:r>
              <a:rPr lang="en-US" dirty="0" err="1" smtClean="0"/>
              <a:t>aniqmas</a:t>
            </a:r>
            <a:r>
              <a:rPr lang="en-US" dirty="0" smtClean="0"/>
              <a:t> </a:t>
            </a:r>
            <a:r>
              <a:rPr lang="en-US" dirty="0" err="1" smtClean="0"/>
              <a:t>integralda</a:t>
            </a:r>
            <a:r>
              <a:rPr lang="en-US" dirty="0" smtClean="0"/>
              <a:t> </a:t>
            </a:r>
            <a:r>
              <a:rPr lang="en-US" dirty="0" err="1" smtClean="0"/>
              <a:t>o’zgaruvchini</a:t>
            </a:r>
            <a:r>
              <a:rPr lang="en-US" dirty="0" smtClean="0"/>
              <a:t>  </a:t>
            </a:r>
            <a:r>
              <a:rPr lang="en-US" dirty="0" err="1" smtClean="0"/>
              <a:t>almashtirish</a:t>
            </a:r>
            <a:r>
              <a:rPr lang="en-US" dirty="0" smtClean="0"/>
              <a:t> </a:t>
            </a:r>
            <a:r>
              <a:rPr lang="en-US" dirty="0" err="1" smtClean="0"/>
              <a:t>formulasi</a:t>
            </a:r>
            <a:r>
              <a:rPr lang="en-US" dirty="0" smtClean="0"/>
              <a:t> </a:t>
            </a:r>
            <a:r>
              <a:rPr lang="en-US" dirty="0" err="1" smtClean="0"/>
              <a:t>deb</a:t>
            </a:r>
            <a:r>
              <a:rPr lang="en-US" dirty="0" smtClean="0"/>
              <a:t> </a:t>
            </a:r>
            <a:r>
              <a:rPr lang="en-US" dirty="0" err="1" smtClean="0"/>
              <a:t>ataladi</a:t>
            </a:r>
            <a:r>
              <a:rPr lang="en-US" dirty="0" smtClean="0"/>
              <a:t>.</a:t>
            </a:r>
            <a:endParaRPr lang="ru-RU" dirty="0" smtClean="0"/>
          </a:p>
          <a:p>
            <a:pPr algn="ctr">
              <a:buNone/>
            </a:pPr>
            <a:endParaRPr lang="ru-RU"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16200000" scaled="0"/>
        </a:gradFill>
        <a:effectLst/>
      </p:bgPr>
    </p:bg>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357158" y="0"/>
            <a:ext cx="828680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Ba’zi hollarda yangi o‘zgaruvchini  </a:t>
            </a: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t>
            </a:r>
            <a:r>
              <a:rPr kumimoji="0" lang="ru-RU" sz="2400" b="0" i="1"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(x)</a:t>
            </a:r>
            <a:r>
              <a:rPr kumimoji="0" lang="uz-Cyrl-UZ" sz="24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a:t>
            </a:r>
            <a:r>
              <a:rPr kumimoji="0" lang="uz-Cyrl-UZ" sz="2400" b="0" i="1"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formula  orqali kiritish foydadan holi emas.</a:t>
            </a:r>
          </a:p>
        </p:txBody>
      </p:sp>
      <p:sp>
        <p:nvSpPr>
          <p:cNvPr id="7" name="Прямоугольник 6"/>
          <p:cNvSpPr/>
          <p:nvPr/>
        </p:nvSpPr>
        <p:spPr>
          <a:xfrm>
            <a:off x="0" y="714356"/>
            <a:ext cx="7429520" cy="461665"/>
          </a:xfrm>
          <a:prstGeom prst="rect">
            <a:avLst/>
          </a:prstGeom>
        </p:spPr>
        <p:txBody>
          <a:bodyPr wrap="square">
            <a:spAutoFit/>
          </a:bodyPr>
          <a:lstStyle/>
          <a:p>
            <a:pPr lvl="0" indent="450850" algn="just" fontAlgn="base">
              <a:spcBef>
                <a:spcPct val="0"/>
              </a:spcBef>
              <a:spcAft>
                <a:spcPct val="0"/>
              </a:spcAft>
            </a:pPr>
            <a:r>
              <a:rPr lang="en-US" sz="2400" dirty="0" smtClean="0">
                <a:latin typeface="Arial" pitchFamily="34" charset="0"/>
                <a:ea typeface="Times New Roman" pitchFamily="18" charset="0"/>
                <a:cs typeface="Arial" pitchFamily="34" charset="0"/>
              </a:rPr>
              <a:t>1-</a:t>
            </a:r>
            <a:r>
              <a:rPr lang="en-US" sz="2400" i="1" dirty="0" smtClean="0">
                <a:latin typeface="Arial" pitchFamily="34" charset="0"/>
                <a:ea typeface="Times New Roman" pitchFamily="18" charset="0"/>
                <a:cs typeface="Arial" pitchFamily="34" charset="0"/>
              </a:rPr>
              <a:t>misol</a:t>
            </a:r>
            <a:r>
              <a:rPr lang="en-US" sz="2400" dirty="0" smtClean="0">
                <a:latin typeface="Arial" pitchFamily="34" charset="0"/>
                <a:ea typeface="Times New Roman" pitchFamily="18" charset="0"/>
                <a:cs typeface="Arial" pitchFamily="34" charset="0"/>
              </a:rPr>
              <a:t>. </a:t>
            </a:r>
            <a:endParaRPr lang="en-US" sz="2400" dirty="0" smtClean="0">
              <a:latin typeface="Arial" pitchFamily="34" charset="0"/>
              <a:cs typeface="Arial" pitchFamily="34" charset="0"/>
            </a:endParaRPr>
          </a:p>
        </p:txBody>
      </p:sp>
      <p:graphicFrame>
        <p:nvGraphicFramePr>
          <p:cNvPr id="6148" name="Object 4"/>
          <p:cNvGraphicFramePr>
            <a:graphicFrameLocks noChangeAspect="1"/>
          </p:cNvGraphicFramePr>
          <p:nvPr/>
        </p:nvGraphicFramePr>
        <p:xfrm>
          <a:off x="1714480" y="714356"/>
          <a:ext cx="1357322" cy="714380"/>
        </p:xfrm>
        <a:graphic>
          <a:graphicData uri="http://schemas.openxmlformats.org/presentationml/2006/ole">
            <mc:AlternateContent xmlns:mc="http://schemas.openxmlformats.org/markup-compatibility/2006">
              <mc:Choice xmlns:v="urn:schemas-microsoft-com:vml" Requires="v">
                <p:oleObj spid="_x0000_s6184" r:id="rId3" imgW="583947" imgH="431613" progId="">
                  <p:embed/>
                </p:oleObj>
              </mc:Choice>
              <mc:Fallback>
                <p:oleObj r:id="rId3" imgW="583947" imgH="431613"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4480" y="714356"/>
                        <a:ext cx="1357322" cy="7143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Прямоугольник 8"/>
          <p:cNvSpPr/>
          <p:nvPr/>
        </p:nvSpPr>
        <p:spPr>
          <a:xfrm>
            <a:off x="2571736" y="714356"/>
            <a:ext cx="3571900" cy="523220"/>
          </a:xfrm>
          <a:prstGeom prst="rect">
            <a:avLst/>
          </a:prstGeom>
        </p:spPr>
        <p:txBody>
          <a:bodyPr wrap="square">
            <a:spAutoFit/>
          </a:bodyPr>
          <a:lstStyle/>
          <a:p>
            <a:pPr lvl="0" indent="450850" algn="just" fontAlgn="base">
              <a:spcBef>
                <a:spcPct val="0"/>
              </a:spcBef>
              <a:spcAft>
                <a:spcPct val="0"/>
              </a:spcAft>
            </a:pPr>
            <a:r>
              <a:rPr lang="uz-Cyrl-UZ" sz="2000" dirty="0" smtClean="0">
                <a:latin typeface="Arial" pitchFamily="34" charset="0"/>
                <a:ea typeface="Times New Roman" pitchFamily="18" charset="0"/>
                <a:cs typeface="Arial" pitchFamily="34" charset="0"/>
              </a:rPr>
              <a:t> ni hisoblang</a:t>
            </a:r>
            <a:r>
              <a:rPr lang="uz-Cyrl-UZ" sz="2800" dirty="0" smtClean="0">
                <a:latin typeface="Arial" pitchFamily="34" charset="0"/>
                <a:ea typeface="Times New Roman" pitchFamily="18" charset="0"/>
                <a:cs typeface="Arial" pitchFamily="34" charset="0"/>
              </a:rPr>
              <a:t>.</a:t>
            </a:r>
            <a:endParaRPr lang="uz-Cyrl-UZ" sz="2800" dirty="0" smtClean="0">
              <a:latin typeface="Arial" pitchFamily="34" charset="0"/>
              <a:cs typeface="Arial" pitchFamily="34" charset="0"/>
            </a:endParaRPr>
          </a:p>
        </p:txBody>
      </p:sp>
      <p:graphicFrame>
        <p:nvGraphicFramePr>
          <p:cNvPr id="6149" name="Object 5"/>
          <p:cNvGraphicFramePr>
            <a:graphicFrameLocks noChangeAspect="1"/>
          </p:cNvGraphicFramePr>
          <p:nvPr/>
        </p:nvGraphicFramePr>
        <p:xfrm>
          <a:off x="785786" y="2214554"/>
          <a:ext cx="1214446" cy="571504"/>
        </p:xfrm>
        <a:graphic>
          <a:graphicData uri="http://schemas.openxmlformats.org/presentationml/2006/ole">
            <mc:AlternateContent xmlns:mc="http://schemas.openxmlformats.org/markup-compatibility/2006">
              <mc:Choice xmlns:v="urn:schemas-microsoft-com:vml" Requires="v">
                <p:oleObj spid="_x0000_s6185" r:id="rId5" imgW="596900" imgH="457200" progId="">
                  <p:embed/>
                </p:oleObj>
              </mc:Choice>
              <mc:Fallback>
                <p:oleObj r:id="rId5" imgW="596900" imgH="457200" progId="">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86" y="2214554"/>
                        <a:ext cx="1214446"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1" name="Rectangle 7"/>
          <p:cNvSpPr>
            <a:spLocks noChangeArrowheads="1"/>
          </p:cNvSpPr>
          <p:nvPr/>
        </p:nvSpPr>
        <p:spPr bwMode="auto">
          <a:xfrm>
            <a:off x="0" y="914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smtClean="0">
                <a:ln>
                  <a:noFill/>
                </a:ln>
                <a:solidFill>
                  <a:schemeClr val="tx1"/>
                </a:solidFill>
                <a:effectLst/>
                <a:latin typeface="Arial" pitchFamily="34" charset="0"/>
                <a:cs typeface="Arial" pitchFamily="34" charset="0"/>
              </a:rPr>
              <a:t>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Прямоугольник 10"/>
          <p:cNvSpPr/>
          <p:nvPr/>
        </p:nvSpPr>
        <p:spPr>
          <a:xfrm>
            <a:off x="285720" y="1428736"/>
            <a:ext cx="9072626" cy="830997"/>
          </a:xfrm>
          <a:prstGeom prst="rect">
            <a:avLst/>
          </a:prstGeom>
        </p:spPr>
        <p:txBody>
          <a:bodyPr wrap="square">
            <a:spAutoFit/>
          </a:bodyPr>
          <a:lstStyle/>
          <a:p>
            <a:pPr lvl="0" fontAlgn="base">
              <a:spcBef>
                <a:spcPct val="0"/>
              </a:spcBef>
              <a:spcAft>
                <a:spcPct val="0"/>
              </a:spcAft>
            </a:pPr>
            <a:r>
              <a:rPr lang="uz-Cyrl-UZ" sz="2400" i="1" dirty="0" smtClean="0">
                <a:latin typeface="Arial" pitchFamily="34" charset="0"/>
                <a:ea typeface="Times New Roman" pitchFamily="18" charset="0"/>
                <a:cs typeface="Arial" pitchFamily="34" charset="0"/>
              </a:rPr>
              <a:t>Yechish</a:t>
            </a:r>
            <a:r>
              <a:rPr lang="uz-Cyrl-UZ" sz="2400" dirty="0" smtClean="0">
                <a:latin typeface="Arial" pitchFamily="34" charset="0"/>
                <a:ea typeface="Times New Roman" pitchFamily="18" charset="0"/>
                <a:cs typeface="Arial" pitchFamily="34" charset="0"/>
              </a:rPr>
              <a:t>. </a:t>
            </a:r>
            <a:r>
              <a:rPr lang="uz-Cyrl-UZ" sz="2400" i="1" dirty="0" smtClean="0">
                <a:latin typeface="Arial" pitchFamily="34" charset="0"/>
                <a:ea typeface="Times New Roman" pitchFamily="18" charset="0"/>
                <a:cs typeface="Arial" pitchFamily="34" charset="0"/>
              </a:rPr>
              <a:t>e</a:t>
            </a:r>
            <a:r>
              <a:rPr lang="uz-Cyrl-UZ" sz="2400" i="1" baseline="30000" dirty="0" smtClean="0">
                <a:latin typeface="Arial" pitchFamily="34" charset="0"/>
                <a:ea typeface="Times New Roman" pitchFamily="18" charset="0"/>
                <a:cs typeface="Arial" pitchFamily="34" charset="0"/>
              </a:rPr>
              <a:t>x</a:t>
            </a:r>
            <a:r>
              <a:rPr lang="uz-Cyrl-UZ" sz="2400" dirty="0" smtClean="0">
                <a:latin typeface="Arial" pitchFamily="34" charset="0"/>
                <a:ea typeface="Times New Roman" pitchFamily="18" charset="0"/>
                <a:cs typeface="Arial" pitchFamily="34" charset="0"/>
              </a:rPr>
              <a:t>-1=</a:t>
            </a:r>
            <a:r>
              <a:rPr lang="uz-Cyrl-UZ" sz="2400" i="1" dirty="0" smtClean="0">
                <a:latin typeface="Arial" pitchFamily="34" charset="0"/>
                <a:ea typeface="Times New Roman" pitchFamily="18" charset="0"/>
                <a:cs typeface="Arial" pitchFamily="34" charset="0"/>
              </a:rPr>
              <a:t>t</a:t>
            </a:r>
            <a:r>
              <a:rPr lang="uz-Cyrl-UZ" sz="2400" baseline="30000" dirty="0" smtClean="0">
                <a:latin typeface="Arial" pitchFamily="34" charset="0"/>
                <a:ea typeface="Times New Roman" pitchFamily="18" charset="0"/>
                <a:cs typeface="Arial" pitchFamily="34" charset="0"/>
              </a:rPr>
              <a:t>2</a:t>
            </a:r>
            <a:r>
              <a:rPr lang="uz-Cyrl-UZ" sz="2400" dirty="0" smtClean="0">
                <a:latin typeface="Arial" pitchFamily="34" charset="0"/>
                <a:ea typeface="Times New Roman" pitchFamily="18" charset="0"/>
                <a:cs typeface="Arial" pitchFamily="34" charset="0"/>
              </a:rPr>
              <a:t> almashtirish kiritamiz. U holda </a:t>
            </a:r>
            <a:r>
              <a:rPr lang="uz-Cyrl-UZ" sz="2400" i="1" dirty="0" smtClean="0">
                <a:latin typeface="Arial" pitchFamily="34" charset="0"/>
                <a:ea typeface="Times New Roman" pitchFamily="18" charset="0"/>
                <a:cs typeface="Arial" pitchFamily="34" charset="0"/>
              </a:rPr>
              <a:t>e</a:t>
            </a:r>
            <a:r>
              <a:rPr lang="uz-Cyrl-UZ" sz="2400" i="1" baseline="30000" dirty="0" smtClean="0">
                <a:latin typeface="Arial" pitchFamily="34" charset="0"/>
                <a:ea typeface="Times New Roman" pitchFamily="18" charset="0"/>
                <a:cs typeface="Arial" pitchFamily="34" charset="0"/>
              </a:rPr>
              <a:t>x</a:t>
            </a:r>
            <a:r>
              <a:rPr lang="uz-Cyrl-UZ" sz="2400" dirty="0" smtClean="0">
                <a:latin typeface="Arial" pitchFamily="34" charset="0"/>
                <a:ea typeface="Times New Roman" pitchFamily="18" charset="0"/>
                <a:cs typeface="Arial" pitchFamily="34" charset="0"/>
              </a:rPr>
              <a:t>=</a:t>
            </a:r>
            <a:r>
              <a:rPr lang="uz-Cyrl-UZ" sz="2400" i="1" dirty="0" smtClean="0">
                <a:latin typeface="Arial" pitchFamily="34" charset="0"/>
                <a:ea typeface="Times New Roman" pitchFamily="18" charset="0"/>
                <a:cs typeface="Arial" pitchFamily="34" charset="0"/>
              </a:rPr>
              <a:t>t</a:t>
            </a:r>
            <a:r>
              <a:rPr lang="uz-Cyrl-UZ" sz="2400" baseline="30000" dirty="0" smtClean="0">
                <a:latin typeface="Arial" pitchFamily="34" charset="0"/>
                <a:ea typeface="Times New Roman" pitchFamily="18" charset="0"/>
                <a:cs typeface="Arial" pitchFamily="34" charset="0"/>
              </a:rPr>
              <a:t>2</a:t>
            </a:r>
            <a:r>
              <a:rPr lang="uz-Cyrl-UZ" sz="2400" dirty="0" smtClean="0">
                <a:latin typeface="Arial" pitchFamily="34" charset="0"/>
                <a:ea typeface="Times New Roman" pitchFamily="18" charset="0"/>
                <a:cs typeface="Arial" pitchFamily="34" charset="0"/>
              </a:rPr>
              <a:t>+1, </a:t>
            </a:r>
            <a:r>
              <a:rPr lang="uz-Cyrl-UZ" sz="2400" i="1" dirty="0" smtClean="0">
                <a:latin typeface="Arial" pitchFamily="34" charset="0"/>
                <a:ea typeface="Times New Roman" pitchFamily="18" charset="0"/>
                <a:cs typeface="Arial" pitchFamily="34" charset="0"/>
              </a:rPr>
              <a:t>x</a:t>
            </a:r>
            <a:r>
              <a:rPr lang="uz-Cyrl-UZ" sz="2400" dirty="0" smtClean="0">
                <a:latin typeface="Arial" pitchFamily="34" charset="0"/>
                <a:ea typeface="Times New Roman" pitchFamily="18" charset="0"/>
                <a:cs typeface="Arial" pitchFamily="34" charset="0"/>
              </a:rPr>
              <a:t>=ln(</a:t>
            </a:r>
            <a:r>
              <a:rPr lang="uz-Cyrl-UZ" sz="2400" i="1" dirty="0" smtClean="0">
                <a:latin typeface="Arial" pitchFamily="34" charset="0"/>
                <a:ea typeface="Times New Roman" pitchFamily="18" charset="0"/>
                <a:cs typeface="Arial" pitchFamily="34" charset="0"/>
              </a:rPr>
              <a:t>t</a:t>
            </a:r>
            <a:r>
              <a:rPr lang="uz-Cyrl-UZ" sz="2400" baseline="30000" dirty="0" smtClean="0">
                <a:latin typeface="Arial" pitchFamily="34" charset="0"/>
                <a:ea typeface="Times New Roman" pitchFamily="18" charset="0"/>
                <a:cs typeface="Arial" pitchFamily="34" charset="0"/>
              </a:rPr>
              <a:t>2</a:t>
            </a:r>
            <a:r>
              <a:rPr lang="uz-Cyrl-UZ" sz="2400" dirty="0" smtClean="0">
                <a:latin typeface="Arial" pitchFamily="34" charset="0"/>
                <a:ea typeface="Times New Roman" pitchFamily="18" charset="0"/>
                <a:cs typeface="Arial" pitchFamily="34" charset="0"/>
              </a:rPr>
              <a:t>+1), </a:t>
            </a:r>
            <a:endParaRPr lang="uz-Cyrl-UZ" sz="2400" dirty="0" smtClean="0">
              <a:latin typeface="Arial" pitchFamily="34" charset="0"/>
              <a:cs typeface="Arial" pitchFamily="34" charset="0"/>
            </a:endParaRPr>
          </a:p>
        </p:txBody>
      </p:sp>
      <p:graphicFrame>
        <p:nvGraphicFramePr>
          <p:cNvPr id="6152" name="Object 8"/>
          <p:cNvGraphicFramePr>
            <a:graphicFrameLocks noChangeAspect="1"/>
          </p:cNvGraphicFramePr>
          <p:nvPr/>
        </p:nvGraphicFramePr>
        <p:xfrm>
          <a:off x="3714744" y="2214554"/>
          <a:ext cx="5215006" cy="571504"/>
        </p:xfrm>
        <a:graphic>
          <a:graphicData uri="http://schemas.openxmlformats.org/presentationml/2006/ole">
            <mc:AlternateContent xmlns:mc="http://schemas.openxmlformats.org/markup-compatibility/2006">
              <mc:Choice xmlns:v="urn:schemas-microsoft-com:vml" Requires="v">
                <p:oleObj spid="_x0000_s6186" r:id="rId7" imgW="3073400" imgH="457200" progId="">
                  <p:embed/>
                </p:oleObj>
              </mc:Choice>
              <mc:Fallback>
                <p:oleObj r:id="rId7" imgW="3073400" imgH="457200" progId="">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14744" y="2214554"/>
                        <a:ext cx="5215006"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4" name="Rectangle 10"/>
          <p:cNvSpPr>
            <a:spLocks noChangeArrowheads="1"/>
          </p:cNvSpPr>
          <p:nvPr/>
        </p:nvSpPr>
        <p:spPr bwMode="auto">
          <a:xfrm>
            <a:off x="0" y="0"/>
            <a:ext cx="683200"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z-Cyrl-U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uz-Cyrl-U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155" name="Rectangle 11"/>
          <p:cNvSpPr>
            <a:spLocks noChangeArrowheads="1"/>
          </p:cNvSpPr>
          <p:nvPr/>
        </p:nvSpPr>
        <p:spPr bwMode="auto">
          <a:xfrm>
            <a:off x="0" y="952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6156" name="Rectangle 12"/>
          <p:cNvSpPr>
            <a:spLocks noChangeArrowheads="1"/>
          </p:cNvSpPr>
          <p:nvPr/>
        </p:nvSpPr>
        <p:spPr bwMode="auto">
          <a:xfrm>
            <a:off x="0" y="1409700"/>
            <a:ext cx="683200"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z-Cyrl-U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uz-Cyrl-U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Прямоугольник 17"/>
          <p:cNvSpPr/>
          <p:nvPr/>
        </p:nvSpPr>
        <p:spPr>
          <a:xfrm>
            <a:off x="2071670" y="2214554"/>
            <a:ext cx="3429024" cy="523220"/>
          </a:xfrm>
          <a:prstGeom prst="rect">
            <a:avLst/>
          </a:prstGeom>
        </p:spPr>
        <p:txBody>
          <a:bodyPr wrap="square">
            <a:spAutoFit/>
          </a:bodyPr>
          <a:lstStyle/>
          <a:p>
            <a:r>
              <a:rPr lang="uz-Cyrl-UZ" sz="2000" dirty="0" smtClean="0">
                <a:latin typeface="Arial" pitchFamily="34" charset="0"/>
                <a:ea typeface="Times New Roman" pitchFamily="18" charset="0"/>
                <a:cs typeface="Arial" pitchFamily="34" charset="0"/>
              </a:rPr>
              <a:t>va</a:t>
            </a:r>
            <a:r>
              <a:rPr lang="uz-Cyrl-UZ" sz="2800" dirty="0" smtClean="0">
                <a:latin typeface="Arial" pitchFamily="34" charset="0"/>
                <a:ea typeface="Times New Roman" pitchFamily="18" charset="0"/>
                <a:cs typeface="Arial" pitchFamily="34" charset="0"/>
              </a:rPr>
              <a:t> </a:t>
            </a:r>
            <a:endParaRPr lang="ru-RU" sz="2800" dirty="0"/>
          </a:p>
        </p:txBody>
      </p:sp>
      <p:graphicFrame>
        <p:nvGraphicFramePr>
          <p:cNvPr id="6157" name="Object 13"/>
          <p:cNvGraphicFramePr>
            <a:graphicFrameLocks noChangeAspect="1"/>
          </p:cNvGraphicFramePr>
          <p:nvPr/>
        </p:nvGraphicFramePr>
        <p:xfrm>
          <a:off x="2571736" y="2214554"/>
          <a:ext cx="1071570" cy="642942"/>
        </p:xfrm>
        <a:graphic>
          <a:graphicData uri="http://schemas.openxmlformats.org/presentationml/2006/ole">
            <mc:AlternateContent xmlns:mc="http://schemas.openxmlformats.org/markup-compatibility/2006">
              <mc:Choice xmlns:v="urn:schemas-microsoft-com:vml" Requires="v">
                <p:oleObj spid="_x0000_s6187" r:id="rId9" imgW="672808" imgH="495085" progId="">
                  <p:embed/>
                </p:oleObj>
              </mc:Choice>
              <mc:Fallback>
                <p:oleObj r:id="rId9" imgW="672808" imgH="495085" progId="">
                  <p:embed/>
                  <p:pic>
                    <p:nvPicPr>
                      <p:cNvPr id="0" name="Picture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71736" y="2214554"/>
                        <a:ext cx="1071570"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Прямоугольник 19"/>
          <p:cNvSpPr/>
          <p:nvPr/>
        </p:nvSpPr>
        <p:spPr>
          <a:xfrm>
            <a:off x="357158" y="2285992"/>
            <a:ext cx="3714776" cy="369332"/>
          </a:xfrm>
          <a:prstGeom prst="rect">
            <a:avLst/>
          </a:prstGeom>
        </p:spPr>
        <p:txBody>
          <a:bodyPr wrap="square">
            <a:spAutoFit/>
          </a:bodyPr>
          <a:lstStyle/>
          <a:p>
            <a:pPr lvl="0" fontAlgn="base">
              <a:spcBef>
                <a:spcPct val="0"/>
              </a:spcBef>
              <a:spcAft>
                <a:spcPct val="0"/>
              </a:spcAft>
            </a:pPr>
            <a:r>
              <a:rPr lang="uz-Cyrl-UZ" i="1" dirty="0" smtClean="0">
                <a:latin typeface="Arial" pitchFamily="34" charset="0"/>
                <a:ea typeface="Times New Roman" pitchFamily="18" charset="0"/>
                <a:cs typeface="Arial" pitchFamily="34" charset="0"/>
              </a:rPr>
              <a:t>dx</a:t>
            </a:r>
            <a:r>
              <a:rPr lang="uz-Cyrl-UZ" dirty="0" smtClean="0">
                <a:latin typeface="Arial" pitchFamily="34" charset="0"/>
                <a:ea typeface="Times New Roman" pitchFamily="18" charset="0"/>
                <a:cs typeface="Arial" pitchFamily="34" charset="0"/>
              </a:rPr>
              <a:t>=</a:t>
            </a:r>
            <a:endParaRPr lang="uz-Cyrl-UZ" dirty="0" smtClean="0">
              <a:latin typeface="Arial" pitchFamily="34" charset="0"/>
              <a:cs typeface="Arial" pitchFamily="34" charset="0"/>
            </a:endParaRPr>
          </a:p>
        </p:txBody>
      </p:sp>
      <p:sp>
        <p:nvSpPr>
          <p:cNvPr id="6160" name="Rectangle 16"/>
          <p:cNvSpPr>
            <a:spLocks noChangeArrowheads="1"/>
          </p:cNvSpPr>
          <p:nvPr/>
        </p:nvSpPr>
        <p:spPr bwMode="auto">
          <a:xfrm>
            <a:off x="0" y="771525"/>
            <a:ext cx="683200"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z-Cyrl-U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uz-Cyrl-UZ"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161" name="Object 17"/>
          <p:cNvGraphicFramePr>
            <a:graphicFrameLocks noChangeAspect="1"/>
          </p:cNvGraphicFramePr>
          <p:nvPr/>
        </p:nvGraphicFramePr>
        <p:xfrm>
          <a:off x="1571604" y="2714620"/>
          <a:ext cx="1292225" cy="439738"/>
        </p:xfrm>
        <a:graphic>
          <a:graphicData uri="http://schemas.openxmlformats.org/presentationml/2006/ole">
            <mc:AlternateContent xmlns:mc="http://schemas.openxmlformats.org/markup-compatibility/2006">
              <mc:Choice xmlns:v="urn:schemas-microsoft-com:vml" Requires="v">
                <p:oleObj spid="_x0000_s6188" name="Формула" r:id="rId11" imgW="939600" imgH="279360" progId="Equation.3">
                  <p:embed/>
                </p:oleObj>
              </mc:Choice>
              <mc:Fallback>
                <p:oleObj name="Формула" r:id="rId11" imgW="939600" imgH="279360" progId="Equation.3">
                  <p:embed/>
                  <p:pic>
                    <p:nvPicPr>
                      <p:cNvPr id="0" name="Picture 1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71604" y="2714620"/>
                        <a:ext cx="1292225" cy="439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 name="Прямоугольник 26"/>
          <p:cNvSpPr/>
          <p:nvPr/>
        </p:nvSpPr>
        <p:spPr>
          <a:xfrm>
            <a:off x="0" y="2714620"/>
            <a:ext cx="5327976" cy="400110"/>
          </a:xfrm>
          <a:prstGeom prst="rect">
            <a:avLst/>
          </a:prstGeom>
        </p:spPr>
        <p:txBody>
          <a:bodyPr wrap="square">
            <a:spAutoFit/>
          </a:bodyPr>
          <a:lstStyle/>
          <a:p>
            <a:pPr lvl="0" indent="450850" algn="just" fontAlgn="base">
              <a:spcBef>
                <a:spcPct val="0"/>
              </a:spcBef>
              <a:spcAft>
                <a:spcPct val="0"/>
              </a:spcAft>
            </a:pPr>
            <a:r>
              <a:rPr lang="uz-Cyrl-UZ" sz="2000" dirty="0" smtClean="0">
                <a:latin typeface="Arial" pitchFamily="34" charset="0"/>
                <a:ea typeface="Times New Roman" pitchFamily="18" charset="0"/>
                <a:cs typeface="Arial" pitchFamily="34" charset="0"/>
              </a:rPr>
              <a:t>2</a:t>
            </a:r>
            <a:r>
              <a:rPr lang="en-US" sz="2000" dirty="0" smtClean="0">
                <a:latin typeface="Arial" pitchFamily="34" charset="0"/>
                <a:ea typeface="Times New Roman" pitchFamily="18" charset="0"/>
                <a:cs typeface="Arial" pitchFamily="34" charset="0"/>
              </a:rPr>
              <a:t>-</a:t>
            </a:r>
            <a:r>
              <a:rPr lang="en-US" sz="2000" i="1" dirty="0" err="1" smtClean="0">
                <a:latin typeface="Arial" pitchFamily="34" charset="0"/>
                <a:ea typeface="Times New Roman" pitchFamily="18" charset="0"/>
                <a:cs typeface="Arial" pitchFamily="34" charset="0"/>
              </a:rPr>
              <a:t>misol</a:t>
            </a:r>
            <a:r>
              <a:rPr lang="uz-Cyrl-UZ" sz="2000" dirty="0" smtClean="0">
                <a:latin typeface="Arial" pitchFamily="34" charset="0"/>
                <a:ea typeface="Times New Roman" pitchFamily="18" charset="0"/>
                <a:cs typeface="Arial" pitchFamily="34" charset="0"/>
              </a:rPr>
              <a:t>. </a:t>
            </a:r>
            <a:endParaRPr lang="uz-Cyrl-UZ" sz="2000" dirty="0" smtClean="0">
              <a:latin typeface="Arial" pitchFamily="34" charset="0"/>
              <a:cs typeface="Arial" pitchFamily="34" charset="0"/>
            </a:endParaRPr>
          </a:p>
        </p:txBody>
      </p:sp>
      <p:sp>
        <p:nvSpPr>
          <p:cNvPr id="28" name="Прямоугольник 27"/>
          <p:cNvSpPr/>
          <p:nvPr/>
        </p:nvSpPr>
        <p:spPr>
          <a:xfrm>
            <a:off x="3000364" y="2714620"/>
            <a:ext cx="2343642" cy="369332"/>
          </a:xfrm>
          <a:prstGeom prst="rect">
            <a:avLst/>
          </a:prstGeom>
        </p:spPr>
        <p:txBody>
          <a:bodyPr wrap="square">
            <a:spAutoFit/>
          </a:bodyPr>
          <a:lstStyle/>
          <a:p>
            <a:r>
              <a:rPr lang="uz-Cyrl-UZ" dirty="0" smtClean="0">
                <a:latin typeface="Arial" pitchFamily="34" charset="0"/>
                <a:ea typeface="Times New Roman" pitchFamily="18" charset="0"/>
                <a:cs typeface="Arial" pitchFamily="34" charset="0"/>
              </a:rPr>
              <a:t> ni hisoblang.</a:t>
            </a:r>
            <a:endParaRPr lang="ru-RU" dirty="0"/>
          </a:p>
        </p:txBody>
      </p:sp>
      <p:sp>
        <p:nvSpPr>
          <p:cNvPr id="30" name="Прямоугольник 29"/>
          <p:cNvSpPr/>
          <p:nvPr/>
        </p:nvSpPr>
        <p:spPr>
          <a:xfrm>
            <a:off x="0" y="3071810"/>
            <a:ext cx="8715404" cy="400110"/>
          </a:xfrm>
          <a:prstGeom prst="rect">
            <a:avLst/>
          </a:prstGeom>
        </p:spPr>
        <p:txBody>
          <a:bodyPr wrap="square">
            <a:spAutoFit/>
          </a:bodyPr>
          <a:lstStyle/>
          <a:p>
            <a:pPr lvl="0" indent="450850" algn="just" fontAlgn="base">
              <a:spcBef>
                <a:spcPct val="0"/>
              </a:spcBef>
              <a:spcAft>
                <a:spcPct val="0"/>
              </a:spcAft>
            </a:pPr>
            <a:r>
              <a:rPr lang="uz-Cyrl-UZ" sz="2000" i="1" dirty="0" smtClean="0">
                <a:latin typeface="Arial" pitchFamily="34" charset="0"/>
                <a:ea typeface="Times New Roman" pitchFamily="18" charset="0"/>
                <a:cs typeface="Arial" pitchFamily="34" charset="0"/>
              </a:rPr>
              <a:t>Yechish</a:t>
            </a:r>
            <a:r>
              <a:rPr lang="uz-Cyrl-UZ" sz="2000" dirty="0" smtClean="0">
                <a:latin typeface="Arial" pitchFamily="34" charset="0"/>
                <a:ea typeface="Times New Roman" pitchFamily="18" charset="0"/>
                <a:cs typeface="Arial" pitchFamily="34" charset="0"/>
              </a:rPr>
              <a:t>.  </a:t>
            </a:r>
            <a:r>
              <a:rPr lang="uz-Cyrl-UZ" sz="2000" i="1" dirty="0" smtClean="0">
                <a:latin typeface="Arial" pitchFamily="34" charset="0"/>
                <a:ea typeface="Times New Roman" pitchFamily="18" charset="0"/>
                <a:cs typeface="Arial" pitchFamily="34" charset="0"/>
              </a:rPr>
              <a:t>t=sinx, dt=cosxdx</a:t>
            </a:r>
            <a:r>
              <a:rPr lang="uz-Cyrl-UZ" sz="2000" dirty="0" smtClean="0">
                <a:latin typeface="Arial" pitchFamily="34" charset="0"/>
                <a:ea typeface="Times New Roman" pitchFamily="18" charset="0"/>
                <a:cs typeface="Arial" pitchFamily="34" charset="0"/>
              </a:rPr>
              <a:t> almashtirishni kiritamiz. Bu holda </a:t>
            </a:r>
            <a:endParaRPr lang="uz-Cyrl-UZ" sz="2000" dirty="0" smtClean="0">
              <a:latin typeface="Arial" pitchFamily="34" charset="0"/>
              <a:cs typeface="Arial" pitchFamily="34" charset="0"/>
            </a:endParaRPr>
          </a:p>
        </p:txBody>
      </p:sp>
      <p:graphicFrame>
        <p:nvGraphicFramePr>
          <p:cNvPr id="6165" name="Object 21"/>
          <p:cNvGraphicFramePr>
            <a:graphicFrameLocks noChangeAspect="1"/>
          </p:cNvGraphicFramePr>
          <p:nvPr/>
        </p:nvGraphicFramePr>
        <p:xfrm>
          <a:off x="571472" y="3429000"/>
          <a:ext cx="4500594" cy="681039"/>
        </p:xfrm>
        <a:graphic>
          <a:graphicData uri="http://schemas.openxmlformats.org/presentationml/2006/ole">
            <mc:AlternateContent xmlns:mc="http://schemas.openxmlformats.org/markup-compatibility/2006">
              <mc:Choice xmlns:v="urn:schemas-microsoft-com:vml" Requires="v">
                <p:oleObj spid="_x0000_s6189" r:id="rId13" imgW="3289300" imgH="469900" progId="">
                  <p:embed/>
                </p:oleObj>
              </mc:Choice>
              <mc:Fallback>
                <p:oleObj r:id="rId13" imgW="3289300" imgH="469900" progId="">
                  <p:embed/>
                  <p:pic>
                    <p:nvPicPr>
                      <p:cNvPr id="0" name="Picture 2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71472" y="3429000"/>
                        <a:ext cx="4500594" cy="6810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67" name="Rectangle 23"/>
          <p:cNvSpPr>
            <a:spLocks noChangeArrowheads="1"/>
          </p:cNvSpPr>
          <p:nvPr/>
        </p:nvSpPr>
        <p:spPr bwMode="auto">
          <a:xfrm>
            <a:off x="0" y="923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uz-Cyrl-UZ"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z-Cyrl-UZ"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u-RU" sz="800" b="0" i="0" u="none" strike="noStrike" cap="none" normalizeH="0" baseline="0" smtClean="0">
                <a:ln>
                  <a:noFill/>
                </a:ln>
                <a:solidFill>
                  <a:schemeClr val="tx1"/>
                </a:solidFill>
                <a:effectLst/>
                <a:latin typeface="Arial" pitchFamily="34" charset="0"/>
                <a:cs typeface="Arial" pitchFamily="34" charset="0"/>
              </a:rPr>
              <a:t>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Прямоугольник 33"/>
          <p:cNvSpPr/>
          <p:nvPr/>
        </p:nvSpPr>
        <p:spPr>
          <a:xfrm>
            <a:off x="5000628" y="3357562"/>
            <a:ext cx="500066" cy="369332"/>
          </a:xfrm>
          <a:prstGeom prst="rect">
            <a:avLst/>
          </a:prstGeom>
        </p:spPr>
        <p:txBody>
          <a:bodyPr wrap="square">
            <a:spAutoFit/>
          </a:bodyPr>
          <a:lstStyle/>
          <a:p>
            <a:r>
              <a:rPr lang="uz-Cyrl-UZ" dirty="0" smtClean="0"/>
              <a:t>. </a:t>
            </a:r>
            <a:endParaRPr lang="ru-RU" dirty="0"/>
          </a:p>
        </p:txBody>
      </p:sp>
      <p:sp>
        <p:nvSpPr>
          <p:cNvPr id="35" name="Прямоугольник 34"/>
          <p:cNvSpPr/>
          <p:nvPr/>
        </p:nvSpPr>
        <p:spPr>
          <a:xfrm>
            <a:off x="5357818" y="3571876"/>
            <a:ext cx="2714644" cy="400110"/>
          </a:xfrm>
          <a:prstGeom prst="rect">
            <a:avLst/>
          </a:prstGeom>
        </p:spPr>
        <p:txBody>
          <a:bodyPr wrap="square">
            <a:spAutoFit/>
          </a:bodyPr>
          <a:lstStyle/>
          <a:p>
            <a:r>
              <a:rPr lang="uz-Cyrl-UZ" sz="2000" dirty="0" smtClean="0"/>
              <a:t>bo‘ladi</a:t>
            </a:r>
            <a:r>
              <a:rPr lang="uz-Cyrl-UZ" dirty="0" smtClean="0"/>
              <a:t>. </a:t>
            </a:r>
            <a:endParaRPr lang="ru-RU" dirty="0"/>
          </a:p>
        </p:txBody>
      </p:sp>
      <p:sp>
        <p:nvSpPr>
          <p:cNvPr id="37" name="Прямоугольник 36"/>
          <p:cNvSpPr/>
          <p:nvPr/>
        </p:nvSpPr>
        <p:spPr>
          <a:xfrm>
            <a:off x="571472" y="4071942"/>
            <a:ext cx="8215370" cy="2308324"/>
          </a:xfrm>
          <a:prstGeom prst="rect">
            <a:avLst/>
          </a:prstGeom>
        </p:spPr>
        <p:txBody>
          <a:bodyPr wrap="square">
            <a:spAutoFit/>
          </a:bodyPr>
          <a:lstStyle/>
          <a:p>
            <a:pPr lvl="0" indent="450850" algn="just" fontAlgn="base">
              <a:spcBef>
                <a:spcPct val="0"/>
              </a:spcBef>
              <a:spcAft>
                <a:spcPct val="0"/>
              </a:spcAft>
            </a:pPr>
            <a:r>
              <a:rPr lang="uz-Cyrl-UZ" sz="2400" dirty="0" smtClean="0">
                <a:latin typeface="Arial" pitchFamily="34" charset="0"/>
                <a:ea typeface="Times New Roman" pitchFamily="18" charset="0"/>
                <a:cs typeface="Arial" pitchFamily="34" charset="0"/>
              </a:rPr>
              <a:t>O‘zgaruvchini almashtirish usulidan foydalanib aniqmas integralni hisoblashda almashtirishni qo‘lay tanlab olish muhim hisoblanadi. Ixtiyoriy integralni hisoblashda o‘zgaruvchini almashtirishning umumiy qoidasi yo‘q. Bunday qoidalarni ba’zi funksiyalar (trigonometrik, irratsional va boshq.) sinflari uchun keltirish mumkin.</a:t>
            </a:r>
            <a:endParaRPr lang="uz-Cyrl-UZ" sz="2400" dirty="0" smtClean="0">
              <a:latin typeface="Arial" pitchFamily="34" charset="0"/>
              <a:cs typeface="Arial" pitchFamily="34"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16200000" scaled="0"/>
        </a:gradFill>
        <a:effectLst/>
      </p:bgPr>
    </p:bg>
    <p:spTree>
      <p:nvGrpSpPr>
        <p:cNvPr id="1" name=""/>
        <p:cNvGrpSpPr/>
        <p:nvPr/>
      </p:nvGrpSpPr>
      <p:grpSpPr>
        <a:xfrm>
          <a:off x="0" y="0"/>
          <a:ext cx="0" cy="0"/>
          <a:chOff x="0" y="0"/>
          <a:chExt cx="0" cy="0"/>
        </a:xfrm>
      </p:grpSpPr>
      <p:sp>
        <p:nvSpPr>
          <p:cNvPr id="5" name="Выноска со стрелкой влево 4"/>
          <p:cNvSpPr/>
          <p:nvPr/>
        </p:nvSpPr>
        <p:spPr>
          <a:xfrm rot="19435404">
            <a:off x="5908217" y="673628"/>
            <a:ext cx="2249373" cy="2116623"/>
          </a:xfrm>
          <a:prstGeom prst="leftArrowCallout">
            <a:avLst/>
          </a:prstGeom>
          <a:solidFill>
            <a:schemeClr val="tx2">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a:solidFill>
                    <a:srgbClr val="00B050"/>
                  </a:solidFill>
                </a:ln>
              </a:rPr>
              <a:t>HOSILA YORDAMIDA INTEGRALLASH</a:t>
            </a:r>
            <a:endParaRPr lang="ru-RU" dirty="0">
              <a:ln>
                <a:solidFill>
                  <a:srgbClr val="00B050"/>
                </a:solidFill>
              </a:ln>
            </a:endParaRPr>
          </a:p>
        </p:txBody>
      </p:sp>
      <p:sp>
        <p:nvSpPr>
          <p:cNvPr id="6" name="Выноска со стрелкой влево 5"/>
          <p:cNvSpPr/>
          <p:nvPr/>
        </p:nvSpPr>
        <p:spPr>
          <a:xfrm rot="2025383">
            <a:off x="4548038" y="3989911"/>
            <a:ext cx="2713025" cy="2200861"/>
          </a:xfrm>
          <a:prstGeom prst="leftArrowCallout">
            <a:avLst/>
          </a:prstGeom>
          <a:solidFill>
            <a:schemeClr val="tx2">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O’ZGARUVCHININI ALMASH USULI</a:t>
            </a:r>
            <a:endParaRPr lang="ru-RU" dirty="0">
              <a:solidFill>
                <a:srgbClr val="FF0000"/>
              </a:solidFill>
            </a:endParaRPr>
          </a:p>
        </p:txBody>
      </p:sp>
      <p:sp>
        <p:nvSpPr>
          <p:cNvPr id="7" name="Выноска со стрелкой влево 6"/>
          <p:cNvSpPr/>
          <p:nvPr/>
        </p:nvSpPr>
        <p:spPr>
          <a:xfrm rot="12758002" flipV="1">
            <a:off x="977787" y="879501"/>
            <a:ext cx="2021712" cy="2098761"/>
          </a:xfrm>
          <a:prstGeom prst="leftArrowCallout">
            <a:avLst/>
          </a:prstGeom>
          <a:solidFill>
            <a:schemeClr val="tx2">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smtClean="0">
                <a:solidFill>
                  <a:srgbClr val="0070C0"/>
                </a:solidFill>
              </a:rPr>
              <a:t>BEVOSITA INTEGRALLASH</a:t>
            </a:r>
            <a:endParaRPr lang="ru-RU" b="1" i="1" dirty="0">
              <a:solidFill>
                <a:srgbClr val="0070C0"/>
              </a:solidFill>
            </a:endParaRPr>
          </a:p>
        </p:txBody>
      </p:sp>
      <p:sp>
        <p:nvSpPr>
          <p:cNvPr id="8" name="Выноска со стрелкой влево 7"/>
          <p:cNvSpPr/>
          <p:nvPr/>
        </p:nvSpPr>
        <p:spPr>
          <a:xfrm rot="8190521" flipV="1">
            <a:off x="1092232" y="3958883"/>
            <a:ext cx="2167476" cy="2374679"/>
          </a:xfrm>
          <a:prstGeom prst="leftArrowCallout">
            <a:avLst/>
          </a:prstGeom>
          <a:solidFill>
            <a:schemeClr val="tx2">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rPr>
              <a:t>BO’LAKLAB INTEGRALLASH</a:t>
            </a:r>
            <a:endParaRPr lang="ru-RU" dirty="0">
              <a:solidFill>
                <a:srgbClr val="7030A0"/>
              </a:solidFill>
            </a:endParaRPr>
          </a:p>
        </p:txBody>
      </p:sp>
      <p:sp>
        <p:nvSpPr>
          <p:cNvPr id="9" name="Пятно 2 8"/>
          <p:cNvSpPr/>
          <p:nvPr/>
        </p:nvSpPr>
        <p:spPr>
          <a:xfrm>
            <a:off x="2000232" y="1571612"/>
            <a:ext cx="4857784" cy="3214710"/>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smtClean="0">
                <a:solidFill>
                  <a:schemeClr val="tx1"/>
                </a:solidFill>
              </a:rPr>
              <a:t>INTEGRLLASH USULLARI</a:t>
            </a:r>
            <a:endParaRPr lang="ru-RU" sz="2000" b="1" i="1" dirty="0">
              <a:solidFill>
                <a:schemeClr val="tx1"/>
              </a:solidFil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16200000" scaled="0"/>
        </a:gradFill>
        <a:effectLst/>
      </p:bgPr>
    </p:bg>
    <p:spTree>
      <p:nvGrpSpPr>
        <p:cNvPr id="1" name=""/>
        <p:cNvGrpSpPr/>
        <p:nvPr/>
      </p:nvGrpSpPr>
      <p:grpSpPr>
        <a:xfrm>
          <a:off x="0" y="0"/>
          <a:ext cx="0" cy="0"/>
          <a:chOff x="0" y="0"/>
          <a:chExt cx="0" cy="0"/>
        </a:xfrm>
      </p:grpSpPr>
      <p:sp>
        <p:nvSpPr>
          <p:cNvPr id="3" name="Прямоугольник 2"/>
          <p:cNvSpPr/>
          <p:nvPr/>
        </p:nvSpPr>
        <p:spPr>
          <a:xfrm>
            <a:off x="357158" y="285728"/>
            <a:ext cx="9501254" cy="1815882"/>
          </a:xfrm>
          <a:prstGeom prst="rect">
            <a:avLst/>
          </a:prstGeom>
        </p:spPr>
        <p:txBody>
          <a:bodyPr wrap="square">
            <a:spAutoFit/>
          </a:bodyPr>
          <a:lstStyle/>
          <a:p>
            <a:r>
              <a:rPr lang="en-US" sz="2800" dirty="0" err="1" smtClean="0"/>
              <a:t>Ko‘p</a:t>
            </a:r>
            <a:r>
              <a:rPr lang="en-US" sz="2800" dirty="0" smtClean="0"/>
              <a:t> </a:t>
            </a:r>
            <a:r>
              <a:rPr lang="uz-Cyrl-UZ" sz="2800" dirty="0" smtClean="0"/>
              <a:t>hollarda integrallarni hisoblashda integral ostidagi funksiyani differensial belgisi ostiga “kiritish” usulidan foydalanadi. </a:t>
            </a:r>
            <a:r>
              <a:rPr lang="en-US" sz="2800" dirty="0" err="1" smtClean="0"/>
              <a:t>Funksiya</a:t>
            </a:r>
            <a:r>
              <a:rPr lang="en-US" sz="2800" dirty="0" smtClean="0"/>
              <a:t> </a:t>
            </a:r>
            <a:r>
              <a:rPr lang="en-US" sz="2800" dirty="0" err="1" smtClean="0"/>
              <a:t>differensialining</a:t>
            </a:r>
            <a:r>
              <a:rPr lang="en-US" sz="2800" dirty="0" smtClean="0"/>
              <a:t> </a:t>
            </a:r>
            <a:r>
              <a:rPr lang="en-US" sz="2800" dirty="0" err="1" smtClean="0"/>
              <a:t>ta’rifiga</a:t>
            </a:r>
            <a:r>
              <a:rPr lang="en-US" sz="2800" dirty="0" smtClean="0"/>
              <a:t> </a:t>
            </a:r>
            <a:r>
              <a:rPr lang="en-US" sz="2800" dirty="0" err="1" smtClean="0"/>
              <a:t>ko‘ra</a:t>
            </a:r>
            <a:r>
              <a:rPr lang="en-US" sz="2800" dirty="0" smtClean="0"/>
              <a:t> </a:t>
            </a:r>
            <a:r>
              <a:rPr lang="en-US" sz="2800" i="1" dirty="0" smtClean="0">
                <a:sym typeface="Symbol"/>
              </a:rPr>
              <a:t></a:t>
            </a:r>
            <a:r>
              <a:rPr lang="en-US" sz="2800" i="1" dirty="0" smtClean="0"/>
              <a:t>’(x)</a:t>
            </a:r>
            <a:r>
              <a:rPr lang="en-US" sz="2800" i="1" dirty="0" err="1" smtClean="0"/>
              <a:t>dx</a:t>
            </a:r>
            <a:r>
              <a:rPr lang="en-US" sz="2800" i="1" dirty="0" smtClean="0"/>
              <a:t>=d(</a:t>
            </a:r>
            <a:r>
              <a:rPr lang="en-US" sz="2800" i="1" dirty="0" smtClean="0">
                <a:sym typeface="Symbol"/>
              </a:rPr>
              <a:t></a:t>
            </a:r>
            <a:r>
              <a:rPr lang="en-US" sz="2800" i="1" dirty="0" smtClean="0"/>
              <a:t>(x))</a:t>
            </a:r>
            <a:r>
              <a:rPr lang="en-US" sz="2800" dirty="0" smtClean="0"/>
              <a:t>. </a:t>
            </a:r>
            <a:endParaRPr lang="ru-RU" sz="2800" dirty="0"/>
          </a:p>
        </p:txBody>
      </p:sp>
      <p:graphicFrame>
        <p:nvGraphicFramePr>
          <p:cNvPr id="33793" name="Object 1"/>
          <p:cNvGraphicFramePr>
            <a:graphicFrameLocks noChangeAspect="1"/>
          </p:cNvGraphicFramePr>
          <p:nvPr/>
        </p:nvGraphicFramePr>
        <p:xfrm>
          <a:off x="3000364" y="3214686"/>
          <a:ext cx="2786082" cy="642942"/>
        </p:xfrm>
        <a:graphic>
          <a:graphicData uri="http://schemas.openxmlformats.org/presentationml/2006/ole">
            <mc:AlternateContent xmlns:mc="http://schemas.openxmlformats.org/markup-compatibility/2006">
              <mc:Choice xmlns:v="urn:schemas-microsoft-com:vml" Requires="v">
                <p:oleObj spid="_x0000_s33810" r:id="rId3" imgW="1256755" imgH="317362" progId="">
                  <p:embed/>
                </p:oleObj>
              </mc:Choice>
              <mc:Fallback>
                <p:oleObj r:id="rId3" imgW="1256755" imgH="317362" progId="">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0364" y="3214686"/>
                        <a:ext cx="2786082"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797" name="Object 5"/>
          <p:cNvGraphicFramePr>
            <a:graphicFrameLocks noChangeAspect="1"/>
          </p:cNvGraphicFramePr>
          <p:nvPr/>
        </p:nvGraphicFramePr>
        <p:xfrm>
          <a:off x="428596" y="5357826"/>
          <a:ext cx="2428892" cy="642942"/>
        </p:xfrm>
        <a:graphic>
          <a:graphicData uri="http://schemas.openxmlformats.org/presentationml/2006/ole">
            <mc:AlternateContent xmlns:mc="http://schemas.openxmlformats.org/markup-compatibility/2006">
              <mc:Choice xmlns:v="urn:schemas-microsoft-com:vml" Requires="v">
                <p:oleObj spid="_x0000_s33811" r:id="rId5" imgW="1256755" imgH="317362" progId="">
                  <p:embed/>
                </p:oleObj>
              </mc:Choice>
              <mc:Fallback>
                <p:oleObj r:id="rId5" imgW="1256755" imgH="317362" progId="">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596" y="5357826"/>
                        <a:ext cx="2428892"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796" name="Object 4"/>
          <p:cNvGraphicFramePr>
            <a:graphicFrameLocks noChangeAspect="1"/>
          </p:cNvGraphicFramePr>
          <p:nvPr/>
        </p:nvGraphicFramePr>
        <p:xfrm>
          <a:off x="3000364" y="5357826"/>
          <a:ext cx="3250398" cy="642918"/>
        </p:xfrm>
        <a:graphic>
          <a:graphicData uri="http://schemas.openxmlformats.org/presentationml/2006/ole">
            <mc:AlternateContent xmlns:mc="http://schemas.openxmlformats.org/markup-compatibility/2006">
              <mc:Choice xmlns:v="urn:schemas-microsoft-com:vml" Requires="v">
                <p:oleObj spid="_x0000_s33812" r:id="rId7" imgW="2081896" imgH="317362" progId="">
                  <p:embed/>
                </p:oleObj>
              </mc:Choice>
              <mc:Fallback>
                <p:oleObj r:id="rId7" imgW="2081896" imgH="317362"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00364" y="5357826"/>
                        <a:ext cx="3250398" cy="6429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795" name="Object 3"/>
          <p:cNvGraphicFramePr>
            <a:graphicFrameLocks noChangeAspect="1"/>
          </p:cNvGraphicFramePr>
          <p:nvPr/>
        </p:nvGraphicFramePr>
        <p:xfrm>
          <a:off x="2285984" y="5857892"/>
          <a:ext cx="1714512" cy="642942"/>
        </p:xfrm>
        <a:graphic>
          <a:graphicData uri="http://schemas.openxmlformats.org/presentationml/2006/ole">
            <mc:AlternateContent xmlns:mc="http://schemas.openxmlformats.org/markup-compatibility/2006">
              <mc:Choice xmlns:v="urn:schemas-microsoft-com:vml" Requires="v">
                <p:oleObj spid="_x0000_s33813" r:id="rId9" imgW="914400" imgH="342900" progId="">
                  <p:embed/>
                </p:oleObj>
              </mc:Choice>
              <mc:Fallback>
                <p:oleObj r:id="rId9" imgW="914400" imgH="342900" progId="">
                  <p:embed/>
                  <p:pic>
                    <p:nvPicPr>
                      <p:cNvPr id="0"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85984" y="5857892"/>
                        <a:ext cx="1714512"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798" name="Rectangle 6"/>
          <p:cNvSpPr>
            <a:spLocks noChangeArrowheads="1"/>
          </p:cNvSpPr>
          <p:nvPr/>
        </p:nvSpPr>
        <p:spPr bwMode="auto">
          <a:xfrm>
            <a:off x="285719" y="3643314"/>
            <a:ext cx="8643999"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ko‘rinishdagi</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integralni</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hisoblash</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talab</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qilinsin</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z-Cyrl-UZ"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Bu integralda </a:t>
            </a:r>
            <a:r>
              <a:rPr kumimoji="0" lang="en-US" sz="2800" b="0" i="1"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r>
              <a:rPr kumimoji="0" lang="uz-Cyrl-UZ" sz="28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’(x)</a:t>
            </a:r>
            <a:r>
              <a:rPr kumimoji="0" lang="uz-Cyrl-UZ" sz="28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ko‘paytuvchini differensial belgisi ostiga kiritamiz va so‘ngra </a:t>
            </a:r>
            <a:r>
              <a:rPr kumimoji="0" lang="en-US" sz="2800" b="0" i="1"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r>
              <a:rPr kumimoji="0" lang="uz-Cyrl-UZ" sz="28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(x)=u</a:t>
            </a:r>
            <a:r>
              <a:rPr kumimoji="0" lang="uz-Cyrl-UZ" sz="28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almashtirish bajaramiz. U holda quyidagiga ega bo‘lamiz:</a:t>
            </a:r>
            <a:endParaRPr kumimoji="0" lang="ru-RU" sz="2800" b="0" i="1" u="none" strike="noStrike" cap="none" normalizeH="0" baseline="0" dirty="0" smtClean="0">
              <a:ln>
                <a:noFill/>
              </a:ln>
              <a:solidFill>
                <a:schemeClr val="tx1"/>
              </a:solidFill>
              <a:effectLst/>
              <a:latin typeface="Times New Roman" pitchFamily="18" charset="0"/>
              <a:cs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800" b="0" i="1"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endParaRPr>
          </a:p>
        </p:txBody>
      </p:sp>
      <p:sp>
        <p:nvSpPr>
          <p:cNvPr id="33799" name="Rectangle 7"/>
          <p:cNvSpPr>
            <a:spLocks noChangeArrowheads="1"/>
          </p:cNvSpPr>
          <p:nvPr/>
        </p:nvSpPr>
        <p:spPr bwMode="auto">
          <a:xfrm>
            <a:off x="0" y="771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z-Cyrl-UZ"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uz-Cyrl-UZ" sz="1800" b="0" i="0" u="none" strike="noStrike" cap="none" normalizeH="0" baseline="0" smtClean="0">
              <a:ln>
                <a:noFill/>
              </a:ln>
              <a:solidFill>
                <a:schemeClr val="tx1"/>
              </a:solidFill>
              <a:effectLst/>
              <a:latin typeface="Arial" pitchFamily="34" charset="0"/>
              <a:cs typeface="Arial" pitchFamily="34" charset="0"/>
            </a:endParaRPr>
          </a:p>
        </p:txBody>
      </p:sp>
      <p:sp>
        <p:nvSpPr>
          <p:cNvPr id="33800" name="Rectangle 8"/>
          <p:cNvSpPr>
            <a:spLocks noChangeArrowheads="1"/>
          </p:cNvSpPr>
          <p:nvPr/>
        </p:nvSpPr>
        <p:spPr bwMode="auto">
          <a:xfrm>
            <a:off x="0" y="1085850"/>
            <a:ext cx="2279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z-Cyrl-U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uz-Cyrl-U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801" name="Rectangle 9"/>
          <p:cNvSpPr>
            <a:spLocks noChangeArrowheads="1"/>
          </p:cNvSpPr>
          <p:nvPr/>
        </p:nvSpPr>
        <p:spPr bwMode="auto">
          <a:xfrm>
            <a:off x="4071934" y="5857892"/>
            <a:ext cx="871537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z-Cyrl-UZ"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integralni hisoblang</a:t>
            </a:r>
            <a:r>
              <a:rPr kumimoji="0" lang="uz-Cyrl-U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uz-Cyrl-U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Прямоугольник 13"/>
          <p:cNvSpPr/>
          <p:nvPr/>
        </p:nvSpPr>
        <p:spPr>
          <a:xfrm flipH="1" flipV="1">
            <a:off x="2714612" y="5500702"/>
            <a:ext cx="357190" cy="369332"/>
          </a:xfrm>
          <a:prstGeom prst="rect">
            <a:avLst/>
          </a:prstGeom>
        </p:spPr>
        <p:txBody>
          <a:bodyPr wrap="square">
            <a:spAutoFit/>
          </a:bodyPr>
          <a:lstStyle/>
          <a:p>
            <a:pPr lvl="0" algn="just" eaLnBrk="0" fontAlgn="base" hangingPunct="0">
              <a:spcBef>
                <a:spcPct val="0"/>
              </a:spcBef>
              <a:spcAft>
                <a:spcPct val="0"/>
              </a:spcAft>
            </a:pPr>
            <a:r>
              <a:rPr lang="uz-Cyrl-UZ" dirty="0" smtClean="0">
                <a:latin typeface="Arial" pitchFamily="34" charset="0"/>
                <a:ea typeface="Times New Roman" pitchFamily="18" charset="0"/>
                <a:cs typeface="Arial" pitchFamily="34" charset="0"/>
              </a:rPr>
              <a:t>= </a:t>
            </a:r>
            <a:endParaRPr lang="uz-Cyrl-UZ" sz="2800" dirty="0" smtClean="0">
              <a:latin typeface="Arial" pitchFamily="34" charset="0"/>
              <a:cs typeface="Arial" pitchFamily="34" charset="0"/>
            </a:endParaRPr>
          </a:p>
        </p:txBody>
      </p:sp>
      <p:sp>
        <p:nvSpPr>
          <p:cNvPr id="15" name="Прямоугольник 14"/>
          <p:cNvSpPr/>
          <p:nvPr/>
        </p:nvSpPr>
        <p:spPr>
          <a:xfrm>
            <a:off x="500034" y="5929330"/>
            <a:ext cx="5072098" cy="523220"/>
          </a:xfrm>
          <a:prstGeom prst="rect">
            <a:avLst/>
          </a:prstGeom>
        </p:spPr>
        <p:txBody>
          <a:bodyPr wrap="square">
            <a:spAutoFit/>
          </a:bodyPr>
          <a:lstStyle/>
          <a:p>
            <a:pPr lvl="0" algn="just" eaLnBrk="0" fontAlgn="base" hangingPunct="0">
              <a:spcBef>
                <a:spcPct val="0"/>
              </a:spcBef>
              <a:spcAft>
                <a:spcPct val="0"/>
              </a:spcAft>
            </a:pPr>
            <a:r>
              <a:rPr lang="uz-Cyrl-UZ" sz="2800" dirty="0" smtClean="0">
                <a:latin typeface="Arial" pitchFamily="34" charset="0"/>
                <a:ea typeface="Times New Roman" pitchFamily="18" charset="0"/>
                <a:cs typeface="Arial" pitchFamily="34" charset="0"/>
              </a:rPr>
              <a:t>3-</a:t>
            </a:r>
            <a:r>
              <a:rPr lang="uz-Cyrl-UZ" sz="2800" i="1" dirty="0" smtClean="0">
                <a:latin typeface="Arial" pitchFamily="34" charset="0"/>
                <a:ea typeface="Times New Roman" pitchFamily="18" charset="0"/>
                <a:cs typeface="Arial" pitchFamily="34" charset="0"/>
              </a:rPr>
              <a:t>misol</a:t>
            </a:r>
            <a:r>
              <a:rPr lang="uz-Cyrl-UZ" sz="2800" dirty="0" smtClean="0">
                <a:latin typeface="Arial" pitchFamily="34" charset="0"/>
                <a:ea typeface="Times New Roman" pitchFamily="18" charset="0"/>
                <a:cs typeface="Arial" pitchFamily="34" charset="0"/>
              </a:rPr>
              <a:t>. </a:t>
            </a:r>
            <a:r>
              <a:rPr lang="uz-Cyrl-UZ" sz="2800" i="1" dirty="0" smtClean="0">
                <a:latin typeface="Arial" pitchFamily="34" charset="0"/>
                <a:ea typeface="Times New Roman" pitchFamily="18" charset="0"/>
                <a:cs typeface="Arial" pitchFamily="34" charset="0"/>
              </a:rPr>
              <a:t>I</a:t>
            </a:r>
            <a:r>
              <a:rPr lang="uz-Cyrl-UZ" sz="2800" dirty="0" smtClean="0">
                <a:latin typeface="Arial" pitchFamily="34" charset="0"/>
                <a:ea typeface="Times New Roman" pitchFamily="18" charset="0"/>
                <a:cs typeface="Arial" pitchFamily="34" charset="0"/>
              </a:rPr>
              <a:t>= </a:t>
            </a:r>
            <a:endParaRPr lang="uz-Cyrl-UZ" sz="2800" dirty="0" smtClean="0">
              <a:latin typeface="Arial" pitchFamily="34" charset="0"/>
              <a:cs typeface="Arial" pitchFamily="34" charset="0"/>
            </a:endParaRPr>
          </a:p>
        </p:txBody>
      </p:sp>
      <p:sp>
        <p:nvSpPr>
          <p:cNvPr id="16" name="Прямоугольник 15"/>
          <p:cNvSpPr/>
          <p:nvPr/>
        </p:nvSpPr>
        <p:spPr>
          <a:xfrm>
            <a:off x="3646105" y="3244334"/>
            <a:ext cx="1107996" cy="369332"/>
          </a:xfrm>
          <a:prstGeom prst="rect">
            <a:avLst/>
          </a:prstGeom>
        </p:spPr>
        <p:txBody>
          <a:bodyPr wrap="none">
            <a:spAutoFit/>
          </a:bodyPr>
          <a:lstStyle/>
          <a:p>
            <a:r>
              <a:rPr lang="uz-Cyrl-UZ" dirty="0" smtClean="0">
                <a:latin typeface="Arial" pitchFamily="34" charset="0"/>
                <a:ea typeface="Times New Roman" pitchFamily="18" charset="0"/>
                <a:cs typeface="Arial" pitchFamily="34" charset="0"/>
              </a:rPr>
              <a:t>	</a:t>
            </a:r>
            <a:endParaRPr lang="ru-RU" dirty="0"/>
          </a:p>
        </p:txBody>
      </p:sp>
      <p:sp>
        <p:nvSpPr>
          <p:cNvPr id="17" name="Прямоугольник 16"/>
          <p:cNvSpPr/>
          <p:nvPr/>
        </p:nvSpPr>
        <p:spPr>
          <a:xfrm>
            <a:off x="285720" y="1928802"/>
            <a:ext cx="8572560" cy="1815882"/>
          </a:xfrm>
          <a:prstGeom prst="rect">
            <a:avLst/>
          </a:prstGeom>
        </p:spPr>
        <p:txBody>
          <a:bodyPr wrap="square">
            <a:spAutoFit/>
          </a:bodyPr>
          <a:lstStyle/>
          <a:p>
            <a:pPr lvl="0" indent="450850" fontAlgn="base">
              <a:spcBef>
                <a:spcPct val="0"/>
              </a:spcBef>
              <a:spcAft>
                <a:spcPct val="0"/>
              </a:spcAft>
            </a:pPr>
            <a:r>
              <a:rPr lang="en-US" sz="2800" dirty="0" smtClean="0">
                <a:latin typeface="Arial" pitchFamily="34" charset="0"/>
                <a:ea typeface="Times New Roman" pitchFamily="18" charset="0"/>
                <a:cs typeface="Arial" pitchFamily="34" charset="0"/>
              </a:rPr>
              <a:t>Bu </a:t>
            </a:r>
            <a:r>
              <a:rPr lang="en-US" sz="2800" dirty="0" err="1" smtClean="0">
                <a:latin typeface="Arial" pitchFamily="34" charset="0"/>
                <a:ea typeface="Times New Roman" pitchFamily="18" charset="0"/>
                <a:cs typeface="Arial" pitchFamily="34" charset="0"/>
              </a:rPr>
              <a:t>tenglikning</a:t>
            </a:r>
            <a:r>
              <a:rPr lang="en-US" sz="2800" dirty="0" smtClean="0">
                <a:latin typeface="Arial" pitchFamily="34" charset="0"/>
                <a:ea typeface="Times New Roman" pitchFamily="18" charset="0"/>
                <a:cs typeface="Arial" pitchFamily="34" charset="0"/>
              </a:rPr>
              <a:t> chap </a:t>
            </a:r>
            <a:r>
              <a:rPr lang="en-US" sz="2800" dirty="0" err="1" smtClean="0">
                <a:latin typeface="Arial" pitchFamily="34" charset="0"/>
                <a:ea typeface="Times New Roman" pitchFamily="18" charset="0"/>
                <a:cs typeface="Arial" pitchFamily="34" charset="0"/>
              </a:rPr>
              <a:t>tomonidan</a:t>
            </a:r>
            <a:r>
              <a:rPr lang="en-US" sz="2800" dirty="0" smtClean="0">
                <a:latin typeface="Arial" pitchFamily="34" charset="0"/>
                <a:ea typeface="Times New Roman" pitchFamily="18" charset="0"/>
                <a:cs typeface="Arial" pitchFamily="34" charset="0"/>
              </a:rPr>
              <a:t> </a:t>
            </a:r>
            <a:r>
              <a:rPr lang="en-US" sz="2800" dirty="0" err="1" smtClean="0">
                <a:latin typeface="Arial" pitchFamily="34" charset="0"/>
                <a:ea typeface="Times New Roman" pitchFamily="18" charset="0"/>
                <a:cs typeface="Arial" pitchFamily="34" charset="0"/>
              </a:rPr>
              <a:t>o‘ng</a:t>
            </a:r>
            <a:r>
              <a:rPr lang="en-US" sz="2800" dirty="0" smtClean="0">
                <a:latin typeface="Arial" pitchFamily="34" charset="0"/>
                <a:ea typeface="Times New Roman" pitchFamily="18" charset="0"/>
                <a:cs typeface="Arial" pitchFamily="34" charset="0"/>
              </a:rPr>
              <a:t> </a:t>
            </a:r>
            <a:r>
              <a:rPr lang="en-US" sz="2800" dirty="0" err="1" smtClean="0">
                <a:latin typeface="Arial" pitchFamily="34" charset="0"/>
                <a:ea typeface="Times New Roman" pitchFamily="18" charset="0"/>
                <a:cs typeface="Arial" pitchFamily="34" charset="0"/>
              </a:rPr>
              <a:t>tomoniga</a:t>
            </a:r>
            <a:r>
              <a:rPr lang="en-US" sz="2800" dirty="0" smtClean="0">
                <a:latin typeface="Arial" pitchFamily="34" charset="0"/>
                <a:ea typeface="Times New Roman" pitchFamily="18" charset="0"/>
                <a:cs typeface="Arial" pitchFamily="34" charset="0"/>
              </a:rPr>
              <a:t> </a:t>
            </a:r>
            <a:r>
              <a:rPr lang="en-US" sz="2800" dirty="0" err="1" smtClean="0">
                <a:latin typeface="Arial" pitchFamily="34" charset="0"/>
                <a:ea typeface="Times New Roman" pitchFamily="18" charset="0"/>
                <a:cs typeface="Arial" pitchFamily="34" charset="0"/>
              </a:rPr>
              <a:t>o‘tish</a:t>
            </a:r>
            <a:r>
              <a:rPr lang="uz-Cyrl-UZ" sz="2800" dirty="0" smtClean="0">
                <a:latin typeface="Arial" pitchFamily="34" charset="0"/>
                <a:ea typeface="Times New Roman" pitchFamily="18" charset="0"/>
                <a:cs typeface="Arial" pitchFamily="34" charset="0"/>
              </a:rPr>
              <a:t> (hosil qilish) </a:t>
            </a:r>
            <a:r>
              <a:rPr lang="en-US" sz="2800" i="1" dirty="0" smtClean="0">
                <a:latin typeface="Times New Roman" pitchFamily="18" charset="0"/>
                <a:ea typeface="Times New Roman" pitchFamily="18" charset="0"/>
                <a:cs typeface="Arial" pitchFamily="34" charset="0"/>
                <a:sym typeface="Symbol" pitchFamily="18" charset="2"/>
              </a:rPr>
              <a:t></a:t>
            </a:r>
            <a:r>
              <a:rPr lang="en-US" sz="2800" i="1" dirty="0" smtClean="0">
                <a:latin typeface="Arial" pitchFamily="34" charset="0"/>
                <a:ea typeface="Times New Roman" pitchFamily="18" charset="0"/>
                <a:cs typeface="Arial" pitchFamily="34" charset="0"/>
              </a:rPr>
              <a:t>’(x)</a:t>
            </a:r>
            <a:r>
              <a:rPr lang="uz-Cyrl-UZ" sz="2800" dirty="0" smtClean="0">
                <a:latin typeface="Times New Roman" pitchFamily="18" charset="0"/>
                <a:ea typeface="Times New Roman" pitchFamily="18" charset="0"/>
                <a:cs typeface="Arial" pitchFamily="34" charset="0"/>
                <a:sym typeface="Symbol" pitchFamily="18" charset="2"/>
              </a:rPr>
              <a:t> ko‘paytuvchini differensial belgisi ostiga “kiritish” deb aytiladi.</a:t>
            </a:r>
            <a:endParaRPr lang="ru-RU" sz="2800" i="1" dirty="0" smtClean="0">
              <a:latin typeface="Times New Roman" pitchFamily="18" charset="0"/>
              <a:cs typeface="Arial" pitchFamily="34" charset="0"/>
              <a:sym typeface="Symbol" pitchFamily="18" charset="2"/>
            </a:endParaRPr>
          </a:p>
          <a:p>
            <a:pPr lvl="0" indent="450850" eaLnBrk="0" fontAlgn="base" hangingPunct="0">
              <a:spcBef>
                <a:spcPct val="0"/>
              </a:spcBef>
              <a:spcAft>
                <a:spcPct val="0"/>
              </a:spcAft>
            </a:pPr>
            <a:r>
              <a:rPr lang="ru-RU" sz="2800" i="1" dirty="0" err="1" smtClean="0">
                <a:latin typeface="Times New Roman" pitchFamily="18" charset="0"/>
                <a:ea typeface="Times New Roman" pitchFamily="18" charset="0"/>
                <a:cs typeface="Arial" pitchFamily="34" charset="0"/>
                <a:sym typeface="Symbol" pitchFamily="18" charset="2"/>
              </a:rPr>
              <a:t>Aytaylik</a:t>
            </a:r>
            <a:r>
              <a:rPr lang="ru-RU" sz="2800" i="1" dirty="0" smtClean="0">
                <a:latin typeface="Times New Roman" pitchFamily="18" charset="0"/>
                <a:ea typeface="Times New Roman" pitchFamily="18" charset="0"/>
                <a:cs typeface="Arial" pitchFamily="34" charset="0"/>
                <a:sym typeface="Symbol" pitchFamily="18" charset="2"/>
              </a:rPr>
              <a:t> </a:t>
            </a:r>
            <a:r>
              <a:rPr lang="uz-Cyrl-UZ" sz="2800" i="1" dirty="0" smtClean="0">
                <a:latin typeface="Times New Roman" pitchFamily="18" charset="0"/>
                <a:ea typeface="Times New Roman" pitchFamily="18" charset="0"/>
                <a:cs typeface="Arial" pitchFamily="34" charset="0"/>
                <a:sym typeface="Symbol" pitchFamily="18" charset="2"/>
              </a:rPr>
              <a:t>ushbu </a:t>
            </a:r>
            <a:endParaRPr lang="ru-RU" sz="280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16200000" scaled="0"/>
        </a:gradFill>
        <a:effectLst/>
      </p:bgPr>
    </p:bg>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285720" y="357166"/>
            <a:ext cx="885828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Yechish</a:t>
            </a: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xdx</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uz-Cyrl-UZ"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4817" name="Object 1"/>
          <p:cNvGraphicFramePr>
            <a:graphicFrameLocks noChangeAspect="1"/>
          </p:cNvGraphicFramePr>
          <p:nvPr/>
        </p:nvGraphicFramePr>
        <p:xfrm>
          <a:off x="2214546" y="285728"/>
          <a:ext cx="1285884" cy="642942"/>
        </p:xfrm>
        <a:graphic>
          <a:graphicData uri="http://schemas.openxmlformats.org/presentationml/2006/ole">
            <mc:AlternateContent xmlns:mc="http://schemas.openxmlformats.org/markup-compatibility/2006">
              <mc:Choice xmlns:v="urn:schemas-microsoft-com:vml" Requires="v">
                <p:oleObj spid="_x0000_s34853" r:id="rId3" imgW="799753" imgH="444307" progId="">
                  <p:embed/>
                </p:oleObj>
              </mc:Choice>
              <mc:Fallback>
                <p:oleObj r:id="rId3" imgW="799753" imgH="444307" progId="">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4546" y="285728"/>
                        <a:ext cx="1285884"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19" name="Rectangle 3"/>
          <p:cNvSpPr>
            <a:spLocks noChangeArrowheads="1"/>
          </p:cNvSpPr>
          <p:nvPr/>
        </p:nvSpPr>
        <p:spPr bwMode="auto">
          <a:xfrm>
            <a:off x="3214678" y="357166"/>
            <a:ext cx="535785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z-Cyrl-UZ"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ekanligidan foydalanamiz, u holda</a:t>
            </a:r>
            <a:endParaRPr kumimoji="0" lang="uz-Cyrl-U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4821" name="Rectangle 5"/>
          <p:cNvSpPr>
            <a:spLocks noChangeArrowheads="1"/>
          </p:cNvSpPr>
          <p:nvPr/>
        </p:nvSpPr>
        <p:spPr bwMode="auto">
          <a:xfrm>
            <a:off x="0" y="0"/>
            <a:ext cx="2279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z-Cyrl-U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uz-Cyrl-UZ"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4820" name="Object 4"/>
          <p:cNvGraphicFramePr>
            <a:graphicFrameLocks noChangeAspect="1"/>
          </p:cNvGraphicFramePr>
          <p:nvPr/>
        </p:nvGraphicFramePr>
        <p:xfrm>
          <a:off x="500034" y="857233"/>
          <a:ext cx="6643734" cy="1000132"/>
        </p:xfrm>
        <a:graphic>
          <a:graphicData uri="http://schemas.openxmlformats.org/presentationml/2006/ole">
            <mc:AlternateContent xmlns:mc="http://schemas.openxmlformats.org/markup-compatibility/2006">
              <mc:Choice xmlns:v="urn:schemas-microsoft-com:vml" Requires="v">
                <p:oleObj spid="_x0000_s34854" r:id="rId5" imgW="5346700" imgH="812800" progId="">
                  <p:embed/>
                </p:oleObj>
              </mc:Choice>
              <mc:Fallback>
                <p:oleObj r:id="rId5" imgW="5346700" imgH="812800" progId="">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0034" y="857233"/>
                        <a:ext cx="6643734" cy="10001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22" name="Rectangle 6"/>
          <p:cNvSpPr>
            <a:spLocks noChangeArrowheads="1"/>
          </p:cNvSpPr>
          <p:nvPr/>
        </p:nvSpPr>
        <p:spPr bwMode="auto">
          <a:xfrm>
            <a:off x="7215206" y="1000108"/>
            <a:ext cx="1928794"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bo‘ladi</a:t>
            </a:r>
            <a:r>
              <a:rPr kumimoji="0" lang="uz-Cyrl-U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uz-Cyrl-U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4824" name="Rectangle 8"/>
          <p:cNvSpPr>
            <a:spLocks noChangeArrowheads="1"/>
          </p:cNvSpPr>
          <p:nvPr/>
        </p:nvSpPr>
        <p:spPr bwMode="auto">
          <a:xfrm>
            <a:off x="428596" y="1857364"/>
            <a:ext cx="168438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a:t>
            </a: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misol</a:t>
            </a: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a:t>
            </a: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uz-Cyrl-UZ"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4823" name="Object 7"/>
          <p:cNvGraphicFramePr>
            <a:graphicFrameLocks noChangeAspect="1"/>
          </p:cNvGraphicFramePr>
          <p:nvPr/>
        </p:nvGraphicFramePr>
        <p:xfrm>
          <a:off x="2000232" y="1714488"/>
          <a:ext cx="1285884" cy="700089"/>
        </p:xfrm>
        <a:graphic>
          <a:graphicData uri="http://schemas.openxmlformats.org/presentationml/2006/ole">
            <mc:AlternateContent xmlns:mc="http://schemas.openxmlformats.org/markup-compatibility/2006">
              <mc:Choice xmlns:v="urn:schemas-microsoft-com:vml" Requires="v">
                <p:oleObj spid="_x0000_s34855" r:id="rId7" imgW="1002865" imgH="482391" progId="">
                  <p:embed/>
                </p:oleObj>
              </mc:Choice>
              <mc:Fallback>
                <p:oleObj r:id="rId7" imgW="1002865" imgH="482391" progId="">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00232" y="1714488"/>
                        <a:ext cx="1285884" cy="7000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25" name="Rectangle 9"/>
          <p:cNvSpPr>
            <a:spLocks noChangeArrowheads="1"/>
          </p:cNvSpPr>
          <p:nvPr/>
        </p:nvSpPr>
        <p:spPr bwMode="auto">
          <a:xfrm>
            <a:off x="3357554" y="1785926"/>
            <a:ext cx="5786446"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integralni hisoblang.</a:t>
            </a:r>
            <a:endParaRPr kumimoji="0" lang="uz-Cyrl-U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4827" name="Rectangle 11"/>
          <p:cNvSpPr>
            <a:spLocks noChangeArrowheads="1"/>
          </p:cNvSpPr>
          <p:nvPr/>
        </p:nvSpPr>
        <p:spPr bwMode="auto">
          <a:xfrm>
            <a:off x="285720" y="2428868"/>
            <a:ext cx="885828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Yechish</a:t>
            </a: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uz-Cyrl-UZ"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4826" name="Object 10"/>
          <p:cNvGraphicFramePr>
            <a:graphicFrameLocks noChangeAspect="1"/>
          </p:cNvGraphicFramePr>
          <p:nvPr/>
        </p:nvGraphicFramePr>
        <p:xfrm>
          <a:off x="1643042" y="2285992"/>
          <a:ext cx="2786082" cy="742952"/>
        </p:xfrm>
        <a:graphic>
          <a:graphicData uri="http://schemas.openxmlformats.org/presentationml/2006/ole">
            <mc:AlternateContent xmlns:mc="http://schemas.openxmlformats.org/markup-compatibility/2006">
              <mc:Choice xmlns:v="urn:schemas-microsoft-com:vml" Requires="v">
                <p:oleObj spid="_x0000_s34856" r:id="rId9" imgW="1879600" imgH="457200" progId="">
                  <p:embed/>
                </p:oleObj>
              </mc:Choice>
              <mc:Fallback>
                <p:oleObj r:id="rId9" imgW="1879600" imgH="457200" progId="">
                  <p:embed/>
                  <p:pic>
                    <p:nvPicPr>
                      <p:cNvPr id="0" name="Picture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43042" y="2285992"/>
                        <a:ext cx="2786082" cy="7429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28" name="Rectangle 12"/>
          <p:cNvSpPr>
            <a:spLocks noChangeArrowheads="1"/>
          </p:cNvSpPr>
          <p:nvPr/>
        </p:nvSpPr>
        <p:spPr bwMode="auto">
          <a:xfrm>
            <a:off x="4429124" y="2428868"/>
            <a:ext cx="4714876"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ekanligini ko‘rish qiyin emas.</a:t>
            </a:r>
            <a:r>
              <a:rPr kumimoji="0" lang="ru-RU" sz="2400" b="0" i="0" u="none" strike="noStrike" cap="none" normalizeH="0" baseline="0" dirty="0" smtClean="0">
                <a:ln>
                  <a:noFill/>
                </a:ln>
                <a:solidFill>
                  <a:schemeClr val="tx1"/>
                </a:solidFill>
                <a:effectLst/>
                <a:latin typeface="Arial" pitchFamily="34" charset="0"/>
                <a:cs typeface="Arial" pitchFamily="34" charset="0"/>
              </a:rPr>
              <a:t> </a:t>
            </a:r>
          </a:p>
        </p:txBody>
      </p:sp>
      <p:sp>
        <p:nvSpPr>
          <p:cNvPr id="34829" name="Rectangle 13"/>
          <p:cNvSpPr>
            <a:spLocks noChangeArrowheads="1"/>
          </p:cNvSpPr>
          <p:nvPr/>
        </p:nvSpPr>
        <p:spPr bwMode="auto">
          <a:xfrm>
            <a:off x="357158" y="2928934"/>
            <a:ext cx="8786842"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z-Cyrl-U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4+3</a:t>
            </a:r>
            <a:r>
              <a:rPr kumimoji="0" lang="uz-Cyrl-UZ"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cosx=u </a:t>
            </a:r>
            <a:r>
              <a:rPr kumimoji="0" lang="uz-Cyrl-U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deb belgilaymiz. Natijada</a:t>
            </a:r>
            <a:endParaRPr kumimoji="0" lang="uz-Cyrl-UZ"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4831" name="Rectangle 15"/>
          <p:cNvSpPr>
            <a:spLocks noChangeArrowheads="1"/>
          </p:cNvSpPr>
          <p:nvPr/>
        </p:nvSpPr>
        <p:spPr bwMode="auto">
          <a:xfrm>
            <a:off x="285720" y="3429000"/>
            <a:ext cx="885828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a:t>
            </a: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uz-Cyrl-UZ"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4830" name="Object 14"/>
          <p:cNvGraphicFramePr>
            <a:graphicFrameLocks noChangeAspect="1"/>
          </p:cNvGraphicFramePr>
          <p:nvPr/>
        </p:nvGraphicFramePr>
        <p:xfrm>
          <a:off x="642910" y="3286124"/>
          <a:ext cx="7358114" cy="714381"/>
        </p:xfrm>
        <a:graphic>
          <a:graphicData uri="http://schemas.openxmlformats.org/presentationml/2006/ole">
            <mc:AlternateContent xmlns:mc="http://schemas.openxmlformats.org/markup-compatibility/2006">
              <mc:Choice xmlns:v="urn:schemas-microsoft-com:vml" Requires="v">
                <p:oleObj spid="_x0000_s34857" r:id="rId11" imgW="5676900" imgH="482600" progId="">
                  <p:embed/>
                </p:oleObj>
              </mc:Choice>
              <mc:Fallback>
                <p:oleObj r:id="rId11" imgW="5676900" imgH="482600" progId="">
                  <p:embed/>
                  <p:pic>
                    <p:nvPicPr>
                      <p:cNvPr id="0" name="Picture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2910" y="3286124"/>
                        <a:ext cx="7358114" cy="71438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32" name="Rectangle 16"/>
          <p:cNvSpPr>
            <a:spLocks noChangeArrowheads="1"/>
          </p:cNvSpPr>
          <p:nvPr/>
        </p:nvSpPr>
        <p:spPr bwMode="auto">
          <a:xfrm>
            <a:off x="0" y="942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34833" name="Rectangle 17"/>
          <p:cNvSpPr>
            <a:spLocks noChangeArrowheads="1"/>
          </p:cNvSpPr>
          <p:nvPr/>
        </p:nvSpPr>
        <p:spPr bwMode="auto">
          <a:xfrm>
            <a:off x="285720" y="3929066"/>
            <a:ext cx="8501122"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hosil bo‘ladi.</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z-Cyrl-U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Agar integral ostidagi funksiya </a:t>
            </a:r>
            <a:r>
              <a:rPr kumimoji="0" lang="ru-RU" sz="2400" b="0" i="1"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’(x)/</a:t>
            </a:r>
            <a:r>
              <a:rPr kumimoji="0" lang="ru-RU" sz="2400" b="0" i="1"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(x)</a:t>
            </a:r>
            <a:r>
              <a:rPr kumimoji="0" lang="uz-Cyrl-UZ" sz="24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ko‘rinishda bo‘lsa, u holda </a:t>
            </a:r>
            <a:r>
              <a:rPr kumimoji="0" lang="ru-RU" sz="2400" b="0" i="1"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r>
              <a:rPr kumimoji="0" lang="uz-Cyrl-UZ"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’(x)</a:t>
            </a:r>
            <a:r>
              <a:rPr kumimoji="0" lang="uz-Cyrl-UZ" sz="24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ko‘paytuvchini differensial belgisi ostiga kiritish orqali uni jadvaldagi integralga keltirish mumkin</a:t>
            </a:r>
            <a:r>
              <a:rPr kumimoji="0" lang="uz-Cyrl-UZ"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endParaRPr kumimoji="0" lang="uz-Cyrl-UZ" sz="1200" b="0" i="1"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endParaRPr>
          </a:p>
        </p:txBody>
      </p:sp>
      <p:graphicFrame>
        <p:nvGraphicFramePr>
          <p:cNvPr id="34834" name="Object 18"/>
          <p:cNvGraphicFramePr>
            <a:graphicFrameLocks noChangeAspect="1"/>
          </p:cNvGraphicFramePr>
          <p:nvPr/>
        </p:nvGraphicFramePr>
        <p:xfrm>
          <a:off x="2000232" y="5500702"/>
          <a:ext cx="4143404" cy="628651"/>
        </p:xfrm>
        <a:graphic>
          <a:graphicData uri="http://schemas.openxmlformats.org/presentationml/2006/ole">
            <mc:AlternateContent xmlns:mc="http://schemas.openxmlformats.org/markup-compatibility/2006">
              <mc:Choice xmlns:v="urn:schemas-microsoft-com:vml" Requires="v">
                <p:oleObj spid="_x0000_s34858" r:id="rId13" imgW="2628900" imgH="482600" progId="">
                  <p:embed/>
                </p:oleObj>
              </mc:Choice>
              <mc:Fallback>
                <p:oleObj r:id="rId13" imgW="2628900" imgH="482600" progId="">
                  <p:embed/>
                  <p:pic>
                    <p:nvPicPr>
                      <p:cNvPr id="0" name="Picture 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000232" y="5500702"/>
                        <a:ext cx="4143404" cy="6286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36" name="Rectangle 20"/>
          <p:cNvSpPr>
            <a:spLocks noChangeArrowheads="1"/>
          </p:cNvSpPr>
          <p:nvPr/>
        </p:nvSpPr>
        <p:spPr bwMode="auto">
          <a:xfrm>
            <a:off x="0" y="942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z-Cyrl-UZ"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uz-Cyrl-UZ"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1141</TotalTime>
  <Words>837</Words>
  <Application>Microsoft Office PowerPoint</Application>
  <PresentationFormat>Экран (4:3)</PresentationFormat>
  <Paragraphs>157</Paragraphs>
  <Slides>20</Slides>
  <Notes>0</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20</vt:i4>
      </vt:variant>
    </vt:vector>
  </HeadingPairs>
  <TitlesOfParts>
    <vt:vector size="28" baseType="lpstr">
      <vt:lpstr>Arial</vt:lpstr>
      <vt:lpstr>Calibri</vt:lpstr>
      <vt:lpstr>Symbol</vt:lpstr>
      <vt:lpstr>Times New Roman</vt:lpstr>
      <vt:lpstr>Verdana</vt:lpstr>
      <vt:lpstr>Wingdings 2</vt:lpstr>
      <vt:lpstr>Аспект</vt:lpstr>
      <vt:lpstr>Формула</vt:lpstr>
      <vt:lpstr>               MAVZU: Aniqmas integralda o’zgaruvchini almashtirish bo’laklab integrallash usullari            </vt:lpstr>
      <vt:lpstr>                        Reja:  1. Integrallash usullari; 2.Aniqmas integralda o‘zgaruvchini almashtirish usuli;  3. Aniqmas integralda bo‘laklab integrallash usuli.  </vt:lpstr>
      <vt:lpstr>O’TILGAN  MAVZU YUZASIDAN SAVOLLAR  1.Aniqmas integral deb nimaga aytiladi 2.f(x) funrsiya boshlang’ichi deb nimaga aytiladi 3.f(x) funksiya boshlang’chi qachon mavjud bo’ladi 4.boshlang’ich funksiyalar bir biridan qanday farq qiladi 5.f(x) funksiyaning aniqmas integrali nechta bo’ladi</vt:lpstr>
      <vt:lpstr> Bevosita integrallash usuli. Bu usul integral ostidagi ifodani jadvaldagi biror integral ostidagi ifoda ko‘rinishiga keltirish va aniqmas integral xossalaridan foydalanishga asoslangan. Masalan 1)   2)   3)    bunda integrallash formulasining invariantligi xossasidan foydalanildi.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MUSTAQIL YECHISH UCHUN MISOLLAR</vt:lpstr>
      <vt:lpstr>Презентация PowerPoint</vt:lpstr>
      <vt:lpstr>Krasvort savollari 1)qaysi integrallash shakl almashtirishga asoslangan? 2)defrinsialining qanday integrali shu funksiya bilan o’zgarmas son yig’indisiga teng? 3)agar y=f(x) egri chiziqda olingan o’zgaruvchi nuqta koordinatalar boshidan cheksiz uzoqlashganda shu nuqtadan biror to’g’ri chiziqqacha bo’lgan masofa nolga intilsa u holda bu to’g’ri chiziq egri chiziqning nimasi diyeladi? 4)agar f(x) funksiya x to’plamda ham quyidan ham yuqoridan chegaralangan bo’lsa u shu to’plamda qanday bo’ladi? 5)yaqinlashuvchi ketma ketlik yagona  … ega bo’ladi. 6)limintga ega bo’lgan ketma ketlik qanday ketma ketlik diyeladi? 7)ikki funksiya ko’paytmasining defrinsiali formulasidan kelib chiqadigan integrallash usuli?  </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bajardi: e</dc:title>
  <dc:creator>samsung</dc:creator>
  <cp:lastModifiedBy>User</cp:lastModifiedBy>
  <cp:revision>117</cp:revision>
  <dcterms:created xsi:type="dcterms:W3CDTF">2016-03-28T13:35:53Z</dcterms:created>
  <dcterms:modified xsi:type="dcterms:W3CDTF">2016-05-19T11:03:42Z</dcterms:modified>
</cp:coreProperties>
</file>