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8" r:id="rId3"/>
    <p:sldId id="260" r:id="rId4"/>
    <p:sldId id="261" r:id="rId5"/>
    <p:sldId id="262" r:id="rId6"/>
    <p:sldId id="264" r:id="rId7"/>
    <p:sldId id="263" r:id="rId8"/>
    <p:sldId id="265" r:id="rId9"/>
    <p:sldId id="266" r:id="rId10"/>
    <p:sldId id="267" r:id="rId11"/>
    <p:sldId id="271" r:id="rId12"/>
    <p:sldId id="268" r:id="rId13"/>
    <p:sldId id="275" r:id="rId14"/>
    <p:sldId id="269" r:id="rId15"/>
    <p:sldId id="270" r:id="rId16"/>
    <p:sldId id="272" r:id="rId17"/>
    <p:sldId id="274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F598E-398B-4D22-9FE6-61B51FDAB946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F7331-9EC3-4AC5-80AC-40759F779C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469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F7331-9EC3-4AC5-80AC-40759F779C3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690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F7331-9EC3-4AC5-80AC-40759F779C3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160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990C-1414-42ED-8C17-3727C78A117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7C0AA-DBF9-46BC-B3A2-EA7AA33F0B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990C-1414-42ED-8C17-3727C78A117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7C0AA-DBF9-46BC-B3A2-EA7AA33F0B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990C-1414-42ED-8C17-3727C78A117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7C0AA-DBF9-46BC-B3A2-EA7AA33F0B7C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289ADE-6F42-462C-AAFA-249E1C69DFC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559288"/>
      </p:ext>
    </p:extLst>
  </p:cSld>
  <p:clrMapOvr>
    <a:masterClrMapping/>
  </p:clrMapOvr>
  <p:transition spd="slow">
    <p:cover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990C-1414-42ED-8C17-3727C78A117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7C0AA-DBF9-46BC-B3A2-EA7AA33F0B7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990C-1414-42ED-8C17-3727C78A117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7C0AA-DBF9-46BC-B3A2-EA7AA33F0B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990C-1414-42ED-8C17-3727C78A117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7C0AA-DBF9-46BC-B3A2-EA7AA33F0B7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990C-1414-42ED-8C17-3727C78A117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7C0AA-DBF9-46BC-B3A2-EA7AA33F0B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990C-1414-42ED-8C17-3727C78A117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7C0AA-DBF9-46BC-B3A2-EA7AA33F0B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990C-1414-42ED-8C17-3727C78A117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7C0AA-DBF9-46BC-B3A2-EA7AA33F0B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990C-1414-42ED-8C17-3727C78A117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7C0AA-DBF9-46BC-B3A2-EA7AA33F0B7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990C-1414-42ED-8C17-3727C78A117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7C0AA-DBF9-46BC-B3A2-EA7AA33F0B7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777990C-1414-42ED-8C17-3727C78A117D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0B7C0AA-DBF9-46BC-B3A2-EA7AA33F0B7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780108"/>
          </a:xfrm>
        </p:spPr>
        <p:txBody>
          <a:bodyPr>
            <a:no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Funksiyaning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doimiylik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err="1">
                <a:solidFill>
                  <a:srgbClr val="FF0000"/>
                </a:solidFill>
              </a:rPr>
              <a:t>sharti</a:t>
            </a:r>
            <a:r>
              <a:rPr lang="en-US" b="1" dirty="0">
                <a:solidFill>
                  <a:srgbClr val="FF0000"/>
                </a:solidFill>
              </a:rPr>
              <a:t>. </a:t>
            </a:r>
            <a:r>
              <a:rPr lang="uz-Cyrl-UZ" b="1" dirty="0">
                <a:solidFill>
                  <a:srgbClr val="FF0000"/>
                </a:solidFill>
              </a:rPr>
              <a:t>Funksiyaning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to’plamdagi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uz-Cyrl-UZ" b="1" dirty="0">
                <a:solidFill>
                  <a:srgbClr val="FF0000"/>
                </a:solidFill>
              </a:rPr>
              <a:t>nuqtada</a:t>
            </a:r>
            <a:r>
              <a:rPr lang="en-US" b="1" dirty="0" err="1">
                <a:solidFill>
                  <a:srgbClr val="FF0000"/>
                </a:solidFill>
              </a:rPr>
              <a:t>gi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uz-Cyrl-UZ" b="1" dirty="0">
                <a:solidFill>
                  <a:srgbClr val="FF0000"/>
                </a:solidFill>
              </a:rPr>
              <a:t>monotonlik sharti</a:t>
            </a:r>
            <a:r>
              <a:rPr lang="en-US" b="1" dirty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255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332656"/>
            <a:ext cx="8568951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Yuqorida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biz </a:t>
            </a:r>
            <a:r>
              <a:rPr lang="en-US" i="1" dirty="0">
                <a:solidFill>
                  <a:schemeClr val="tx1"/>
                </a:solidFill>
              </a:rPr>
              <a:t>f(x)=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             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funksiya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chemeClr val="tx1"/>
                </a:solidFill>
              </a:rPr>
              <a:t>f</a:t>
            </a:r>
            <a:r>
              <a:rPr lang="en-US" i="1" dirty="0">
                <a:solidFill>
                  <a:schemeClr val="tx1"/>
                </a:solidFill>
              </a:rPr>
              <a:t>’(x)=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smtClean="0">
                <a:solidFill>
                  <a:schemeClr val="tx1"/>
                </a:solidFill>
              </a:rPr>
              <a:t>                                         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ekanligini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ko‘rdik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Shu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uzluksizlikka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tekshiraylik</a:t>
            </a:r>
            <a:r>
              <a:rPr lang="en-US" dirty="0">
                <a:solidFill>
                  <a:schemeClr val="tx1"/>
                </a:solidFill>
              </a:rPr>
              <a:t>. Agar 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ru-RU" dirty="0">
                <a:solidFill>
                  <a:schemeClr val="tx1"/>
                </a:solidFill>
                <a:sym typeface="Symbol"/>
              </a:rPr>
              <a:t></a:t>
            </a:r>
            <a:r>
              <a:rPr lang="en-US" dirty="0">
                <a:solidFill>
                  <a:schemeClr val="tx1"/>
                </a:solidFill>
              </a:rPr>
              <a:t>0 </a:t>
            </a:r>
            <a:r>
              <a:rPr lang="en-US" dirty="0" err="1">
                <a:solidFill>
                  <a:schemeClr val="tx1"/>
                </a:solidFill>
              </a:rPr>
              <a:t>bo‘lsa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i="1" dirty="0">
                <a:solidFill>
                  <a:schemeClr val="tx1"/>
                </a:solidFill>
              </a:rPr>
              <a:t>f’(x)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uzluksizligi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ravshan</a:t>
            </a:r>
            <a:r>
              <a:rPr lang="en-US" dirty="0">
                <a:solidFill>
                  <a:schemeClr val="tx1"/>
                </a:solidFill>
              </a:rPr>
              <a:t>. Agar 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=0 </a:t>
            </a:r>
            <a:r>
              <a:rPr lang="en-US" dirty="0" err="1">
                <a:solidFill>
                  <a:schemeClr val="tx1"/>
                </a:solidFill>
              </a:rPr>
              <a:t>bo‘lsa</a:t>
            </a:r>
            <a:r>
              <a:rPr lang="en-US" dirty="0">
                <a:solidFill>
                  <a:schemeClr val="tx1"/>
                </a:solidFill>
              </a:rPr>
              <a:t>, u </a:t>
            </a:r>
            <a:r>
              <a:rPr lang="en-US" dirty="0" err="1" smtClean="0">
                <a:solidFill>
                  <a:schemeClr val="tx1"/>
                </a:solidFill>
              </a:rPr>
              <a:t>holda</a:t>
            </a:r>
            <a:r>
              <a:rPr lang="en-US" dirty="0" smtClean="0">
                <a:solidFill>
                  <a:schemeClr val="tx1"/>
                </a:solidFill>
              </a:rPr>
              <a:t>           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        f</a:t>
            </a:r>
            <a:r>
              <a:rPr lang="en-US" i="1" dirty="0">
                <a:solidFill>
                  <a:schemeClr val="tx1"/>
                </a:solidFill>
              </a:rPr>
              <a:t>’(x)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mavjud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emas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demak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</a:t>
            </a:r>
            <a:r>
              <a:rPr lang="en-US" i="1" dirty="0">
                <a:solidFill>
                  <a:schemeClr val="tx1"/>
                </a:solidFill>
              </a:rPr>
              <a:t> x</a:t>
            </a:r>
            <a:r>
              <a:rPr lang="en-US" dirty="0">
                <a:solidFill>
                  <a:schemeClr val="tx1"/>
                </a:solidFill>
              </a:rPr>
              <a:t>=0 </a:t>
            </a:r>
            <a:r>
              <a:rPr lang="en-US" dirty="0" err="1">
                <a:solidFill>
                  <a:schemeClr val="tx1"/>
                </a:solidFill>
              </a:rPr>
              <a:t>nuqtada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uzilishga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ega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O‘quvchilarga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quyidagi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teoremani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isbotlashni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taklif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qilamiz</a:t>
            </a:r>
            <a:r>
              <a:rPr lang="en-US" dirty="0">
                <a:solidFill>
                  <a:schemeClr val="tx1"/>
                </a:solidFill>
              </a:rPr>
              <a:t>: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en-US" b="1" dirty="0" err="1">
                <a:solidFill>
                  <a:schemeClr val="tx1"/>
                </a:solidFill>
              </a:rPr>
              <a:t>Teorema</a:t>
            </a:r>
            <a:r>
              <a:rPr lang="en-US" dirty="0">
                <a:solidFill>
                  <a:schemeClr val="tx1"/>
                </a:solidFill>
              </a:rPr>
              <a:t>. Agar 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i="1" baseline="-25000" dirty="0">
                <a:solidFill>
                  <a:schemeClr val="tx1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nuqtada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f(x)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mavjud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uzluksiz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f’(x</a:t>
            </a:r>
            <a:r>
              <a:rPr lang="en-US" i="1" baseline="-25000" dirty="0">
                <a:solidFill>
                  <a:schemeClr val="tx1"/>
                </a:solidFill>
              </a:rPr>
              <a:t>0</a:t>
            </a:r>
            <a:r>
              <a:rPr lang="en-US" i="1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&gt;0 </a:t>
            </a:r>
            <a:r>
              <a:rPr lang="en-US" dirty="0" err="1">
                <a:solidFill>
                  <a:schemeClr val="tx1"/>
                </a:solidFill>
              </a:rPr>
              <a:t>bo‘lsa</a:t>
            </a:r>
            <a:r>
              <a:rPr lang="en-US" dirty="0">
                <a:solidFill>
                  <a:schemeClr val="tx1"/>
                </a:solidFill>
              </a:rPr>
              <a:t>, u </a:t>
            </a:r>
            <a:r>
              <a:rPr lang="en-US" dirty="0" err="1">
                <a:solidFill>
                  <a:schemeClr val="tx1"/>
                </a:solidFill>
              </a:rPr>
              <a:t>holda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i="1" baseline="-25000" dirty="0">
                <a:solidFill>
                  <a:schemeClr val="tx1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nuqtaning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shunday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i="1" baseline="-25000" dirty="0">
                <a:solidFill>
                  <a:schemeClr val="tx1"/>
                </a:solidFill>
              </a:rPr>
              <a:t>0</a:t>
            </a:r>
            <a:r>
              <a:rPr lang="en-US" i="1" dirty="0">
                <a:solidFill>
                  <a:schemeClr val="tx1"/>
                </a:solidFill>
              </a:rPr>
              <a:t>-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</a:t>
            </a:r>
            <a:r>
              <a:rPr lang="en-US" i="1" dirty="0">
                <a:solidFill>
                  <a:schemeClr val="tx1"/>
                </a:solidFill>
              </a:rPr>
              <a:t>;x</a:t>
            </a:r>
            <a:r>
              <a:rPr lang="en-US" i="1" baseline="-25000" dirty="0">
                <a:solidFill>
                  <a:schemeClr val="tx1"/>
                </a:solidFill>
              </a:rPr>
              <a:t>0</a:t>
            </a:r>
            <a:r>
              <a:rPr lang="en-US" i="1" dirty="0">
                <a:solidFill>
                  <a:schemeClr val="tx1"/>
                </a:solidFill>
              </a:rPr>
              <a:t>+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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 err="1">
                <a:solidFill>
                  <a:schemeClr val="tx1"/>
                </a:solidFill>
              </a:rPr>
              <a:t>atrofi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mavjud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bo‘lib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bunda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f(x)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o‘suvchi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bo‘ladi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7615424"/>
              </p:ext>
            </p:extLst>
          </p:nvPr>
        </p:nvGraphicFramePr>
        <p:xfrm>
          <a:off x="2753025" y="404664"/>
          <a:ext cx="3547167" cy="1315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r:id="rId3" imgW="2032000" imgH="749300" progId="Equation.3">
                  <p:embed/>
                </p:oleObj>
              </mc:Choice>
              <mc:Fallback>
                <p:oleObj r:id="rId3" imgW="2032000" imgH="749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3025" y="404664"/>
                        <a:ext cx="3547167" cy="13156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7083031"/>
              </p:ext>
            </p:extLst>
          </p:nvPr>
        </p:nvGraphicFramePr>
        <p:xfrm>
          <a:off x="1115616" y="1772816"/>
          <a:ext cx="4323214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r:id="rId5" imgW="2654300" imgH="749300" progId="Equation.3">
                  <p:embed/>
                </p:oleObj>
              </mc:Choice>
              <mc:Fallback>
                <p:oleObj r:id="rId5" imgW="2654300" imgH="749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772816"/>
                        <a:ext cx="4323214" cy="12241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110212"/>
              </p:ext>
            </p:extLst>
          </p:nvPr>
        </p:nvGraphicFramePr>
        <p:xfrm>
          <a:off x="432048" y="4149080"/>
          <a:ext cx="611560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r:id="rId7" imgW="279279" imgH="304668" progId="Equation.3">
                  <p:embed/>
                </p:oleObj>
              </mc:Choice>
              <mc:Fallback>
                <p:oleObj r:id="rId7" imgW="279279" imgH="30466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048" y="4149080"/>
                        <a:ext cx="611560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335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772400" cy="11430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</a:rPr>
              <a:t>B</a:t>
            </a:r>
            <a:r>
              <a:rPr lang="uz-Cyrl-UZ" sz="4000" b="1" dirty="0" smtClean="0">
                <a:solidFill>
                  <a:srgbClr val="C00000"/>
                </a:solidFill>
              </a:rPr>
              <a:t>/</a:t>
            </a:r>
            <a:r>
              <a:rPr lang="en-US" sz="4000" b="1" dirty="0" smtClean="0">
                <a:solidFill>
                  <a:srgbClr val="C00000"/>
                </a:solidFill>
              </a:rPr>
              <a:t>BX</a:t>
            </a:r>
            <a:r>
              <a:rPr lang="uz-Cyrl-UZ" sz="4000" b="1" dirty="0" smtClean="0">
                <a:solidFill>
                  <a:srgbClr val="C00000"/>
                </a:solidFill>
              </a:rPr>
              <a:t>/</a:t>
            </a:r>
            <a:r>
              <a:rPr lang="en-US" sz="4000" b="1" dirty="0" smtClean="0">
                <a:solidFill>
                  <a:srgbClr val="C00000"/>
                </a:solidFill>
              </a:rPr>
              <a:t>B</a:t>
            </a:r>
            <a:r>
              <a:rPr lang="uz-Cyrl-UZ" sz="4000" b="1" dirty="0" smtClean="0">
                <a:solidFill>
                  <a:srgbClr val="C00000"/>
                </a:solidFill>
              </a:rPr>
              <a:t>  </a:t>
            </a:r>
            <a:r>
              <a:rPr lang="en-US" sz="4000" b="1" dirty="0" smtClean="0">
                <a:solidFill>
                  <a:srgbClr val="C00000"/>
                </a:solidFill>
              </a:rPr>
              <a:t>JADVALI</a:t>
            </a:r>
            <a:endParaRPr lang="ru-RU" sz="4000" b="1" dirty="0">
              <a:solidFill>
                <a:srgbClr val="C00000"/>
              </a:solidFill>
            </a:endParaRPr>
          </a:p>
        </p:txBody>
      </p:sp>
      <p:graphicFrame>
        <p:nvGraphicFramePr>
          <p:cNvPr id="157801" name="Group 10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7944172"/>
              </p:ext>
            </p:extLst>
          </p:nvPr>
        </p:nvGraphicFramePr>
        <p:xfrm>
          <a:off x="611560" y="2060848"/>
          <a:ext cx="7772400" cy="4114801"/>
        </p:xfrm>
        <a:graphic>
          <a:graphicData uri="http://schemas.openxmlformats.org/drawingml/2006/table">
            <a:tbl>
              <a:tblPr/>
              <a:tblGrid>
                <a:gridCol w="2590800"/>
                <a:gridCol w="2593776"/>
                <a:gridCol w="2587824"/>
              </a:tblGrid>
              <a:tr h="142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Bilaman</a:t>
                      </a:r>
                      <a:endParaRPr kumimoji="0" lang="uz-Cyrl-UZ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Bilishni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xohlayman</a:t>
                      </a:r>
                      <a:endParaRPr kumimoji="0" lang="uz-Cyrl-UZ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Bilib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oldim</a:t>
                      </a:r>
                      <a:endParaRPr kumimoji="0" lang="uz-Cyrl-UZ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4402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3239065" y="2621229"/>
            <a:ext cx="2946275" cy="1278053"/>
          </a:xfrm>
          <a:prstGeom prst="ellipse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107763" dir="18900000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FUNKSIYANING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1780764" y="1196752"/>
            <a:ext cx="2287180" cy="1128514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round/>
            <a:headEnd/>
            <a:tailEnd/>
          </a:ln>
          <a:effectLst>
            <a:outerShdw dist="107763" dir="18900000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Nuqtada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monotonnlik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sharti</a:t>
            </a:r>
            <a:endParaRPr kumimoji="0" lang="ru-RU" sz="4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68395" y="1761009"/>
            <a:ext cx="2090096" cy="1176139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2CDDC"/>
              </a:gs>
              <a:gs pos="50000">
                <a:srgbClr val="DAEEF3"/>
              </a:gs>
              <a:gs pos="100000">
                <a:srgbClr val="92CDDC"/>
              </a:gs>
            </a:gsLst>
            <a:lin ang="18900000" scaled="1"/>
          </a:gradFill>
          <a:ln w="12700">
            <a:solidFill>
              <a:srgbClr val="92CDDC"/>
            </a:solidFill>
            <a:round/>
            <a:headEnd/>
            <a:tailEnd/>
          </a:ln>
          <a:effectLst>
            <a:outerShdw dist="107763" dir="18900000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o’zgarmaslik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sharti</a:t>
            </a: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1619672" y="3899282"/>
            <a:ext cx="1631893" cy="1113894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2A1C7"/>
              </a:gs>
              <a:gs pos="50000">
                <a:srgbClr val="E5DFEC"/>
              </a:gs>
              <a:gs pos="100000">
                <a:srgbClr val="B2A1C7"/>
              </a:gs>
            </a:gsLst>
            <a:lin ang="18900000" scaled="1"/>
          </a:gradFill>
          <a:ln w="12700">
            <a:solidFill>
              <a:srgbClr val="B2A1C7"/>
            </a:solidFill>
            <a:round/>
            <a:headEnd/>
            <a:tailEnd/>
          </a:ln>
          <a:effectLst>
            <a:outerShdw dist="107763" dir="18900000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o’sishi</a:t>
            </a: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6351637" y="3645024"/>
            <a:ext cx="2127891" cy="136815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BF8F"/>
              </a:gs>
              <a:gs pos="50000">
                <a:srgbClr val="FDE9D9"/>
              </a:gs>
              <a:gs pos="100000">
                <a:srgbClr val="FABF8F"/>
              </a:gs>
            </a:gsLst>
            <a:lin ang="189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107763" dir="18900000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kamayishi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ru-RU" sz="5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7113443" y="404664"/>
            <a:ext cx="1767521" cy="974664"/>
          </a:xfrm>
          <a:prstGeom prst="ellipse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107763" dir="13500000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5154502" y="5434180"/>
            <a:ext cx="1827786" cy="1284108"/>
          </a:xfrm>
          <a:prstGeom prst="ellipse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107763" dir="13500000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830120" y="5373255"/>
            <a:ext cx="1579103" cy="1484745"/>
          </a:xfrm>
          <a:prstGeom prst="ellipse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107763" dir="13500000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202220" y="2026422"/>
            <a:ext cx="1440333" cy="1407053"/>
          </a:xfrm>
          <a:prstGeom prst="ellipse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107763" dir="13500000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2" name="Прямая со стрелкой 11"/>
          <p:cNvCxnSpPr>
            <a:stCxn id="2" idx="0"/>
            <a:endCxn id="3" idx="3"/>
          </p:cNvCxnSpPr>
          <p:nvPr/>
        </p:nvCxnSpPr>
        <p:spPr>
          <a:xfrm flipH="1" flipV="1">
            <a:off x="4067944" y="1761009"/>
            <a:ext cx="644259" cy="8602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2" idx="0"/>
            <a:endCxn id="4" idx="1"/>
          </p:cNvCxnSpPr>
          <p:nvPr/>
        </p:nvCxnSpPr>
        <p:spPr>
          <a:xfrm flipV="1">
            <a:off x="4712203" y="2349079"/>
            <a:ext cx="1356192" cy="2721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2" idx="2"/>
            <a:endCxn id="5" idx="0"/>
          </p:cNvCxnSpPr>
          <p:nvPr/>
        </p:nvCxnSpPr>
        <p:spPr>
          <a:xfrm flipH="1">
            <a:off x="2435619" y="3260256"/>
            <a:ext cx="803446" cy="6390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2" idx="5"/>
            <a:endCxn id="6" idx="1"/>
          </p:cNvCxnSpPr>
          <p:nvPr/>
        </p:nvCxnSpPr>
        <p:spPr>
          <a:xfrm>
            <a:off x="5753868" y="3712115"/>
            <a:ext cx="597769" cy="6169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-612576" y="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5" idx="2"/>
            <a:endCxn id="9" idx="6"/>
          </p:cNvCxnSpPr>
          <p:nvPr/>
        </p:nvCxnSpPr>
        <p:spPr>
          <a:xfrm flipH="1">
            <a:off x="2409223" y="5013176"/>
            <a:ext cx="26396" cy="11024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6" idx="2"/>
            <a:endCxn id="8" idx="6"/>
          </p:cNvCxnSpPr>
          <p:nvPr/>
        </p:nvCxnSpPr>
        <p:spPr>
          <a:xfrm flipH="1">
            <a:off x="6982288" y="5013176"/>
            <a:ext cx="433295" cy="10630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3" idx="2"/>
            <a:endCxn id="10" idx="6"/>
          </p:cNvCxnSpPr>
          <p:nvPr/>
        </p:nvCxnSpPr>
        <p:spPr>
          <a:xfrm flipH="1">
            <a:off x="1642553" y="2325266"/>
            <a:ext cx="1281801" cy="4046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4" idx="0"/>
            <a:endCxn id="7" idx="4"/>
          </p:cNvCxnSpPr>
          <p:nvPr/>
        </p:nvCxnSpPr>
        <p:spPr>
          <a:xfrm flipV="1">
            <a:off x="7113443" y="1379328"/>
            <a:ext cx="883761" cy="3816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653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79512" y="-747464"/>
            <a:ext cx="8784976" cy="7317432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13" t="26588" r="26926" b="46834"/>
          <a:stretch/>
        </p:blipFill>
        <p:spPr bwMode="auto">
          <a:xfrm>
            <a:off x="1619672" y="2348880"/>
            <a:ext cx="6840760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Лента лицом вниз 4"/>
          <p:cNvSpPr/>
          <p:nvPr/>
        </p:nvSpPr>
        <p:spPr>
          <a:xfrm>
            <a:off x="1763688" y="836712"/>
            <a:ext cx="6696744" cy="720080"/>
          </a:xfrm>
          <a:prstGeom prst="ribb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,,NIMA UCHUN” JADVALI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763688" y="1747664"/>
            <a:ext cx="3024336" cy="60121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err="1">
                <a:solidFill>
                  <a:srgbClr val="FF0000"/>
                </a:solidFill>
              </a:rPr>
              <a:t>Funksiyaning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o‘zgarmaslik</a:t>
            </a:r>
            <a:r>
              <a:rPr lang="en-US" sz="1400" b="1" dirty="0">
                <a:solidFill>
                  <a:srgbClr val="FF0000"/>
                </a:solidFill>
              </a:rPr>
              <a:t>  </a:t>
            </a:r>
            <a:r>
              <a:rPr lang="en-US" sz="1400" b="1" dirty="0" err="1">
                <a:solidFill>
                  <a:srgbClr val="FF0000"/>
                </a:solidFill>
              </a:rPr>
              <a:t>sharti</a:t>
            </a:r>
            <a:endParaRPr lang="ru-RU" sz="1400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4860032" y="1747665"/>
            <a:ext cx="1410456" cy="60121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err="1" smtClean="0"/>
              <a:t>Нима</a:t>
            </a:r>
            <a:r>
              <a:rPr lang="ru-RU" sz="1400" dirty="0" smtClean="0"/>
              <a:t>  </a:t>
            </a:r>
            <a:r>
              <a:rPr lang="ru-RU" sz="1400" dirty="0" err="1" smtClean="0"/>
              <a:t>учун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46233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052736"/>
            <a:ext cx="8208911" cy="5256584"/>
          </a:xfrm>
        </p:spPr>
        <p:txBody>
          <a:bodyPr>
            <a:noAutofit/>
          </a:bodyPr>
          <a:lstStyle/>
          <a:p>
            <a:r>
              <a:rPr lang="en-US" sz="3200" dirty="0"/>
              <a:t>1. </a:t>
            </a:r>
            <a:r>
              <a:rPr lang="en-US" sz="3200" dirty="0" err="1"/>
              <a:t>Kesmada</a:t>
            </a:r>
            <a:r>
              <a:rPr lang="en-US" sz="3200" dirty="0"/>
              <a:t> </a:t>
            </a:r>
            <a:r>
              <a:rPr lang="en-US" sz="3200" dirty="0" err="1"/>
              <a:t>uzluksiz</a:t>
            </a:r>
            <a:r>
              <a:rPr lang="en-US" sz="3200" dirty="0"/>
              <a:t> </a:t>
            </a:r>
            <a:r>
              <a:rPr lang="en-US" sz="3200" dirty="0" err="1"/>
              <a:t>funksiyaning</a:t>
            </a:r>
            <a:r>
              <a:rPr lang="en-US" sz="3200" dirty="0"/>
              <a:t> </a:t>
            </a:r>
            <a:r>
              <a:rPr lang="en-US" sz="3200" dirty="0" err="1"/>
              <a:t>doimiylik</a:t>
            </a:r>
            <a:r>
              <a:rPr lang="en-US" sz="3200" dirty="0"/>
              <a:t> </a:t>
            </a:r>
            <a:r>
              <a:rPr lang="en-US" sz="3200" dirty="0" err="1"/>
              <a:t>shartini</a:t>
            </a:r>
            <a:r>
              <a:rPr lang="en-US" sz="3200" dirty="0"/>
              <a:t> </a:t>
            </a:r>
            <a:r>
              <a:rPr lang="en-US" sz="3200" dirty="0" err="1"/>
              <a:t>ayting</a:t>
            </a:r>
            <a:r>
              <a:rPr lang="en-US" sz="3200" dirty="0"/>
              <a:t>. </a:t>
            </a:r>
            <a:r>
              <a:rPr lang="en-US" sz="3200" dirty="0" err="1"/>
              <a:t>Uning</a:t>
            </a:r>
            <a:r>
              <a:rPr lang="en-US" sz="3200" dirty="0"/>
              <a:t> </a:t>
            </a:r>
            <a:r>
              <a:rPr lang="en-US" sz="3200" dirty="0" err="1"/>
              <a:t>fizik</a:t>
            </a:r>
            <a:r>
              <a:rPr lang="en-US" sz="3200" dirty="0"/>
              <a:t> </a:t>
            </a:r>
            <a:r>
              <a:rPr lang="en-US" sz="3200" dirty="0" err="1"/>
              <a:t>ma’nosi</a:t>
            </a:r>
            <a:r>
              <a:rPr lang="en-US" sz="3200" dirty="0"/>
              <a:t> </a:t>
            </a:r>
            <a:r>
              <a:rPr lang="en-US" sz="3200" dirty="0" err="1"/>
              <a:t>nimadan</a:t>
            </a:r>
            <a:r>
              <a:rPr lang="en-US" sz="3200" dirty="0"/>
              <a:t> </a:t>
            </a:r>
            <a:r>
              <a:rPr lang="en-US" sz="3200" dirty="0" err="1"/>
              <a:t>iborat</a:t>
            </a:r>
            <a:r>
              <a:rPr lang="en-US" sz="3200" dirty="0"/>
              <a:t>?</a:t>
            </a:r>
            <a:endParaRPr lang="ru-RU" sz="3200" dirty="0"/>
          </a:p>
          <a:p>
            <a:r>
              <a:rPr lang="en-US" sz="3200" dirty="0"/>
              <a:t>2. </a:t>
            </a:r>
            <a:r>
              <a:rPr lang="en-US" sz="3200" dirty="0" err="1"/>
              <a:t>Funksiyaning</a:t>
            </a:r>
            <a:r>
              <a:rPr lang="en-US" sz="3200" dirty="0"/>
              <a:t> </a:t>
            </a:r>
            <a:r>
              <a:rPr lang="en-US" sz="3200" dirty="0" err="1"/>
              <a:t>kesmada</a:t>
            </a:r>
            <a:r>
              <a:rPr lang="en-US" sz="3200" dirty="0"/>
              <a:t> </a:t>
            </a:r>
            <a:r>
              <a:rPr lang="en-US" sz="3200" dirty="0" err="1"/>
              <a:t>qat’iy</a:t>
            </a:r>
            <a:r>
              <a:rPr lang="en-US" sz="3200" dirty="0"/>
              <a:t> </a:t>
            </a:r>
            <a:r>
              <a:rPr lang="en-US" sz="3200" dirty="0" err="1"/>
              <a:t>o‘suvchi</a:t>
            </a:r>
            <a:r>
              <a:rPr lang="en-US" sz="3200" dirty="0"/>
              <a:t> </a:t>
            </a:r>
            <a:r>
              <a:rPr lang="en-US" sz="3200" dirty="0" err="1"/>
              <a:t>bo‘lishi</a:t>
            </a:r>
            <a:r>
              <a:rPr lang="en-US" sz="3200" dirty="0"/>
              <a:t> </a:t>
            </a:r>
            <a:r>
              <a:rPr lang="en-US" sz="3200" dirty="0" err="1"/>
              <a:t>shartini</a:t>
            </a:r>
            <a:r>
              <a:rPr lang="en-US" sz="3200" dirty="0"/>
              <a:t> </a:t>
            </a:r>
            <a:r>
              <a:rPr lang="en-US" sz="3200" dirty="0" err="1"/>
              <a:t>ayting</a:t>
            </a:r>
            <a:r>
              <a:rPr lang="en-US" sz="3200" dirty="0"/>
              <a:t>.</a:t>
            </a:r>
            <a:endParaRPr lang="ru-RU" sz="3200" dirty="0"/>
          </a:p>
          <a:p>
            <a:r>
              <a:rPr lang="en-US" sz="3200" dirty="0"/>
              <a:t>3. </a:t>
            </a:r>
            <a:r>
              <a:rPr lang="en-US" sz="3200" dirty="0" err="1"/>
              <a:t>Funksiyaning</a:t>
            </a:r>
            <a:r>
              <a:rPr lang="en-US" sz="3200" dirty="0"/>
              <a:t> </a:t>
            </a:r>
            <a:r>
              <a:rPr lang="en-US" sz="3200" dirty="0" err="1"/>
              <a:t>kesmada</a:t>
            </a:r>
            <a:r>
              <a:rPr lang="en-US" sz="3200" dirty="0"/>
              <a:t> </a:t>
            </a:r>
            <a:r>
              <a:rPr lang="en-US" sz="3200" dirty="0" err="1"/>
              <a:t>qat’iy</a:t>
            </a:r>
            <a:r>
              <a:rPr lang="en-US" sz="3200" dirty="0"/>
              <a:t> </a:t>
            </a:r>
            <a:r>
              <a:rPr lang="en-US" sz="3200" dirty="0" err="1"/>
              <a:t>kamayuvchi</a:t>
            </a:r>
            <a:r>
              <a:rPr lang="en-US" sz="3200" dirty="0"/>
              <a:t> </a:t>
            </a:r>
            <a:r>
              <a:rPr lang="en-US" sz="3200" dirty="0" err="1"/>
              <a:t>bo‘lishi</a:t>
            </a:r>
            <a:r>
              <a:rPr lang="en-US" sz="3200" dirty="0"/>
              <a:t> </a:t>
            </a:r>
            <a:r>
              <a:rPr lang="en-US" sz="3200" dirty="0" err="1"/>
              <a:t>shartini</a:t>
            </a:r>
            <a:r>
              <a:rPr lang="en-US" sz="3200" dirty="0"/>
              <a:t> </a:t>
            </a:r>
            <a:r>
              <a:rPr lang="en-US" sz="3200" dirty="0" err="1"/>
              <a:t>ayting</a:t>
            </a:r>
            <a:r>
              <a:rPr lang="en-US" sz="3200" dirty="0"/>
              <a:t>.</a:t>
            </a:r>
            <a:endParaRPr lang="ru-RU" sz="3200" dirty="0"/>
          </a:p>
          <a:p>
            <a:r>
              <a:rPr lang="en-US" sz="3200" dirty="0"/>
              <a:t>4. [</a:t>
            </a:r>
            <a:r>
              <a:rPr lang="en-US" sz="3200" i="1" dirty="0" err="1"/>
              <a:t>a;b</a:t>
            </a:r>
            <a:r>
              <a:rPr lang="en-US" sz="3200" dirty="0"/>
              <a:t>] </a:t>
            </a:r>
            <a:r>
              <a:rPr lang="en-US" sz="3200" dirty="0" err="1"/>
              <a:t>kesmada</a:t>
            </a:r>
            <a:r>
              <a:rPr lang="en-US" sz="3200" dirty="0"/>
              <a:t> </a:t>
            </a:r>
            <a:r>
              <a:rPr lang="en-US" sz="3200" dirty="0" err="1"/>
              <a:t>qat’iy</a:t>
            </a:r>
            <a:r>
              <a:rPr lang="en-US" sz="3200" dirty="0"/>
              <a:t> </a:t>
            </a:r>
            <a:r>
              <a:rPr lang="en-US" sz="3200" dirty="0" err="1"/>
              <a:t>monoton</a:t>
            </a:r>
            <a:r>
              <a:rPr lang="en-US" sz="3200" dirty="0"/>
              <a:t> </a:t>
            </a:r>
            <a:r>
              <a:rPr lang="en-US" sz="3200" dirty="0" err="1"/>
              <a:t>funksiya</a:t>
            </a:r>
            <a:r>
              <a:rPr lang="en-US" sz="3200" dirty="0"/>
              <a:t> </a:t>
            </a:r>
            <a:r>
              <a:rPr lang="en-US" sz="3200" dirty="0" err="1"/>
              <a:t>hosilasi</a:t>
            </a:r>
            <a:r>
              <a:rPr lang="en-US" sz="3200" dirty="0"/>
              <a:t> </a:t>
            </a:r>
            <a:r>
              <a:rPr lang="en-US" sz="3200" dirty="0" err="1"/>
              <a:t>shu</a:t>
            </a:r>
            <a:r>
              <a:rPr lang="en-US" sz="3200" dirty="0"/>
              <a:t> </a:t>
            </a:r>
            <a:r>
              <a:rPr lang="en-US" sz="3200" dirty="0" err="1"/>
              <a:t>kesmaning</a:t>
            </a:r>
            <a:r>
              <a:rPr lang="en-US" sz="3200" dirty="0"/>
              <a:t> </a:t>
            </a:r>
            <a:r>
              <a:rPr lang="en-US" sz="3200" dirty="0" err="1"/>
              <a:t>chekli</a:t>
            </a:r>
            <a:r>
              <a:rPr lang="en-US" sz="3200" dirty="0"/>
              <a:t> </a:t>
            </a:r>
            <a:r>
              <a:rPr lang="en-US" sz="3200" dirty="0" err="1"/>
              <a:t>sondagi</a:t>
            </a:r>
            <a:r>
              <a:rPr lang="en-US" sz="3200" dirty="0"/>
              <a:t> </a:t>
            </a:r>
            <a:r>
              <a:rPr lang="en-US" sz="3200" dirty="0" err="1"/>
              <a:t>nuqtalarida</a:t>
            </a:r>
            <a:r>
              <a:rPr lang="en-US" sz="3200" dirty="0"/>
              <a:t> </a:t>
            </a:r>
            <a:r>
              <a:rPr lang="en-US" sz="3200" dirty="0" err="1"/>
              <a:t>nolga</a:t>
            </a:r>
            <a:r>
              <a:rPr lang="en-US" sz="3200" dirty="0"/>
              <a:t> </a:t>
            </a:r>
            <a:r>
              <a:rPr lang="en-US" sz="3200" dirty="0" err="1"/>
              <a:t>teng</a:t>
            </a:r>
            <a:r>
              <a:rPr lang="en-US" sz="3200" dirty="0"/>
              <a:t> </a:t>
            </a:r>
            <a:r>
              <a:rPr lang="en-US" sz="3200" dirty="0" err="1"/>
              <a:t>bo‘lishi</a:t>
            </a:r>
            <a:r>
              <a:rPr lang="en-US" sz="3200" dirty="0"/>
              <a:t> </a:t>
            </a:r>
            <a:r>
              <a:rPr lang="en-US" sz="3200" dirty="0" err="1"/>
              <a:t>mumkinmi</a:t>
            </a:r>
            <a:r>
              <a:rPr lang="en-US" sz="3200" dirty="0"/>
              <a:t>?</a:t>
            </a:r>
            <a:endParaRPr lang="ru-RU" sz="3200" dirty="0"/>
          </a:p>
          <a:p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 fontScale="90000"/>
          </a:bodyPr>
          <a:lstStyle/>
          <a:p>
            <a:r>
              <a:rPr lang="en-US" b="1" i="1" dirty="0" err="1">
                <a:solidFill>
                  <a:srgbClr val="FF0000"/>
                </a:solidFill>
              </a:rPr>
              <a:t>O‘z-o‘zini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tekshirish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uchun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savollar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4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6376" y="188640"/>
            <a:ext cx="8747286" cy="2985433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Mustaqil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yechish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uchun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misol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va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masalalar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Ayniyatni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isbotlang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8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arccos</a:t>
            </a:r>
            <a:endParaRPr kumimoji="0" lang="en-US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515358"/>
              </p:ext>
            </p:extLst>
          </p:nvPr>
        </p:nvGraphicFramePr>
        <p:xfrm>
          <a:off x="1331640" y="1340768"/>
          <a:ext cx="4896544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Формула" r:id="rId3" imgW="2489200" imgH="520700" progId="Equation.3">
                  <p:embed/>
                </p:oleObj>
              </mc:Choice>
              <mc:Fallback>
                <p:oleObj name="Формула" r:id="rId3" imgW="2489200" imgH="520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340768"/>
                        <a:ext cx="4896544" cy="10801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262332"/>
            <a:ext cx="8764150" cy="304698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Ushbu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a) 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y=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x+cosx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 b) 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y=x</a:t>
            </a:r>
            <a:r>
              <a:rPr kumimoji="0" lang="en-US" sz="32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+4x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-7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funksiyalarning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aniqlanish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sohasida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o‘suvchi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ekanligini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isbotlang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Quyidagi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funksiyalarning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monotonlik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oraliqlarini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toping: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a) 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y=2x</a:t>
            </a:r>
            <a:r>
              <a:rPr kumimoji="0" lang="en-US" sz="32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-15x</a:t>
            </a:r>
            <a:r>
              <a:rPr kumimoji="0" lang="en-US" sz="32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+36x-7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;b) 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y=x</a:t>
            </a:r>
            <a:r>
              <a:rPr kumimoji="0" lang="en-US" sz="32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-lnx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c) 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y=x</a:t>
            </a:r>
            <a:r>
              <a:rPr kumimoji="0" lang="en-US" sz="32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-2x</a:t>
            </a:r>
            <a:r>
              <a:rPr kumimoji="0" lang="en-US" sz="32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62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815C-40B0-42F4-92BE-D5A6F874E7BF}" type="slidenum">
              <a:rPr lang="ru-RU"/>
              <a:pPr/>
              <a:t>16</a:t>
            </a:fld>
            <a:endParaRPr 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7772400" cy="1143000"/>
          </a:xfrm>
        </p:spPr>
        <p:txBody>
          <a:bodyPr/>
          <a:lstStyle/>
          <a:p>
            <a:pPr algn="ctr"/>
            <a:r>
              <a:rPr lang="en-US" sz="4000" b="1" dirty="0" smtClean="0"/>
              <a:t>Insert </a:t>
            </a:r>
            <a:r>
              <a:rPr lang="en-US" sz="4000" b="1" dirty="0" err="1" smtClean="0"/>
              <a:t>jadvali</a:t>
            </a:r>
            <a:endParaRPr lang="ru-RU" sz="2400" b="1" dirty="0">
              <a:latin typeface="Times New Roman" pitchFamily="18" charset="0"/>
            </a:endParaRPr>
          </a:p>
        </p:txBody>
      </p:sp>
      <p:graphicFrame>
        <p:nvGraphicFramePr>
          <p:cNvPr id="170063" name="Group 7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834338"/>
              </p:ext>
            </p:extLst>
          </p:nvPr>
        </p:nvGraphicFramePr>
        <p:xfrm>
          <a:off x="251520" y="1268760"/>
          <a:ext cx="7772400" cy="2952327"/>
        </p:xfrm>
        <a:graphic>
          <a:graphicData uri="http://schemas.openxmlformats.org/drawingml/2006/table">
            <a:tbl>
              <a:tblPr/>
              <a:tblGrid>
                <a:gridCol w="1941513"/>
                <a:gridCol w="1943100"/>
                <a:gridCol w="1943100"/>
                <a:gridCol w="1944687"/>
              </a:tblGrid>
              <a:tr h="67201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kumimoji="0" lang="ru-RU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0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0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23528" y="4437112"/>
            <a:ext cx="74888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Cyrl-UZ" sz="2400" dirty="0">
                <a:latin typeface="Times New Roman" pitchFamily="18" charset="0"/>
              </a:rPr>
              <a:t>“</a:t>
            </a:r>
            <a:r>
              <a:rPr lang="en-US" sz="2400" dirty="0">
                <a:latin typeface="Times New Roman" pitchFamily="18" charset="0"/>
              </a:rPr>
              <a:t>V</a:t>
            </a:r>
            <a:r>
              <a:rPr lang="uz-Cyrl-UZ" sz="2400" dirty="0">
                <a:latin typeface="Times New Roman" pitchFamily="18" charset="0"/>
              </a:rPr>
              <a:t>”- </a:t>
            </a:r>
            <a:r>
              <a:rPr lang="en-US" sz="2400" dirty="0" smtClean="0">
                <a:latin typeface="Times New Roman" pitchFamily="18" charset="0"/>
              </a:rPr>
              <a:t>men </a:t>
            </a:r>
            <a:r>
              <a:rPr lang="en-US" sz="2400" dirty="0" err="1" smtClean="0">
                <a:latin typeface="Times New Roman" pitchFamily="18" charset="0"/>
              </a:rPr>
              <a:t>bilgan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ma’lumotlarga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mos</a:t>
            </a:r>
            <a:r>
              <a:rPr lang="en-US" sz="2400" dirty="0" smtClean="0">
                <a:latin typeface="Times New Roman" pitchFamily="18" charset="0"/>
              </a:rPr>
              <a:t>;</a:t>
            </a:r>
            <a:endParaRPr lang="uz-Cyrl-UZ" sz="2400" dirty="0">
              <a:latin typeface="Times New Roman" pitchFamily="18" charset="0"/>
            </a:endParaRPr>
          </a:p>
          <a:p>
            <a:pPr algn="just"/>
            <a:r>
              <a:rPr lang="uz-Cyrl-UZ" sz="2400" dirty="0">
                <a:latin typeface="Times New Roman" pitchFamily="18" charset="0"/>
              </a:rPr>
              <a:t>“</a:t>
            </a:r>
            <a:r>
              <a:rPr lang="ru-RU" sz="2400" dirty="0">
                <a:latin typeface="Times New Roman" pitchFamily="18" charset="0"/>
              </a:rPr>
              <a:t>-</a:t>
            </a:r>
            <a:r>
              <a:rPr lang="uz-Cyrl-UZ" sz="2400" dirty="0">
                <a:latin typeface="Times New Roman" pitchFamily="18" charset="0"/>
              </a:rPr>
              <a:t>“ - </a:t>
            </a:r>
            <a:r>
              <a:rPr lang="en-US" sz="2400" dirty="0">
                <a:latin typeface="Times New Roman" pitchFamily="18" charset="0"/>
              </a:rPr>
              <a:t>men </a:t>
            </a:r>
            <a:r>
              <a:rPr lang="en-US" sz="2400" dirty="0" err="1">
                <a:latin typeface="Times New Roman" pitchFamily="18" charset="0"/>
              </a:rPr>
              <a:t>bilgan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ma’lumotlarga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zid</a:t>
            </a:r>
            <a:r>
              <a:rPr lang="en-US" sz="2400" dirty="0" smtClean="0">
                <a:latin typeface="Times New Roman" pitchFamily="18" charset="0"/>
              </a:rPr>
              <a:t>;</a:t>
            </a:r>
            <a:endParaRPr lang="uz-Cyrl-UZ" sz="2400" dirty="0">
              <a:latin typeface="Times New Roman" pitchFamily="18" charset="0"/>
            </a:endParaRPr>
          </a:p>
          <a:p>
            <a:pPr algn="just"/>
            <a:r>
              <a:rPr lang="uz-Cyrl-UZ" sz="2400" dirty="0" smtClean="0">
                <a:latin typeface="Times New Roman" pitchFamily="18" charset="0"/>
              </a:rPr>
              <a:t>“+” – </a:t>
            </a:r>
            <a:r>
              <a:rPr lang="en-US" sz="2400" dirty="0" smtClean="0">
                <a:latin typeface="Times New Roman" pitchFamily="18" charset="0"/>
              </a:rPr>
              <a:t>men </a:t>
            </a:r>
            <a:r>
              <a:rPr lang="en-US" sz="2400" dirty="0" err="1" smtClean="0">
                <a:latin typeface="Times New Roman" pitchFamily="18" charset="0"/>
              </a:rPr>
              <a:t>uchun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yangi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ma’lumot</a:t>
            </a:r>
            <a:r>
              <a:rPr lang="uz-Cyrl-UZ" sz="2400" dirty="0" smtClean="0">
                <a:latin typeface="Times New Roman" pitchFamily="18" charset="0"/>
              </a:rPr>
              <a:t>;</a:t>
            </a:r>
            <a:endParaRPr lang="uz-Cyrl-UZ" sz="2400" dirty="0">
              <a:latin typeface="Times New Roman" pitchFamily="18" charset="0"/>
            </a:endParaRPr>
          </a:p>
          <a:p>
            <a:pPr algn="just"/>
            <a:r>
              <a:rPr lang="uz-Cyrl-UZ" sz="2400" dirty="0">
                <a:latin typeface="Times New Roman" pitchFamily="18" charset="0"/>
              </a:rPr>
              <a:t>“?” </a:t>
            </a:r>
            <a:r>
              <a:rPr lang="uz-Cyrl-UZ" sz="2400" dirty="0" smtClean="0">
                <a:latin typeface="Times New Roman" pitchFamily="18" charset="0"/>
              </a:rPr>
              <a:t>- </a:t>
            </a:r>
            <a:r>
              <a:rPr lang="en-US" sz="2400" dirty="0">
                <a:latin typeface="Times New Roman" pitchFamily="18" charset="0"/>
              </a:rPr>
              <a:t>men </a:t>
            </a:r>
            <a:r>
              <a:rPr lang="en-US" sz="2400" dirty="0" err="1">
                <a:latin typeface="Times New Roman" pitchFamily="18" charset="0"/>
              </a:rPr>
              <a:t>uchun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tushunarsiz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yoki</a:t>
            </a:r>
            <a:r>
              <a:rPr lang="uz-Cyrl-UZ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ma’lumotni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aniqlash</a:t>
            </a:r>
            <a:r>
              <a:rPr lang="uz-Cyrl-UZ" sz="2400" dirty="0" smtClean="0">
                <a:latin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</a:rPr>
              <a:t>to’ldirish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talab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qilinadi</a:t>
            </a:r>
            <a:r>
              <a:rPr lang="uz-Cyrl-UZ" sz="2400" dirty="0" smtClean="0">
                <a:latin typeface="Times New Roman" pitchFamily="18" charset="0"/>
              </a:rPr>
              <a:t>.</a:t>
            </a:r>
            <a:endParaRPr lang="uz-Cyrl-UZ" sz="2400" dirty="0">
              <a:latin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80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9" y="1844824"/>
            <a:ext cx="7596832" cy="4281339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 </a:t>
            </a:r>
            <a:endParaRPr lang="ru-RU" sz="2800" dirty="0"/>
          </a:p>
          <a:p>
            <a:r>
              <a:rPr lang="en-US" sz="2800" dirty="0" err="1"/>
              <a:t>Foydalanilgan</a:t>
            </a:r>
            <a:r>
              <a:rPr lang="en-US" sz="2800" dirty="0"/>
              <a:t> </a:t>
            </a:r>
            <a:r>
              <a:rPr lang="en-US" sz="2800" dirty="0" err="1"/>
              <a:t>adabiyotlar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1. </a:t>
            </a:r>
            <a:r>
              <a:rPr lang="en-US" sz="2800" dirty="0" err="1"/>
              <a:t>Toshmetov</a:t>
            </a:r>
            <a:r>
              <a:rPr lang="en-US" sz="2800" dirty="0"/>
              <a:t> O’., </a:t>
            </a:r>
            <a:r>
              <a:rPr lang="en-US" sz="2800" dirty="0" err="1"/>
              <a:t>Turgunbayev</a:t>
            </a:r>
            <a:r>
              <a:rPr lang="en-US" sz="2800" dirty="0"/>
              <a:t> R., </a:t>
            </a:r>
            <a:r>
              <a:rPr lang="en-US" sz="2800" dirty="0" err="1"/>
              <a:t>Saydamatov</a:t>
            </a:r>
            <a:r>
              <a:rPr lang="en-US" sz="2800" dirty="0"/>
              <a:t> E., </a:t>
            </a:r>
            <a:r>
              <a:rPr lang="en-US" sz="2800" dirty="0" err="1"/>
              <a:t>Madirimov</a:t>
            </a:r>
            <a:r>
              <a:rPr lang="en-US" sz="2800" dirty="0"/>
              <a:t> M. </a:t>
            </a:r>
            <a:r>
              <a:rPr lang="uz-Cyrl-UZ" sz="2800" dirty="0"/>
              <a:t>Matematik analiz I</a:t>
            </a:r>
            <a:r>
              <a:rPr lang="en-US" sz="2800" dirty="0"/>
              <a:t>-</a:t>
            </a:r>
            <a:r>
              <a:rPr lang="en-US" sz="2800" dirty="0" err="1"/>
              <a:t>qism</a:t>
            </a:r>
            <a:r>
              <a:rPr lang="en-US" sz="2800" dirty="0"/>
              <a:t>.</a:t>
            </a:r>
            <a:r>
              <a:rPr lang="uz-Cyrl-UZ" sz="2800" dirty="0"/>
              <a:t> T.: “</a:t>
            </a:r>
            <a:r>
              <a:rPr lang="en-US" sz="2800" dirty="0" err="1"/>
              <a:t>Extremum</a:t>
            </a:r>
            <a:r>
              <a:rPr lang="en-US" sz="2800" dirty="0"/>
              <a:t>-Press</a:t>
            </a:r>
            <a:r>
              <a:rPr lang="uz-Cyrl-UZ" sz="2800" dirty="0"/>
              <a:t>”</a:t>
            </a:r>
            <a:r>
              <a:rPr lang="en-US" sz="2800" dirty="0"/>
              <a:t>, 2015. -205-212 va222-230 b.</a:t>
            </a:r>
            <a:br>
              <a:rPr lang="en-US" sz="2800" dirty="0"/>
            </a:br>
            <a:r>
              <a:rPr lang="en-US" sz="2800" dirty="0"/>
              <a:t>2. Claudia </a:t>
            </a:r>
            <a:r>
              <a:rPr lang="en-US" sz="2800" dirty="0" err="1"/>
              <a:t>Canuto</a:t>
            </a:r>
            <a:r>
              <a:rPr lang="en-US" sz="2800" dirty="0"/>
              <a:t>, Anita </a:t>
            </a:r>
            <a:r>
              <a:rPr lang="en-US" sz="2800" dirty="0" err="1"/>
              <a:t>Tabacco</a:t>
            </a:r>
            <a:r>
              <a:rPr lang="en-US" sz="2800" dirty="0"/>
              <a:t> Mathematical analysis. I. Springer-</a:t>
            </a:r>
            <a:r>
              <a:rPr lang="en-US" sz="2800" dirty="0" err="1"/>
              <a:t>Verlag</a:t>
            </a:r>
            <a:r>
              <a:rPr lang="en-US" sz="2800" dirty="0"/>
              <a:t>. Italia, Milan. 2008.-    178-185p.</a:t>
            </a:r>
            <a:br>
              <a:rPr lang="en-US" sz="2800" dirty="0"/>
            </a:br>
            <a:r>
              <a:rPr lang="en-US" sz="2800" dirty="0"/>
              <a:t>3. </a:t>
            </a:r>
            <a:r>
              <a:rPr lang="uz-Cyrl-UZ" sz="2800" dirty="0"/>
              <a:t>Xudayberganov G., Vorisov A., Mansurov X., Shoimqulov B. Matematik analizdan ma’ruzalar. I </a:t>
            </a:r>
            <a:r>
              <a:rPr lang="en-US" sz="2800" dirty="0"/>
              <a:t>T.:</a:t>
            </a:r>
            <a:r>
              <a:rPr lang="uz-Cyrl-UZ" sz="2800" dirty="0"/>
              <a:t>«Voris-nashriyot». 2010 y. 158-164</a:t>
            </a:r>
            <a:r>
              <a:rPr lang="en-US" sz="2800" dirty="0"/>
              <a:t> b.</a:t>
            </a:r>
            <a:endParaRPr lang="ru-RU" sz="2800" dirty="0"/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411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E:\DARSLIRLAR\Maktab slaydlari\Matematikaga slaydlar\Матемга расмлар\images (1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00663" y="764704"/>
            <a:ext cx="7128792" cy="2123658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isometricOffAxis1Right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E’TIBORINGIZ UCHUN RAXMAT!</a:t>
            </a:r>
            <a:endParaRPr lang="ru-RU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6" name="Picture 7" descr="mickeymouse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068960"/>
            <a:ext cx="2160240" cy="3218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001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5" y="1628800"/>
            <a:ext cx="7848873" cy="501779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 1. </a:t>
            </a:r>
            <a:r>
              <a:rPr lang="en-US" dirty="0" err="1">
                <a:solidFill>
                  <a:schemeClr val="tx1"/>
                </a:solidFill>
              </a:rPr>
              <a:t>Funksiyaning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doimiylik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sharti</a:t>
            </a:r>
            <a:r>
              <a:rPr lang="en-US" dirty="0">
                <a:solidFill>
                  <a:schemeClr val="tx1"/>
                </a:solidFill>
              </a:rPr>
              <a:t>;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2. </a:t>
            </a:r>
            <a:r>
              <a:rPr lang="uz-Cyrl-UZ" dirty="0">
                <a:solidFill>
                  <a:schemeClr val="tx1"/>
                </a:solidFill>
              </a:rPr>
              <a:t>Funksiyaning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to’plamdagi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</a:t>
            </a:r>
            <a:r>
              <a:rPr lang="uz-Cyrl-UZ" dirty="0">
                <a:solidFill>
                  <a:schemeClr val="tx1"/>
                </a:solidFill>
              </a:rPr>
              <a:t> nuqtada</a:t>
            </a:r>
            <a:r>
              <a:rPr lang="en-US" dirty="0" err="1">
                <a:solidFill>
                  <a:schemeClr val="tx1"/>
                </a:solidFill>
              </a:rPr>
              <a:t>gi</a:t>
            </a:r>
            <a:r>
              <a:rPr lang="uz-Cyrl-UZ" dirty="0">
                <a:solidFill>
                  <a:schemeClr val="tx1"/>
                </a:solidFill>
              </a:rPr>
              <a:t> monotonlik sharti</a:t>
            </a:r>
            <a:r>
              <a:rPr lang="en-US" dirty="0">
                <a:solidFill>
                  <a:schemeClr val="tx1"/>
                </a:solidFill>
              </a:rPr>
              <a:t>;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3. </a:t>
            </a:r>
            <a:r>
              <a:rPr lang="en-US" dirty="0" err="1">
                <a:solidFill>
                  <a:schemeClr val="tx1"/>
                </a:solidFill>
              </a:rPr>
              <a:t>Maksimum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minumimlar</a:t>
            </a:r>
            <a:r>
              <a:rPr lang="en-US" dirty="0">
                <a:solidFill>
                  <a:schemeClr val="tx1"/>
                </a:solidFill>
              </a:rPr>
              <a:t>;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4. </a:t>
            </a:r>
            <a:r>
              <a:rPr lang="uz-Cyrl-UZ" dirty="0">
                <a:solidFill>
                  <a:schemeClr val="tx1"/>
                </a:solidFill>
              </a:rPr>
              <a:t>Ekstremumning zaruriy sharti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tushunchalari</a:t>
            </a:r>
            <a:r>
              <a:rPr lang="en-US" dirty="0">
                <a:solidFill>
                  <a:schemeClr val="tx1"/>
                </a:solidFill>
              </a:rPr>
              <a:t>.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6000" dirty="0" smtClean="0">
                <a:solidFill>
                  <a:srgbClr val="FF0000"/>
                </a:solidFill>
              </a:rPr>
              <a:t>REJA: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514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196752"/>
            <a:ext cx="8424935" cy="5472608"/>
          </a:xfrm>
        </p:spPr>
        <p:txBody>
          <a:bodyPr/>
          <a:lstStyle/>
          <a:p>
            <a:r>
              <a:rPr lang="en-US" b="1" dirty="0"/>
              <a:t>1-teorema</a:t>
            </a:r>
            <a:r>
              <a:rPr lang="en-US" dirty="0"/>
              <a:t>. </a:t>
            </a:r>
            <a:r>
              <a:rPr lang="en-US" i="1" dirty="0"/>
              <a:t>f(x)</a:t>
            </a:r>
            <a:r>
              <a:rPr lang="en-US" dirty="0"/>
              <a:t> </a:t>
            </a:r>
            <a:r>
              <a:rPr lang="en-US" dirty="0" err="1"/>
              <a:t>funksiya</a:t>
            </a:r>
            <a:r>
              <a:rPr lang="en-US" dirty="0"/>
              <a:t> (</a:t>
            </a:r>
            <a:r>
              <a:rPr lang="en-US" i="1" dirty="0" err="1"/>
              <a:t>a,b</a:t>
            </a:r>
            <a:r>
              <a:rPr lang="en-US" dirty="0"/>
              <a:t>) da </a:t>
            </a:r>
            <a:r>
              <a:rPr lang="en-US" dirty="0" err="1"/>
              <a:t>differensiallanuvchi</a:t>
            </a:r>
            <a:r>
              <a:rPr lang="en-US" dirty="0"/>
              <a:t> </a:t>
            </a:r>
            <a:r>
              <a:rPr lang="en-US" dirty="0" err="1"/>
              <a:t>bo‘lsin</a:t>
            </a:r>
            <a:r>
              <a:rPr lang="en-US" dirty="0"/>
              <a:t>.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intervalda</a:t>
            </a:r>
            <a:r>
              <a:rPr lang="en-US" dirty="0"/>
              <a:t> </a:t>
            </a:r>
            <a:r>
              <a:rPr lang="en-US" i="1" dirty="0"/>
              <a:t>f(x)</a:t>
            </a:r>
            <a:r>
              <a:rPr lang="en-US" dirty="0"/>
              <a:t> </a:t>
            </a:r>
            <a:r>
              <a:rPr lang="en-US" dirty="0" err="1"/>
              <a:t>funksiya</a:t>
            </a:r>
            <a:r>
              <a:rPr lang="en-US" dirty="0"/>
              <a:t> </a:t>
            </a:r>
            <a:r>
              <a:rPr lang="en-US" dirty="0" err="1"/>
              <a:t>o‘zgarmas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i="1" dirty="0"/>
              <a:t>f’(x)=</a:t>
            </a:r>
            <a:r>
              <a:rPr lang="en-US" dirty="0"/>
              <a:t>0 </a:t>
            </a:r>
            <a:r>
              <a:rPr lang="en-US" dirty="0" err="1"/>
              <a:t>bo‘lishi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yetarli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r>
              <a:rPr lang="en-US" i="1" dirty="0" err="1"/>
              <a:t>Misol</a:t>
            </a:r>
            <a:r>
              <a:rPr lang="en-US" i="1" dirty="0"/>
              <a:t>.</a:t>
            </a:r>
            <a:r>
              <a:rPr lang="en-US" dirty="0"/>
              <a:t> </a:t>
            </a:r>
            <a:r>
              <a:rPr lang="en-US" dirty="0" err="1"/>
              <a:t>Funksiyaning</a:t>
            </a:r>
            <a:r>
              <a:rPr lang="en-US" dirty="0"/>
              <a:t> </a:t>
            </a:r>
            <a:r>
              <a:rPr lang="en-US" dirty="0" err="1"/>
              <a:t>o‘zgarmaslik</a:t>
            </a:r>
            <a:r>
              <a:rPr lang="en-US" dirty="0"/>
              <a:t> </a:t>
            </a:r>
            <a:r>
              <a:rPr lang="en-US" dirty="0" err="1"/>
              <a:t>shartidan</a:t>
            </a:r>
            <a:r>
              <a:rPr lang="en-US" dirty="0"/>
              <a:t> </a:t>
            </a:r>
            <a:r>
              <a:rPr lang="en-US" dirty="0" err="1"/>
              <a:t>foydalanib</a:t>
            </a:r>
            <a:endParaRPr lang="ru-RU" dirty="0"/>
          </a:p>
          <a:p>
            <a:pPr marL="0" indent="0">
              <a:buNone/>
            </a:pPr>
            <a:r>
              <a:rPr lang="en-US" i="1" dirty="0"/>
              <a:t>sin</a:t>
            </a:r>
            <a:r>
              <a:rPr lang="en-US" i="1" baseline="30000" dirty="0"/>
              <a:t>2</a:t>
            </a:r>
            <a:r>
              <a:rPr lang="en-US" i="1" dirty="0"/>
              <a:t>x= </a:t>
            </a:r>
            <a:r>
              <a:rPr lang="en-US" i="1" dirty="0" smtClean="0"/>
              <a:t> (</a:t>
            </a:r>
            <a:r>
              <a:rPr lang="en-US" i="1" dirty="0"/>
              <a:t>1-cos2x)</a:t>
            </a:r>
            <a:r>
              <a:rPr lang="en-US" dirty="0"/>
              <a:t> </a:t>
            </a:r>
            <a:r>
              <a:rPr lang="en-US" dirty="0" err="1"/>
              <a:t>formulaning</a:t>
            </a:r>
            <a:r>
              <a:rPr lang="en-US" dirty="0"/>
              <a:t> </a:t>
            </a:r>
            <a:r>
              <a:rPr lang="en-US" dirty="0" err="1"/>
              <a:t>o‘rinli</a:t>
            </a:r>
            <a:r>
              <a:rPr lang="en-US" dirty="0"/>
              <a:t> </a:t>
            </a:r>
            <a:r>
              <a:rPr lang="en-US" dirty="0" err="1"/>
              <a:t>ekanligini</a:t>
            </a:r>
            <a:r>
              <a:rPr lang="en-US" dirty="0"/>
              <a:t> </a:t>
            </a:r>
            <a:r>
              <a:rPr lang="en-US" dirty="0" err="1"/>
              <a:t>isbotlang</a:t>
            </a:r>
            <a:r>
              <a:rPr lang="en-US" dirty="0"/>
              <a:t>.</a:t>
            </a:r>
            <a:endParaRPr lang="ru-RU" dirty="0"/>
          </a:p>
          <a:p>
            <a:r>
              <a:rPr lang="en-US" i="1" dirty="0" err="1"/>
              <a:t>Yechish</a:t>
            </a:r>
            <a:r>
              <a:rPr lang="en-US" i="1" dirty="0"/>
              <a:t>.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funksiyani</a:t>
            </a:r>
            <a:r>
              <a:rPr lang="en-US" dirty="0"/>
              <a:t> </a:t>
            </a:r>
            <a:r>
              <a:rPr lang="en-US" dirty="0" err="1"/>
              <a:t>qaraymiz</a:t>
            </a:r>
            <a:r>
              <a:rPr lang="en-US" dirty="0"/>
              <a:t>: </a:t>
            </a:r>
            <a:r>
              <a:rPr lang="en-US" i="1" dirty="0"/>
              <a:t>f(x)=sin</a:t>
            </a:r>
            <a:r>
              <a:rPr lang="en-US" i="1" baseline="30000" dirty="0"/>
              <a:t>2</a:t>
            </a:r>
            <a:r>
              <a:rPr lang="en-US" i="1" dirty="0"/>
              <a:t>x+ cos2x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funksiya</a:t>
            </a:r>
            <a:r>
              <a:rPr lang="en-US" dirty="0"/>
              <a:t>    (-</a:t>
            </a:r>
            <a:r>
              <a:rPr lang="ru-RU" dirty="0">
                <a:sym typeface="Symbol"/>
              </a:rPr>
              <a:t></a:t>
            </a:r>
            <a:r>
              <a:rPr lang="en-US" dirty="0"/>
              <a:t>;+</a:t>
            </a:r>
            <a:r>
              <a:rPr lang="ru-RU" dirty="0">
                <a:sym typeface="Symbol"/>
              </a:rPr>
              <a:t></a:t>
            </a:r>
            <a:r>
              <a:rPr lang="en-US" dirty="0"/>
              <a:t>) da </a:t>
            </a:r>
            <a:r>
              <a:rPr lang="en-US" dirty="0" err="1"/>
              <a:t>aniqlangan</a:t>
            </a:r>
            <a:r>
              <a:rPr lang="en-US" dirty="0"/>
              <a:t>, </a:t>
            </a:r>
            <a:r>
              <a:rPr lang="en-US" dirty="0" err="1"/>
              <a:t>differensiallanuvchi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hosilasi</a:t>
            </a:r>
            <a:r>
              <a:rPr lang="en-US" dirty="0"/>
              <a:t> </a:t>
            </a:r>
            <a:r>
              <a:rPr lang="en-US" dirty="0" err="1"/>
              <a:t>aynan</a:t>
            </a:r>
            <a:r>
              <a:rPr lang="en-US" dirty="0"/>
              <a:t> </a:t>
            </a:r>
            <a:r>
              <a:rPr lang="en-US" dirty="0" err="1"/>
              <a:t>nolga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: </a:t>
            </a:r>
            <a:r>
              <a:rPr lang="en-US" i="1" dirty="0"/>
              <a:t>f’(x)=2sinxcosx-sin2x</a:t>
            </a:r>
            <a:r>
              <a:rPr lang="en-US" dirty="0"/>
              <a:t>=0. </a:t>
            </a:r>
            <a:r>
              <a:rPr lang="en-US" dirty="0" err="1"/>
              <a:t>Funksiyaning</a:t>
            </a:r>
            <a:r>
              <a:rPr lang="en-US" dirty="0"/>
              <a:t> </a:t>
            </a:r>
            <a:r>
              <a:rPr lang="en-US" dirty="0" err="1"/>
              <a:t>o‘zgarmaslik</a:t>
            </a:r>
            <a:r>
              <a:rPr lang="en-US" dirty="0"/>
              <a:t> </a:t>
            </a:r>
            <a:r>
              <a:rPr lang="en-US" dirty="0" err="1"/>
              <a:t>shartiga</a:t>
            </a:r>
            <a:r>
              <a:rPr lang="en-US" dirty="0"/>
              <a:t> </a:t>
            </a:r>
            <a:r>
              <a:rPr lang="en-US" dirty="0" err="1"/>
              <a:t>ko‘ra</a:t>
            </a:r>
            <a:endParaRPr lang="ru-RU" dirty="0"/>
          </a:p>
          <a:p>
            <a:pPr marL="0" indent="0">
              <a:buNone/>
            </a:pPr>
            <a:r>
              <a:rPr lang="en-US" i="1" dirty="0" smtClean="0"/>
              <a:t>                    sin</a:t>
            </a:r>
            <a:r>
              <a:rPr lang="en-US" i="1" baseline="30000" dirty="0" smtClean="0"/>
              <a:t>2</a:t>
            </a:r>
            <a:r>
              <a:rPr lang="en-US" i="1" dirty="0" smtClean="0"/>
              <a:t>x</a:t>
            </a:r>
            <a:r>
              <a:rPr lang="en-US" i="1" dirty="0"/>
              <a:t>+ </a:t>
            </a:r>
            <a:r>
              <a:rPr lang="en-US" i="1" dirty="0" smtClean="0"/>
              <a:t>  cos2x=C</a:t>
            </a:r>
          </a:p>
          <a:p>
            <a:pPr marL="0" indent="0">
              <a:buNone/>
            </a:pPr>
            <a:r>
              <a:rPr lang="en-US" dirty="0" err="1"/>
              <a:t>o‘rinli</a:t>
            </a:r>
            <a:r>
              <a:rPr lang="en-US" dirty="0"/>
              <a:t>. </a:t>
            </a:r>
            <a:r>
              <a:rPr lang="en-US" i="1" dirty="0" smtClean="0"/>
              <a:t>C 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aniqlash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 err="1"/>
              <a:t>argumentga</a:t>
            </a:r>
            <a:r>
              <a:rPr lang="en-US" dirty="0"/>
              <a:t> </a:t>
            </a:r>
            <a:r>
              <a:rPr lang="en-US" dirty="0" err="1"/>
              <a:t>qiymat</a:t>
            </a:r>
            <a:r>
              <a:rPr lang="en-US" dirty="0"/>
              <a:t> </a:t>
            </a:r>
            <a:r>
              <a:rPr lang="en-US" dirty="0" err="1"/>
              <a:t>beramiz</a:t>
            </a:r>
            <a:r>
              <a:rPr lang="en-US" dirty="0"/>
              <a:t>, </a:t>
            </a:r>
            <a:r>
              <a:rPr lang="en-US" dirty="0" err="1"/>
              <a:t>masalan</a:t>
            </a:r>
            <a:r>
              <a:rPr lang="en-US" dirty="0"/>
              <a:t> </a:t>
            </a:r>
            <a:r>
              <a:rPr lang="en-US" i="1" dirty="0"/>
              <a:t>x=</a:t>
            </a:r>
            <a:r>
              <a:rPr lang="en-US" dirty="0"/>
              <a:t>0 </a:t>
            </a:r>
            <a:r>
              <a:rPr lang="en-US" dirty="0" err="1"/>
              <a:t>bo‘lsin</a:t>
            </a:r>
            <a:r>
              <a:rPr lang="en-US" dirty="0"/>
              <a:t>. U </a:t>
            </a:r>
            <a:r>
              <a:rPr lang="en-US" dirty="0" err="1"/>
              <a:t>holda</a:t>
            </a:r>
            <a:r>
              <a:rPr lang="en-US" dirty="0"/>
              <a:t>  </a:t>
            </a:r>
            <a:r>
              <a:rPr lang="en-US" i="1" dirty="0"/>
              <a:t>C</a:t>
            </a:r>
            <a:r>
              <a:rPr lang="en-US" dirty="0"/>
              <a:t>=  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endParaRPr lang="ru-RU" dirty="0"/>
          </a:p>
          <a:p>
            <a:r>
              <a:rPr lang="en-US" i="1" dirty="0"/>
              <a:t>sin</a:t>
            </a:r>
            <a:r>
              <a:rPr lang="en-US" i="1" baseline="30000" dirty="0"/>
              <a:t>2</a:t>
            </a:r>
            <a:r>
              <a:rPr lang="en-US" i="1" dirty="0"/>
              <a:t>x+ </a:t>
            </a:r>
            <a:r>
              <a:rPr lang="en-US" i="1" dirty="0" smtClean="0"/>
              <a:t>  cos2x</a:t>
            </a:r>
            <a:r>
              <a:rPr lang="en-US" i="1" dirty="0"/>
              <a:t>= </a:t>
            </a:r>
            <a:r>
              <a:rPr lang="en-US" dirty="0"/>
              <a:t>  </a:t>
            </a:r>
            <a:r>
              <a:rPr lang="en-US" dirty="0" smtClean="0"/>
              <a:t> </a:t>
            </a:r>
            <a:r>
              <a:rPr lang="en-US" dirty="0" err="1" smtClean="0"/>
              <a:t>yoki</a:t>
            </a:r>
            <a:r>
              <a:rPr lang="en-US" dirty="0" smtClean="0"/>
              <a:t>  </a:t>
            </a:r>
            <a:r>
              <a:rPr lang="en-US" i="1" dirty="0"/>
              <a:t>sin</a:t>
            </a:r>
            <a:r>
              <a:rPr lang="en-US" i="1" baseline="30000" dirty="0"/>
              <a:t>2</a:t>
            </a:r>
            <a:r>
              <a:rPr lang="en-US" i="1" dirty="0"/>
              <a:t>x= </a:t>
            </a:r>
            <a:r>
              <a:rPr lang="en-US" i="1" dirty="0" smtClean="0"/>
              <a:t>   (</a:t>
            </a:r>
            <a:r>
              <a:rPr lang="en-US" i="1" dirty="0"/>
              <a:t>1-cos2x)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en-US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Funksiyaning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o‘zgarmaslik</a:t>
            </a:r>
            <a:r>
              <a:rPr lang="en-US" b="1" dirty="0">
                <a:solidFill>
                  <a:srgbClr val="FF0000"/>
                </a:solidFill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</a:rPr>
              <a:t>sharti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3375794"/>
              </p:ext>
            </p:extLst>
          </p:nvPr>
        </p:nvGraphicFramePr>
        <p:xfrm>
          <a:off x="1296144" y="2780928"/>
          <a:ext cx="251520" cy="523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Формула" r:id="rId3" imgW="152334" imgH="393529" progId="Equation.3">
                  <p:embed/>
                </p:oleObj>
              </mc:Choice>
              <mc:Fallback>
                <p:oleObj name="Формула" r:id="rId3" imgW="152334" imgH="39352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144" y="2780928"/>
                        <a:ext cx="251520" cy="5235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580469"/>
              </p:ext>
            </p:extLst>
          </p:nvPr>
        </p:nvGraphicFramePr>
        <p:xfrm>
          <a:off x="2627784" y="4777680"/>
          <a:ext cx="251520" cy="523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Формула" r:id="rId5" imgW="152334" imgH="393529" progId="Equation.3">
                  <p:embed/>
                </p:oleObj>
              </mc:Choice>
              <mc:Fallback>
                <p:oleObj name="Формула" r:id="rId5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4777680"/>
                        <a:ext cx="251520" cy="5235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0505109"/>
              </p:ext>
            </p:extLst>
          </p:nvPr>
        </p:nvGraphicFramePr>
        <p:xfrm>
          <a:off x="4716016" y="5589240"/>
          <a:ext cx="251520" cy="523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Формула" r:id="rId6" imgW="152280" imgH="393480" progId="Equation.3">
                  <p:embed/>
                </p:oleObj>
              </mc:Choice>
              <mc:Fallback>
                <p:oleObj name="Формула" r:id="rId6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5589240"/>
                        <a:ext cx="251520" cy="5235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105367"/>
              </p:ext>
            </p:extLst>
          </p:nvPr>
        </p:nvGraphicFramePr>
        <p:xfrm>
          <a:off x="1619672" y="6001816"/>
          <a:ext cx="251520" cy="523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Формула" r:id="rId8" imgW="152280" imgH="393480" progId="Equation.3">
                  <p:embed/>
                </p:oleObj>
              </mc:Choice>
              <mc:Fallback>
                <p:oleObj name="Формула" r:id="rId8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6001816"/>
                        <a:ext cx="251520" cy="5235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8395422"/>
              </p:ext>
            </p:extLst>
          </p:nvPr>
        </p:nvGraphicFramePr>
        <p:xfrm>
          <a:off x="2664296" y="6001816"/>
          <a:ext cx="251520" cy="523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Формула" r:id="rId9" imgW="152280" imgH="393480" progId="Equation.3">
                  <p:embed/>
                </p:oleObj>
              </mc:Choice>
              <mc:Fallback>
                <p:oleObj name="Формула" r:id="rId9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4296" y="6001816"/>
                        <a:ext cx="251520" cy="5235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425994"/>
              </p:ext>
            </p:extLst>
          </p:nvPr>
        </p:nvGraphicFramePr>
        <p:xfrm>
          <a:off x="4320480" y="6001816"/>
          <a:ext cx="251520" cy="523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Формула" r:id="rId10" imgW="152280" imgH="393480" progId="Equation.3">
                  <p:embed/>
                </p:oleObj>
              </mc:Choice>
              <mc:Fallback>
                <p:oleObj name="Формула" r:id="rId10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0480" y="6001816"/>
                        <a:ext cx="251520" cy="5235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4123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772816"/>
            <a:ext cx="8640959" cy="4536504"/>
          </a:xfrm>
        </p:spPr>
        <p:txBody>
          <a:bodyPr/>
          <a:lstStyle/>
          <a:p>
            <a:r>
              <a:rPr lang="en-US" dirty="0"/>
              <a:t>Biz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yerda</a:t>
            </a:r>
            <a:r>
              <a:rPr lang="en-US" dirty="0"/>
              <a:t> </a:t>
            </a:r>
            <a:r>
              <a:rPr lang="en-US" dirty="0" err="1"/>
              <a:t>funksiya</a:t>
            </a:r>
            <a:r>
              <a:rPr lang="en-US" dirty="0"/>
              <a:t> </a:t>
            </a:r>
            <a:r>
              <a:rPr lang="en-US" dirty="0" err="1"/>
              <a:t>hosilasi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funksiyaning</a:t>
            </a:r>
            <a:r>
              <a:rPr lang="en-US" dirty="0"/>
              <a:t> </a:t>
            </a:r>
            <a:r>
              <a:rPr lang="en-US" dirty="0" err="1"/>
              <a:t>monotonligini</a:t>
            </a:r>
            <a:r>
              <a:rPr lang="en-US" dirty="0"/>
              <a:t> </a:t>
            </a:r>
            <a:r>
              <a:rPr lang="en-US" dirty="0" err="1"/>
              <a:t>aniqlash</a:t>
            </a:r>
            <a:r>
              <a:rPr lang="en-US" dirty="0"/>
              <a:t> </a:t>
            </a:r>
            <a:r>
              <a:rPr lang="en-US" dirty="0" err="1"/>
              <a:t>mumkinligini</a:t>
            </a:r>
            <a:r>
              <a:rPr lang="en-US" dirty="0"/>
              <a:t>  </a:t>
            </a:r>
            <a:r>
              <a:rPr lang="en-US" dirty="0" err="1"/>
              <a:t>ko‘rsatamiz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2-teorema</a:t>
            </a:r>
            <a:r>
              <a:rPr lang="en-US" dirty="0"/>
              <a:t>. </a:t>
            </a:r>
            <a:r>
              <a:rPr lang="en-US" dirty="0" err="1"/>
              <a:t>Faraz</a:t>
            </a:r>
            <a:r>
              <a:rPr lang="en-US" dirty="0"/>
              <a:t> </a:t>
            </a:r>
            <a:r>
              <a:rPr lang="en-US" dirty="0" err="1"/>
              <a:t>qilaylik</a:t>
            </a:r>
            <a:r>
              <a:rPr lang="en-US" dirty="0"/>
              <a:t> </a:t>
            </a:r>
            <a:r>
              <a:rPr lang="en-US" i="1" dirty="0"/>
              <a:t>f(x)</a:t>
            </a:r>
            <a:r>
              <a:rPr lang="en-US" dirty="0"/>
              <a:t> </a:t>
            </a:r>
            <a:r>
              <a:rPr lang="en-US" dirty="0" err="1"/>
              <a:t>funksiya</a:t>
            </a:r>
            <a:r>
              <a:rPr lang="en-US" dirty="0"/>
              <a:t> (</a:t>
            </a:r>
            <a:r>
              <a:rPr lang="en-US" i="1" dirty="0" err="1"/>
              <a:t>a;b</a:t>
            </a:r>
            <a:r>
              <a:rPr lang="en-US" dirty="0"/>
              <a:t>) </a:t>
            </a:r>
            <a:r>
              <a:rPr lang="en-US" dirty="0" err="1"/>
              <a:t>intervalda</a:t>
            </a:r>
            <a:r>
              <a:rPr lang="en-US" dirty="0"/>
              <a:t> </a:t>
            </a:r>
            <a:r>
              <a:rPr lang="en-US" dirty="0" err="1"/>
              <a:t>aniqlangan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differensiallanuvchi</a:t>
            </a:r>
            <a:r>
              <a:rPr lang="en-US" dirty="0"/>
              <a:t> </a:t>
            </a:r>
            <a:r>
              <a:rPr lang="en-US" dirty="0" err="1"/>
              <a:t>bo‘lsin</a:t>
            </a:r>
            <a:r>
              <a:rPr lang="en-US" dirty="0"/>
              <a:t>. Bu </a:t>
            </a:r>
            <a:r>
              <a:rPr lang="en-US" dirty="0" err="1"/>
              <a:t>funksiya</a:t>
            </a:r>
            <a:r>
              <a:rPr lang="en-US" dirty="0"/>
              <a:t> (</a:t>
            </a:r>
            <a:r>
              <a:rPr lang="en-US" i="1" dirty="0" err="1"/>
              <a:t>a;b</a:t>
            </a:r>
            <a:r>
              <a:rPr lang="en-US" dirty="0"/>
              <a:t>) </a:t>
            </a:r>
            <a:r>
              <a:rPr lang="en-US" dirty="0" err="1"/>
              <a:t>intervalda</a:t>
            </a:r>
            <a:r>
              <a:rPr lang="en-US" dirty="0"/>
              <a:t> </a:t>
            </a:r>
            <a:r>
              <a:rPr lang="en-US" dirty="0" err="1"/>
              <a:t>kamaymaydigan</a:t>
            </a:r>
            <a:r>
              <a:rPr lang="en-US" dirty="0"/>
              <a:t> (</a:t>
            </a:r>
            <a:r>
              <a:rPr lang="en-US" dirty="0" err="1"/>
              <a:t>o‘smaydigan</a:t>
            </a:r>
            <a:r>
              <a:rPr lang="en-US" dirty="0"/>
              <a:t>) </a:t>
            </a:r>
            <a:r>
              <a:rPr lang="en-US" dirty="0" err="1"/>
              <a:t>bo‘lishi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i="1" dirty="0"/>
              <a:t>f’(x)</a:t>
            </a:r>
            <a:r>
              <a:rPr lang="ru-RU" i="1" dirty="0">
                <a:sym typeface="Symbol"/>
              </a:rPr>
              <a:t></a:t>
            </a:r>
            <a:r>
              <a:rPr lang="ru-RU" i="1" dirty="0"/>
              <a:t> </a:t>
            </a:r>
            <a:r>
              <a:rPr lang="en-US" dirty="0"/>
              <a:t>0 (</a:t>
            </a:r>
            <a:r>
              <a:rPr lang="en-US" i="1" dirty="0"/>
              <a:t>f’(x)</a:t>
            </a:r>
            <a:r>
              <a:rPr lang="ru-RU" i="1" dirty="0">
                <a:sym typeface="Symbol"/>
              </a:rPr>
              <a:t></a:t>
            </a:r>
            <a:r>
              <a:rPr lang="ru-RU" i="1" dirty="0"/>
              <a:t> </a:t>
            </a:r>
            <a:r>
              <a:rPr lang="en-US" dirty="0"/>
              <a:t>0) </a:t>
            </a:r>
            <a:r>
              <a:rPr lang="en-US" dirty="0" err="1"/>
              <a:t>tengsizlikning</a:t>
            </a:r>
            <a:r>
              <a:rPr lang="en-US" dirty="0"/>
              <a:t> </a:t>
            </a:r>
            <a:r>
              <a:rPr lang="en-US" dirty="0" err="1"/>
              <a:t>o‘rinli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yetarli</a:t>
            </a:r>
            <a:r>
              <a:rPr lang="en-US" dirty="0"/>
              <a:t>.</a:t>
            </a:r>
            <a:endParaRPr lang="ru-RU" dirty="0"/>
          </a:p>
          <a:p>
            <a:r>
              <a:rPr lang="en-US" b="1" dirty="0"/>
              <a:t>3-teorema</a:t>
            </a:r>
            <a:r>
              <a:rPr lang="en-US" dirty="0"/>
              <a:t>. Agar </a:t>
            </a:r>
            <a:r>
              <a:rPr lang="en-US" i="1" dirty="0"/>
              <a:t>f(x)</a:t>
            </a:r>
            <a:r>
              <a:rPr lang="en-US" dirty="0"/>
              <a:t> </a:t>
            </a:r>
            <a:r>
              <a:rPr lang="en-US" dirty="0" err="1"/>
              <a:t>funksiya</a:t>
            </a:r>
            <a:r>
              <a:rPr lang="en-US" dirty="0"/>
              <a:t> (</a:t>
            </a:r>
            <a:r>
              <a:rPr lang="en-US" i="1" dirty="0" err="1"/>
              <a:t>a,b</a:t>
            </a:r>
            <a:r>
              <a:rPr lang="en-US" dirty="0"/>
              <a:t>) </a:t>
            </a:r>
            <a:r>
              <a:rPr lang="en-US" dirty="0" err="1"/>
              <a:t>intervalda</a:t>
            </a:r>
            <a:r>
              <a:rPr lang="en-US" dirty="0"/>
              <a:t>  </a:t>
            </a:r>
            <a:r>
              <a:rPr lang="en-US" dirty="0" err="1"/>
              <a:t>differensiallanuvchi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ru-RU" dirty="0">
                <a:sym typeface="Symbol"/>
              </a:rPr>
              <a:t></a:t>
            </a:r>
            <a:r>
              <a:rPr lang="en-US" i="1" dirty="0"/>
              <a:t>x</a:t>
            </a:r>
            <a:r>
              <a:rPr lang="ru-RU" i="1" dirty="0">
                <a:sym typeface="Symbol"/>
              </a:rPr>
              <a:t></a:t>
            </a:r>
            <a:r>
              <a:rPr lang="en-US" i="1" dirty="0"/>
              <a:t>(</a:t>
            </a:r>
            <a:r>
              <a:rPr lang="en-US" i="1" dirty="0" err="1"/>
              <a:t>a;b</a:t>
            </a:r>
            <a:r>
              <a:rPr lang="en-US" i="1" dirty="0"/>
              <a:t>)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i="1" dirty="0"/>
              <a:t>f’(x)</a:t>
            </a:r>
            <a:r>
              <a:rPr lang="en-US" dirty="0"/>
              <a:t>&gt;0 (</a:t>
            </a:r>
            <a:r>
              <a:rPr lang="en-US" i="1" dirty="0"/>
              <a:t>f(x)</a:t>
            </a:r>
            <a:r>
              <a:rPr lang="en-US" dirty="0"/>
              <a:t>&lt;0 ) </a:t>
            </a:r>
            <a:r>
              <a:rPr lang="en-US" dirty="0" err="1"/>
              <a:t>bo‘lsa</a:t>
            </a:r>
            <a:r>
              <a:rPr lang="en-US" dirty="0"/>
              <a:t>, u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i="1" dirty="0"/>
              <a:t>f(x)</a:t>
            </a:r>
            <a:r>
              <a:rPr lang="en-US" dirty="0"/>
              <a:t> </a:t>
            </a:r>
            <a:r>
              <a:rPr lang="en-US" dirty="0" err="1"/>
              <a:t>funksiya</a:t>
            </a:r>
            <a:r>
              <a:rPr lang="en-US" dirty="0"/>
              <a:t> (</a:t>
            </a:r>
            <a:r>
              <a:rPr lang="en-US" i="1" dirty="0" err="1"/>
              <a:t>a,b</a:t>
            </a:r>
            <a:r>
              <a:rPr lang="en-US" dirty="0"/>
              <a:t>) </a:t>
            </a:r>
            <a:r>
              <a:rPr lang="en-US" dirty="0" err="1"/>
              <a:t>intervalda</a:t>
            </a:r>
            <a:r>
              <a:rPr lang="en-US" dirty="0"/>
              <a:t> </a:t>
            </a:r>
            <a:r>
              <a:rPr lang="en-US" dirty="0" err="1"/>
              <a:t>qat’iy</a:t>
            </a:r>
            <a:r>
              <a:rPr lang="en-US" dirty="0"/>
              <a:t> </a:t>
            </a:r>
            <a:r>
              <a:rPr lang="en-US" dirty="0" err="1"/>
              <a:t>o‘suvchi</a:t>
            </a:r>
            <a:r>
              <a:rPr lang="en-US" dirty="0"/>
              <a:t> (</a:t>
            </a:r>
            <a:r>
              <a:rPr lang="en-US" dirty="0" err="1"/>
              <a:t>kamayuvchi</a:t>
            </a:r>
            <a:r>
              <a:rPr lang="en-US" dirty="0"/>
              <a:t> ) </a:t>
            </a:r>
            <a:r>
              <a:rPr lang="en-US" dirty="0" err="1"/>
              <a:t>bo‘ladi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Funksiyaning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o‘sishi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kamayishi</a:t>
            </a:r>
            <a:r>
              <a:rPr lang="en-US" b="1" dirty="0">
                <a:solidFill>
                  <a:srgbClr val="FF0000"/>
                </a:solidFill>
              </a:rPr>
              <a:t>.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7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51519" y="179348"/>
            <a:ext cx="494560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Ushbu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y=x</a:t>
            </a:r>
            <a:r>
              <a:rPr kumimoji="0" lang="en-US" sz="2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funksiya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(-1;1)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intervalda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qat’iy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o‘suvchi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lekin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hosilasi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=0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nuqtada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nolga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bo‘ladi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Shunga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o‘xshash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f(x)=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x+cosx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funksiya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ham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aniqlanish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sohasida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qat’iy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o‘suvchi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ammo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hosilasi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f’(x)=1-sinx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cheksiz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nuqtalarda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(                                 )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2914000"/>
              </p:ext>
            </p:extLst>
          </p:nvPr>
        </p:nvGraphicFramePr>
        <p:xfrm>
          <a:off x="1835696" y="3717032"/>
          <a:ext cx="2317751" cy="843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Формула" r:id="rId4" imgW="1548728" imgH="444307" progId="Equation.3">
                  <p:embed/>
                </p:oleObj>
              </mc:Choice>
              <mc:Fallback>
                <p:oleObj name="Формула" r:id="rId4" imgW="1548728" imgH="44430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717032"/>
                        <a:ext cx="2317751" cy="843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51519" y="4549676"/>
            <a:ext cx="494560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nolga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bo‘ladi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uz-Cyrl-U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uz-Cyrl-U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-rasm)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 misollar yuqoridagi teoremaning shartlari funksiyaning qat’iy o‘suvchi (kamayuvchi) bo‘lishi uchun faqat yetarli shart ekanligini ko‘rsatadi.</a:t>
            </a:r>
            <a:endParaRPr kumimoji="0" lang="uz-Cyrl-U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126" y="179348"/>
            <a:ext cx="3767362" cy="6418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460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90218" y="178768"/>
            <a:ext cx="8676456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uz-Cyrl-UZ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-misol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Ushbu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f(x)=2x</a:t>
            </a:r>
            <a:r>
              <a:rPr kumimoji="0" lang="en-US" sz="20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-lnx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funksiyaning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monotonlik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intervallarini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toping.</a:t>
            </a:r>
            <a:r>
              <a:rPr kumimoji="0" lang="uz-Cyrl-U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Yechish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Funksiya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(0;+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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intervalda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aniqlangan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hosilasi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f’(x)=4x-1/x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ga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teng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Yuqoridagi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yetarli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shartga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ko‘ra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,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agar  4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x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-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1/x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&gt;0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bo‘lsa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ya’ni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x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&gt;1/2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bo‘lsa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o‘suvchi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; agar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4x-1/x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&lt;0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bo‘lsa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ya’ni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x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&lt;1/2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bo‘lsa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funksiya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kamayuvchi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bo‘ladi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Shunday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qilib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funksiya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(0;1/2)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intervalda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kamayuvchi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, (1/2;+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intervalda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o‘suvchi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bo‘ladi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z-Cyrl-UZ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2-misol.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Ushbu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                                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funksiyaning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monotonlik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oraliqlarini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toping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842202"/>
              </p:ext>
            </p:extLst>
          </p:nvPr>
        </p:nvGraphicFramePr>
        <p:xfrm>
          <a:off x="2411760" y="2524970"/>
          <a:ext cx="2487150" cy="615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Формула" r:id="rId3" imgW="1701720" imgH="419040" progId="Equation.3">
                  <p:embed/>
                </p:oleObj>
              </mc:Choice>
              <mc:Fallback>
                <p:oleObj name="Формула" r:id="rId3" imgW="170172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524970"/>
                        <a:ext cx="2487150" cy="6159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4045957"/>
              </p:ext>
            </p:extLst>
          </p:nvPr>
        </p:nvGraphicFramePr>
        <p:xfrm>
          <a:off x="1403648" y="4095353"/>
          <a:ext cx="4688360" cy="7738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Формула" r:id="rId5" imgW="2946400" imgH="482600" progId="Equation.3">
                  <p:embed/>
                </p:oleObj>
              </mc:Choice>
              <mc:Fallback>
                <p:oleObj name="Формула" r:id="rId5" imgW="2946400" imgH="482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4095353"/>
                        <a:ext cx="4688360" cy="7738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90219" y="3348866"/>
            <a:ext cx="867645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Yechish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funksiyaning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aniqlanish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sohasi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(-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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;0)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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(0;+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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iborat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Funksiyaning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hosilasini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topamiz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90218" y="4941168"/>
            <a:ext cx="8676456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bundan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(-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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;-3]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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(0;1]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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[2;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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uz-Cyrl-U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to‘plamda 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f’(x)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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0, [-3;0)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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[1;2] da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f’(x)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bo‘lishini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aniqlash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qiyin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emas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Demak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berilgan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f(x)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funksiya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[-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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;-3], (0;1]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[2;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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orali</a:t>
            </a:r>
            <a:r>
              <a:rPr kumimoji="0" lang="uz-Cyrl-U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qlarning har birida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o‘suvchi</a:t>
            </a:r>
            <a:r>
              <a:rPr kumimoji="0" lang="uz-Cyrl-U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;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[-3;0) </a:t>
            </a:r>
            <a:r>
              <a:rPr kumimoji="0" lang="uz-Cyrl-U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va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(1;2]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oraliqlarning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har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birida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kamayuvchi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bo‘ladi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321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1" cy="51125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z-Cyrl-UZ" dirty="0">
                <a:solidFill>
                  <a:schemeClr val="tx1"/>
                </a:solidFill>
              </a:rPr>
              <a:t>Biz shu paytgacha funksiyaning o‘sishi va kamayishi tushunchalarini biror oraliqqa nisbatan kiritdik va o‘rgandik. Ba’zi hollarda bu tushunchalarni nuqtaga nisbatan qarash foydadan holi emas.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z-Cyrl-UZ" dirty="0">
                <a:solidFill>
                  <a:schemeClr val="tx1"/>
                </a:solidFill>
              </a:rPr>
              <a:t>Faraz qilaylik </a:t>
            </a:r>
            <a:r>
              <a:rPr lang="uz-Cyrl-UZ" i="1" dirty="0">
                <a:solidFill>
                  <a:schemeClr val="tx1"/>
                </a:solidFill>
              </a:rPr>
              <a:t>f(x)</a:t>
            </a:r>
            <a:r>
              <a:rPr lang="uz-Cyrl-UZ" dirty="0">
                <a:solidFill>
                  <a:schemeClr val="tx1"/>
                </a:solidFill>
              </a:rPr>
              <a:t> funksiya (</a:t>
            </a:r>
            <a:r>
              <a:rPr lang="uz-Cyrl-UZ" i="1" dirty="0">
                <a:solidFill>
                  <a:schemeClr val="tx1"/>
                </a:solidFill>
              </a:rPr>
              <a:t>a,b</a:t>
            </a:r>
            <a:r>
              <a:rPr lang="uz-Cyrl-UZ" dirty="0">
                <a:solidFill>
                  <a:schemeClr val="tx1"/>
                </a:solidFill>
              </a:rPr>
              <a:t>) intervalda aniqlangan va </a:t>
            </a:r>
            <a:r>
              <a:rPr lang="uz-Cyrl-UZ" i="1" dirty="0">
                <a:solidFill>
                  <a:schemeClr val="tx1"/>
                </a:solidFill>
              </a:rPr>
              <a:t>x</a:t>
            </a:r>
            <a:r>
              <a:rPr lang="uz-Cyrl-UZ" i="1" baseline="-25000" dirty="0">
                <a:solidFill>
                  <a:schemeClr val="tx1"/>
                </a:solidFill>
              </a:rPr>
              <a:t>0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uz-Cyrl-UZ" i="1" dirty="0">
                <a:solidFill>
                  <a:schemeClr val="tx1"/>
                </a:solidFill>
              </a:rPr>
              <a:t>(a;b)</a:t>
            </a:r>
            <a:r>
              <a:rPr lang="uz-Cyrl-UZ" dirty="0">
                <a:solidFill>
                  <a:schemeClr val="tx1"/>
                </a:solidFill>
              </a:rPr>
              <a:t>  bo‘lsin.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z-Cyrl-UZ" i="1" dirty="0">
                <a:solidFill>
                  <a:schemeClr val="tx1"/>
                </a:solidFill>
              </a:rPr>
              <a:t>Ta’rif</a:t>
            </a:r>
            <a:r>
              <a:rPr lang="uz-Cyrl-UZ" dirty="0">
                <a:solidFill>
                  <a:schemeClr val="tx1"/>
                </a:solidFill>
              </a:rPr>
              <a:t>. Agar </a:t>
            </a:r>
            <a:r>
              <a:rPr lang="uz-Cyrl-UZ" i="1" dirty="0">
                <a:solidFill>
                  <a:schemeClr val="tx1"/>
                </a:solidFill>
              </a:rPr>
              <a:t>x</a:t>
            </a:r>
            <a:r>
              <a:rPr lang="uz-Cyrl-UZ" i="1" baseline="-25000" dirty="0">
                <a:solidFill>
                  <a:schemeClr val="tx1"/>
                </a:solidFill>
              </a:rPr>
              <a:t>0</a:t>
            </a:r>
            <a:r>
              <a:rPr lang="uz-Cyrl-UZ" dirty="0">
                <a:solidFill>
                  <a:schemeClr val="tx1"/>
                </a:solidFill>
              </a:rPr>
              <a:t> nuqtaning shunday (</a:t>
            </a:r>
            <a:r>
              <a:rPr lang="uz-Cyrl-UZ" i="1" dirty="0">
                <a:solidFill>
                  <a:schemeClr val="tx1"/>
                </a:solidFill>
              </a:rPr>
              <a:t>x</a:t>
            </a:r>
            <a:r>
              <a:rPr lang="uz-Cyrl-UZ" i="1" baseline="-25000" dirty="0">
                <a:solidFill>
                  <a:schemeClr val="tx1"/>
                </a:solidFill>
              </a:rPr>
              <a:t>0</a:t>
            </a:r>
            <a:r>
              <a:rPr lang="uz-Cyrl-UZ" i="1" dirty="0">
                <a:solidFill>
                  <a:schemeClr val="tx1"/>
                </a:solidFill>
              </a:rPr>
              <a:t>-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</a:t>
            </a:r>
            <a:r>
              <a:rPr lang="uz-Cyrl-UZ" i="1" dirty="0">
                <a:solidFill>
                  <a:schemeClr val="tx1"/>
                </a:solidFill>
              </a:rPr>
              <a:t>; x</a:t>
            </a:r>
            <a:r>
              <a:rPr lang="uz-Cyrl-UZ" i="1" baseline="-25000" dirty="0">
                <a:solidFill>
                  <a:schemeClr val="tx1"/>
                </a:solidFill>
              </a:rPr>
              <a:t>0</a:t>
            </a:r>
            <a:r>
              <a:rPr lang="uz-Cyrl-UZ" i="1" dirty="0">
                <a:solidFill>
                  <a:schemeClr val="tx1"/>
                </a:solidFill>
              </a:rPr>
              <a:t>+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</a:t>
            </a:r>
            <a:r>
              <a:rPr lang="uz-Cyrl-UZ" dirty="0">
                <a:solidFill>
                  <a:schemeClr val="tx1"/>
                </a:solidFill>
              </a:rPr>
              <a:t>) atrofi topilib, </a:t>
            </a:r>
            <a:r>
              <a:rPr lang="uz-Cyrl-UZ" i="1" dirty="0">
                <a:solidFill>
                  <a:schemeClr val="tx1"/>
                </a:solidFill>
              </a:rPr>
              <a:t>x&lt;x</a:t>
            </a:r>
            <a:r>
              <a:rPr lang="uz-Cyrl-UZ" i="1" baseline="-25000" dirty="0">
                <a:solidFill>
                  <a:schemeClr val="tx1"/>
                </a:solidFill>
              </a:rPr>
              <a:t>0</a:t>
            </a:r>
            <a:r>
              <a:rPr lang="uz-Cyrl-UZ" dirty="0">
                <a:solidFill>
                  <a:schemeClr val="tx1"/>
                </a:solidFill>
              </a:rPr>
              <a:t> bo‘lganda </a:t>
            </a:r>
            <a:r>
              <a:rPr lang="uz-Cyrl-UZ" i="1" dirty="0">
                <a:solidFill>
                  <a:schemeClr val="tx1"/>
                </a:solidFill>
              </a:rPr>
              <a:t>f(x)&lt;f(x</a:t>
            </a:r>
            <a:r>
              <a:rPr lang="uz-Cyrl-UZ" i="1" baseline="-25000" dirty="0">
                <a:solidFill>
                  <a:schemeClr val="tx1"/>
                </a:solidFill>
              </a:rPr>
              <a:t>0</a:t>
            </a:r>
            <a:r>
              <a:rPr lang="uz-Cyrl-UZ" i="1" dirty="0">
                <a:solidFill>
                  <a:schemeClr val="tx1"/>
                </a:solidFill>
              </a:rPr>
              <a:t>) ( f(x)&gt;f(x</a:t>
            </a:r>
            <a:r>
              <a:rPr lang="uz-Cyrl-UZ" i="1" baseline="-25000" dirty="0">
                <a:solidFill>
                  <a:schemeClr val="tx1"/>
                </a:solidFill>
              </a:rPr>
              <a:t>0</a:t>
            </a:r>
            <a:r>
              <a:rPr lang="uz-Cyrl-UZ" i="1" dirty="0">
                <a:solidFill>
                  <a:schemeClr val="tx1"/>
                </a:solidFill>
              </a:rPr>
              <a:t>) ), x&gt;x</a:t>
            </a:r>
            <a:r>
              <a:rPr lang="uz-Cyrl-UZ" i="1" baseline="-25000" dirty="0">
                <a:solidFill>
                  <a:schemeClr val="tx1"/>
                </a:solidFill>
              </a:rPr>
              <a:t>0</a:t>
            </a:r>
            <a:r>
              <a:rPr lang="uz-Cyrl-UZ" dirty="0">
                <a:solidFill>
                  <a:schemeClr val="tx1"/>
                </a:solidFill>
              </a:rPr>
              <a:t> bo‘lganda esa </a:t>
            </a:r>
            <a:r>
              <a:rPr lang="uz-Cyrl-UZ" i="1" dirty="0">
                <a:solidFill>
                  <a:schemeClr val="tx1"/>
                </a:solidFill>
              </a:rPr>
              <a:t>f(x)&gt;f(x</a:t>
            </a:r>
            <a:r>
              <a:rPr lang="uz-Cyrl-UZ" i="1" baseline="-25000" dirty="0">
                <a:solidFill>
                  <a:schemeClr val="tx1"/>
                </a:solidFill>
              </a:rPr>
              <a:t>0</a:t>
            </a:r>
            <a:r>
              <a:rPr lang="uz-Cyrl-UZ" i="1" dirty="0">
                <a:solidFill>
                  <a:schemeClr val="tx1"/>
                </a:solidFill>
              </a:rPr>
              <a:t>) ( f(x)&lt;f(x</a:t>
            </a:r>
            <a:r>
              <a:rPr lang="uz-Cyrl-UZ" i="1" baseline="-25000" dirty="0">
                <a:solidFill>
                  <a:schemeClr val="tx1"/>
                </a:solidFill>
              </a:rPr>
              <a:t>0</a:t>
            </a:r>
            <a:r>
              <a:rPr lang="uz-Cyrl-UZ" i="1" dirty="0">
                <a:solidFill>
                  <a:schemeClr val="tx1"/>
                </a:solidFill>
              </a:rPr>
              <a:t>) )</a:t>
            </a:r>
            <a:r>
              <a:rPr lang="uz-Cyrl-UZ" dirty="0">
                <a:solidFill>
                  <a:schemeClr val="tx1"/>
                </a:solidFill>
              </a:rPr>
              <a:t> bo‘lsa, u holda </a:t>
            </a:r>
            <a:r>
              <a:rPr lang="uz-Cyrl-UZ" i="1" dirty="0">
                <a:solidFill>
                  <a:schemeClr val="tx1"/>
                </a:solidFill>
              </a:rPr>
              <a:t>f(x)</a:t>
            </a:r>
            <a:r>
              <a:rPr lang="uz-Cyrl-UZ" dirty="0">
                <a:solidFill>
                  <a:schemeClr val="tx1"/>
                </a:solidFill>
              </a:rPr>
              <a:t> funksiya </a:t>
            </a:r>
            <a:r>
              <a:rPr lang="uz-Cyrl-UZ" i="1" dirty="0">
                <a:solidFill>
                  <a:schemeClr val="tx1"/>
                </a:solidFill>
              </a:rPr>
              <a:t>x</a:t>
            </a:r>
            <a:r>
              <a:rPr lang="uz-Cyrl-UZ" i="1" baseline="-25000" dirty="0">
                <a:solidFill>
                  <a:schemeClr val="tx1"/>
                </a:solidFill>
              </a:rPr>
              <a:t>0</a:t>
            </a:r>
            <a:r>
              <a:rPr lang="uz-Cyrl-UZ" dirty="0">
                <a:solidFill>
                  <a:schemeClr val="tx1"/>
                </a:solidFill>
              </a:rPr>
              <a:t> nuqtada </a:t>
            </a:r>
            <a:r>
              <a:rPr lang="uz-Cyrl-UZ" i="1" dirty="0">
                <a:solidFill>
                  <a:schemeClr val="tx1"/>
                </a:solidFill>
              </a:rPr>
              <a:t>o‘suvchi</a:t>
            </a:r>
            <a:r>
              <a:rPr lang="uz-Cyrl-UZ" dirty="0">
                <a:solidFill>
                  <a:schemeClr val="tx1"/>
                </a:solidFill>
              </a:rPr>
              <a:t> ( </a:t>
            </a:r>
            <a:r>
              <a:rPr lang="uz-Cyrl-UZ" i="1" dirty="0">
                <a:solidFill>
                  <a:schemeClr val="tx1"/>
                </a:solidFill>
              </a:rPr>
              <a:t>kamayuvchi</a:t>
            </a:r>
            <a:r>
              <a:rPr lang="uz-Cyrl-UZ" dirty="0">
                <a:solidFill>
                  <a:schemeClr val="tx1"/>
                </a:solidFill>
              </a:rPr>
              <a:t> ) deyiladi.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Endi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i="1" baseline="-25000" dirty="0">
                <a:solidFill>
                  <a:schemeClr val="tx1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nuqtada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monotonlikning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yetarli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shartini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keltiramiz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4-teorema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i="1" dirty="0">
                <a:solidFill>
                  <a:schemeClr val="tx1"/>
                </a:solidFill>
              </a:rPr>
              <a:t>f(x)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i="1" baseline="-25000" dirty="0">
                <a:solidFill>
                  <a:schemeClr val="tx1"/>
                </a:solidFill>
              </a:rPr>
              <a:t>0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i="1" dirty="0">
                <a:solidFill>
                  <a:schemeClr val="tx1"/>
                </a:solidFill>
              </a:rPr>
              <a:t>(</a:t>
            </a:r>
            <a:r>
              <a:rPr lang="en-US" i="1" dirty="0" err="1">
                <a:solidFill>
                  <a:schemeClr val="tx1"/>
                </a:solidFill>
              </a:rPr>
              <a:t>a;b</a:t>
            </a:r>
            <a:r>
              <a:rPr lang="en-US" i="1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nuqtada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differensiallanuvchi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bo‘lsin</a:t>
            </a:r>
            <a:r>
              <a:rPr lang="en-US" dirty="0">
                <a:solidFill>
                  <a:schemeClr val="tx1"/>
                </a:solidFill>
              </a:rPr>
              <a:t>. Agar </a:t>
            </a:r>
            <a:r>
              <a:rPr lang="en-US" i="1" dirty="0">
                <a:solidFill>
                  <a:schemeClr val="tx1"/>
                </a:solidFill>
              </a:rPr>
              <a:t>f</a:t>
            </a:r>
            <a:r>
              <a:rPr lang="en-US" i="1" baseline="30000" dirty="0">
                <a:solidFill>
                  <a:schemeClr val="tx1"/>
                </a:solidFill>
              </a:rPr>
              <a:t>’</a:t>
            </a:r>
            <a:r>
              <a:rPr lang="en-US" i="1" dirty="0">
                <a:solidFill>
                  <a:schemeClr val="tx1"/>
                </a:solidFill>
              </a:rPr>
              <a:t>(x</a:t>
            </a:r>
            <a:r>
              <a:rPr lang="en-US" i="1" baseline="-25000" dirty="0">
                <a:solidFill>
                  <a:schemeClr val="tx1"/>
                </a:solidFill>
              </a:rPr>
              <a:t>0</a:t>
            </a:r>
            <a:r>
              <a:rPr lang="en-US" i="1" dirty="0">
                <a:solidFill>
                  <a:schemeClr val="tx1"/>
                </a:solidFill>
              </a:rPr>
              <a:t>)&gt;0 (f’(x</a:t>
            </a:r>
            <a:r>
              <a:rPr lang="en-US" i="1" baseline="-25000" dirty="0">
                <a:solidFill>
                  <a:schemeClr val="tx1"/>
                </a:solidFill>
              </a:rPr>
              <a:t>0</a:t>
            </a:r>
            <a:r>
              <a:rPr lang="en-US" i="1" dirty="0">
                <a:solidFill>
                  <a:schemeClr val="tx1"/>
                </a:solidFill>
              </a:rPr>
              <a:t>)&lt;0)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bo‘lsa</a:t>
            </a:r>
            <a:r>
              <a:rPr lang="en-US" dirty="0">
                <a:solidFill>
                  <a:schemeClr val="tx1"/>
                </a:solidFill>
              </a:rPr>
              <a:t>, u </a:t>
            </a:r>
            <a:r>
              <a:rPr lang="en-US" dirty="0" err="1">
                <a:solidFill>
                  <a:schemeClr val="tx1"/>
                </a:solidFill>
              </a:rPr>
              <a:t>holda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f(x)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shu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nuqtada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o‘suvchi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dirty="0" err="1">
                <a:solidFill>
                  <a:schemeClr val="tx1"/>
                </a:solidFill>
              </a:rPr>
              <a:t>kamayuvchi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 err="1">
                <a:solidFill>
                  <a:schemeClr val="tx1"/>
                </a:solidFill>
              </a:rPr>
              <a:t>bo‘ladi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z-Cyrl-UZ" b="1" dirty="0">
                <a:solidFill>
                  <a:srgbClr val="FF0000"/>
                </a:solidFill>
              </a:rPr>
              <a:t>Funksiyaning nuqtada monotonlik sharti.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55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712967" cy="6597352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nolga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bo‘ladigan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nuqtalarda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o‘sishi</a:t>
            </a:r>
            <a:r>
              <a:rPr lang="en-US" dirty="0">
                <a:solidFill>
                  <a:schemeClr val="tx1"/>
                </a:solidFill>
              </a:rPr>
              <a:t> ham, </a:t>
            </a:r>
            <a:r>
              <a:rPr lang="en-US" dirty="0" err="1">
                <a:solidFill>
                  <a:schemeClr val="tx1"/>
                </a:solidFill>
              </a:rPr>
              <a:t>kamayishi</a:t>
            </a:r>
            <a:r>
              <a:rPr lang="en-US" dirty="0">
                <a:solidFill>
                  <a:schemeClr val="tx1"/>
                </a:solidFill>
              </a:rPr>
              <a:t> ham </a:t>
            </a:r>
            <a:r>
              <a:rPr lang="en-US" dirty="0" err="1">
                <a:solidFill>
                  <a:schemeClr val="tx1"/>
                </a:solidFill>
              </a:rPr>
              <a:t>mumkin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Masalan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i="1" dirty="0">
                <a:solidFill>
                  <a:schemeClr val="tx1"/>
                </a:solidFill>
              </a:rPr>
              <a:t>y=x</a:t>
            </a:r>
            <a:r>
              <a:rPr lang="en-US" i="1" baseline="30000" dirty="0">
                <a:solidFill>
                  <a:schemeClr val="tx1"/>
                </a:solidFill>
              </a:rPr>
              <a:t>5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=0 </a:t>
            </a:r>
            <a:r>
              <a:rPr lang="en-US" dirty="0" err="1">
                <a:solidFill>
                  <a:schemeClr val="tx1"/>
                </a:solidFill>
              </a:rPr>
              <a:t>nuqtada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nolga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lekin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shu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nuqtada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o‘suvchi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i="1" dirty="0">
                <a:solidFill>
                  <a:schemeClr val="tx1"/>
                </a:solidFill>
              </a:rPr>
              <a:t>y=-x</a:t>
            </a:r>
            <a:r>
              <a:rPr lang="en-US" i="1" baseline="30000" dirty="0">
                <a:solidFill>
                  <a:schemeClr val="tx1"/>
                </a:solidFill>
              </a:rPr>
              <a:t>5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hosilasi</a:t>
            </a:r>
            <a:r>
              <a:rPr lang="en-US" dirty="0">
                <a:solidFill>
                  <a:schemeClr val="tx1"/>
                </a:solidFill>
              </a:rPr>
              <a:t>  ham 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=0 </a:t>
            </a:r>
            <a:r>
              <a:rPr lang="en-US" dirty="0" err="1">
                <a:solidFill>
                  <a:schemeClr val="tx1"/>
                </a:solidFill>
              </a:rPr>
              <a:t>nuqtada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nolga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lekin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=0 </a:t>
            </a:r>
            <a:r>
              <a:rPr lang="en-US" dirty="0" err="1">
                <a:solidFill>
                  <a:schemeClr val="tx1"/>
                </a:solidFill>
              </a:rPr>
              <a:t>nuqtada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kamayuvchi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ekanligini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ko‘rish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qiyin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emas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Endi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biror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i="1" baseline="-25000" dirty="0">
                <a:solidFill>
                  <a:schemeClr val="tx1"/>
                </a:solidFill>
              </a:rPr>
              <a:t>0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nuqtada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o‘suvchi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bo‘lgan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shu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nuqtaning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atrofida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o‘suvchi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bo‘lishi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shart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emasligini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ko‘rsatuvchi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misol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keltiramiz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Ushbu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                       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berilgan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bo‘lsin</a:t>
            </a:r>
            <a:r>
              <a:rPr lang="en-US" dirty="0">
                <a:solidFill>
                  <a:schemeClr val="tx1"/>
                </a:solidFill>
              </a:rPr>
              <a:t>. Bu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barcha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nuqtalarda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hosilaga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ega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Haqiqatan</a:t>
            </a:r>
            <a:r>
              <a:rPr lang="en-US" dirty="0">
                <a:solidFill>
                  <a:schemeClr val="tx1"/>
                </a:solidFill>
              </a:rPr>
              <a:t> ham, 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ru-RU" dirty="0">
                <a:solidFill>
                  <a:schemeClr val="tx1"/>
                </a:solidFill>
                <a:sym typeface="Symbol"/>
              </a:rPr>
              <a:t></a:t>
            </a:r>
            <a:r>
              <a:rPr lang="en-US" dirty="0">
                <a:solidFill>
                  <a:schemeClr val="tx1"/>
                </a:solidFill>
              </a:rPr>
              <a:t>0 </a:t>
            </a:r>
            <a:r>
              <a:rPr lang="en-US" dirty="0" err="1">
                <a:solidFill>
                  <a:schemeClr val="tx1"/>
                </a:solidFill>
              </a:rPr>
              <a:t>lar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uchun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                                                           </a:t>
            </a:r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dirty="0" smtClean="0">
                <a:solidFill>
                  <a:schemeClr val="tx1"/>
                </a:solidFill>
              </a:rPr>
              <a:t>=0 </a:t>
            </a:r>
            <a:r>
              <a:rPr lang="en-US" dirty="0" err="1">
                <a:solidFill>
                  <a:schemeClr val="tx1"/>
                </a:solidFill>
              </a:rPr>
              <a:t>uchun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esa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i="1" dirty="0">
                <a:solidFill>
                  <a:schemeClr val="tx1"/>
                </a:solidFill>
              </a:rPr>
              <a:t>f’</a:t>
            </a:r>
            <a:r>
              <a:rPr lang="en-US" dirty="0">
                <a:solidFill>
                  <a:schemeClr val="tx1"/>
                </a:solidFill>
              </a:rPr>
              <a:t>(0)=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                                             =</a:t>
            </a:r>
            <a:r>
              <a:rPr lang="en-US" dirty="0">
                <a:solidFill>
                  <a:schemeClr val="tx1"/>
                </a:solidFill>
              </a:rPr>
              <a:t>1&gt;0 </a:t>
            </a:r>
            <a:r>
              <a:rPr lang="en-US" dirty="0" err="1">
                <a:solidFill>
                  <a:schemeClr val="tx1"/>
                </a:solidFill>
              </a:rPr>
              <a:t>bo‘ladi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738229"/>
              </p:ext>
            </p:extLst>
          </p:nvPr>
        </p:nvGraphicFramePr>
        <p:xfrm>
          <a:off x="2771800" y="3356992"/>
          <a:ext cx="4044719" cy="1196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r:id="rId4" imgW="2540000" imgH="749300" progId="Equation.3">
                  <p:embed/>
                </p:oleObj>
              </mc:Choice>
              <mc:Fallback>
                <p:oleObj r:id="rId4" imgW="2540000" imgH="749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356992"/>
                        <a:ext cx="4044719" cy="11967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7797854"/>
              </p:ext>
            </p:extLst>
          </p:nvPr>
        </p:nvGraphicFramePr>
        <p:xfrm>
          <a:off x="323528" y="5301208"/>
          <a:ext cx="377991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Формула" r:id="rId6" imgW="2082800" imgH="457200" progId="Equation.3">
                  <p:embed/>
                </p:oleObj>
              </mc:Choice>
              <mc:Fallback>
                <p:oleObj name="Формула" r:id="rId6" imgW="20828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5301208"/>
                        <a:ext cx="3779912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3689487"/>
              </p:ext>
            </p:extLst>
          </p:nvPr>
        </p:nvGraphicFramePr>
        <p:xfrm>
          <a:off x="1187624" y="5852120"/>
          <a:ext cx="3960440" cy="961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Формула" r:id="rId8" imgW="2057400" imgH="583920" progId="Equation.3">
                  <p:embed/>
                </p:oleObj>
              </mc:Choice>
              <mc:Fallback>
                <p:oleObj name="Формула" r:id="rId8" imgW="2057400" imgH="5839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5852120"/>
                        <a:ext cx="3960440" cy="9612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311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404664"/>
            <a:ext cx="8496943" cy="6192688"/>
          </a:xfrm>
        </p:spPr>
        <p:txBody>
          <a:bodyPr>
            <a:normAutofit lnSpcReduction="10000"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Demak</a:t>
            </a:r>
            <a:r>
              <a:rPr lang="en-US" dirty="0">
                <a:solidFill>
                  <a:schemeClr val="tx1"/>
                </a:solidFill>
              </a:rPr>
              <a:t>, 4-teoremaga </a:t>
            </a:r>
            <a:r>
              <a:rPr lang="en-US" dirty="0" err="1">
                <a:solidFill>
                  <a:schemeClr val="tx1"/>
                </a:solidFill>
              </a:rPr>
              <a:t>asosan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berilgan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=0 </a:t>
            </a:r>
            <a:r>
              <a:rPr lang="en-US" dirty="0" err="1">
                <a:solidFill>
                  <a:schemeClr val="tx1"/>
                </a:solidFill>
              </a:rPr>
              <a:t>nuqtada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o‘suvchi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bo‘ladi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Endi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quyidagi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                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en-US" dirty="0">
                <a:solidFill>
                  <a:schemeClr val="tx1"/>
                </a:solidFill>
              </a:rPr>
              <a:t>   </a:t>
            </a:r>
            <a:r>
              <a:rPr lang="en-US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=</a:t>
            </a:r>
            <a:r>
              <a:rPr lang="en-US" dirty="0">
                <a:solidFill>
                  <a:schemeClr val="tx1"/>
                </a:solidFill>
                <a:sym typeface="Symbol"/>
              </a:rPr>
              <a:t></a:t>
            </a:r>
            <a:r>
              <a:rPr lang="en-US" dirty="0">
                <a:solidFill>
                  <a:schemeClr val="tx1"/>
                </a:solidFill>
              </a:rPr>
              <a:t>1,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</a:t>
            </a:r>
            <a:r>
              <a:rPr lang="en-US" dirty="0">
                <a:solidFill>
                  <a:schemeClr val="tx1"/>
                </a:solidFill>
              </a:rPr>
              <a:t>2,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</a:t>
            </a:r>
            <a:r>
              <a:rPr lang="en-US" dirty="0">
                <a:solidFill>
                  <a:schemeClr val="tx1"/>
                </a:solidFill>
              </a:rPr>
              <a:t>3, ...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nuqtalarda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qiymatlarini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hisoblaymiz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Demak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berilgan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</a:t>
            </a:r>
            <a:r>
              <a:rPr lang="en-US" dirty="0">
                <a:solidFill>
                  <a:schemeClr val="tx1"/>
                </a:solidFill>
              </a:rPr>
              <a:t>&gt;0 </a:t>
            </a:r>
            <a:r>
              <a:rPr lang="en-US" dirty="0" err="1">
                <a:solidFill>
                  <a:schemeClr val="tx1"/>
                </a:solidFill>
              </a:rPr>
              <a:t>soni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qanday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bo‘lmasin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yetarlicha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katta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qiymatlarida</a:t>
            </a:r>
            <a:r>
              <a:rPr lang="en-US" dirty="0">
                <a:solidFill>
                  <a:schemeClr val="tx1"/>
                </a:solidFill>
              </a:rPr>
              <a:t> (-</a:t>
            </a:r>
            <a:r>
              <a:rPr lang="ru-RU" dirty="0">
                <a:solidFill>
                  <a:schemeClr val="tx1"/>
                </a:solidFill>
                <a:sym typeface="Symbol"/>
              </a:rPr>
              <a:t>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ru-RU" dirty="0">
                <a:solidFill>
                  <a:schemeClr val="tx1"/>
                </a:solidFill>
                <a:sym typeface="Symbol"/>
              </a:rPr>
              <a:t>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 err="1">
                <a:solidFill>
                  <a:schemeClr val="tx1"/>
                </a:solidFill>
              </a:rPr>
              <a:t>atrofida</a:t>
            </a:r>
            <a:r>
              <a:rPr lang="en-US" dirty="0">
                <a:solidFill>
                  <a:schemeClr val="tx1"/>
                </a:solidFill>
              </a:rPr>
              <a:t> ham </a:t>
            </a:r>
            <a:r>
              <a:rPr lang="en-US" dirty="0" err="1">
                <a:solidFill>
                  <a:schemeClr val="tx1"/>
                </a:solidFill>
              </a:rPr>
              <a:t>musbat</a:t>
            </a:r>
            <a:r>
              <a:rPr lang="en-US" dirty="0">
                <a:solidFill>
                  <a:schemeClr val="tx1"/>
                </a:solidFill>
              </a:rPr>
              <a:t>, ham </a:t>
            </a:r>
            <a:r>
              <a:rPr lang="en-US" dirty="0" err="1">
                <a:solidFill>
                  <a:schemeClr val="tx1"/>
                </a:solidFill>
              </a:rPr>
              <a:t>manfiy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qiymatlarni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qabul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qiladi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Bundan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f(x)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o‘zi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=0 </a:t>
            </a:r>
            <a:r>
              <a:rPr lang="en-US" dirty="0" err="1">
                <a:solidFill>
                  <a:schemeClr val="tx1"/>
                </a:solidFill>
              </a:rPr>
              <a:t>nuqtada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o‘suvchi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bo‘lgani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nuqtaning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</a:t>
            </a:r>
            <a:r>
              <a:rPr lang="en-US" i="1" dirty="0">
                <a:solidFill>
                  <a:schemeClr val="tx1"/>
                </a:solidFill>
              </a:rPr>
              <a:t>(-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</a:t>
            </a:r>
            <a:r>
              <a:rPr lang="en-US" i="1" dirty="0">
                <a:solidFill>
                  <a:schemeClr val="tx1"/>
                </a:solidFill>
              </a:rPr>
              <a:t>; 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</a:t>
            </a:r>
            <a:r>
              <a:rPr lang="en-US" i="1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atrofida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ega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lekin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shu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atrofda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monoton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emasligi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kelib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chiqadi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8309907"/>
              </p:ext>
            </p:extLst>
          </p:nvPr>
        </p:nvGraphicFramePr>
        <p:xfrm>
          <a:off x="4355976" y="1340768"/>
          <a:ext cx="1236137" cy="872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Формула" r:id="rId3" imgW="647700" imgH="457200" progId="Equation.3">
                  <p:embed/>
                </p:oleObj>
              </mc:Choice>
              <mc:Fallback>
                <p:oleObj name="Формула" r:id="rId3" imgW="64770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1340768"/>
                        <a:ext cx="1236137" cy="8725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3900980"/>
              </p:ext>
            </p:extLst>
          </p:nvPr>
        </p:nvGraphicFramePr>
        <p:xfrm>
          <a:off x="467544" y="1484784"/>
          <a:ext cx="175708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Формула" r:id="rId5" imgW="1028700" imgH="457200" progId="Equation.3">
                  <p:embed/>
                </p:oleObj>
              </mc:Choice>
              <mc:Fallback>
                <p:oleObj name="Формула" r:id="rId5" imgW="102870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484784"/>
                        <a:ext cx="1757080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206454"/>
              </p:ext>
            </p:extLst>
          </p:nvPr>
        </p:nvGraphicFramePr>
        <p:xfrm>
          <a:off x="341256" y="2780928"/>
          <a:ext cx="8461488" cy="1676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r:id="rId7" imgW="5194300" imgH="1028700" progId="Equation.3">
                  <p:embed/>
                </p:oleObj>
              </mc:Choice>
              <mc:Fallback>
                <p:oleObj r:id="rId7" imgW="5194300" imgH="10287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256" y="2780928"/>
                        <a:ext cx="8461488" cy="16767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8398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121</TotalTime>
  <Words>1182</Words>
  <Application>Microsoft Office PowerPoint</Application>
  <PresentationFormat>Экран (4:3)</PresentationFormat>
  <Paragraphs>109</Paragraphs>
  <Slides>18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8" baseType="lpstr">
      <vt:lpstr>Arial</vt:lpstr>
      <vt:lpstr>Arial Narrow</vt:lpstr>
      <vt:lpstr>Calibri</vt:lpstr>
      <vt:lpstr>Candara</vt:lpstr>
      <vt:lpstr>Symbol</vt:lpstr>
      <vt:lpstr>Times New Roman</vt:lpstr>
      <vt:lpstr>Wingdings</vt:lpstr>
      <vt:lpstr>Волна</vt:lpstr>
      <vt:lpstr>Формула</vt:lpstr>
      <vt:lpstr>Microsoft Equation 3.0</vt:lpstr>
      <vt:lpstr>Funksiyaning doimiylik  sharti. Funksiyaning to’plamdagi va nuqtadagi monotonlik sharti.</vt:lpstr>
      <vt:lpstr>REJA:</vt:lpstr>
      <vt:lpstr>Funksiyaning o‘zgarmaslik  sharti </vt:lpstr>
      <vt:lpstr>Funksiyaning o‘sishi va kamayishi. </vt:lpstr>
      <vt:lpstr>Презентация PowerPoint</vt:lpstr>
      <vt:lpstr>Презентация PowerPoint</vt:lpstr>
      <vt:lpstr>Funksiyaning nuqtada monotonlik sharti.</vt:lpstr>
      <vt:lpstr>Презентация PowerPoint</vt:lpstr>
      <vt:lpstr>Презентация PowerPoint</vt:lpstr>
      <vt:lpstr>Презентация PowerPoint</vt:lpstr>
      <vt:lpstr>B/BX/B  JADVALI</vt:lpstr>
      <vt:lpstr>Презентация PowerPoint</vt:lpstr>
      <vt:lpstr>Презентация PowerPoint</vt:lpstr>
      <vt:lpstr>O‘z-o‘zini tekshirish uchun savollar </vt:lpstr>
      <vt:lpstr>Презентация PowerPoint</vt:lpstr>
      <vt:lpstr>Insert jadvali</vt:lpstr>
      <vt:lpstr> 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Funksiyaning o‘zgarmaslik  sharti. Funksiyaning to’plamdagi va nuqtadagi monotonlik sharti.</dc:title>
  <dc:creator>Microsoft Office</dc:creator>
  <cp:lastModifiedBy>User</cp:lastModifiedBy>
  <cp:revision>16</cp:revision>
  <dcterms:created xsi:type="dcterms:W3CDTF">2016-04-11T00:31:44Z</dcterms:created>
  <dcterms:modified xsi:type="dcterms:W3CDTF">2016-05-19T10:43:59Z</dcterms:modified>
</cp:coreProperties>
</file>