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8" r:id="rId13"/>
    <p:sldId id="272" r:id="rId14"/>
    <p:sldId id="270" r:id="rId15"/>
    <p:sldId id="277" r:id="rId16"/>
    <p:sldId id="275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6289ADE-6F42-462C-AAFA-249E1C69DF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862104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52536" y="-387424"/>
            <a:ext cx="8496944" cy="6552728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>
                <a:solidFill>
                  <a:schemeClr val="tx2"/>
                </a:solidFill>
                <a:effectLst/>
              </a:rPr>
              <a:t>Sodda</a:t>
            </a:r>
            <a:r>
              <a:rPr lang="en-US" sz="5400" dirty="0">
                <a:solidFill>
                  <a:schemeClr val="tx2"/>
                </a:solidFill>
                <a:effectLst/>
              </a:rPr>
              <a:t> </a:t>
            </a:r>
            <a:r>
              <a:rPr lang="uz-Cyrl-UZ" sz="5400" dirty="0">
                <a:solidFill>
                  <a:schemeClr val="tx2"/>
                </a:solidFill>
                <a:effectLst/>
              </a:rPr>
              <a:t> ratsional kasrlar va u</a:t>
            </a:r>
            <a:r>
              <a:rPr lang="en-US" sz="5400" dirty="0" err="1">
                <a:solidFill>
                  <a:schemeClr val="tx2"/>
                </a:solidFill>
                <a:effectLst/>
              </a:rPr>
              <a:t>larni</a:t>
            </a:r>
            <a:r>
              <a:rPr lang="en-US" sz="5400" dirty="0">
                <a:solidFill>
                  <a:schemeClr val="tx2"/>
                </a:solidFill>
                <a:effectLst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/>
              </a:rPr>
              <a:t>integrallash</a:t>
            </a:r>
            <a:r>
              <a:rPr lang="en-US" sz="5400" dirty="0">
                <a:solidFill>
                  <a:schemeClr val="tx2"/>
                </a:solidFill>
                <a:effectLst/>
              </a:rPr>
              <a:t>. </a:t>
            </a:r>
            <a:r>
              <a:rPr lang="en-US" sz="5400" dirty="0" err="1">
                <a:solidFill>
                  <a:schemeClr val="tx2"/>
                </a:solidFill>
                <a:effectLst/>
              </a:rPr>
              <a:t>To’g’ri</a:t>
            </a:r>
            <a:r>
              <a:rPr lang="en-US" sz="5400" dirty="0">
                <a:solidFill>
                  <a:schemeClr val="tx2"/>
                </a:solidFill>
                <a:effectLst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/>
              </a:rPr>
              <a:t>kasr</a:t>
            </a:r>
            <a:r>
              <a:rPr lang="en-US" sz="5400" dirty="0">
                <a:solidFill>
                  <a:schemeClr val="tx2"/>
                </a:solidFill>
                <a:effectLst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/>
              </a:rPr>
              <a:t>ratsional</a:t>
            </a:r>
            <a:r>
              <a:rPr lang="en-US" sz="5400" dirty="0">
                <a:solidFill>
                  <a:schemeClr val="tx2"/>
                </a:solidFill>
                <a:effectLst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/>
              </a:rPr>
              <a:t>funksiyalarni</a:t>
            </a:r>
            <a:r>
              <a:rPr lang="en-US" sz="5400" dirty="0">
                <a:solidFill>
                  <a:schemeClr val="tx2"/>
                </a:solidFill>
                <a:effectLst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/>
              </a:rPr>
              <a:t>integrallash</a:t>
            </a:r>
            <a:endParaRPr lang="ru-RU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5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вал 3"/>
              <p:cNvSpPr/>
              <p:nvPr/>
            </p:nvSpPr>
            <p:spPr>
              <a:xfrm>
                <a:off x="2555776" y="151728"/>
                <a:ext cx="2880320" cy="23545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Овал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51728"/>
                <a:ext cx="2880320" cy="235456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Шестиугольник 4"/>
              <p:cNvSpPr/>
              <p:nvPr/>
            </p:nvSpPr>
            <p:spPr>
              <a:xfrm>
                <a:off x="251520" y="3068960"/>
                <a:ext cx="3528392" cy="3024336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Agar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n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bo’lsa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/>
                  <a:t> to’g’ri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/>
                            </a:rPr>
                            <m:t>3</m:t>
                          </m:r>
                          <m:r>
                            <a:rPr lang="en-US" sz="2800" b="0" i="1" dirty="0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dirty="0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sz="2800" b="0" i="1" dirty="0" smtClean="0">
                          <a:latin typeface="Cambria Math"/>
                        </a:rPr>
                        <m:t>     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Шести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068960"/>
                <a:ext cx="3528392" cy="3024336"/>
              </a:xfrm>
              <a:prstGeom prst="hexagon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Шестиугольник 5"/>
              <p:cNvSpPr/>
              <p:nvPr/>
            </p:nvSpPr>
            <p:spPr>
              <a:xfrm>
                <a:off x="4139952" y="3068960"/>
                <a:ext cx="3600400" cy="3024336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     Agar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en-US" sz="2400" b="0" dirty="0" smtClean="0">
                  <a:ea typeface="Cambria Math"/>
                </a:endParaRPr>
              </a:p>
              <a:p>
                <a:pPr algn="ctr"/>
                <a:r>
                  <a:rPr lang="en-US" sz="2400" dirty="0" smtClean="0"/>
                  <a:t>     </a:t>
                </a:r>
                <a:r>
                  <a:rPr lang="en-US" sz="2400" dirty="0" err="1" smtClean="0"/>
                  <a:t>bo’lsa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> noto’gri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   </m:t>
                          </m:r>
                          <m:sSup>
                            <m:sSup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+5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Шести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068960"/>
                <a:ext cx="3600400" cy="3024336"/>
              </a:xfrm>
              <a:prstGeom prst="hexagon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>
            <a:stCxn id="4" idx="3"/>
            <a:endCxn id="5" idx="4"/>
          </p:cNvCxnSpPr>
          <p:nvPr/>
        </p:nvCxnSpPr>
        <p:spPr>
          <a:xfrm flipH="1">
            <a:off x="1007604" y="2161471"/>
            <a:ext cx="1969985" cy="907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5"/>
            <a:endCxn id="6" idx="5"/>
          </p:cNvCxnSpPr>
          <p:nvPr/>
        </p:nvCxnSpPr>
        <p:spPr>
          <a:xfrm>
            <a:off x="5014283" y="2161471"/>
            <a:ext cx="1969985" cy="907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84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7239000" cy="633670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Misol: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−1)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 smtClean="0"/>
                  <a:t>    </a:t>
                </a:r>
                <a:r>
                  <a:rPr lang="uz-Cyrl-UZ" dirty="0" smtClean="0"/>
                  <a:t>hisoblang.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uz-Cyrl-UZ" i="1" dirty="0"/>
                  <a:t>Yechish</a:t>
                </a:r>
                <a:r>
                  <a:rPr lang="uz-Cyrl-UZ" dirty="0"/>
                  <a:t>. Integral ostidagi funksiya to‘g‘ri kasrdan iborat. Uni quyidagi ko‘rinishda yozib olamiz</a:t>
                </a:r>
                <a:r>
                  <a:rPr lang="uz-Cyrl-UZ" dirty="0" smtClean="0"/>
                  <a:t>: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/>
                  <a:t>Bundan</a:t>
                </a:r>
                <a:r>
                  <a:rPr lang="en-US" dirty="0"/>
                  <a:t> </a:t>
                </a:r>
                <a:r>
                  <a:rPr lang="en-US" i="1" dirty="0"/>
                  <a:t>x</a:t>
                </a:r>
                <a:r>
                  <a:rPr lang="en-US" i="1" baseline="30000" dirty="0"/>
                  <a:t>3</a:t>
                </a:r>
                <a:r>
                  <a:rPr lang="en-US" i="1" dirty="0"/>
                  <a:t>+1=A(x-1)</a:t>
                </a:r>
                <a:r>
                  <a:rPr lang="en-US" i="1" baseline="30000" dirty="0"/>
                  <a:t>3</a:t>
                </a:r>
                <a:r>
                  <a:rPr lang="en-US" i="1" dirty="0"/>
                  <a:t>+Bx(x-1)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+Cx(x-1)+</a:t>
                </a:r>
                <a:r>
                  <a:rPr lang="en-US" i="1" dirty="0" err="1"/>
                  <a:t>Dx</a:t>
                </a:r>
                <a:r>
                  <a:rPr lang="en-US" dirty="0"/>
                  <a:t> </a:t>
                </a:r>
                <a:r>
                  <a:rPr lang="uz-Cyrl-UZ" dirty="0"/>
                  <a:t> kelib chiqadi. Endi </a:t>
                </a:r>
                <a:r>
                  <a:rPr lang="uz-Cyrl-UZ" i="1" dirty="0"/>
                  <a:t>x</a:t>
                </a:r>
                <a:r>
                  <a:rPr lang="uz-Cyrl-UZ" dirty="0"/>
                  <a:t> o‘zgaruvchiga 0, 1, 2 va -1 qiymatlar berib, quyidagi tenglamalar sistemasini hosil qilamiz:</a:t>
                </a:r>
                <a:endParaRPr lang="ru-RU" dirty="0"/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 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+2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+2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+2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=9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−8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0" smtClean="0">
                        <a:latin typeface="Cambria Math"/>
                      </a:rPr>
                      <m:t>4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</m:t>
                    </m:r>
                    <m:r>
                      <a:rPr lang="en-US" b="0" i="0" smtClean="0">
                        <a:latin typeface="Cambria Math"/>
                      </a:rPr>
                      <m:t>+2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</m:t>
                    </m:r>
                    <m:r>
                      <a:rPr lang="en-US" b="0" i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</m:t>
                    </m:r>
                    <m:r>
                      <a:rPr lang="en-US" b="0" i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b="0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dirty="0" err="1"/>
                  <a:t>Bundan</a:t>
                </a:r>
                <a:r>
                  <a:rPr lang="en-US" dirty="0"/>
                  <a:t> </a:t>
                </a:r>
                <a:r>
                  <a:rPr lang="en-US" i="1" dirty="0"/>
                  <a:t>A</a:t>
                </a:r>
                <a:r>
                  <a:rPr lang="en-US" dirty="0"/>
                  <a:t>=-1, </a:t>
                </a:r>
                <a:r>
                  <a:rPr lang="en-US" i="1" dirty="0"/>
                  <a:t>B</a:t>
                </a:r>
                <a:r>
                  <a:rPr lang="en-US" dirty="0"/>
                  <a:t>=2, </a:t>
                </a:r>
                <a:r>
                  <a:rPr lang="en-US" i="1" dirty="0"/>
                  <a:t>C</a:t>
                </a:r>
                <a:r>
                  <a:rPr lang="en-US" dirty="0"/>
                  <a:t>=1, </a:t>
                </a:r>
                <a:r>
                  <a:rPr lang="en-US" i="1" dirty="0"/>
                  <a:t>D</a:t>
                </a:r>
                <a:r>
                  <a:rPr lang="en-US" dirty="0"/>
                  <a:t>=2  </a:t>
                </a:r>
                <a:r>
                  <a:rPr lang="en-US" dirty="0" err="1"/>
                  <a:t>ni</a:t>
                </a:r>
                <a:r>
                  <a:rPr lang="en-US" dirty="0"/>
                  <a:t> </a:t>
                </a:r>
                <a:r>
                  <a:rPr lang="en-US" dirty="0" err="1"/>
                  <a:t>topamiz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7239000" cy="6336704"/>
              </a:xfrm>
              <a:blipFill rotWithShape="1">
                <a:blip r:embed="rId2"/>
                <a:stretch>
                  <a:fillRect l="-1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Левая фигурная скобка 3"/>
          <p:cNvSpPr/>
          <p:nvPr/>
        </p:nvSpPr>
        <p:spPr>
          <a:xfrm>
            <a:off x="451716" y="4221089"/>
            <a:ext cx="432047" cy="1728192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6395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7239000" cy="59070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Demak,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 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b="0" i="0" smtClean="0">
                        <a:latin typeface="Cambria Math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/>
                      </a:rPr>
                      <m:t>+2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/>
                      </a:rPr>
                      <m:t>++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b="0" i="1" smtClean="0">
                        <a:latin typeface="Cambria Math"/>
                      </a:rPr>
                      <m:t>+2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b="0" i="1" smtClean="0">
                        <a:latin typeface="Cambria Math"/>
                      </a:rPr>
                      <m:t>=−</m:t>
                    </m:r>
                    <m:r>
                      <a:rPr lang="en-US" b="0" i="1" smtClean="0">
                        <a:latin typeface="Cambria Math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+2</m:t>
                    </m:r>
                    <m:r>
                      <a:rPr lang="en-US" b="0" i="1" smtClean="0">
                        <a:latin typeface="Cambria Math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uz-Cyrl-UZ" b="1" dirty="0"/>
                  <a:t>Izoh.</a:t>
                </a:r>
                <a:r>
                  <a:rPr lang="uz-Cyrl-UZ" dirty="0"/>
                  <a:t> Integrallarni hisoblashda har doim ham tayyor sxemalardan foydalanishga harakat qilavermaslik kerak. Xususan,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uz-Cyrl-UZ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uz-Cyrl-UZ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uz-Cyrl-UZ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uz-Cyrl-UZ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−8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/>
                      </a:rPr>
                      <m:t>𝑑𝑥</m:t>
                    </m:r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−8)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uz-Cyrl-UZ" dirty="0"/>
                  <a:t>ekanligidan </a:t>
                </a:r>
                <a:r>
                  <a:rPr lang="uz-Cyrl-UZ" dirty="0" smtClean="0"/>
                  <a:t>foydalanish</a:t>
                </a:r>
                <a:r>
                  <a:rPr lang="en-US" dirty="0" smtClean="0"/>
                  <a:t> </a:t>
                </a:r>
                <a:r>
                  <a:rPr lang="uz-Cyrl-UZ" dirty="0" smtClean="0"/>
                  <a:t>mumkin</a:t>
                </a:r>
                <a:r>
                  <a:rPr lang="en-US" dirty="0" smtClean="0"/>
                  <a:t>.</a:t>
                </a:r>
                <a:r>
                  <a:rPr lang="uz-Cyrl-UZ" dirty="0"/>
                  <a:t> U </a:t>
                </a:r>
                <a:r>
                  <a:rPr lang="uz-Cyrl-UZ" dirty="0" smtClean="0"/>
                  <a:t>holda</a:t>
                </a:r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uz-Cyrl-UZ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uz-Cyrl-U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uz-Cyrl-U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uz-Cyrl-U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−8</m:t>
                            </m:r>
                          </m:den>
                        </m:f>
                      </m:e>
                    </m:nary>
                    <m:r>
                      <a:rPr lang="en-US" i="1">
                        <a:latin typeface="Cambria Math"/>
                      </a:rPr>
                      <m:t>𝑑𝑥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−8)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−8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−8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𝑙𝑛𝐶</m:t>
                    </m:r>
                    <m:r>
                      <a:rPr lang="en-US" b="0" i="1" smtClean="0">
                        <a:latin typeface="Cambria Math"/>
                      </a:rPr>
                      <m:t>=   =</m:t>
                    </m:r>
                    <m:r>
                      <a:rPr lang="en-US" b="0" i="1" smtClean="0">
                        <a:latin typeface="Cambria Math"/>
                      </a:rPr>
                      <m:t>𝑙𝑛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−8)</m:t>
                        </m:r>
                      </m:e>
                    </m:rad>
                  </m:oMath>
                </a14:m>
                <a:r>
                  <a:rPr lang="en-US" dirty="0" smtClean="0"/>
                  <a:t>  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7239000" cy="5907056"/>
              </a:xfrm>
              <a:blipFill rotWithShape="1">
                <a:blip r:embed="rId2"/>
                <a:stretch>
                  <a:fillRect l="-14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77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yechish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misol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masalalar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1)</a:t>
                </a:r>
                <a:r>
                  <a:rPr lang="uz-Cyrl-UZ" dirty="0" smtClean="0"/>
                  <a:t>Quyidagi </a:t>
                </a:r>
                <a:r>
                  <a:rPr lang="uz-Cyrl-UZ" dirty="0"/>
                  <a:t>sodda k</a:t>
                </a:r>
                <a:r>
                  <a:rPr lang="en-US" dirty="0"/>
                  <a:t>a</a:t>
                </a:r>
                <a:r>
                  <a:rPr lang="uz-Cyrl-UZ" dirty="0"/>
                  <a:t>srlarni </a:t>
                </a:r>
                <a:r>
                  <a:rPr lang="en-US" dirty="0" err="1"/>
                  <a:t>integrallang</a:t>
                </a:r>
                <a:r>
                  <a:rPr lang="en-US" dirty="0"/>
                  <a:t>. </a:t>
                </a:r>
                <a:endParaRPr lang="ru-RU" dirty="0"/>
              </a:p>
              <a:p>
                <a:pPr marL="0" indent="0">
                  <a:buNone/>
                </a:pPr>
                <a:r>
                  <a:rPr lang="en-US" dirty="0" smtClean="0"/>
                  <a:t>a)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 smtClean="0"/>
                  <a:t>         b)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/>
                              </a:rPr>
                              <m:t>+10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+3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 smtClean="0"/>
                  <a:t>         c)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+2)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b="0" i="1" dirty="0" smtClean="0">
                        <a:latin typeface="Cambria Math"/>
                      </a:rPr>
                      <m:t>𝑑𝑥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2)</a:t>
                </a:r>
                <a:r>
                  <a:rPr lang="en-US" dirty="0"/>
                  <a:t> </a:t>
                </a:r>
                <a:r>
                  <a:rPr lang="en-US" dirty="0" err="1" smtClean="0"/>
                  <a:t>Kasr-ratsional</a:t>
                </a:r>
                <a:r>
                  <a:rPr lang="en-US" dirty="0" smtClean="0"/>
                  <a:t> </a:t>
                </a:r>
                <a:r>
                  <a:rPr lang="en-US" dirty="0" err="1"/>
                  <a:t>funksiyalarni</a:t>
                </a:r>
                <a:r>
                  <a:rPr lang="en-US" dirty="0"/>
                  <a:t> </a:t>
                </a:r>
                <a:r>
                  <a:rPr lang="en-US" dirty="0" err="1"/>
                  <a:t>integrallarini</a:t>
                </a:r>
                <a:r>
                  <a:rPr lang="en-US" dirty="0"/>
                  <a:t> toping.</a:t>
                </a:r>
                <a:endParaRPr lang="ru-RU" dirty="0"/>
              </a:p>
              <a:p>
                <a:pPr marL="0" indent="0">
                  <a:buNone/>
                </a:pPr>
                <a:r>
                  <a:rPr lang="en-US" dirty="0" smtClean="0"/>
                  <a:t>a)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−2)(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+5)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 smtClean="0"/>
                  <a:t>              b)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/>
                              </a:rPr>
                              <m:t>+5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+9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−2)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b="0" i="1" dirty="0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c)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−5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+9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−4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+13)(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+1)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/>
                      </a:rPr>
                      <m:t>𝑑𝑥</m:t>
                    </m:r>
                  </m:oMath>
                </a14:m>
                <a:r>
                  <a:rPr lang="en-US" dirty="0" smtClean="0"/>
                  <a:t>       d)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+1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+3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−5)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e)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−7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−6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+9)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−3)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/>
                      </a:rPr>
                      <m:t>𝑑𝑥</m:t>
                    </m:r>
                  </m:oMath>
                </a14:m>
                <a:r>
                  <a:rPr lang="en-US" dirty="0" smtClean="0"/>
                  <a:t>             f)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/>
                              </a:rPr>
                              <m:t>−7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/>
                              </a:rPr>
                              <m:t>−3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/>
                              </a:rPr>
                              <m:t>+4)</m:t>
                            </m:r>
                          </m:den>
                        </m:f>
                      </m:e>
                    </m:nary>
                    <m:r>
                      <a:rPr lang="en-US" b="0" i="1" dirty="0" smtClean="0">
                        <a:latin typeface="Cambria Math"/>
                      </a:rPr>
                      <m:t>𝑑𝑥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31" t="-11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97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672916" y="404664"/>
            <a:ext cx="3059410" cy="196884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Ratsional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funksiyalarni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integrallash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79512" y="3780170"/>
            <a:ext cx="3563888" cy="224111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202621" y="3780170"/>
            <a:ext cx="3619078" cy="224111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150" name="AutoShape 6"/>
          <p:cNvCxnSpPr>
            <a:cxnSpLocks noChangeShapeType="1"/>
            <a:stCxn id="2" idx="2"/>
          </p:cNvCxnSpPr>
          <p:nvPr/>
        </p:nvCxnSpPr>
        <p:spPr bwMode="auto">
          <a:xfrm flipH="1">
            <a:off x="1781944" y="2373511"/>
            <a:ext cx="2420677" cy="14254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" name="AutoShape 7"/>
          <p:cNvCxnSpPr>
            <a:cxnSpLocks noChangeShapeType="1"/>
            <a:stCxn id="2" idx="2"/>
            <a:endCxn id="5" idx="0"/>
          </p:cNvCxnSpPr>
          <p:nvPr/>
        </p:nvCxnSpPr>
        <p:spPr bwMode="auto">
          <a:xfrm>
            <a:off x="4202621" y="2373511"/>
            <a:ext cx="1809539" cy="140665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878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216" y="40466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TUZILMAVIY-MANTIQIY  CHIZMA </a:t>
            </a:r>
            <a:r>
              <a:rPr lang="uz-Cyrl-UZ" sz="4000" b="1" dirty="0" smtClean="0"/>
              <a:t>“</a:t>
            </a:r>
            <a:r>
              <a:rPr lang="en-US" sz="4000" dirty="0"/>
              <a:t>POG’ONA</a:t>
            </a:r>
            <a:r>
              <a:rPr lang="uz-Cyrl-UZ" sz="4000" b="1" dirty="0" smtClean="0"/>
              <a:t>”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grpSp>
        <p:nvGrpSpPr>
          <p:cNvPr id="218116" name="Group 4"/>
          <p:cNvGrpSpPr>
            <a:grpSpLocks/>
          </p:cNvGrpSpPr>
          <p:nvPr/>
        </p:nvGrpSpPr>
        <p:grpSpPr bwMode="auto">
          <a:xfrm>
            <a:off x="228457" y="1976801"/>
            <a:ext cx="7920038" cy="3887788"/>
            <a:chOff x="3170" y="6407"/>
            <a:chExt cx="7602" cy="3801"/>
          </a:xfrm>
        </p:grpSpPr>
        <p:sp>
          <p:nvSpPr>
            <p:cNvPr id="218117" name="Oval 5"/>
            <p:cNvSpPr>
              <a:spLocks noChangeArrowheads="1"/>
            </p:cNvSpPr>
            <p:nvPr/>
          </p:nvSpPr>
          <p:spPr bwMode="auto">
            <a:xfrm>
              <a:off x="3170" y="7725"/>
              <a:ext cx="1991" cy="100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8118" name="Line 6"/>
            <p:cNvSpPr>
              <a:spLocks noChangeShapeType="1"/>
            </p:cNvSpPr>
            <p:nvPr/>
          </p:nvSpPr>
          <p:spPr bwMode="auto">
            <a:xfrm>
              <a:off x="5161" y="8297"/>
              <a:ext cx="16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8119" name="Text Box 7"/>
            <p:cNvSpPr txBox="1">
              <a:spLocks noChangeArrowheads="1"/>
            </p:cNvSpPr>
            <p:nvPr/>
          </p:nvSpPr>
          <p:spPr bwMode="auto">
            <a:xfrm>
              <a:off x="6790" y="8004"/>
              <a:ext cx="1810" cy="7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8120" name="Text Box 8"/>
            <p:cNvSpPr txBox="1">
              <a:spLocks noChangeArrowheads="1"/>
            </p:cNvSpPr>
            <p:nvPr/>
          </p:nvSpPr>
          <p:spPr bwMode="auto">
            <a:xfrm>
              <a:off x="9686" y="6407"/>
              <a:ext cx="1086" cy="16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8121" name="Text Box 9"/>
            <p:cNvSpPr txBox="1">
              <a:spLocks noChangeArrowheads="1"/>
            </p:cNvSpPr>
            <p:nvPr/>
          </p:nvSpPr>
          <p:spPr bwMode="auto">
            <a:xfrm>
              <a:off x="9686" y="8409"/>
              <a:ext cx="1086" cy="17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8122" name="Text Box 10"/>
            <p:cNvSpPr txBox="1">
              <a:spLocks noChangeArrowheads="1"/>
            </p:cNvSpPr>
            <p:nvPr/>
          </p:nvSpPr>
          <p:spPr bwMode="auto">
            <a:xfrm>
              <a:off x="6790" y="9288"/>
              <a:ext cx="1810" cy="7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8123" name="Line 11"/>
            <p:cNvSpPr>
              <a:spLocks noChangeShapeType="1"/>
            </p:cNvSpPr>
            <p:nvPr/>
          </p:nvSpPr>
          <p:spPr bwMode="auto">
            <a:xfrm flipH="1">
              <a:off x="9143" y="7418"/>
              <a:ext cx="5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8124" name="Line 12"/>
            <p:cNvSpPr>
              <a:spLocks noChangeShapeType="1"/>
            </p:cNvSpPr>
            <p:nvPr/>
          </p:nvSpPr>
          <p:spPr bwMode="auto">
            <a:xfrm>
              <a:off x="9143" y="7418"/>
              <a:ext cx="0" cy="16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8125" name="Line 13"/>
            <p:cNvSpPr>
              <a:spLocks noChangeShapeType="1"/>
            </p:cNvSpPr>
            <p:nvPr/>
          </p:nvSpPr>
          <p:spPr bwMode="auto">
            <a:xfrm>
              <a:off x="9143" y="9050"/>
              <a:ext cx="5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8126" name="Line 14"/>
            <p:cNvSpPr>
              <a:spLocks noChangeShapeType="1"/>
            </p:cNvSpPr>
            <p:nvPr/>
          </p:nvSpPr>
          <p:spPr bwMode="auto">
            <a:xfrm>
              <a:off x="8600" y="8297"/>
              <a:ext cx="5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8127" name="Text Box 15"/>
            <p:cNvSpPr txBox="1">
              <a:spLocks noChangeArrowheads="1"/>
            </p:cNvSpPr>
            <p:nvPr/>
          </p:nvSpPr>
          <p:spPr bwMode="auto">
            <a:xfrm>
              <a:off x="7333" y="7194"/>
              <a:ext cx="1448" cy="7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8128" name="Line 16"/>
            <p:cNvSpPr>
              <a:spLocks noChangeShapeType="1"/>
            </p:cNvSpPr>
            <p:nvPr/>
          </p:nvSpPr>
          <p:spPr bwMode="auto">
            <a:xfrm flipH="1">
              <a:off x="6247" y="7418"/>
              <a:ext cx="10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8129" name="Line 17"/>
            <p:cNvSpPr>
              <a:spLocks noChangeShapeType="1"/>
            </p:cNvSpPr>
            <p:nvPr/>
          </p:nvSpPr>
          <p:spPr bwMode="auto">
            <a:xfrm>
              <a:off x="6247" y="7418"/>
              <a:ext cx="0" cy="22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8130" name="Line 18"/>
            <p:cNvSpPr>
              <a:spLocks noChangeShapeType="1"/>
            </p:cNvSpPr>
            <p:nvPr/>
          </p:nvSpPr>
          <p:spPr bwMode="auto">
            <a:xfrm>
              <a:off x="6247" y="9611"/>
              <a:ext cx="5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1334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B</a:t>
            </a:r>
            <a:r>
              <a:rPr lang="uz-Cyrl-UZ" sz="4000" b="1" dirty="0" smtClean="0">
                <a:solidFill>
                  <a:schemeClr val="tx1"/>
                </a:solidFill>
              </a:rPr>
              <a:t>/</a:t>
            </a:r>
            <a:r>
              <a:rPr lang="en-US" sz="4000" b="1" dirty="0" smtClean="0">
                <a:solidFill>
                  <a:schemeClr val="tx1"/>
                </a:solidFill>
              </a:rPr>
              <a:t>BX</a:t>
            </a:r>
            <a:r>
              <a:rPr lang="uz-Cyrl-UZ" sz="4000" b="1" dirty="0" smtClean="0">
                <a:solidFill>
                  <a:schemeClr val="tx1"/>
                </a:solidFill>
              </a:rPr>
              <a:t>/</a:t>
            </a:r>
            <a:r>
              <a:rPr lang="en-US" sz="4000" b="1" dirty="0" smtClean="0">
                <a:solidFill>
                  <a:schemeClr val="tx1"/>
                </a:solidFill>
              </a:rPr>
              <a:t>B</a:t>
            </a:r>
            <a:r>
              <a:rPr lang="uz-Cyrl-UZ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</a:rPr>
              <a:t>JADVALI</a:t>
            </a:r>
            <a:endParaRPr lang="ru-RU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157801" name="Group 10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813667"/>
              </p:ext>
            </p:extLst>
          </p:nvPr>
        </p:nvGraphicFramePr>
        <p:xfrm>
          <a:off x="179512" y="1988840"/>
          <a:ext cx="7772400" cy="4114801"/>
        </p:xfrm>
        <a:graphic>
          <a:graphicData uri="http://schemas.openxmlformats.org/drawingml/2006/table">
            <a:tbl>
              <a:tblPr/>
              <a:tblGrid>
                <a:gridCol w="2590800"/>
                <a:gridCol w="2593776"/>
                <a:gridCol w="2587824"/>
              </a:tblGrid>
              <a:tr h="1427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Bilaman</a:t>
                      </a:r>
                      <a:endParaRPr kumimoji="0" lang="uz-Cyrl-UZ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Bilishni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xohlayman</a:t>
                      </a:r>
                      <a:endParaRPr kumimoji="0" lang="uz-Cyrl-UZ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Bilib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oldim</a:t>
                      </a:r>
                      <a:endParaRPr kumimoji="0" lang="uz-Cyrl-UZ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33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30066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uz-Cyrl-UZ" dirty="0"/>
              <a:t>O‘z-o‘zini tekshirish uchun savollar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r>
              <a:rPr lang="uz-Cyrl-UZ" dirty="0"/>
              <a:t>. Sodda ratsional </a:t>
            </a:r>
            <a:r>
              <a:rPr lang="en-US" dirty="0" err="1"/>
              <a:t>funksiyalarga</a:t>
            </a:r>
            <a:r>
              <a:rPr lang="en-US" dirty="0"/>
              <a:t> </a:t>
            </a:r>
            <a:r>
              <a:rPr lang="en-US" dirty="0" err="1"/>
              <a:t>misollar</a:t>
            </a:r>
            <a:r>
              <a:rPr lang="en-US" dirty="0"/>
              <a:t> </a:t>
            </a:r>
            <a:r>
              <a:rPr lang="en-US" dirty="0" err="1"/>
              <a:t>keltiring</a:t>
            </a:r>
            <a:r>
              <a:rPr lang="en-US" dirty="0"/>
              <a:t>.</a:t>
            </a:r>
            <a:r>
              <a:rPr lang="uz-Cyrl-UZ" dirty="0"/>
              <a:t> </a:t>
            </a:r>
            <a:endParaRPr lang="ru-RU" dirty="0"/>
          </a:p>
          <a:p>
            <a:r>
              <a:rPr lang="en-US" dirty="0"/>
              <a:t>2</a:t>
            </a:r>
            <a:r>
              <a:rPr lang="uz-Cyrl-UZ" dirty="0"/>
              <a:t>. Q</a:t>
            </a:r>
            <a:r>
              <a:rPr lang="en-US" dirty="0" err="1"/>
              <a:t>anday</a:t>
            </a:r>
            <a:r>
              <a:rPr lang="en-US" dirty="0"/>
              <a:t> </a:t>
            </a:r>
            <a:r>
              <a:rPr lang="en-US" dirty="0" err="1"/>
              <a:t>ratsional</a:t>
            </a:r>
            <a:r>
              <a:rPr lang="en-US" dirty="0"/>
              <a:t> </a:t>
            </a:r>
            <a:r>
              <a:rPr lang="en-US" dirty="0" err="1"/>
              <a:t>funksiya</a:t>
            </a:r>
            <a:r>
              <a:rPr lang="en-US" dirty="0"/>
              <a:t> t</a:t>
            </a:r>
            <a:r>
              <a:rPr lang="uz-Cyrl-UZ" dirty="0"/>
              <a:t>o‘g‘ri ratsional ka</a:t>
            </a:r>
            <a:r>
              <a:rPr lang="en-US" dirty="0" err="1"/>
              <a:t>sr</a:t>
            </a:r>
            <a:r>
              <a:rPr lang="uz-Cyrl-UZ" dirty="0"/>
              <a:t>, noto‘g‘ri ratsional kasr funksiya deyiladi?</a:t>
            </a:r>
            <a:endParaRPr lang="ru-RU" dirty="0"/>
          </a:p>
          <a:p>
            <a:r>
              <a:rPr lang="uz-Cyrl-UZ" dirty="0"/>
              <a:t>3. </a:t>
            </a:r>
            <a:r>
              <a:rPr lang="en-US" dirty="0"/>
              <a:t>T</a:t>
            </a:r>
            <a:r>
              <a:rPr lang="uz-Cyrl-UZ" dirty="0"/>
              <a:t>o‘g‘ri kasrni sodda kasrlarga yoyganda nima ishlar bajariladi?</a:t>
            </a:r>
            <a:endParaRPr lang="ru-RU" dirty="0"/>
          </a:p>
          <a:p>
            <a:r>
              <a:rPr lang="uz-Cyrl-UZ" dirty="0"/>
              <a:t>4. To‘g‘ri kasrni sodda kasrlarga yoyganda aniqmas koeffitsientlarni topish qanday masalaga keltiriladi?</a:t>
            </a:r>
            <a:endParaRPr lang="ru-RU" dirty="0"/>
          </a:p>
          <a:p>
            <a:r>
              <a:rPr lang="uz-Cyrl-UZ" dirty="0"/>
              <a:t>5. Ratsional funksiyaning integrali qanday funksiyalar orqali ifodalanadi?</a:t>
            </a:r>
            <a:endParaRPr lang="ru-RU" dirty="0"/>
          </a:p>
          <a:p>
            <a:r>
              <a:rPr lang="uz-Cyrl-UZ" dirty="0"/>
              <a:t>6</a:t>
            </a:r>
            <a:r>
              <a:rPr lang="en-US" dirty="0"/>
              <a:t>. </a:t>
            </a:r>
            <a:r>
              <a:rPr lang="en-US" dirty="0" err="1"/>
              <a:t>Ratsional</a:t>
            </a:r>
            <a:r>
              <a:rPr lang="en-US" dirty="0"/>
              <a:t> </a:t>
            </a:r>
            <a:r>
              <a:rPr lang="en-US" dirty="0" err="1"/>
              <a:t>funksiyalarni</a:t>
            </a:r>
            <a:r>
              <a:rPr lang="en-US" dirty="0"/>
              <a:t> </a:t>
            </a:r>
            <a:r>
              <a:rPr lang="en-US" dirty="0" err="1"/>
              <a:t>integrallash</a:t>
            </a:r>
            <a:r>
              <a:rPr lang="uz-Cyrl-UZ" dirty="0"/>
              <a:t> algoritmini ayting.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14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0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/>
              <a:t>Foydalanilgan</a:t>
            </a:r>
            <a:r>
              <a:rPr lang="en-US" sz="2800" dirty="0"/>
              <a:t> </a:t>
            </a:r>
            <a:r>
              <a:rPr lang="en-US" sz="2800" dirty="0" err="1"/>
              <a:t>adabiyotlar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1. </a:t>
            </a:r>
            <a:r>
              <a:rPr lang="en-US" sz="2800" dirty="0" err="1"/>
              <a:t>Toshmetov</a:t>
            </a:r>
            <a:r>
              <a:rPr lang="en-US" sz="2800" dirty="0"/>
              <a:t> O’., </a:t>
            </a:r>
            <a:r>
              <a:rPr lang="en-US" sz="2800" dirty="0" err="1"/>
              <a:t>Turgunbayev</a:t>
            </a:r>
            <a:r>
              <a:rPr lang="en-US" sz="2800" dirty="0"/>
              <a:t> R., </a:t>
            </a:r>
            <a:r>
              <a:rPr lang="en-US" sz="2800" dirty="0" err="1"/>
              <a:t>Saydamatov</a:t>
            </a:r>
            <a:r>
              <a:rPr lang="en-US" sz="2800" dirty="0"/>
              <a:t> E., </a:t>
            </a:r>
            <a:r>
              <a:rPr lang="en-US" sz="2800" dirty="0" err="1"/>
              <a:t>Madirimov</a:t>
            </a:r>
            <a:r>
              <a:rPr lang="en-US" sz="2800" dirty="0"/>
              <a:t> M. </a:t>
            </a:r>
            <a:r>
              <a:rPr lang="uz-Cyrl-UZ" sz="2800" dirty="0"/>
              <a:t>Matematik analiz I</a:t>
            </a:r>
            <a:r>
              <a:rPr lang="en-US" sz="2800" dirty="0"/>
              <a:t>-</a:t>
            </a:r>
            <a:r>
              <a:rPr lang="en-US" sz="2800" dirty="0" err="1"/>
              <a:t>qism</a:t>
            </a:r>
            <a:r>
              <a:rPr lang="en-US" sz="2800" dirty="0"/>
              <a:t>.</a:t>
            </a:r>
            <a:r>
              <a:rPr lang="uz-Cyrl-UZ" sz="2800" dirty="0"/>
              <a:t> T.: “</a:t>
            </a:r>
            <a:r>
              <a:rPr lang="en-US" sz="2800" dirty="0" err="1"/>
              <a:t>Extremum</a:t>
            </a:r>
            <a:r>
              <a:rPr lang="en-US" sz="2800" dirty="0"/>
              <a:t>-Press</a:t>
            </a:r>
            <a:r>
              <a:rPr lang="uz-Cyrl-UZ" sz="2800" dirty="0"/>
              <a:t>”</a:t>
            </a:r>
            <a:r>
              <a:rPr lang="en-US" sz="2800" dirty="0"/>
              <a:t>, 2015. -272-283b.</a:t>
            </a:r>
            <a:br>
              <a:rPr lang="en-US" sz="2800" dirty="0"/>
            </a:br>
            <a:r>
              <a:rPr lang="en-US" sz="2800" dirty="0"/>
              <a:t>2. Claudia </a:t>
            </a:r>
            <a:r>
              <a:rPr lang="en-US" sz="2800" dirty="0" err="1"/>
              <a:t>Canuto</a:t>
            </a:r>
            <a:r>
              <a:rPr lang="en-US" sz="2800" dirty="0"/>
              <a:t>, Anita </a:t>
            </a:r>
            <a:r>
              <a:rPr lang="en-US" sz="2800" dirty="0" err="1"/>
              <a:t>Tabacco</a:t>
            </a:r>
            <a:r>
              <a:rPr lang="en-US" sz="2800" dirty="0"/>
              <a:t> Mathematical analysis. I. Springer-</a:t>
            </a:r>
            <a:r>
              <a:rPr lang="en-US" sz="2800" dirty="0" err="1"/>
              <a:t>Verlag</a:t>
            </a:r>
            <a:r>
              <a:rPr lang="en-US" sz="2800" dirty="0"/>
              <a:t>. Italia, Milan. 2008.-    304-310p.</a:t>
            </a:r>
            <a:br>
              <a:rPr lang="en-US" sz="2800" dirty="0"/>
            </a:br>
            <a:r>
              <a:rPr lang="en-US" sz="2800" dirty="0"/>
              <a:t>3. </a:t>
            </a:r>
            <a:r>
              <a:rPr lang="uz-Cyrl-UZ" sz="2800" dirty="0"/>
              <a:t>Xudayberganov G., Vorisov A., Mansurov X., Shoimqulov B. Matematik analizdan ma’ruzalar. I </a:t>
            </a:r>
            <a:r>
              <a:rPr lang="en-US" sz="2800" dirty="0"/>
              <a:t>T.:</a:t>
            </a:r>
            <a:r>
              <a:rPr lang="uz-Cyrl-UZ" sz="2800" dirty="0"/>
              <a:t>«Voris-nashriyot». 2010 y. 190-200</a:t>
            </a:r>
            <a:r>
              <a:rPr lang="en-US" sz="2800" dirty="0"/>
              <a:t>b.</a:t>
            </a:r>
            <a:endParaRPr lang="ru-RU" sz="2800" dirty="0"/>
          </a:p>
          <a:p>
            <a:r>
              <a:rPr lang="en-US" sz="2800" dirty="0"/>
              <a:t> 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9985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E:\Foto\Desktop\Airena wallapack 277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8" descr="1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960512"/>
            <a:ext cx="400161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59632" y="2636912"/>
            <a:ext cx="67687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uz-Cyrl-UZ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Эътиборингиз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uz-Cyrl-UZ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учун рахмат!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588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94444E-6 -7.27987E-7 L 0.74566 -0.00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7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en-US" sz="720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ReJA</a:t>
            </a:r>
            <a:r>
              <a:rPr lang="en-US" sz="7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endParaRPr lang="ru-RU" sz="72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7444680" cy="497095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en-US" dirty="0"/>
              <a:t>1. </a:t>
            </a:r>
            <a:r>
              <a:rPr lang="en-US" dirty="0" err="1"/>
              <a:t>Sodda</a:t>
            </a:r>
            <a:r>
              <a:rPr lang="en-US" dirty="0"/>
              <a:t> </a:t>
            </a:r>
            <a:r>
              <a:rPr lang="uz-Cyrl-UZ" dirty="0"/>
              <a:t> ratsional kasrlar va u</a:t>
            </a:r>
            <a:r>
              <a:rPr lang="en-US" dirty="0" err="1"/>
              <a:t>larni</a:t>
            </a:r>
            <a:r>
              <a:rPr lang="en-US" dirty="0"/>
              <a:t> </a:t>
            </a:r>
            <a:r>
              <a:rPr lang="en-US" dirty="0" err="1"/>
              <a:t>integrallash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2. </a:t>
            </a:r>
            <a:r>
              <a:rPr lang="en-US" dirty="0" err="1"/>
              <a:t>Sodda</a:t>
            </a:r>
            <a:r>
              <a:rPr lang="en-US" dirty="0"/>
              <a:t> </a:t>
            </a:r>
            <a:r>
              <a:rPr lang="uz-Cyrl-UZ" dirty="0"/>
              <a:t> ratsional kasrlar va u</a:t>
            </a:r>
            <a:r>
              <a:rPr lang="en-US" dirty="0" err="1"/>
              <a:t>larni</a:t>
            </a:r>
            <a:r>
              <a:rPr lang="en-US" dirty="0"/>
              <a:t> </a:t>
            </a:r>
            <a:r>
              <a:rPr lang="en-US" dirty="0" err="1"/>
              <a:t>integrallash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3. </a:t>
            </a:r>
            <a:r>
              <a:rPr lang="en-US" dirty="0" err="1"/>
              <a:t>Misollar</a:t>
            </a:r>
            <a:r>
              <a:rPr lang="en-US" dirty="0"/>
              <a:t> </a:t>
            </a:r>
            <a:r>
              <a:rPr lang="en-US" dirty="0" err="1"/>
              <a:t>yechish</a:t>
            </a:r>
            <a:r>
              <a:rPr lang="en-US" dirty="0"/>
              <a:t>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40469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err="1"/>
              <a:t>O’tilgan</a:t>
            </a:r>
            <a:r>
              <a:rPr lang="en-US" sz="4000" dirty="0"/>
              <a:t> </a:t>
            </a:r>
            <a:r>
              <a:rPr lang="en-US" sz="4000" dirty="0" err="1"/>
              <a:t>mavzular</a:t>
            </a:r>
            <a:r>
              <a:rPr lang="en-US" sz="4000" dirty="0"/>
              <a:t> </a:t>
            </a:r>
            <a:r>
              <a:rPr lang="en-US" sz="4000" dirty="0" err="1"/>
              <a:t>bo’yicha</a:t>
            </a:r>
            <a:r>
              <a:rPr lang="en-US" sz="4000" dirty="0"/>
              <a:t> </a:t>
            </a:r>
            <a:r>
              <a:rPr lang="en-US" sz="4000" dirty="0" err="1"/>
              <a:t>savol-javob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878712"/>
              </p:ext>
            </p:extLst>
          </p:nvPr>
        </p:nvGraphicFramePr>
        <p:xfrm>
          <a:off x="179512" y="1484784"/>
          <a:ext cx="7848872" cy="53732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848872"/>
              </a:tblGrid>
              <a:tr h="53732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1</a:t>
                      </a:r>
                      <a:r>
                        <a:rPr lang="uz-Cyrl-UZ" sz="2200" b="1" dirty="0">
                          <a:effectLst/>
                        </a:rPr>
                        <a:t>. Sodda ratsional </a:t>
                      </a:r>
                      <a:r>
                        <a:rPr lang="en-US" sz="2200" b="1" dirty="0" err="1">
                          <a:effectLst/>
                        </a:rPr>
                        <a:t>funksiyalarga</a:t>
                      </a:r>
                      <a:r>
                        <a:rPr lang="en-US" sz="2200" b="1" dirty="0">
                          <a:effectLst/>
                        </a:rPr>
                        <a:t> </a:t>
                      </a:r>
                      <a:r>
                        <a:rPr lang="en-US" sz="2200" b="1" dirty="0" err="1">
                          <a:effectLst/>
                        </a:rPr>
                        <a:t>misollar</a:t>
                      </a:r>
                      <a:r>
                        <a:rPr lang="en-US" sz="2200" b="1" dirty="0">
                          <a:effectLst/>
                        </a:rPr>
                        <a:t> </a:t>
                      </a:r>
                      <a:r>
                        <a:rPr lang="en-US" sz="2200" b="1" dirty="0" err="1">
                          <a:effectLst/>
                        </a:rPr>
                        <a:t>keltiring</a:t>
                      </a:r>
                      <a:r>
                        <a:rPr lang="en-US" sz="2200" b="1" dirty="0">
                          <a:effectLst/>
                        </a:rPr>
                        <a:t>.</a:t>
                      </a:r>
                      <a:r>
                        <a:rPr lang="uz-Cyrl-UZ" sz="2200" b="1" dirty="0">
                          <a:effectLst/>
                        </a:rPr>
                        <a:t> </a:t>
                      </a:r>
                      <a:endParaRPr lang="ru-RU" sz="2200" b="1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2</a:t>
                      </a:r>
                      <a:r>
                        <a:rPr lang="uz-Cyrl-UZ" sz="2200" b="1" dirty="0">
                          <a:effectLst/>
                        </a:rPr>
                        <a:t>. Q</a:t>
                      </a:r>
                      <a:r>
                        <a:rPr lang="en-US" sz="2200" b="1" dirty="0" err="1">
                          <a:effectLst/>
                        </a:rPr>
                        <a:t>anday</a:t>
                      </a:r>
                      <a:r>
                        <a:rPr lang="en-US" sz="2200" b="1" dirty="0">
                          <a:effectLst/>
                        </a:rPr>
                        <a:t> </a:t>
                      </a:r>
                      <a:r>
                        <a:rPr lang="en-US" sz="2200" b="1" dirty="0" err="1">
                          <a:effectLst/>
                        </a:rPr>
                        <a:t>ratsional</a:t>
                      </a:r>
                      <a:r>
                        <a:rPr lang="en-US" sz="2200" b="1" dirty="0">
                          <a:effectLst/>
                        </a:rPr>
                        <a:t> </a:t>
                      </a:r>
                      <a:r>
                        <a:rPr lang="en-US" sz="2200" b="1" dirty="0" err="1">
                          <a:effectLst/>
                        </a:rPr>
                        <a:t>funksiya</a:t>
                      </a:r>
                      <a:r>
                        <a:rPr lang="en-US" sz="2200" b="1" dirty="0">
                          <a:effectLst/>
                        </a:rPr>
                        <a:t> t</a:t>
                      </a:r>
                      <a:r>
                        <a:rPr lang="uz-Cyrl-UZ" sz="2200" b="1" dirty="0">
                          <a:effectLst/>
                        </a:rPr>
                        <a:t>o‘g‘ri ratsional ka</a:t>
                      </a:r>
                      <a:r>
                        <a:rPr lang="en-US" sz="2200" b="1" dirty="0" err="1">
                          <a:effectLst/>
                        </a:rPr>
                        <a:t>sr</a:t>
                      </a:r>
                      <a:r>
                        <a:rPr lang="uz-Cyrl-UZ" sz="2200" b="1" dirty="0">
                          <a:effectLst/>
                        </a:rPr>
                        <a:t>, noto‘g‘ri ratsional kasr funksiya deyiladi?</a:t>
                      </a:r>
                      <a:endParaRPr lang="ru-RU" sz="2200" b="1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200" b="1" dirty="0">
                          <a:effectLst/>
                        </a:rPr>
                        <a:t>3. </a:t>
                      </a:r>
                      <a:r>
                        <a:rPr lang="en-US" sz="2200" b="1" dirty="0">
                          <a:effectLst/>
                        </a:rPr>
                        <a:t>T</a:t>
                      </a:r>
                      <a:r>
                        <a:rPr lang="uz-Cyrl-UZ" sz="2200" b="1" dirty="0">
                          <a:effectLst/>
                        </a:rPr>
                        <a:t>o‘g‘ri kasrni sodda kasrlarga yoyganda nima ishlar bajariladi?</a:t>
                      </a:r>
                      <a:endParaRPr lang="ru-RU" sz="2200" b="1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200" b="1" dirty="0">
                          <a:effectLst/>
                        </a:rPr>
                        <a:t>4. To‘g‘ri kasrni sodda kasrlarga yoyganda aniqmas koeffitsientlarni topish qanday masalaga keltiriladi?</a:t>
                      </a:r>
                      <a:endParaRPr lang="ru-RU" sz="2200" b="1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200" b="1" dirty="0">
                          <a:effectLst/>
                        </a:rPr>
                        <a:t>5. Ratsional funksiyaning integrali qanday funksiyalar orqali ifodalanadi?</a:t>
                      </a:r>
                      <a:endParaRPr lang="ru-RU" sz="2200" b="1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z-Cyrl-UZ" sz="2200" b="1" dirty="0">
                          <a:effectLst/>
                        </a:rPr>
                        <a:t>6</a:t>
                      </a:r>
                      <a:r>
                        <a:rPr lang="en-US" sz="2200" b="1" dirty="0">
                          <a:effectLst/>
                        </a:rPr>
                        <a:t>. </a:t>
                      </a:r>
                      <a:r>
                        <a:rPr lang="en-US" sz="2200" b="1" dirty="0" err="1">
                          <a:effectLst/>
                        </a:rPr>
                        <a:t>Ratsional</a:t>
                      </a:r>
                      <a:r>
                        <a:rPr lang="en-US" sz="2200" b="1" dirty="0">
                          <a:effectLst/>
                        </a:rPr>
                        <a:t> </a:t>
                      </a:r>
                      <a:r>
                        <a:rPr lang="en-US" sz="2200" b="1" dirty="0" err="1">
                          <a:effectLst/>
                        </a:rPr>
                        <a:t>funksiyalarni</a:t>
                      </a:r>
                      <a:r>
                        <a:rPr lang="en-US" sz="2200" b="1" dirty="0">
                          <a:effectLst/>
                        </a:rPr>
                        <a:t> </a:t>
                      </a:r>
                      <a:r>
                        <a:rPr lang="en-US" sz="2200" b="1" dirty="0" err="1">
                          <a:effectLst/>
                        </a:rPr>
                        <a:t>integrallash</a:t>
                      </a:r>
                      <a:r>
                        <a:rPr lang="uz-Cyrl-UZ" sz="2200" b="1" dirty="0">
                          <a:effectLst/>
                        </a:rPr>
                        <a:t> algoritmini ayting.</a:t>
                      </a:r>
                      <a:endParaRPr lang="ru-RU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23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 </a:t>
            </a:r>
            <a:r>
              <a:rPr lang="en-US" sz="4000" dirty="0" err="1"/>
              <a:t>Darsning</a:t>
            </a:r>
            <a:r>
              <a:rPr lang="en-US" sz="4000" dirty="0"/>
              <a:t> </a:t>
            </a:r>
            <a:r>
              <a:rPr lang="en-US" sz="4000" dirty="0" err="1"/>
              <a:t>maqsadi</a:t>
            </a:r>
            <a:r>
              <a:rPr lang="en-US" sz="4000" dirty="0"/>
              <a:t> </a:t>
            </a:r>
            <a:r>
              <a:rPr lang="en-US" sz="4000" dirty="0" err="1"/>
              <a:t>va</a:t>
            </a:r>
            <a:r>
              <a:rPr lang="en-US" sz="4000" dirty="0"/>
              <a:t> </a:t>
            </a:r>
            <a:r>
              <a:rPr lang="en-US" sz="4000" dirty="0" err="1"/>
              <a:t>tayanch</a:t>
            </a:r>
            <a:r>
              <a:rPr lang="en-US" sz="4000" dirty="0"/>
              <a:t> </a:t>
            </a:r>
            <a:r>
              <a:rPr lang="en-US" sz="4000" dirty="0" err="1" smtClean="0"/>
              <a:t>tushunchalar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i="1" u="sng" dirty="0" err="1"/>
              <a:t>S</a:t>
            </a:r>
            <a:r>
              <a:rPr lang="en-US" sz="2800" i="1" u="sng" dirty="0" err="1" smtClean="0"/>
              <a:t>odda</a:t>
            </a:r>
            <a:r>
              <a:rPr lang="en-US" sz="2800" i="1" u="sng" dirty="0" smtClean="0"/>
              <a:t> </a:t>
            </a:r>
            <a:r>
              <a:rPr lang="uz-Cyrl-UZ" sz="2800" i="1" u="sng" dirty="0" smtClean="0"/>
              <a:t> </a:t>
            </a:r>
            <a:r>
              <a:rPr lang="uz-Cyrl-UZ" sz="2800" i="1" u="sng" dirty="0"/>
              <a:t>ratsional kasrlar va u</a:t>
            </a:r>
            <a:r>
              <a:rPr lang="en-US" sz="2800" i="1" u="sng" dirty="0" err="1"/>
              <a:t>larni</a:t>
            </a:r>
            <a:r>
              <a:rPr lang="en-US" sz="2800" i="1" u="sng" dirty="0"/>
              <a:t> </a:t>
            </a:r>
            <a:r>
              <a:rPr lang="en-US" sz="2800" i="1" u="sng" dirty="0" err="1"/>
              <a:t>integrallash</a:t>
            </a:r>
            <a:r>
              <a:rPr lang="en-US" sz="2800" i="1" u="sng" dirty="0"/>
              <a:t>. </a:t>
            </a:r>
            <a:r>
              <a:rPr lang="en-US" sz="2800" i="1" u="sng" dirty="0" err="1"/>
              <a:t>Sodda</a:t>
            </a:r>
            <a:r>
              <a:rPr lang="en-US" sz="2800" i="1" u="sng" dirty="0"/>
              <a:t> </a:t>
            </a:r>
            <a:r>
              <a:rPr lang="uz-Cyrl-UZ" sz="2800" i="1" u="sng" dirty="0"/>
              <a:t> ratsional kasrlar va u</a:t>
            </a:r>
            <a:r>
              <a:rPr lang="en-US" sz="2800" i="1" u="sng" dirty="0" err="1"/>
              <a:t>larni</a:t>
            </a:r>
            <a:r>
              <a:rPr lang="en-US" sz="2800" i="1" u="sng" dirty="0"/>
              <a:t> </a:t>
            </a:r>
            <a:r>
              <a:rPr lang="en-US" sz="2800" i="1" u="sng" dirty="0" err="1"/>
              <a:t>integrallash</a:t>
            </a:r>
            <a:r>
              <a:rPr lang="en-US" sz="2800" i="1" u="sng" dirty="0"/>
              <a:t> </a:t>
            </a:r>
            <a:r>
              <a:rPr lang="en-US" sz="2800" i="1" u="sng" dirty="0" err="1"/>
              <a:t>ni</a:t>
            </a:r>
            <a:r>
              <a:rPr lang="en-US" sz="2800" i="1" u="sng" dirty="0"/>
              <a:t> </a:t>
            </a:r>
            <a:r>
              <a:rPr lang="en-US" sz="2800" i="1" u="sng" dirty="0" err="1"/>
              <a:t>talabalarga</a:t>
            </a:r>
            <a:r>
              <a:rPr lang="en-US" sz="2800" i="1" u="sng" dirty="0"/>
              <a:t> </a:t>
            </a:r>
            <a:r>
              <a:rPr lang="en-US" sz="2800" i="1" u="sng" dirty="0" err="1"/>
              <a:t>o’rgatish</a:t>
            </a:r>
            <a:r>
              <a:rPr lang="en-US" sz="2800" i="1" u="sng" dirty="0"/>
              <a:t>.</a:t>
            </a:r>
            <a:endParaRPr lang="ru-RU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533983" y="4005064"/>
            <a:ext cx="7488831" cy="2376264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err="1"/>
              <a:t>Tayanch</a:t>
            </a:r>
            <a:r>
              <a:rPr lang="en-US" sz="2800" dirty="0"/>
              <a:t> </a:t>
            </a:r>
            <a:r>
              <a:rPr lang="en-US" sz="2800" dirty="0" err="1"/>
              <a:t>tushunchalar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060587"/>
              </p:ext>
            </p:extLst>
          </p:nvPr>
        </p:nvGraphicFramePr>
        <p:xfrm>
          <a:off x="755576" y="4797152"/>
          <a:ext cx="1232794" cy="1107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Формула" r:id="rId3" imgW="368280" imgH="393480" progId="Equation.3">
                  <p:embed/>
                </p:oleObj>
              </mc:Choice>
              <mc:Fallback>
                <p:oleObj name="Формула" r:id="rId3" imgW="368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4797152"/>
                        <a:ext cx="1232794" cy="1107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489389"/>
              </p:ext>
            </p:extLst>
          </p:nvPr>
        </p:nvGraphicFramePr>
        <p:xfrm>
          <a:off x="2195736" y="4869160"/>
          <a:ext cx="1334266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Формула" r:id="rId5" imgW="533160" imgH="431640" progId="Equation.3">
                  <p:embed/>
                </p:oleObj>
              </mc:Choice>
              <mc:Fallback>
                <p:oleObj name="Формула" r:id="rId5" imgW="5331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5736" y="4869160"/>
                        <a:ext cx="1334266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193491"/>
              </p:ext>
            </p:extLst>
          </p:nvPr>
        </p:nvGraphicFramePr>
        <p:xfrm>
          <a:off x="3779912" y="4941168"/>
          <a:ext cx="1877740" cy="978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Формула" r:id="rId7" imgW="876240" imgH="457200" progId="Equation.3">
                  <p:embed/>
                </p:oleObj>
              </mc:Choice>
              <mc:Fallback>
                <p:oleObj name="Формула" r:id="rId7" imgW="8762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79912" y="4941168"/>
                        <a:ext cx="1877740" cy="978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041017"/>
              </p:ext>
            </p:extLst>
          </p:nvPr>
        </p:nvGraphicFramePr>
        <p:xfrm>
          <a:off x="5796136" y="4918481"/>
          <a:ext cx="1944216" cy="1030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Формула" r:id="rId9" imgW="927000" imgH="457200" progId="Equation.3">
                  <p:embed/>
                </p:oleObj>
              </mc:Choice>
              <mc:Fallback>
                <p:oleObj name="Формула" r:id="rId9" imgW="927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96136" y="4918481"/>
                        <a:ext cx="1944216" cy="1030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916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6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 </a:t>
            </a:r>
            <a:r>
              <a:rPr lang="en-US" sz="4000" dirty="0" err="1"/>
              <a:t>Sodda</a:t>
            </a:r>
            <a:r>
              <a:rPr lang="en-US" sz="4000" dirty="0"/>
              <a:t> </a:t>
            </a:r>
            <a:r>
              <a:rPr lang="uz-Cyrl-UZ" sz="4000" dirty="0"/>
              <a:t> ratsional kasrlar va u</a:t>
            </a:r>
            <a:r>
              <a:rPr lang="en-US" sz="4000" dirty="0" err="1"/>
              <a:t>larni</a:t>
            </a:r>
            <a:r>
              <a:rPr lang="en-US" sz="4000" dirty="0"/>
              <a:t> </a:t>
            </a:r>
            <a:r>
              <a:rPr lang="en-US" sz="4000" dirty="0" err="1"/>
              <a:t>integrallash</a:t>
            </a:r>
            <a:r>
              <a:rPr lang="en-US" sz="4000" dirty="0"/>
              <a:t>.</a:t>
            </a:r>
            <a:br>
              <a:rPr lang="en-US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 </a:t>
            </a:r>
            <a:r>
              <a:rPr lang="en-US" sz="2400" b="1" dirty="0" err="1"/>
              <a:t>Sodda</a:t>
            </a:r>
            <a:r>
              <a:rPr lang="en-US" sz="2400" b="1" dirty="0"/>
              <a:t> </a:t>
            </a:r>
            <a:r>
              <a:rPr lang="uz-Cyrl-UZ" sz="2400" b="1" dirty="0"/>
              <a:t> ratsional kasrlar va u</a:t>
            </a:r>
            <a:r>
              <a:rPr lang="en-US" sz="2400" b="1" dirty="0" err="1"/>
              <a:t>larni</a:t>
            </a:r>
            <a:r>
              <a:rPr lang="en-US" sz="2400" b="1" dirty="0"/>
              <a:t> </a:t>
            </a:r>
            <a:r>
              <a:rPr lang="en-US" sz="2400" b="1" dirty="0" err="1" smtClean="0"/>
              <a:t>integrallash.</a:t>
            </a:r>
            <a:r>
              <a:rPr lang="en-US" sz="2400" dirty="0" err="1" smtClean="0"/>
              <a:t>Sodda</a:t>
            </a:r>
            <a:r>
              <a:rPr lang="en-US" sz="2400" dirty="0" smtClean="0"/>
              <a:t> </a:t>
            </a:r>
            <a:r>
              <a:rPr lang="uz-Cyrl-UZ" sz="2400" dirty="0" smtClean="0"/>
              <a:t> </a:t>
            </a:r>
            <a:r>
              <a:rPr lang="uz-Cyrl-UZ" sz="2400" dirty="0"/>
              <a:t>ratsional </a:t>
            </a:r>
            <a:r>
              <a:rPr lang="en-US" sz="2400" dirty="0" err="1"/>
              <a:t>kasrlar</a:t>
            </a:r>
            <a:r>
              <a:rPr lang="en-US" sz="2400" dirty="0"/>
              <a:t> </a:t>
            </a:r>
            <a:r>
              <a:rPr lang="en-US" sz="2400" dirty="0" smtClean="0"/>
              <a:t>deb </a:t>
            </a:r>
            <a:r>
              <a:rPr lang="en-US" sz="2400" dirty="0" err="1" smtClean="0"/>
              <a:t>nomlanadigan</a:t>
            </a:r>
            <a:r>
              <a:rPr lang="en-US" sz="2400" dirty="0" smtClean="0"/>
              <a:t> </a:t>
            </a:r>
            <a:r>
              <a:rPr lang="en-US" sz="2400" dirty="0" err="1"/>
              <a:t>kasrlar</a:t>
            </a:r>
            <a:r>
              <a:rPr lang="en-US" sz="2400" dirty="0"/>
              <a:t> </a:t>
            </a:r>
            <a:r>
              <a:rPr lang="en-US" sz="2400" dirty="0" err="1"/>
              <a:t>asosan</a:t>
            </a:r>
            <a:r>
              <a:rPr lang="en-US" sz="2400" dirty="0"/>
              <a:t> </a:t>
            </a:r>
            <a:r>
              <a:rPr lang="en-US" sz="2400" dirty="0" err="1"/>
              <a:t>to‘rt</a:t>
            </a:r>
            <a:r>
              <a:rPr lang="en-US" sz="2400" dirty="0"/>
              <a:t> </a:t>
            </a:r>
            <a:r>
              <a:rPr lang="en-US" sz="2400" dirty="0" err="1"/>
              <a:t>xil</a:t>
            </a:r>
            <a:r>
              <a:rPr lang="en-US" sz="2400" dirty="0"/>
              <a:t> </a:t>
            </a:r>
            <a:r>
              <a:rPr lang="en-US" sz="2400" dirty="0" err="1" smtClean="0"/>
              <a:t>bo‘ladi</a:t>
            </a:r>
            <a:r>
              <a:rPr lang="en-US" sz="2400" dirty="0" smtClean="0"/>
              <a:t>. </a:t>
            </a:r>
            <a:r>
              <a:rPr lang="en-US" sz="2400" dirty="0" err="1" smtClean="0"/>
              <a:t>Ratsional</a:t>
            </a:r>
            <a:r>
              <a:rPr lang="en-US" sz="2400" dirty="0" smtClean="0"/>
              <a:t> </a:t>
            </a:r>
            <a:r>
              <a:rPr lang="en-US" sz="2400" dirty="0" err="1"/>
              <a:t>funksiyalarni</a:t>
            </a:r>
            <a:r>
              <a:rPr lang="en-US" sz="2400" dirty="0"/>
              <a:t> </a:t>
            </a:r>
            <a:r>
              <a:rPr lang="en-US" sz="2400" dirty="0" err="1"/>
              <a:t>integrallash</a:t>
            </a:r>
            <a:r>
              <a:rPr lang="en-US" sz="2400" dirty="0"/>
              <a:t> </a:t>
            </a:r>
            <a:r>
              <a:rPr lang="en-US" sz="2400" dirty="0" err="1"/>
              <a:t>shu</a:t>
            </a:r>
            <a:r>
              <a:rPr lang="en-US" sz="2400" dirty="0"/>
              <a:t> </a:t>
            </a:r>
            <a:r>
              <a:rPr lang="en-US" sz="2400" dirty="0" err="1"/>
              <a:t>to‘rt</a:t>
            </a:r>
            <a:r>
              <a:rPr lang="en-US" sz="2400" dirty="0"/>
              <a:t> </a:t>
            </a:r>
            <a:r>
              <a:rPr lang="en-US" sz="2400" dirty="0" err="1"/>
              <a:t>xil</a:t>
            </a:r>
            <a:r>
              <a:rPr lang="en-US" sz="2400" dirty="0"/>
              <a:t> </a:t>
            </a:r>
            <a:r>
              <a:rPr lang="en-US" sz="2400" dirty="0" err="1"/>
              <a:t>sodda</a:t>
            </a:r>
            <a:r>
              <a:rPr lang="en-US" sz="2400" dirty="0"/>
              <a:t> </a:t>
            </a:r>
            <a:r>
              <a:rPr lang="en-US" sz="2400" dirty="0" err="1"/>
              <a:t>kasrlarni</a:t>
            </a:r>
            <a:r>
              <a:rPr lang="en-US" sz="2400" dirty="0"/>
              <a:t> </a:t>
            </a:r>
            <a:r>
              <a:rPr lang="en-US" sz="2400" dirty="0" err="1"/>
              <a:t>integrallashga</a:t>
            </a:r>
            <a:r>
              <a:rPr lang="en-US" sz="2400" dirty="0"/>
              <a:t> </a:t>
            </a:r>
            <a:r>
              <a:rPr lang="en-US" sz="2400" dirty="0" err="1"/>
              <a:t>keltiriladi</a:t>
            </a:r>
            <a:r>
              <a:rPr lang="en-US" sz="2400" dirty="0"/>
              <a:t>. </a:t>
            </a:r>
            <a:r>
              <a:rPr lang="en-US" sz="2400" dirty="0" err="1"/>
              <a:t>Shu</a:t>
            </a:r>
            <a:r>
              <a:rPr lang="en-US" sz="2400" dirty="0"/>
              <a:t> </a:t>
            </a:r>
            <a:r>
              <a:rPr lang="en-US" sz="2400" dirty="0" err="1"/>
              <a:t>sababli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to‘rt</a:t>
            </a:r>
            <a:r>
              <a:rPr lang="en-US" sz="2400" dirty="0"/>
              <a:t> </a:t>
            </a:r>
            <a:r>
              <a:rPr lang="en-US" sz="2400" dirty="0" err="1"/>
              <a:t>xil</a:t>
            </a:r>
            <a:r>
              <a:rPr lang="en-US" sz="2400" dirty="0"/>
              <a:t> </a:t>
            </a:r>
            <a:r>
              <a:rPr lang="en-US" sz="2400" dirty="0" err="1"/>
              <a:t>kasrni</a:t>
            </a:r>
            <a:r>
              <a:rPr lang="en-US" sz="2400" dirty="0"/>
              <a:t> </a:t>
            </a:r>
            <a:r>
              <a:rPr lang="en-US" sz="2400" dirty="0" err="1"/>
              <a:t>integrallash</a:t>
            </a:r>
            <a:r>
              <a:rPr lang="en-US" sz="2400" dirty="0"/>
              <a:t> </a:t>
            </a:r>
            <a:r>
              <a:rPr lang="en-US" sz="2400" dirty="0" err="1"/>
              <a:t>masalasi</a:t>
            </a:r>
            <a:r>
              <a:rPr lang="en-US" sz="2400" dirty="0"/>
              <a:t> </a:t>
            </a:r>
            <a:r>
              <a:rPr lang="en-US" sz="2400" dirty="0" err="1"/>
              <a:t>alo</a:t>
            </a:r>
            <a:r>
              <a:rPr lang="uz-Cyrl-UZ" sz="2400" dirty="0"/>
              <a:t>h</a:t>
            </a:r>
            <a:r>
              <a:rPr lang="en-US" sz="2400" dirty="0" err="1"/>
              <a:t>ida</a:t>
            </a:r>
            <a:r>
              <a:rPr lang="en-US" sz="2400" dirty="0"/>
              <a:t> a</a:t>
            </a:r>
            <a:r>
              <a:rPr lang="uz-Cyrl-UZ" sz="2400" dirty="0"/>
              <a:t>h</a:t>
            </a:r>
            <a:r>
              <a:rPr lang="en-US" sz="2400" dirty="0" err="1"/>
              <a:t>amiyat</a:t>
            </a:r>
            <a:r>
              <a:rPr lang="en-US" sz="2400" dirty="0"/>
              <a:t> </a:t>
            </a:r>
            <a:r>
              <a:rPr lang="en-US" sz="2400" dirty="0" err="1"/>
              <a:t>kasb</a:t>
            </a:r>
            <a:r>
              <a:rPr lang="en-US" sz="2400" dirty="0"/>
              <a:t> </a:t>
            </a:r>
            <a:r>
              <a:rPr lang="en-US" sz="2400" dirty="0" err="1"/>
              <a:t>etadi</a:t>
            </a:r>
            <a:r>
              <a:rPr lang="en-US" sz="2400" dirty="0"/>
              <a:t>. </a:t>
            </a:r>
            <a:r>
              <a:rPr lang="en-US" sz="2400" dirty="0" err="1"/>
              <a:t>Ularning</a:t>
            </a:r>
            <a:r>
              <a:rPr lang="en-US" sz="2400" dirty="0"/>
              <a:t> </a:t>
            </a:r>
            <a:r>
              <a:rPr lang="en-US" sz="2400" dirty="0" err="1"/>
              <a:t>ko‘rinishi</a:t>
            </a:r>
            <a:r>
              <a:rPr lang="en-US" sz="2400" dirty="0"/>
              <a:t> </a:t>
            </a:r>
            <a:r>
              <a:rPr lang="en-US" sz="2400" dirty="0" err="1" smtClean="0"/>
              <a:t>quyidagicha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bunda</a:t>
            </a:r>
            <a:r>
              <a:rPr lang="en-US" sz="2400" dirty="0" smtClean="0"/>
              <a:t> </a:t>
            </a:r>
            <a:r>
              <a:rPr lang="en-US" sz="2400" i="1" dirty="0"/>
              <a:t>A, M, N</a:t>
            </a:r>
            <a:r>
              <a:rPr lang="en-US" sz="2400" dirty="0"/>
              <a:t>, </a:t>
            </a:r>
            <a:r>
              <a:rPr lang="en-US" sz="2400" i="1" dirty="0"/>
              <a:t>a, p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i="1" dirty="0"/>
              <a:t>q</a:t>
            </a:r>
            <a:r>
              <a:rPr lang="en-US" sz="2400" dirty="0"/>
              <a:t>  </a:t>
            </a:r>
            <a:r>
              <a:rPr lang="en-US" sz="2400" dirty="0" err="1"/>
              <a:t>lar</a:t>
            </a:r>
            <a:r>
              <a:rPr lang="en-US" sz="2400" dirty="0"/>
              <a:t> </a:t>
            </a:r>
            <a:r>
              <a:rPr lang="en-US" sz="2400" dirty="0" err="1"/>
              <a:t>haqiqiy</a:t>
            </a:r>
            <a:r>
              <a:rPr lang="en-US" sz="2400" dirty="0"/>
              <a:t> </a:t>
            </a:r>
            <a:r>
              <a:rPr lang="en-US" sz="2400" dirty="0" err="1"/>
              <a:t>sonlar</a:t>
            </a:r>
            <a:r>
              <a:rPr lang="uz-Cyrl-UZ" sz="2400" dirty="0"/>
              <a:t>, </a:t>
            </a:r>
            <a:r>
              <a:rPr lang="en-US" sz="2400" i="1" dirty="0"/>
              <a:t>k</a:t>
            </a:r>
            <a:r>
              <a:rPr lang="en-US" sz="2400" dirty="0"/>
              <a:t>&gt;1natural son</a:t>
            </a:r>
            <a:r>
              <a:rPr lang="uz-Cyrl-UZ" sz="2400" dirty="0"/>
              <a:t> va </a:t>
            </a:r>
            <a:r>
              <a:rPr lang="en-US" sz="2400" i="1" dirty="0"/>
              <a:t>p</a:t>
            </a:r>
            <a:r>
              <a:rPr lang="en-US" sz="2400" i="1" baseline="30000" dirty="0"/>
              <a:t>2</a:t>
            </a:r>
            <a:r>
              <a:rPr lang="en-US" sz="2400" i="1" dirty="0"/>
              <a:t>-4q</a:t>
            </a:r>
            <a:r>
              <a:rPr lang="en-US" sz="2400" dirty="0"/>
              <a:t>&lt;0</a:t>
            </a:r>
            <a:r>
              <a:rPr lang="uz-Cyrl-UZ" sz="2400" dirty="0"/>
              <a:t> deb hisoblanadi</a:t>
            </a:r>
            <a:r>
              <a:rPr lang="en-US" sz="2400" dirty="0"/>
              <a:t>.</a:t>
            </a:r>
            <a:endParaRPr lang="ru-RU" sz="2400" dirty="0"/>
          </a:p>
          <a:p>
            <a:pPr marL="0" indent="0">
              <a:buNone/>
            </a:pPr>
            <a:r>
              <a:rPr lang="en-US" sz="2400" dirty="0" err="1"/>
              <a:t>Endi</a:t>
            </a:r>
            <a:r>
              <a:rPr lang="en-US" sz="2400" dirty="0"/>
              <a:t> </a:t>
            </a:r>
            <a:r>
              <a:rPr lang="en-US" sz="2400" dirty="0" err="1"/>
              <a:t>yuqoridagi</a:t>
            </a:r>
            <a:r>
              <a:rPr lang="en-US" sz="2400" dirty="0"/>
              <a:t> </a:t>
            </a:r>
            <a:r>
              <a:rPr lang="en-US" sz="2400" dirty="0" err="1"/>
              <a:t>kasrlarni</a:t>
            </a:r>
            <a:r>
              <a:rPr lang="en-US" sz="2400" dirty="0"/>
              <a:t> </a:t>
            </a:r>
            <a:r>
              <a:rPr lang="en-US" sz="2400" dirty="0" err="1"/>
              <a:t>integrallash</a:t>
            </a:r>
            <a:r>
              <a:rPr lang="en-US" sz="2400" dirty="0"/>
              <a:t> </a:t>
            </a:r>
            <a:r>
              <a:rPr lang="en-US" sz="2400" dirty="0" err="1"/>
              <a:t>masalasiga</a:t>
            </a:r>
            <a:r>
              <a:rPr lang="en-US" sz="2400" dirty="0"/>
              <a:t> </a:t>
            </a:r>
            <a:r>
              <a:rPr lang="en-US" sz="2400" dirty="0" err="1"/>
              <a:t>o‘tamiz</a:t>
            </a:r>
            <a:r>
              <a:rPr lang="en-US" sz="2400" dirty="0"/>
              <a:t>.</a:t>
            </a:r>
            <a:endParaRPr lang="ru-RU" sz="2400" dirty="0"/>
          </a:p>
          <a:p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445284"/>
              </p:ext>
            </p:extLst>
          </p:nvPr>
        </p:nvGraphicFramePr>
        <p:xfrm>
          <a:off x="683865" y="4005634"/>
          <a:ext cx="1233488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Формула" r:id="rId3" imgW="368280" imgH="393480" progId="Equation.3">
                  <p:embed/>
                </p:oleObj>
              </mc:Choice>
              <mc:Fallback>
                <p:oleObj name="Формула" r:id="rId3" imgW="368280" imgH="39348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65" y="4005634"/>
                        <a:ext cx="1233488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039465"/>
              </p:ext>
            </p:extLst>
          </p:nvPr>
        </p:nvGraphicFramePr>
        <p:xfrm>
          <a:off x="2139950" y="4076700"/>
          <a:ext cx="1303338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Формула" r:id="rId5" imgW="520560" imgH="431640" progId="Equation.3">
                  <p:embed/>
                </p:oleObj>
              </mc:Choice>
              <mc:Fallback>
                <p:oleObj name="Формула" r:id="rId5" imgW="520560" imgH="43164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4076700"/>
                        <a:ext cx="1303338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672394"/>
              </p:ext>
            </p:extLst>
          </p:nvPr>
        </p:nvGraphicFramePr>
        <p:xfrm>
          <a:off x="3708053" y="4150097"/>
          <a:ext cx="187801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Формула" r:id="rId7" imgW="876240" imgH="457200" progId="Equation.3">
                  <p:embed/>
                </p:oleObj>
              </mc:Choice>
              <mc:Fallback>
                <p:oleObj name="Формула" r:id="rId7" imgW="876240" imgH="45720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053" y="4150097"/>
                        <a:ext cx="1878012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061070"/>
              </p:ext>
            </p:extLst>
          </p:nvPr>
        </p:nvGraphicFramePr>
        <p:xfrm>
          <a:off x="5724178" y="4126284"/>
          <a:ext cx="1944687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Формула" r:id="rId9" imgW="927000" imgH="457200" progId="Equation.3">
                  <p:embed/>
                </p:oleObj>
              </mc:Choice>
              <mc:Fallback>
                <p:oleObj name="Формула" r:id="rId9" imgW="927000" imgH="45720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78" y="4126284"/>
                        <a:ext cx="1944687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3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260648"/>
                <a:ext cx="7416824" cy="612068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</a:t>
                </a:r>
                <a:r>
                  <a:rPr lang="en-US" dirty="0"/>
                  <a:t>)       </a:t>
                </a:r>
                <a:r>
                  <a:rPr lang="en-US" dirty="0" smtClean="0"/>
                  <a:t>    </a:t>
                </a:r>
                <a:r>
                  <a:rPr lang="en-US" dirty="0" err="1" smtClean="0"/>
                  <a:t>ni</a:t>
                </a:r>
                <a:r>
                  <a:rPr lang="en-US" dirty="0" smtClean="0"/>
                  <a:t> </a:t>
                </a:r>
                <a:r>
                  <a:rPr lang="en-US" dirty="0" err="1"/>
                  <a:t>integrallash</a:t>
                </a:r>
                <a:r>
                  <a:rPr lang="uz-Cyrl-UZ" dirty="0"/>
                  <a:t> quyidagicha </a:t>
                </a:r>
                <a:r>
                  <a:rPr lang="uz-Cyrl-UZ" dirty="0" smtClean="0"/>
                  <a:t>amalga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uz-Cyrl-UZ" dirty="0" smtClean="0"/>
                  <a:t> </a:t>
                </a:r>
                <a:r>
                  <a:rPr lang="uz-Cyrl-UZ" dirty="0"/>
                  <a:t>oshiriladi:</a:t>
                </a: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𝐴𝑑𝑥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𝐴𝑙𝑛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b)  </a:t>
                </a:r>
                <a:r>
                  <a:rPr lang="en-US" dirty="0" smtClean="0"/>
                  <a:t>            </a:t>
                </a:r>
                <a:r>
                  <a:rPr lang="en-US" dirty="0" err="1" smtClean="0"/>
                  <a:t>ni</a:t>
                </a:r>
                <a:r>
                  <a:rPr lang="en-US" dirty="0" smtClean="0"/>
                  <a:t> </a:t>
                </a:r>
                <a:r>
                  <a:rPr lang="en-US" dirty="0" err="1"/>
                  <a:t>integrallaymiz</a:t>
                </a:r>
                <a:r>
                  <a:rPr lang="en-US" dirty="0"/>
                  <a:t> (</a:t>
                </a:r>
                <a:r>
                  <a:rPr lang="en-US" i="1" dirty="0"/>
                  <a:t>k</a:t>
                </a:r>
                <a:r>
                  <a:rPr lang="en-US" dirty="0"/>
                  <a:t>&gt;1).</a:t>
                </a:r>
                <a:endParaRPr lang="ru-RU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𝐴𝑑𝑥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 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(1−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)(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260648"/>
                <a:ext cx="7416824" cy="6120680"/>
              </a:xfrm>
              <a:blipFill rotWithShape="1">
                <a:blip r:embed="rId3"/>
                <a:stretch>
                  <a:fillRect l="-1315" t="-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21360"/>
              </p:ext>
            </p:extLst>
          </p:nvPr>
        </p:nvGraphicFramePr>
        <p:xfrm>
          <a:off x="683568" y="188640"/>
          <a:ext cx="1080119" cy="839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Формула" r:id="rId4" imgW="368140" imgH="393529" progId="Equation.3">
                  <p:embed/>
                </p:oleObj>
              </mc:Choice>
              <mc:Fallback>
                <p:oleObj name="Формула" r:id="rId4" imgW="368140" imgH="393529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88640"/>
                        <a:ext cx="1080119" cy="839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188278"/>
              </p:ext>
            </p:extLst>
          </p:nvPr>
        </p:nvGraphicFramePr>
        <p:xfrm>
          <a:off x="755576" y="2348880"/>
          <a:ext cx="1224135" cy="1015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Формула" r:id="rId6" imgW="520560" imgH="431640" progId="Equation.3">
                  <p:embed/>
                </p:oleObj>
              </mc:Choice>
              <mc:Fallback>
                <p:oleObj name="Формула" r:id="rId6" imgW="520560" imgH="43164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348880"/>
                        <a:ext cx="1224135" cy="1015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585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7239000" cy="6051072"/>
              </a:xfrm>
            </p:spPr>
            <p:txBody>
              <a:bodyPr/>
              <a:lstStyle/>
              <a:p>
                <a:r>
                  <a:rPr lang="en-US" dirty="0" smtClean="0"/>
                  <a:t>c)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𝑀𝑥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𝑝𝑥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 smtClean="0"/>
                  <a:t>   </a:t>
                </a:r>
                <a:r>
                  <a:rPr lang="en-US" dirty="0" err="1"/>
                  <a:t>ni</a:t>
                </a:r>
                <a:r>
                  <a:rPr lang="en-US" dirty="0"/>
                  <a:t> </a:t>
                </a:r>
                <a:r>
                  <a:rPr lang="en-US" dirty="0" err="1"/>
                  <a:t>integrallash</a:t>
                </a:r>
                <a:r>
                  <a:rPr lang="en-US" dirty="0"/>
                  <a:t> (</a:t>
                </a:r>
                <a:r>
                  <a:rPr lang="en-US" i="1" dirty="0"/>
                  <a:t>p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-</a:t>
                </a:r>
                <a:r>
                  <a:rPr lang="en-US" dirty="0"/>
                  <a:t>4</a:t>
                </a:r>
                <a:r>
                  <a:rPr lang="en-US" i="1" dirty="0"/>
                  <a:t>q</a:t>
                </a:r>
                <a:r>
                  <a:rPr lang="en-US" dirty="0"/>
                  <a:t>&lt;0) </a:t>
                </a:r>
                <a:r>
                  <a:rPr lang="en-US" dirty="0" err="1"/>
                  <a:t>suratida</a:t>
                </a:r>
                <a:r>
                  <a:rPr lang="en-US" dirty="0"/>
                  <a:t> ma</a:t>
                </a:r>
                <a:r>
                  <a:rPr lang="uz-Cyrl-UZ" dirty="0"/>
                  <a:t>h</a:t>
                </a:r>
                <a:r>
                  <a:rPr lang="en-US" dirty="0" err="1"/>
                  <a:t>rajining</a:t>
                </a:r>
                <a:r>
                  <a:rPr lang="en-US" dirty="0"/>
                  <a:t> </a:t>
                </a:r>
                <a:r>
                  <a:rPr lang="en-US" dirty="0" err="1"/>
                  <a:t>differensialini</a:t>
                </a:r>
                <a:r>
                  <a:rPr lang="en-US" dirty="0"/>
                  <a:t> </a:t>
                </a:r>
                <a:r>
                  <a:rPr lang="en-US" dirty="0" err="1"/>
                  <a:t>ajratib</a:t>
                </a:r>
                <a:r>
                  <a:rPr lang="en-US" dirty="0"/>
                  <a:t> </a:t>
                </a:r>
                <a:r>
                  <a:rPr lang="en-US" dirty="0" err="1"/>
                  <a:t>olish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ma</a:t>
                </a:r>
                <a:r>
                  <a:rPr lang="uz-Cyrl-UZ" dirty="0"/>
                  <a:t>h</a:t>
                </a:r>
                <a:r>
                  <a:rPr lang="en-US" dirty="0" err="1"/>
                  <a:t>rajini</a:t>
                </a:r>
                <a:r>
                  <a:rPr lang="en-US" dirty="0"/>
                  <a:t> </a:t>
                </a:r>
                <a:r>
                  <a:rPr lang="en-US" dirty="0" err="1"/>
                  <a:t>kvadratlar</a:t>
                </a:r>
                <a:r>
                  <a:rPr lang="en-US" dirty="0"/>
                  <a:t> </a:t>
                </a:r>
                <a:r>
                  <a:rPr lang="en-US" dirty="0" err="1"/>
                  <a:t>yi</a:t>
                </a:r>
                <a:r>
                  <a:rPr lang="uz-Cyrl-UZ" dirty="0"/>
                  <a:t>g‘</a:t>
                </a:r>
                <a:r>
                  <a:rPr lang="en-US" dirty="0" err="1"/>
                  <a:t>indisiga</a:t>
                </a:r>
                <a:r>
                  <a:rPr lang="en-US" dirty="0"/>
                  <a:t> </a:t>
                </a:r>
                <a:r>
                  <a:rPr lang="en-US" dirty="0" err="1"/>
                  <a:t>keltirish</a:t>
                </a:r>
                <a:r>
                  <a:rPr lang="en-US" dirty="0"/>
                  <a:t> or</a:t>
                </a:r>
                <a:r>
                  <a:rPr lang="uz-Cyrl-UZ" dirty="0"/>
                  <a:t>q</a:t>
                </a:r>
                <a:r>
                  <a:rPr lang="en-US" dirty="0" err="1"/>
                  <a:t>ali</a:t>
                </a:r>
                <a:r>
                  <a:rPr lang="en-US" dirty="0"/>
                  <a:t> </a:t>
                </a:r>
                <a:r>
                  <a:rPr lang="en-US" dirty="0" err="1"/>
                  <a:t>jadvaldagi</a:t>
                </a:r>
                <a:r>
                  <a:rPr lang="en-US" dirty="0"/>
                  <a:t> </a:t>
                </a:r>
                <a:r>
                  <a:rPr lang="en-US" dirty="0" err="1"/>
                  <a:t>integrallarga</a:t>
                </a:r>
                <a:r>
                  <a:rPr lang="en-US" dirty="0"/>
                  <a:t> </a:t>
                </a:r>
                <a:r>
                  <a:rPr lang="en-US" dirty="0" err="1"/>
                  <a:t>keltiriladi</a:t>
                </a:r>
                <a:r>
                  <a:rPr lang="en-US" dirty="0"/>
                  <a:t>.</a:t>
                </a: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𝑀𝑥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𝑝𝑥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/>
                      </a:rPr>
                      <m:t>𝑑𝑥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𝑝𝑥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+(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−−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𝑀𝑝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𝑎𝑟𝑐𝑡𝑔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+C</a:t>
                </a:r>
              </a:p>
              <a:p>
                <a:pPr marL="0" indent="0">
                  <a:buNone/>
                </a:pPr>
                <a:r>
                  <a:rPr lang="en-US" dirty="0"/>
                  <a:t>d)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𝑀𝑥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𝑝𝑥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 smtClean="0"/>
                  <a:t>  (</a:t>
                </a:r>
                <a:r>
                  <a:rPr lang="en-US" i="1" dirty="0"/>
                  <a:t>k</a:t>
                </a:r>
                <a:r>
                  <a:rPr lang="en-US" dirty="0"/>
                  <a:t>&gt;1) </a:t>
                </a:r>
                <a:r>
                  <a:rPr lang="en-US" dirty="0" err="1"/>
                  <a:t>sodda</a:t>
                </a:r>
                <a:r>
                  <a:rPr lang="en-US" dirty="0"/>
                  <a:t> </a:t>
                </a:r>
                <a:r>
                  <a:rPr lang="en-US" dirty="0" err="1"/>
                  <a:t>kasrni</a:t>
                </a:r>
                <a:r>
                  <a:rPr lang="en-US" dirty="0"/>
                  <a:t> </a:t>
                </a:r>
                <a:r>
                  <a:rPr lang="en-US" dirty="0" err="1"/>
                  <a:t>integrallash</a:t>
                </a:r>
                <a:r>
                  <a:rPr lang="en-US" dirty="0"/>
                  <a:t> </a:t>
                </a:r>
                <a:r>
                  <a:rPr lang="en-US" dirty="0" err="1"/>
                  <a:t>uchun</a:t>
                </a:r>
                <a:r>
                  <a:rPr lang="en-US" dirty="0"/>
                  <a:t> </a:t>
                </a:r>
                <a:r>
                  <a:rPr lang="en-US" i="1" dirty="0" err="1"/>
                  <a:t>x+p</a:t>
                </a:r>
                <a:r>
                  <a:rPr lang="en-US" dirty="0"/>
                  <a:t>/2=</a:t>
                </a:r>
                <a:r>
                  <a:rPr lang="en-US" i="1" dirty="0"/>
                  <a:t>z</a:t>
                </a:r>
                <a:r>
                  <a:rPr lang="en-US" dirty="0"/>
                  <a:t> </a:t>
                </a:r>
                <a:r>
                  <a:rPr lang="en-US" dirty="0" err="1"/>
                  <a:t>almashtirish</a:t>
                </a:r>
                <a:r>
                  <a:rPr lang="en-US" dirty="0"/>
                  <a:t> </a:t>
                </a:r>
                <a:r>
                  <a:rPr lang="en-US" dirty="0" err="1"/>
                  <a:t>bajaramiz</a:t>
                </a:r>
                <a:r>
                  <a:rPr lang="en-US" dirty="0"/>
                  <a:t>, </a:t>
                </a:r>
                <a:r>
                  <a:rPr lang="en-US" dirty="0" err="1"/>
                  <a:t>bundan</a:t>
                </a:r>
                <a:r>
                  <a:rPr lang="en-US" dirty="0"/>
                  <a:t> </a:t>
                </a:r>
                <a:r>
                  <a:rPr lang="en-US" i="1" dirty="0"/>
                  <a:t>dx=</a:t>
                </a:r>
                <a:r>
                  <a:rPr lang="en-US" i="1" dirty="0" err="1"/>
                  <a:t>dz</a:t>
                </a:r>
                <a:r>
                  <a:rPr lang="en-US" dirty="0"/>
                  <a:t>, </a:t>
                </a:r>
                <a:r>
                  <a:rPr lang="en-US" i="1" dirty="0"/>
                  <a:t>x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+px+q=(</a:t>
                </a:r>
                <a:r>
                  <a:rPr lang="en-US" i="1" dirty="0" err="1"/>
                  <a:t>x+p</a:t>
                </a:r>
                <a:r>
                  <a:rPr lang="en-US" i="1" dirty="0"/>
                  <a:t>/2)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+q-p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/4=z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+a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, </a:t>
                </a:r>
                <a:r>
                  <a:rPr lang="en-US" dirty="0" err="1"/>
                  <a:t>bu</a:t>
                </a:r>
                <a:r>
                  <a:rPr lang="en-US" dirty="0"/>
                  <a:t> </a:t>
                </a:r>
                <a:r>
                  <a:rPr lang="en-US" dirty="0" err="1"/>
                  <a:t>yerda</a:t>
                </a:r>
                <a:r>
                  <a:rPr lang="en-US" dirty="0"/>
                  <a:t> </a:t>
                </a:r>
                <a:r>
                  <a:rPr lang="en-US" i="1" dirty="0"/>
                  <a:t>a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=q-p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/4. </a:t>
                </a:r>
                <a:r>
                  <a:rPr lang="en-US" dirty="0"/>
                  <a:t>U </a:t>
                </a:r>
                <a:r>
                  <a:rPr lang="uz-Cyrl-UZ" dirty="0"/>
                  <a:t>holda</a:t>
                </a: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7239000" cy="6051072"/>
              </a:xfrm>
              <a:blipFill rotWithShape="1">
                <a:blip r:embed="rId2"/>
                <a:stretch>
                  <a:fillRect l="-8502" r="-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2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68760"/>
                <a:ext cx="7239000" cy="60510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𝑀𝑥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𝑝𝑥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𝑧𝑑𝑧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e>
                    </m:nary>
                    <m:r>
                      <a:rPr lang="en-US" b="0" i="1" smtClean="0">
                        <a:latin typeface="Cambria Math"/>
                      </a:rPr>
                      <m:t>++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𝑀𝑝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𝑑𝑧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𝑀𝑝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       bo’ladi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Ravshanki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𝑑𝑧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(1−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)(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Demak</a:t>
                </a:r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𝑑𝑧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 smtClean="0"/>
                  <a:t>    integralni </a:t>
                </a:r>
                <a:r>
                  <a:rPr lang="en-US" dirty="0" err="1"/>
                  <a:t>hisoblash</a:t>
                </a:r>
                <a:r>
                  <a:rPr lang="en-US" dirty="0"/>
                  <a:t> </a:t>
                </a:r>
                <a:r>
                  <a:rPr lang="en-US" dirty="0" err="1"/>
                  <a:t>kifoya</a:t>
                </a:r>
                <a:r>
                  <a:rPr lang="en-US" dirty="0"/>
                  <a:t> </a:t>
                </a:r>
                <a:r>
                  <a:rPr lang="en-US" dirty="0" err="1" smtClean="0"/>
                  <a:t>bo‘ladi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68760"/>
                <a:ext cx="7239000" cy="6051072"/>
              </a:xfrm>
              <a:blipFill rotWithShape="1">
                <a:blip r:embed="rId3"/>
                <a:stretch>
                  <a:fillRect l="-1431" r="-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215743"/>
              </p:ext>
            </p:extLst>
          </p:nvPr>
        </p:nvGraphicFramePr>
        <p:xfrm>
          <a:off x="1115616" y="4797152"/>
          <a:ext cx="691276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Формула" r:id="rId4" imgW="4572000" imgH="482400" progId="Equation.3">
                  <p:embed/>
                </p:oleObj>
              </mc:Choice>
              <mc:Fallback>
                <p:oleObj name="Формула" r:id="rId4" imgW="457200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616" y="4797152"/>
                        <a:ext cx="6912768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561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364560" cy="1512168"/>
          </a:xfrm>
        </p:spPr>
        <p:txBody>
          <a:bodyPr>
            <a:noAutofit/>
          </a:bodyPr>
          <a:lstStyle/>
          <a:p>
            <a:pPr algn="ctr"/>
            <a:r>
              <a:rPr lang="uz-Cyrl-UZ" sz="3600" dirty="0"/>
              <a:t>Ratsional funksiyalarni integrallash.</a:t>
            </a:r>
            <a:r>
              <a:rPr lang="en-US" sz="3600" dirty="0"/>
              <a:t/>
            </a:r>
            <a:br>
              <a:rPr lang="en-US" sz="3600" dirty="0"/>
            </a:b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 </a:t>
                </a:r>
                <a:r>
                  <a:rPr lang="en-US" dirty="0" err="1"/>
                  <a:t>Ma’lumki</a:t>
                </a:r>
                <a:r>
                  <a:rPr lang="en-US" dirty="0"/>
                  <a:t>, </a:t>
                </a:r>
                <a:r>
                  <a:rPr lang="en-US" i="1" dirty="0" err="1"/>
                  <a:t>R</a:t>
                </a:r>
                <a:r>
                  <a:rPr lang="en-US" i="1" baseline="-25000" dirty="0" err="1"/>
                  <a:t>n</a:t>
                </a:r>
                <a:r>
                  <a:rPr lang="en-US" i="1" dirty="0"/>
                  <a:t>(x)=a</a:t>
                </a:r>
                <a:r>
                  <a:rPr lang="en-US" i="1" baseline="-25000" dirty="0"/>
                  <a:t>0</a:t>
                </a:r>
                <a:r>
                  <a:rPr lang="en-US" i="1" dirty="0"/>
                  <a:t>x</a:t>
                </a:r>
                <a:r>
                  <a:rPr lang="en-US" i="1" baseline="30000" dirty="0"/>
                  <a:t>n</a:t>
                </a:r>
                <a:r>
                  <a:rPr lang="en-US" i="1" dirty="0"/>
                  <a:t>+a</a:t>
                </a:r>
                <a:r>
                  <a:rPr lang="en-US" i="1" baseline="-25000" dirty="0"/>
                  <a:t>1</a:t>
                </a:r>
                <a:r>
                  <a:rPr lang="en-US" i="1" dirty="0"/>
                  <a:t>x</a:t>
                </a:r>
                <a:r>
                  <a:rPr lang="en-US" i="1" baseline="30000" dirty="0"/>
                  <a:t>n-1</a:t>
                </a:r>
                <a:r>
                  <a:rPr lang="en-US" i="1" dirty="0"/>
                  <a:t>+...+a</a:t>
                </a:r>
                <a:r>
                  <a:rPr lang="en-US" i="1" baseline="-25000" dirty="0"/>
                  <a:t>n-1</a:t>
                </a:r>
                <a:r>
                  <a:rPr lang="en-US" i="1" dirty="0"/>
                  <a:t>x+a</a:t>
                </a:r>
                <a:r>
                  <a:rPr lang="en-US" i="1" baseline="-25000" dirty="0"/>
                  <a:t>n</a:t>
                </a:r>
                <a:r>
                  <a:rPr lang="en-US" dirty="0"/>
                  <a:t> </a:t>
                </a:r>
                <a:r>
                  <a:rPr lang="en-US" dirty="0" err="1"/>
                  <a:t>ko‘p</a:t>
                </a:r>
                <a:r>
                  <a:rPr lang="uz-Cyrl-UZ" dirty="0"/>
                  <a:t>h</a:t>
                </a:r>
                <a:r>
                  <a:rPr lang="en-US" dirty="0"/>
                  <a:t>ad </a:t>
                </a:r>
                <a:r>
                  <a:rPr lang="en-US" dirty="0" err="1"/>
                  <a:t>butun</a:t>
                </a:r>
                <a:r>
                  <a:rPr lang="en-US" dirty="0"/>
                  <a:t> </a:t>
                </a:r>
                <a:r>
                  <a:rPr lang="en-US" dirty="0" err="1"/>
                  <a:t>ratsional</a:t>
                </a:r>
                <a:r>
                  <a:rPr lang="en-US" dirty="0"/>
                  <a:t> </a:t>
                </a:r>
                <a:r>
                  <a:rPr lang="en-US" dirty="0" err="1"/>
                  <a:t>funksiya</a:t>
                </a:r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𝑏𝑛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≠0 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≠0)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/>
                  <a:t>esa</a:t>
                </a:r>
                <a:r>
                  <a:rPr lang="en-US" dirty="0" smtClean="0"/>
                  <a:t> </a:t>
                </a:r>
                <a:r>
                  <a:rPr lang="en-US" dirty="0" err="1"/>
                  <a:t>kasr</a:t>
                </a:r>
                <a:r>
                  <a:rPr lang="en-US" dirty="0"/>
                  <a:t> </a:t>
                </a:r>
                <a:r>
                  <a:rPr lang="en-US" dirty="0" err="1"/>
                  <a:t>ratsional</a:t>
                </a:r>
                <a:r>
                  <a:rPr lang="en-US" dirty="0"/>
                  <a:t> </a:t>
                </a:r>
                <a:r>
                  <a:rPr lang="en-US" dirty="0" err="1"/>
                  <a:t>funksiyalar</a:t>
                </a:r>
                <a:r>
                  <a:rPr lang="en-US" dirty="0"/>
                  <a:t> deb </a:t>
                </a:r>
                <a:r>
                  <a:rPr lang="en-US" dirty="0" err="1"/>
                  <a:t>ataladi</a:t>
                </a:r>
                <a:r>
                  <a:rPr lang="en-US" dirty="0"/>
                  <a:t>. </a:t>
                </a:r>
                <a:r>
                  <a:rPr lang="en-US" dirty="0" err="1"/>
                  <a:t>Butun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kasr</a:t>
                </a:r>
                <a:r>
                  <a:rPr lang="en-US" dirty="0"/>
                  <a:t> </a:t>
                </a:r>
                <a:r>
                  <a:rPr lang="en-US" dirty="0" err="1"/>
                  <a:t>ratsional</a:t>
                </a:r>
                <a:r>
                  <a:rPr lang="en-US" dirty="0"/>
                  <a:t> </a:t>
                </a:r>
                <a:r>
                  <a:rPr lang="en-US" dirty="0" err="1"/>
                  <a:t>funksiyalar</a:t>
                </a:r>
                <a:r>
                  <a:rPr lang="en-US" dirty="0"/>
                  <a:t> </a:t>
                </a:r>
                <a:r>
                  <a:rPr lang="en-US" dirty="0" err="1"/>
                  <a:t>umuman</a:t>
                </a:r>
                <a:r>
                  <a:rPr lang="en-US" dirty="0"/>
                  <a:t> </a:t>
                </a:r>
                <a:r>
                  <a:rPr lang="en-US" dirty="0" err="1"/>
                  <a:t>ratsional</a:t>
                </a:r>
                <a:r>
                  <a:rPr lang="en-US" dirty="0"/>
                  <a:t> </a:t>
                </a:r>
                <a:r>
                  <a:rPr lang="en-US" dirty="0" err="1"/>
                  <a:t>funksiyalar</a:t>
                </a:r>
                <a:r>
                  <a:rPr lang="en-US" dirty="0"/>
                  <a:t> deb </a:t>
                </a:r>
                <a:r>
                  <a:rPr lang="en-US" dirty="0" err="1"/>
                  <a:t>aytiladi</a:t>
                </a:r>
                <a:r>
                  <a:rPr lang="en-US" dirty="0"/>
                  <a:t>. </a:t>
                </a:r>
                <a:r>
                  <a:rPr lang="en-US" dirty="0" err="1"/>
                  <a:t>Butun</a:t>
                </a:r>
                <a:r>
                  <a:rPr lang="en-US" dirty="0"/>
                  <a:t> </a:t>
                </a:r>
                <a:r>
                  <a:rPr lang="en-US" dirty="0" err="1"/>
                  <a:t>ratsional</a:t>
                </a:r>
                <a:r>
                  <a:rPr lang="en-US" dirty="0"/>
                  <a:t> </a:t>
                </a:r>
                <a:r>
                  <a:rPr lang="en-US" dirty="0" err="1"/>
                  <a:t>funksiyani</a:t>
                </a:r>
                <a:r>
                  <a:rPr lang="en-US" dirty="0"/>
                  <a:t> </a:t>
                </a:r>
                <a:r>
                  <a:rPr lang="en-US" dirty="0" err="1"/>
                  <a:t>integrallash</a:t>
                </a:r>
                <a:r>
                  <a:rPr lang="en-US" dirty="0"/>
                  <a:t> </a:t>
                </a:r>
                <a:r>
                  <a:rPr lang="en-US" dirty="0" err="1"/>
                  <a:t>quyidagicha</a:t>
                </a:r>
                <a:r>
                  <a:rPr lang="en-US" dirty="0"/>
                  <a:t> </a:t>
                </a:r>
                <a:r>
                  <a:rPr lang="en-US" dirty="0" err="1"/>
                  <a:t>bajariladi</a:t>
                </a:r>
                <a:r>
                  <a:rPr lang="en-US" dirty="0"/>
                  <a:t>: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i="1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/>
                      </a:rPr>
                      <m:t>𝑑𝑥</m:t>
                    </m:r>
                    <m:r>
                      <a:rPr lang="en-US" b="0" i="1" smtClean="0">
                        <a:latin typeface="Cambria Math"/>
                      </a:rPr>
                      <m:t>+…+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𝑥𝑑𝑥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𝑑𝑥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den>
                    </m:f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 </a:t>
                </a:r>
                <a:endParaRPr lang="ru-RU" dirty="0"/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987" t="-2264" r="-253"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61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482</TotalTime>
  <Words>403</Words>
  <Application>Microsoft Office PowerPoint</Application>
  <PresentationFormat>Экран (4:3)</PresentationFormat>
  <Paragraphs>89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Calibri</vt:lpstr>
      <vt:lpstr>Cambria Math</vt:lpstr>
      <vt:lpstr>Times New Roman</vt:lpstr>
      <vt:lpstr>Trebuchet MS</vt:lpstr>
      <vt:lpstr>Wingdings</vt:lpstr>
      <vt:lpstr>Wingdings 2</vt:lpstr>
      <vt:lpstr>Изящная</vt:lpstr>
      <vt:lpstr>Формула</vt:lpstr>
      <vt:lpstr>Sodda  ratsional kasrlar va ularni integrallash. To’g’ri kasr ratsional funksiyalarni integrallash</vt:lpstr>
      <vt:lpstr>ReJA:</vt:lpstr>
      <vt:lpstr>O’tilgan mavzular bo’yicha savol-javob</vt:lpstr>
      <vt:lpstr> Darsning maqsadi va tayanch tushunchalar</vt:lpstr>
      <vt:lpstr> Sodda  ratsional kasrlar va ularni integrallash. </vt:lpstr>
      <vt:lpstr>Презентация PowerPoint</vt:lpstr>
      <vt:lpstr>Презентация PowerPoint</vt:lpstr>
      <vt:lpstr>Презентация PowerPoint</vt:lpstr>
      <vt:lpstr>Ratsional funksiyalarni integrallash. </vt:lpstr>
      <vt:lpstr>Презентация PowerPoint</vt:lpstr>
      <vt:lpstr>Презентация PowerPoint</vt:lpstr>
      <vt:lpstr>Презентация PowerPoint</vt:lpstr>
      <vt:lpstr>Mustaqil yechish uchun misol va masalalar </vt:lpstr>
      <vt:lpstr>Презентация PowerPoint</vt:lpstr>
      <vt:lpstr>TUZILMAVIY-MANTIQIY  CHIZMA “POG’ONA” </vt:lpstr>
      <vt:lpstr>B/BX/B  JADVALI</vt:lpstr>
      <vt:lpstr>O‘z-o‘zini tekshirish uchun savollar </vt:lpstr>
      <vt:lpstr>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Sodda  ratsional kasrlar va ularni integrallash. To’g’ri kasr ratsional funksiyalarni integrallash</dc:title>
  <dc:creator>11111</dc:creator>
  <cp:lastModifiedBy>User</cp:lastModifiedBy>
  <cp:revision>40</cp:revision>
  <dcterms:created xsi:type="dcterms:W3CDTF">2016-01-17T09:54:25Z</dcterms:created>
  <dcterms:modified xsi:type="dcterms:W3CDTF">2016-05-19T11:11:47Z</dcterms:modified>
</cp:coreProperties>
</file>