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61" r:id="rId6"/>
    <p:sldId id="262" r:id="rId7"/>
    <p:sldId id="266" r:id="rId8"/>
    <p:sldId id="271" r:id="rId9"/>
    <p:sldId id="272" r:id="rId10"/>
    <p:sldId id="263" r:id="rId11"/>
    <p:sldId id="264" r:id="rId12"/>
    <p:sldId id="265" r:id="rId13"/>
    <p:sldId id="273" r:id="rId14"/>
    <p:sldId id="267" r:id="rId15"/>
    <p:sldId id="268" r:id="rId16"/>
    <p:sldId id="269" r:id="rId17"/>
    <p:sldId id="270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BC6D1-2043-4EF2-9E35-8C008B0AFE05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E91A5-7C80-4AD7-8EB9-93CB8A55C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112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E91A5-7C80-4AD7-8EB9-93CB8A55C18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176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289ADE-6F42-462C-AAFA-249E1C69DFC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332408"/>
      </p:ext>
    </p:extLst>
  </p:cSld>
  <p:clrMapOvr>
    <a:masterClrMapping/>
  </p:clrMapOvr>
  <p:transition spd="slow">
    <p:cover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1.wmf"/><Relationship Id="rId7" Type="http://schemas.openxmlformats.org/officeDocument/2006/relationships/image" Target="../media/image18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36912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en-US" sz="7200" dirty="0" err="1">
                <a:solidFill>
                  <a:schemeClr val="tx1"/>
                </a:solidFill>
                <a:effectLst/>
              </a:rPr>
              <a:t>Ratsional</a:t>
            </a:r>
            <a:r>
              <a:rPr lang="en-US" sz="7200" dirty="0">
                <a:solidFill>
                  <a:schemeClr val="tx1"/>
                </a:solidFill>
                <a:effectLst/>
              </a:rPr>
              <a:t> </a:t>
            </a:r>
            <a:r>
              <a:rPr lang="en-US" sz="7200" dirty="0" err="1" smtClean="0">
                <a:solidFill>
                  <a:schemeClr val="tx1"/>
                </a:solidFill>
                <a:effectLst/>
              </a:rPr>
              <a:t>funksiyalarni</a:t>
            </a:r>
            <a:r>
              <a:rPr lang="en-US" sz="72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7200" dirty="0" err="1">
                <a:solidFill>
                  <a:schemeClr val="tx1"/>
                </a:solidFill>
                <a:effectLst/>
              </a:rPr>
              <a:t>integrallash</a:t>
            </a:r>
            <a:r>
              <a:rPr lang="en-US" sz="7200" dirty="0">
                <a:solidFill>
                  <a:schemeClr val="tx1"/>
                </a:solidFill>
                <a:effectLst/>
              </a:rPr>
              <a:t>. </a:t>
            </a:r>
            <a:endParaRPr lang="ru-RU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454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207968"/>
          </a:xfrm>
        </p:spPr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1-misol</a:t>
            </a:r>
            <a:r>
              <a:rPr lang="en-US" dirty="0"/>
              <a:t>: </a:t>
            </a:r>
            <a:r>
              <a:rPr lang="en-US" dirty="0" smtClean="0"/>
              <a:t>                         integral </a:t>
            </a:r>
            <a:r>
              <a:rPr lang="en-US" dirty="0" err="1"/>
              <a:t>hisoblansin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Buning</a:t>
            </a:r>
            <a:r>
              <a:rPr lang="en-US" dirty="0" smtClean="0"/>
              <a:t> </a:t>
            </a:r>
            <a:r>
              <a:rPr lang="en-US" dirty="0" err="1"/>
              <a:t>uchun</a:t>
            </a:r>
            <a:r>
              <a:rPr lang="en-US" dirty="0"/>
              <a:t>  </a:t>
            </a:r>
            <a:r>
              <a:rPr lang="en-US" dirty="0" smtClean="0"/>
              <a:t>                     </a:t>
            </a:r>
            <a:r>
              <a:rPr lang="en-US" dirty="0" err="1" smtClean="0"/>
              <a:t>to’g’ri</a:t>
            </a:r>
            <a:r>
              <a:rPr lang="en-US" dirty="0" smtClean="0"/>
              <a:t> </a:t>
            </a:r>
            <a:r>
              <a:rPr lang="en-US" dirty="0" err="1"/>
              <a:t>kasrni</a:t>
            </a:r>
            <a:r>
              <a:rPr lang="en-US" dirty="0"/>
              <a:t>  </a:t>
            </a:r>
            <a:r>
              <a:rPr lang="en-US" dirty="0" smtClean="0"/>
              <a:t> A   </a:t>
            </a:r>
            <a:r>
              <a:rPr lang="en-US" dirty="0" err="1" smtClean="0"/>
              <a:t>va</a:t>
            </a:r>
            <a:r>
              <a:rPr lang="en-US" dirty="0" smtClean="0"/>
              <a:t>  B </a:t>
            </a:r>
          </a:p>
          <a:p>
            <a:pPr marL="0" indent="0">
              <a:buNone/>
            </a:pPr>
            <a:r>
              <a:rPr lang="en-US" dirty="0" err="1" smtClean="0"/>
              <a:t>noma’lum</a:t>
            </a:r>
            <a:r>
              <a:rPr lang="en-US" dirty="0" smtClean="0"/>
              <a:t> </a:t>
            </a:r>
            <a:r>
              <a:rPr lang="en-US" dirty="0" err="1" smtClean="0"/>
              <a:t>koeffitsientli</a:t>
            </a:r>
            <a:r>
              <a:rPr lang="en-US" dirty="0" smtClean="0"/>
              <a:t> </a:t>
            </a:r>
            <a:r>
              <a:rPr lang="en-US" dirty="0" err="1"/>
              <a:t>oddiy</a:t>
            </a:r>
            <a:r>
              <a:rPr lang="en-US" dirty="0"/>
              <a:t> </a:t>
            </a:r>
            <a:r>
              <a:rPr lang="en-US" dirty="0" err="1"/>
              <a:t>kasrlar</a:t>
            </a:r>
            <a:r>
              <a:rPr lang="en-US" dirty="0"/>
              <a:t> </a:t>
            </a:r>
            <a:r>
              <a:rPr lang="en-US" dirty="0" err="1"/>
              <a:t>ko’rinishida</a:t>
            </a:r>
            <a:r>
              <a:rPr lang="en-US" dirty="0"/>
              <a:t> </a:t>
            </a:r>
            <a:r>
              <a:rPr lang="en-US" dirty="0" err="1"/>
              <a:t>yozamiz</a:t>
            </a:r>
            <a:r>
              <a:rPr lang="en-US" dirty="0"/>
              <a:t>:   </a:t>
            </a:r>
            <a:r>
              <a:rPr lang="en-US" dirty="0" smtClean="0"/>
              <a:t>                                   </a:t>
            </a:r>
            <a:r>
              <a:rPr lang="en-US" dirty="0" err="1" smtClean="0"/>
              <a:t>bundan</a:t>
            </a:r>
            <a:r>
              <a:rPr lang="en-US" dirty="0" smtClean="0"/>
              <a:t>                            </a:t>
            </a:r>
          </a:p>
          <a:p>
            <a:pPr marL="0" indent="0">
              <a:buNone/>
            </a:pP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 smtClean="0"/>
              <a:t>bo’lamiz</a:t>
            </a:r>
            <a:r>
              <a:rPr lang="en-US" dirty="0"/>
              <a:t>. </a:t>
            </a:r>
            <a:r>
              <a:rPr lang="en-US" dirty="0" smtClean="0"/>
              <a:t>A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en-US" dirty="0" smtClean="0"/>
              <a:t>B</a:t>
            </a:r>
            <a:r>
              <a:rPr lang="ru-RU" dirty="0" smtClean="0"/>
              <a:t> </a:t>
            </a:r>
            <a:r>
              <a:rPr lang="ru-RU" dirty="0" err="1"/>
              <a:t>koeffitsientlarni</a:t>
            </a:r>
            <a:r>
              <a:rPr lang="ru-RU" dirty="0"/>
              <a:t> </a:t>
            </a:r>
            <a:r>
              <a:rPr lang="ru-RU" dirty="0" err="1"/>
              <a:t>topamiz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en-US" dirty="0" smtClean="0"/>
              <a:t>       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</a:t>
            </a:r>
            <a:r>
              <a:rPr lang="ru-RU" dirty="0" err="1" smtClean="0"/>
              <a:t>Sistemaniyechamiz</a:t>
            </a:r>
            <a:r>
              <a:rPr lang="ru-RU" dirty="0" smtClean="0"/>
              <a:t> </a:t>
            </a:r>
            <a:r>
              <a:rPr lang="ru-RU" dirty="0" err="1"/>
              <a:t>va</a:t>
            </a:r>
            <a:r>
              <a:rPr lang="ru-RU" dirty="0"/>
              <a:t>    </a:t>
            </a:r>
            <a:r>
              <a:rPr lang="en-US" dirty="0" smtClean="0"/>
              <a:t>                    </a:t>
            </a:r>
            <a:r>
              <a:rPr lang="ru-RU" dirty="0" err="1" smtClean="0"/>
              <a:t>ekanini</a:t>
            </a:r>
            <a:r>
              <a:rPr lang="ru-RU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ru-RU" dirty="0" err="1" smtClean="0"/>
              <a:t>ko’ramiz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74346"/>
            <a:ext cx="1940140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308807"/>
            <a:ext cx="172819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401347"/>
            <a:ext cx="273902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488039"/>
            <a:ext cx="2385658" cy="4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02" y="3514756"/>
            <a:ext cx="153901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946" y="3763333"/>
            <a:ext cx="827839" cy="687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786" y="3794152"/>
            <a:ext cx="955208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981" y="4941168"/>
            <a:ext cx="8147753" cy="883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866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712968" cy="6264696"/>
          </a:xfrm>
        </p:spPr>
        <p:txBody>
          <a:bodyPr/>
          <a:lstStyle/>
          <a:p>
            <a:r>
              <a:rPr lang="ru-RU" b="1" dirty="0"/>
              <a:t>2-Misol:</a:t>
            </a:r>
            <a:r>
              <a:rPr lang="ru-RU" dirty="0"/>
              <a:t> </a:t>
            </a:r>
            <a:r>
              <a:rPr lang="en-US" dirty="0" smtClean="0"/>
              <a:t>                     </a:t>
            </a:r>
            <a:r>
              <a:rPr lang="ru-RU" dirty="0" smtClean="0"/>
              <a:t> </a:t>
            </a:r>
            <a:r>
              <a:rPr lang="en-US" dirty="0" smtClean="0"/>
              <a:t>        </a:t>
            </a:r>
            <a:r>
              <a:rPr lang="ru-RU" dirty="0" err="1" smtClean="0"/>
              <a:t>hisoblansin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ru-RU" dirty="0" err="1"/>
              <a:t>To’g’ri</a:t>
            </a:r>
            <a:r>
              <a:rPr lang="ru-RU" dirty="0"/>
              <a:t> </a:t>
            </a:r>
            <a:r>
              <a:rPr lang="ru-RU" dirty="0" err="1"/>
              <a:t>kasrni</a:t>
            </a:r>
            <a:r>
              <a:rPr lang="ru-RU" dirty="0"/>
              <a:t> </a:t>
            </a:r>
            <a:r>
              <a:rPr lang="ru-RU" dirty="0" err="1"/>
              <a:t>sodda</a:t>
            </a:r>
            <a:r>
              <a:rPr lang="ru-RU" dirty="0"/>
              <a:t> </a:t>
            </a:r>
            <a:r>
              <a:rPr lang="ru-RU" dirty="0" err="1"/>
              <a:t>kasrlar</a:t>
            </a:r>
            <a:r>
              <a:rPr lang="ru-RU" dirty="0"/>
              <a:t> </a:t>
            </a:r>
            <a:r>
              <a:rPr lang="ru-RU" dirty="0" err="1"/>
              <a:t>yig’indisi</a:t>
            </a:r>
            <a:r>
              <a:rPr lang="ru-RU" dirty="0"/>
              <a:t> </a:t>
            </a:r>
            <a:r>
              <a:rPr lang="ru-RU" dirty="0" err="1"/>
              <a:t>ko’rinishida</a:t>
            </a:r>
            <a:r>
              <a:rPr lang="ru-RU" dirty="0"/>
              <a:t> </a:t>
            </a:r>
            <a:r>
              <a:rPr lang="ru-RU" dirty="0" err="1"/>
              <a:t>yozamiz</a:t>
            </a:r>
            <a:r>
              <a:rPr lang="ru-RU" dirty="0" smtClean="0"/>
              <a:t>: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 err="1" smtClean="0"/>
              <a:t>Maxrajlardan</a:t>
            </a:r>
            <a:r>
              <a:rPr lang="ru-RU" dirty="0" smtClean="0"/>
              <a:t> </a:t>
            </a:r>
            <a:r>
              <a:rPr lang="ru-RU" dirty="0" err="1"/>
              <a:t>qutulsak</a:t>
            </a:r>
            <a:r>
              <a:rPr lang="ru-RU" dirty="0"/>
              <a:t>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 err="1"/>
              <a:t>Noma’lum</a:t>
            </a:r>
            <a:r>
              <a:rPr lang="en-US" dirty="0"/>
              <a:t> </a:t>
            </a:r>
            <a:r>
              <a:rPr lang="en-US" dirty="0" err="1"/>
              <a:t>koeffitsientlarni</a:t>
            </a:r>
            <a:r>
              <a:rPr lang="en-US" dirty="0"/>
              <a:t> </a:t>
            </a:r>
            <a:r>
              <a:rPr lang="en-US" dirty="0" err="1"/>
              <a:t>topish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tenglamalar</a:t>
            </a:r>
            <a:r>
              <a:rPr lang="en-US" dirty="0"/>
              <a:t> </a:t>
            </a:r>
            <a:r>
              <a:rPr lang="en-US" dirty="0" err="1"/>
              <a:t>sistemasini</a:t>
            </a:r>
            <a:r>
              <a:rPr lang="en-US" dirty="0"/>
              <a:t> </a:t>
            </a:r>
            <a:r>
              <a:rPr lang="en-US" dirty="0" err="1"/>
              <a:t>tuzamiz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51842"/>
            <a:ext cx="2287281" cy="957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772816"/>
            <a:ext cx="5401022" cy="843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49554"/>
            <a:ext cx="8280920" cy="548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" y="4653136"/>
            <a:ext cx="3352762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246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1532" y="1676448"/>
            <a:ext cx="8496944" cy="6336704"/>
          </a:xfrm>
        </p:spPr>
        <p:txBody>
          <a:bodyPr>
            <a:normAutofit/>
          </a:bodyPr>
          <a:lstStyle/>
          <a:p>
            <a:r>
              <a:rPr lang="ru-RU" sz="3200" dirty="0" err="1"/>
              <a:t>Bu</a:t>
            </a:r>
            <a:r>
              <a:rPr lang="ru-RU" sz="3200" dirty="0"/>
              <a:t> </a:t>
            </a:r>
            <a:r>
              <a:rPr lang="ru-RU" sz="3200" dirty="0" err="1"/>
              <a:t>sistemaniyechib</a:t>
            </a:r>
            <a:r>
              <a:rPr lang="ru-RU" sz="3200" dirty="0"/>
              <a:t> </a:t>
            </a:r>
            <a:r>
              <a:rPr lang="ru-RU" sz="3200" dirty="0" err="1"/>
              <a:t>koeffitsientlarini</a:t>
            </a:r>
            <a:r>
              <a:rPr lang="ru-RU" sz="3200" dirty="0"/>
              <a:t> </a:t>
            </a:r>
            <a:r>
              <a:rPr lang="ru-RU" sz="3200" dirty="0" err="1"/>
              <a:t>topamiz</a:t>
            </a:r>
            <a:r>
              <a:rPr lang="ru-RU" sz="3200" dirty="0"/>
              <a:t>:</a:t>
            </a:r>
          </a:p>
          <a:p>
            <a:pPr marL="0" indent="0">
              <a:buNone/>
            </a:pPr>
            <a:endParaRPr lang="ru-RU" sz="3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523" y="2811038"/>
            <a:ext cx="1386220" cy="8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743" y="2749605"/>
            <a:ext cx="1206068" cy="869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827" y="2807944"/>
            <a:ext cx="1205710" cy="856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955" y="2789521"/>
            <a:ext cx="1224136" cy="789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34" y="3861048"/>
            <a:ext cx="7748860" cy="219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115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08720"/>
            <a:ext cx="7560840" cy="112474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Mustaqil</a:t>
            </a:r>
            <a:r>
              <a:rPr lang="en-US" dirty="0"/>
              <a:t> </a:t>
            </a:r>
            <a:r>
              <a:rPr lang="en-US" dirty="0" err="1"/>
              <a:t>yechish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misol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masalalar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dirty="0" smtClean="0"/>
                  <a:t>2)</a:t>
                </a:r>
                <a:r>
                  <a:rPr lang="en-US" sz="3200" dirty="0"/>
                  <a:t> </a:t>
                </a:r>
                <a:r>
                  <a:rPr lang="en-US" sz="3200" dirty="0" err="1" smtClean="0"/>
                  <a:t>Kasr-ratsional</a:t>
                </a:r>
                <a:r>
                  <a:rPr lang="en-US" sz="3200" dirty="0" smtClean="0"/>
                  <a:t> </a:t>
                </a:r>
                <a:r>
                  <a:rPr lang="en-US" sz="3200" dirty="0" err="1"/>
                  <a:t>funksiyalarni</a:t>
                </a:r>
                <a:r>
                  <a:rPr lang="en-US" sz="3200" dirty="0"/>
                  <a:t> </a:t>
                </a:r>
                <a:r>
                  <a:rPr lang="en-US" sz="3200" dirty="0" err="1"/>
                  <a:t>integrallarini</a:t>
                </a:r>
                <a:r>
                  <a:rPr lang="en-US" sz="3200" dirty="0"/>
                  <a:t> toping.</a:t>
                </a:r>
                <a:endParaRPr lang="ru-RU" sz="3200" dirty="0"/>
              </a:p>
              <a:p>
                <a:pPr marL="0" indent="0">
                  <a:buNone/>
                </a:pPr>
                <a:r>
                  <a:rPr lang="en-US" sz="3200" dirty="0" smtClean="0"/>
                  <a:t>a)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+8</m:t>
                            </m:r>
                          </m:num>
                          <m:den>
                            <m:r>
                              <a:rPr lang="en-US" sz="32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−2)(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+5)</m:t>
                            </m:r>
                          </m:den>
                        </m:f>
                        <m:r>
                          <a:rPr lang="en-US" sz="3200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sz="3200" dirty="0" smtClean="0"/>
                  <a:t>              b)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32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32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200" b="0" i="1" dirty="0" smtClean="0">
                                <a:latin typeface="Cambria Math"/>
                              </a:rPr>
                              <m:t>+5</m:t>
                            </m:r>
                            <m:r>
                              <a:rPr lang="en-US" sz="3200" b="0" i="1" dirty="0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dirty="0" smtClean="0">
                                <a:latin typeface="Cambria Math"/>
                              </a:rPr>
                              <m:t>+9</m:t>
                            </m:r>
                          </m:num>
                          <m:den>
                            <m:r>
                              <a:rPr lang="en-US" sz="3200" b="0" i="1" dirty="0" smtClean="0">
                                <a:latin typeface="Cambria Math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en-US" sz="32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−2)</m:t>
                                </m:r>
                              </m:e>
                              <m:sup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  <m:r>
                          <a:rPr lang="en-US" sz="3200" b="0" i="1" dirty="0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3200" dirty="0" smtClean="0"/>
              </a:p>
              <a:p>
                <a:pPr marL="0" indent="0">
                  <a:buNone/>
                </a:pPr>
                <a:r>
                  <a:rPr lang="en-US" sz="3200" dirty="0" smtClean="0"/>
                  <a:t>c)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32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4</m:t>
                                </m:r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200" b="0" i="1" smtClean="0">
                                <a:latin typeface="Cambria Math"/>
                              </a:rPr>
                              <m:t>−5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+9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32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200" b="0" i="1" smtClean="0">
                                <a:latin typeface="Cambria Math"/>
                              </a:rPr>
                              <m:t>−4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+13)(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+1)</m:t>
                            </m:r>
                          </m:den>
                        </m:f>
                      </m:e>
                    </m:nary>
                    <m:r>
                      <a:rPr lang="en-US" sz="3200" b="0" i="1" smtClean="0">
                        <a:latin typeface="Cambria Math"/>
                      </a:rPr>
                      <m:t>𝑑𝑥</m:t>
                    </m:r>
                  </m:oMath>
                </a14:m>
                <a:r>
                  <a:rPr lang="en-US" sz="3200" dirty="0" smtClean="0"/>
                  <a:t>       d)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32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1" dirty="0" smtClean="0">
                                <a:latin typeface="Cambria Math"/>
                              </a:rPr>
                              <m:t>3</m:t>
                            </m:r>
                            <m:r>
                              <a:rPr lang="en-US" sz="3200" b="0" i="1" dirty="0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dirty="0" smtClean="0">
                                <a:latin typeface="Cambria Math"/>
                              </a:rPr>
                              <m:t>+1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32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32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3200" b="0" i="1" dirty="0" smtClean="0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n-US" sz="3200" b="0" i="1" dirty="0" smtClean="0">
                                        <a:latin typeface="Cambria Math"/>
                                      </a:rPr>
                                      <m:t>+3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200" b="0" i="1" dirty="0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3200" b="0" i="1" dirty="0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dirty="0" smtClean="0">
                                <a:latin typeface="Cambria Math"/>
                              </a:rPr>
                              <m:t>−5)</m:t>
                            </m:r>
                          </m:den>
                        </m:f>
                        <m:r>
                          <a:rPr lang="en-US" sz="3200" b="0" i="1" dirty="0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3200" dirty="0" smtClean="0"/>
              </a:p>
              <a:p>
                <a:pPr marL="0" indent="0">
                  <a:buNone/>
                </a:pPr>
                <a:r>
                  <a:rPr lang="en-US" sz="3200" dirty="0" smtClean="0"/>
                  <a:t>e)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32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200" b="0" i="1" smtClean="0">
                                <a:latin typeface="Cambria Math"/>
                              </a:rPr>
                              <m:t>−7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−6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32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p>
                                  <m:sSupPr>
                                    <m:ctrlPr>
                                      <a:rPr lang="en-US" sz="3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200" b="0" i="1" smtClean="0"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a:rPr lang="en-US" sz="32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3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+9)</m:t>
                                </m:r>
                              </m:e>
                              <m:sup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2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−3)</m:t>
                            </m:r>
                          </m:den>
                        </m:f>
                      </m:e>
                    </m:nary>
                    <m:r>
                      <a:rPr lang="en-US" sz="3200" b="0" i="1" smtClean="0">
                        <a:latin typeface="Cambria Math"/>
                      </a:rPr>
                      <m:t>𝑑𝑥</m:t>
                    </m:r>
                  </m:oMath>
                </a14:m>
                <a:r>
                  <a:rPr lang="en-US" sz="3200" dirty="0" smtClean="0"/>
                  <a:t>             f)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32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32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3200" b="0" i="1" dirty="0" smtClean="0">
                                <a:latin typeface="Cambria Math"/>
                              </a:rPr>
                              <m:t>−7</m:t>
                            </m:r>
                            <m:sSup>
                              <m:sSupPr>
                                <m:ctrlPr>
                                  <a:rPr lang="en-US" sz="32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200" b="0" i="1" dirty="0" smtClean="0">
                                <a:latin typeface="Cambria Math"/>
                              </a:rPr>
                              <m:t>−3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32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200" b="0" i="1" dirty="0" smtClean="0">
                                <a:latin typeface="Cambria Math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en-US" sz="32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200" b="0" i="1" dirty="0" smtClean="0">
                                <a:latin typeface="Cambria Math"/>
                              </a:rPr>
                              <m:t>+4)</m:t>
                            </m:r>
                          </m:den>
                        </m:f>
                      </m:e>
                    </m:nary>
                    <m:r>
                      <a:rPr lang="en-US" sz="3200" b="0" i="1" dirty="0" smtClean="0">
                        <a:latin typeface="Cambria Math"/>
                      </a:rPr>
                      <m:t>𝑑𝑥</m:t>
                    </m:r>
                  </m:oMath>
                </a14:m>
                <a:endParaRPr lang="en-US" sz="3200" dirty="0" smtClean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8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909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3095625" y="404664"/>
            <a:ext cx="3059410" cy="196884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Ratsional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funksiyalarni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integrallash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602221" y="3780170"/>
            <a:ext cx="3563888" cy="224111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4625330" y="3780170"/>
            <a:ext cx="3619078" cy="224111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6150" name="AutoShape 6"/>
          <p:cNvCxnSpPr>
            <a:cxnSpLocks noChangeShapeType="1"/>
            <a:stCxn id="2" idx="2"/>
          </p:cNvCxnSpPr>
          <p:nvPr/>
        </p:nvCxnSpPr>
        <p:spPr bwMode="auto">
          <a:xfrm flipH="1">
            <a:off x="2204653" y="2373511"/>
            <a:ext cx="2420677" cy="142546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1" name="AutoShape 7"/>
          <p:cNvCxnSpPr>
            <a:cxnSpLocks noChangeShapeType="1"/>
            <a:stCxn id="2" idx="2"/>
            <a:endCxn id="5" idx="0"/>
          </p:cNvCxnSpPr>
          <p:nvPr/>
        </p:nvCxnSpPr>
        <p:spPr bwMode="auto">
          <a:xfrm>
            <a:off x="4625330" y="2373511"/>
            <a:ext cx="1809539" cy="140665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098459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772400" cy="11430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B</a:t>
            </a:r>
            <a:r>
              <a:rPr lang="uz-Cyrl-UZ" sz="4000" b="1" dirty="0" smtClean="0">
                <a:solidFill>
                  <a:schemeClr val="tx1"/>
                </a:solidFill>
              </a:rPr>
              <a:t>/</a:t>
            </a:r>
            <a:r>
              <a:rPr lang="en-US" sz="4000" b="1" dirty="0" smtClean="0">
                <a:solidFill>
                  <a:schemeClr val="tx1"/>
                </a:solidFill>
              </a:rPr>
              <a:t>BX</a:t>
            </a:r>
            <a:r>
              <a:rPr lang="uz-Cyrl-UZ" sz="4000" b="1" dirty="0" smtClean="0">
                <a:solidFill>
                  <a:schemeClr val="tx1"/>
                </a:solidFill>
              </a:rPr>
              <a:t>/</a:t>
            </a:r>
            <a:r>
              <a:rPr lang="en-US" sz="4000" b="1" dirty="0" smtClean="0">
                <a:solidFill>
                  <a:schemeClr val="tx1"/>
                </a:solidFill>
              </a:rPr>
              <a:t>B</a:t>
            </a:r>
            <a:r>
              <a:rPr lang="uz-Cyrl-UZ" sz="4000" b="1" dirty="0" smtClean="0">
                <a:solidFill>
                  <a:schemeClr val="tx1"/>
                </a:solidFill>
              </a:rPr>
              <a:t>  </a:t>
            </a:r>
            <a:r>
              <a:rPr lang="en-US" sz="4000" b="1" dirty="0" smtClean="0">
                <a:solidFill>
                  <a:schemeClr val="tx1"/>
                </a:solidFill>
              </a:rPr>
              <a:t>JADVALI</a:t>
            </a:r>
            <a:endParaRPr lang="ru-RU" sz="4000" b="1" dirty="0">
              <a:solidFill>
                <a:schemeClr val="tx1"/>
              </a:solidFill>
            </a:endParaRPr>
          </a:p>
        </p:txBody>
      </p:sp>
      <p:graphicFrame>
        <p:nvGraphicFramePr>
          <p:cNvPr id="157801" name="Group 10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958647"/>
              </p:ext>
            </p:extLst>
          </p:nvPr>
        </p:nvGraphicFramePr>
        <p:xfrm>
          <a:off x="683568" y="2060848"/>
          <a:ext cx="7772400" cy="4114801"/>
        </p:xfrm>
        <a:graphic>
          <a:graphicData uri="http://schemas.openxmlformats.org/drawingml/2006/table">
            <a:tbl>
              <a:tblPr/>
              <a:tblGrid>
                <a:gridCol w="2590800"/>
                <a:gridCol w="2593776"/>
                <a:gridCol w="2587824"/>
              </a:tblGrid>
              <a:tr h="142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Bilaman</a:t>
                      </a:r>
                      <a:endParaRPr kumimoji="0" lang="uz-Cyrl-UZ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Bilishni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xohlayman</a:t>
                      </a:r>
                      <a:endParaRPr kumimoji="0" lang="uz-Cyrl-UZ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Bilib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oldim</a:t>
                      </a:r>
                      <a:endParaRPr kumimoji="0" lang="uz-Cyrl-UZ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828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7300664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uz-Cyrl-UZ" dirty="0"/>
              <a:t>O‘z-o‘zini tekshirish uchun savollar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</a:t>
            </a:r>
            <a:r>
              <a:rPr lang="uz-Cyrl-UZ" dirty="0" smtClean="0"/>
              <a:t>.</a:t>
            </a:r>
            <a:r>
              <a:rPr lang="en-US" dirty="0"/>
              <a:t>R</a:t>
            </a:r>
            <a:r>
              <a:rPr lang="uz-Cyrl-UZ" dirty="0" smtClean="0"/>
              <a:t>atsional </a:t>
            </a:r>
            <a:r>
              <a:rPr lang="en-US" dirty="0" err="1"/>
              <a:t>funksiyalarga</a:t>
            </a:r>
            <a:r>
              <a:rPr lang="en-US" dirty="0"/>
              <a:t> </a:t>
            </a:r>
            <a:r>
              <a:rPr lang="en-US" dirty="0" err="1"/>
              <a:t>misollar</a:t>
            </a:r>
            <a:r>
              <a:rPr lang="en-US" dirty="0"/>
              <a:t> </a:t>
            </a:r>
            <a:r>
              <a:rPr lang="en-US" dirty="0" err="1"/>
              <a:t>keltiring</a:t>
            </a:r>
            <a:r>
              <a:rPr lang="en-US" dirty="0"/>
              <a:t>.</a:t>
            </a:r>
            <a:r>
              <a:rPr lang="uz-Cyrl-UZ" dirty="0"/>
              <a:t> </a:t>
            </a:r>
            <a:endParaRPr lang="ru-RU" dirty="0"/>
          </a:p>
          <a:p>
            <a:r>
              <a:rPr lang="en-US" dirty="0"/>
              <a:t>2</a:t>
            </a:r>
            <a:r>
              <a:rPr lang="uz-Cyrl-UZ" dirty="0"/>
              <a:t>. Q</a:t>
            </a:r>
            <a:r>
              <a:rPr lang="en-US" dirty="0" err="1"/>
              <a:t>anday</a:t>
            </a:r>
            <a:r>
              <a:rPr lang="en-US" dirty="0"/>
              <a:t> </a:t>
            </a:r>
            <a:r>
              <a:rPr lang="en-US" dirty="0" err="1"/>
              <a:t>ratsional</a:t>
            </a:r>
            <a:r>
              <a:rPr lang="en-US" dirty="0"/>
              <a:t> </a:t>
            </a:r>
            <a:r>
              <a:rPr lang="en-US" dirty="0" err="1"/>
              <a:t>funksiya</a:t>
            </a:r>
            <a:r>
              <a:rPr lang="en-US" dirty="0"/>
              <a:t> t</a:t>
            </a:r>
            <a:r>
              <a:rPr lang="uz-Cyrl-UZ" dirty="0"/>
              <a:t>o‘g‘ri ratsional ka</a:t>
            </a:r>
            <a:r>
              <a:rPr lang="en-US" dirty="0" err="1"/>
              <a:t>sr</a:t>
            </a:r>
            <a:r>
              <a:rPr lang="uz-Cyrl-UZ" dirty="0"/>
              <a:t>, noto‘g‘ri ratsional </a:t>
            </a:r>
            <a:r>
              <a:rPr lang="uz-Cyrl-UZ" dirty="0" smtClean="0"/>
              <a:t>asr </a:t>
            </a:r>
            <a:r>
              <a:rPr lang="uz-Cyrl-UZ" dirty="0"/>
              <a:t>funksiya deyiladi?</a:t>
            </a:r>
            <a:endParaRPr lang="ru-RU" dirty="0"/>
          </a:p>
          <a:p>
            <a:r>
              <a:rPr lang="uz-Cyrl-UZ" dirty="0"/>
              <a:t>3. </a:t>
            </a:r>
            <a:r>
              <a:rPr lang="en-US" dirty="0"/>
              <a:t>T</a:t>
            </a:r>
            <a:r>
              <a:rPr lang="uz-Cyrl-UZ" dirty="0"/>
              <a:t>o‘g‘ri kasrni sodda kasrlarga yoyganda nima ishlar bajariladi?</a:t>
            </a:r>
            <a:endParaRPr lang="ru-RU" dirty="0"/>
          </a:p>
          <a:p>
            <a:r>
              <a:rPr lang="uz-Cyrl-UZ" dirty="0"/>
              <a:t>4. To‘g‘ri kasrni sodda kasrlarga yoyganda aniqmas koeffitsientlarni topish qanday masalaga keltiriladi?</a:t>
            </a:r>
            <a:endParaRPr lang="ru-RU" dirty="0"/>
          </a:p>
          <a:p>
            <a:r>
              <a:rPr lang="uz-Cyrl-UZ" dirty="0"/>
              <a:t>5. Ratsional funksiyaning integrali qanday funksiyalar orqali ifodalanadi?</a:t>
            </a:r>
            <a:endParaRPr lang="ru-RU" dirty="0"/>
          </a:p>
          <a:p>
            <a:r>
              <a:rPr lang="uz-Cyrl-UZ" dirty="0"/>
              <a:t>6</a:t>
            </a:r>
            <a:r>
              <a:rPr lang="en-US" dirty="0"/>
              <a:t>. </a:t>
            </a:r>
            <a:r>
              <a:rPr lang="en-US" dirty="0" err="1"/>
              <a:t>Ratsional</a:t>
            </a:r>
            <a:r>
              <a:rPr lang="en-US" dirty="0"/>
              <a:t> </a:t>
            </a:r>
            <a:r>
              <a:rPr lang="en-US" dirty="0" err="1"/>
              <a:t>funksiyalarni</a:t>
            </a:r>
            <a:r>
              <a:rPr lang="en-US" dirty="0"/>
              <a:t> </a:t>
            </a:r>
            <a:r>
              <a:rPr lang="en-US" dirty="0" err="1"/>
              <a:t>integrallash</a:t>
            </a:r>
            <a:r>
              <a:rPr lang="uz-Cyrl-UZ" dirty="0"/>
              <a:t> algoritmini ayting.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414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00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err="1"/>
              <a:t>Foydalanilgan</a:t>
            </a:r>
            <a:r>
              <a:rPr lang="en-US" sz="2800" dirty="0"/>
              <a:t> </a:t>
            </a:r>
            <a:r>
              <a:rPr lang="en-US" sz="2800" dirty="0" err="1"/>
              <a:t>adabiyotlar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1. </a:t>
            </a:r>
            <a:r>
              <a:rPr lang="en-US" sz="2800" dirty="0" err="1"/>
              <a:t>Toshmetov</a:t>
            </a:r>
            <a:r>
              <a:rPr lang="en-US" sz="2800" dirty="0"/>
              <a:t> O’., </a:t>
            </a:r>
            <a:r>
              <a:rPr lang="en-US" sz="2800" dirty="0" err="1"/>
              <a:t>Turgunbayev</a:t>
            </a:r>
            <a:r>
              <a:rPr lang="en-US" sz="2800" dirty="0"/>
              <a:t> R., </a:t>
            </a:r>
            <a:r>
              <a:rPr lang="en-US" sz="2800" dirty="0" err="1"/>
              <a:t>Saydamatov</a:t>
            </a:r>
            <a:r>
              <a:rPr lang="en-US" sz="2800" dirty="0"/>
              <a:t> E., </a:t>
            </a:r>
            <a:r>
              <a:rPr lang="en-US" sz="2800" dirty="0" err="1"/>
              <a:t>Madirimov</a:t>
            </a:r>
            <a:r>
              <a:rPr lang="en-US" sz="2800" dirty="0"/>
              <a:t> M. </a:t>
            </a:r>
            <a:r>
              <a:rPr lang="uz-Cyrl-UZ" sz="2800" dirty="0"/>
              <a:t>Matematik analiz I</a:t>
            </a:r>
            <a:r>
              <a:rPr lang="en-US" sz="2800" dirty="0"/>
              <a:t>-</a:t>
            </a:r>
            <a:r>
              <a:rPr lang="en-US" sz="2800" dirty="0" err="1"/>
              <a:t>qism</a:t>
            </a:r>
            <a:r>
              <a:rPr lang="en-US" sz="2800" dirty="0"/>
              <a:t>.</a:t>
            </a:r>
            <a:r>
              <a:rPr lang="uz-Cyrl-UZ" sz="2800" dirty="0"/>
              <a:t> T.: “</a:t>
            </a:r>
            <a:r>
              <a:rPr lang="en-US" sz="2800" dirty="0" err="1"/>
              <a:t>Extremum</a:t>
            </a:r>
            <a:r>
              <a:rPr lang="en-US" sz="2800" dirty="0"/>
              <a:t>-Press</a:t>
            </a:r>
            <a:r>
              <a:rPr lang="uz-Cyrl-UZ" sz="2800" dirty="0"/>
              <a:t>”</a:t>
            </a:r>
            <a:r>
              <a:rPr lang="en-US" sz="2800" dirty="0"/>
              <a:t>, 2015. -272-283b.</a:t>
            </a:r>
            <a:br>
              <a:rPr lang="en-US" sz="2800" dirty="0"/>
            </a:br>
            <a:r>
              <a:rPr lang="en-US" sz="2800" dirty="0"/>
              <a:t>2. Claudia </a:t>
            </a:r>
            <a:r>
              <a:rPr lang="en-US" sz="2800" dirty="0" err="1"/>
              <a:t>Canuto</a:t>
            </a:r>
            <a:r>
              <a:rPr lang="en-US" sz="2800" dirty="0"/>
              <a:t>, Anita </a:t>
            </a:r>
            <a:r>
              <a:rPr lang="en-US" sz="2800" dirty="0" err="1"/>
              <a:t>Tabacco</a:t>
            </a:r>
            <a:r>
              <a:rPr lang="en-US" sz="2800" dirty="0"/>
              <a:t> Mathematical analysis. I. Springer-</a:t>
            </a:r>
            <a:r>
              <a:rPr lang="en-US" sz="2800" dirty="0" err="1"/>
              <a:t>Verlag</a:t>
            </a:r>
            <a:r>
              <a:rPr lang="en-US" sz="2800" dirty="0"/>
              <a:t>. Italia, Milan. 2008.-    304-310p.</a:t>
            </a:r>
            <a:br>
              <a:rPr lang="en-US" sz="2800" dirty="0"/>
            </a:br>
            <a:r>
              <a:rPr lang="en-US" sz="2800" dirty="0"/>
              <a:t>3. </a:t>
            </a:r>
            <a:r>
              <a:rPr lang="uz-Cyrl-UZ" sz="2800" dirty="0"/>
              <a:t>Xudayberganov G., Vorisov A., Mansurov X., Shoimqulov B. Matematik analizdan ma’ruzalar. I </a:t>
            </a:r>
            <a:r>
              <a:rPr lang="en-US" sz="2800" dirty="0"/>
              <a:t>T.:</a:t>
            </a:r>
            <a:r>
              <a:rPr lang="uz-Cyrl-UZ" sz="2800" dirty="0"/>
              <a:t>«Voris-nashriyot». 2010 y. 190-200</a:t>
            </a:r>
            <a:r>
              <a:rPr lang="en-US" sz="2800" dirty="0"/>
              <a:t>b.</a:t>
            </a:r>
            <a:endParaRPr lang="ru-RU" sz="2800" dirty="0"/>
          </a:p>
          <a:p>
            <a:r>
              <a:rPr lang="en-US" sz="2800" dirty="0"/>
              <a:t> 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2711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mult-pic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6488" y="548680"/>
            <a:ext cx="4143404" cy="328614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 rot="21272174">
            <a:off x="323528" y="3645024"/>
            <a:ext cx="8501122" cy="2664296"/>
          </a:xfrm>
          <a:prstGeom prst="rect">
            <a:avLst/>
          </a:prstGeom>
          <a:noFill/>
        </p:spPr>
        <p:txBody>
          <a:bodyPr wrap="square" rtlCol="0">
            <a:prstTxWarp prst="textCurveUp">
              <a:avLst>
                <a:gd name="adj" fmla="val 39709"/>
              </a:avLst>
            </a:prstTxWarp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Algerian" pitchFamily="82" charset="0"/>
              </a:rPr>
              <a:t>E’tiboringiz</a:t>
            </a:r>
            <a:r>
              <a:rPr lang="en-US" sz="24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lgerian" pitchFamily="82" charset="0"/>
              </a:rPr>
              <a:t>uchun</a:t>
            </a:r>
            <a:r>
              <a:rPr lang="en-US" sz="24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lgerian" pitchFamily="82" charset="0"/>
              </a:rPr>
              <a:t>raxmat</a:t>
            </a:r>
            <a:r>
              <a:rPr lang="en-US" sz="2400" dirty="0" smtClean="0">
                <a:solidFill>
                  <a:srgbClr val="FF0000"/>
                </a:solidFill>
                <a:latin typeface="Algerian" pitchFamily="82" charset="0"/>
              </a:rPr>
              <a:t>!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432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34783E-7 L 1.31129 -0.01064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600" y="-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6600" dirty="0" smtClean="0"/>
              <a:t>REJA: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err="1"/>
              <a:t>O’tilgan</a:t>
            </a:r>
            <a:r>
              <a:rPr lang="en-US" sz="2800" b="1" dirty="0"/>
              <a:t> </a:t>
            </a:r>
            <a:r>
              <a:rPr lang="en-US" sz="2800" b="1" dirty="0" err="1"/>
              <a:t>mavzular</a:t>
            </a:r>
            <a:r>
              <a:rPr lang="en-US" sz="2800" b="1" dirty="0"/>
              <a:t> </a:t>
            </a:r>
            <a:r>
              <a:rPr lang="en-US" sz="2800" b="1" dirty="0" err="1"/>
              <a:t>bo’yicha</a:t>
            </a:r>
            <a:r>
              <a:rPr lang="en-US" sz="2800" b="1" dirty="0"/>
              <a:t> </a:t>
            </a:r>
            <a:r>
              <a:rPr lang="en-US" sz="2800" b="1" dirty="0" err="1"/>
              <a:t>savol-javob</a:t>
            </a:r>
            <a:endParaRPr lang="en-US" sz="2800" b="1" dirty="0"/>
          </a:p>
          <a:p>
            <a:r>
              <a:rPr lang="en-US" sz="2800" b="1" dirty="0"/>
              <a:t> </a:t>
            </a:r>
            <a:r>
              <a:rPr lang="en-US" sz="2800" b="1" dirty="0" err="1"/>
              <a:t>Darsning</a:t>
            </a:r>
            <a:r>
              <a:rPr lang="en-US" sz="2800" b="1" dirty="0"/>
              <a:t> </a:t>
            </a:r>
            <a:r>
              <a:rPr lang="en-US" sz="2800" b="1" dirty="0" err="1"/>
              <a:t>maqsadi</a:t>
            </a:r>
            <a:r>
              <a:rPr lang="en-US" sz="2800" b="1" dirty="0"/>
              <a:t> </a:t>
            </a:r>
            <a:r>
              <a:rPr lang="en-US" sz="2800" b="1" dirty="0" err="1"/>
              <a:t>va</a:t>
            </a:r>
            <a:r>
              <a:rPr lang="en-US" sz="2800" b="1" dirty="0"/>
              <a:t> </a:t>
            </a:r>
            <a:r>
              <a:rPr lang="en-US" sz="2800" b="1" dirty="0" err="1"/>
              <a:t>tayanch</a:t>
            </a:r>
            <a:r>
              <a:rPr lang="en-US" sz="2800" b="1" dirty="0"/>
              <a:t> </a:t>
            </a:r>
            <a:r>
              <a:rPr lang="en-US" sz="2800" b="1" dirty="0" err="1"/>
              <a:t>tushunchalar</a:t>
            </a:r>
            <a:endParaRPr lang="en-US" sz="2800" b="1" dirty="0"/>
          </a:p>
          <a:p>
            <a:r>
              <a:rPr lang="uz-Cyrl-UZ" sz="2800" b="1" dirty="0" smtClean="0"/>
              <a:t>Ratsional </a:t>
            </a:r>
            <a:r>
              <a:rPr lang="uz-Cyrl-UZ" sz="2800" b="1" dirty="0"/>
              <a:t>funksiyalarni integrallash</a:t>
            </a:r>
            <a:r>
              <a:rPr lang="uz-Cyrl-UZ" sz="2800" dirty="0"/>
              <a:t>.</a:t>
            </a:r>
            <a:endParaRPr lang="en-US" sz="2800" dirty="0"/>
          </a:p>
          <a:p>
            <a:r>
              <a:rPr lang="en-US" sz="2800" b="1" dirty="0"/>
              <a:t> </a:t>
            </a:r>
            <a:r>
              <a:rPr lang="en-US" sz="2800" b="1" dirty="0" err="1"/>
              <a:t>Mavzu</a:t>
            </a:r>
            <a:r>
              <a:rPr lang="en-US" sz="2800" b="1" dirty="0"/>
              <a:t> </a:t>
            </a:r>
            <a:r>
              <a:rPr lang="en-US" sz="2800" b="1" dirty="0" err="1"/>
              <a:t>yuzasidan</a:t>
            </a:r>
            <a:r>
              <a:rPr lang="en-US" sz="2800" b="1" dirty="0"/>
              <a:t> </a:t>
            </a:r>
            <a:r>
              <a:rPr lang="en-US" sz="2800" b="1" dirty="0" err="1"/>
              <a:t>misollar</a:t>
            </a:r>
            <a:r>
              <a:rPr lang="en-US" sz="2800" b="1" dirty="0"/>
              <a:t>.</a:t>
            </a:r>
          </a:p>
          <a:p>
            <a:r>
              <a:rPr lang="en-US" sz="2800" b="1" dirty="0"/>
              <a:t> </a:t>
            </a:r>
            <a:r>
              <a:rPr lang="en-US" sz="2800" b="1" dirty="0" err="1"/>
              <a:t>Klaster</a:t>
            </a:r>
            <a:r>
              <a:rPr lang="en-US" sz="2800" b="1" dirty="0"/>
              <a:t>, B.B.B </a:t>
            </a:r>
            <a:r>
              <a:rPr lang="en-US" sz="2800" b="1" dirty="0" err="1"/>
              <a:t>jadvali</a:t>
            </a:r>
            <a:r>
              <a:rPr lang="en-US" sz="2800" b="1" dirty="0"/>
              <a:t>. </a:t>
            </a:r>
            <a:endParaRPr lang="en-US" sz="2800" b="1" dirty="0" smtClean="0"/>
          </a:p>
          <a:p>
            <a:r>
              <a:rPr lang="en-US" sz="2800" b="1" dirty="0" err="1" smtClean="0"/>
              <a:t>Mavzu</a:t>
            </a:r>
            <a:r>
              <a:rPr lang="en-US" sz="2800" b="1" dirty="0" smtClean="0"/>
              <a:t> </a:t>
            </a:r>
            <a:r>
              <a:rPr lang="en-US" sz="2800" b="1" dirty="0" err="1"/>
              <a:t>yuzasidan</a:t>
            </a:r>
            <a:r>
              <a:rPr lang="en-US" sz="2800" b="1" dirty="0"/>
              <a:t> </a:t>
            </a:r>
            <a:r>
              <a:rPr lang="en-US" sz="2800" b="1" dirty="0" err="1"/>
              <a:t>savollar</a:t>
            </a:r>
            <a:r>
              <a:rPr lang="en-US" sz="2800" b="1" dirty="0"/>
              <a:t>.</a:t>
            </a:r>
          </a:p>
          <a:p>
            <a:r>
              <a:rPr lang="en-US" sz="2800" b="1" dirty="0"/>
              <a:t> </a:t>
            </a:r>
            <a:r>
              <a:rPr lang="en-US" sz="2800" b="1" dirty="0" err="1"/>
              <a:t>Foydalanilgan</a:t>
            </a:r>
            <a:r>
              <a:rPr lang="en-US" sz="2800" b="1" dirty="0"/>
              <a:t> </a:t>
            </a:r>
            <a:r>
              <a:rPr lang="en-US" sz="2800" b="1" dirty="0" err="1"/>
              <a:t>adabiyotlar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173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 err="1"/>
              <a:t>O’tilgan</a:t>
            </a:r>
            <a:r>
              <a:rPr lang="en-US" sz="5400" b="1" dirty="0"/>
              <a:t> </a:t>
            </a:r>
            <a:r>
              <a:rPr lang="en-US" sz="5400" b="1" dirty="0" err="1"/>
              <a:t>mavzular</a:t>
            </a:r>
            <a:r>
              <a:rPr lang="en-US" sz="5400" b="1" dirty="0"/>
              <a:t> </a:t>
            </a:r>
            <a:r>
              <a:rPr lang="en-US" sz="5400" b="1" dirty="0" err="1"/>
              <a:t>bo’yicha</a:t>
            </a:r>
            <a:r>
              <a:rPr lang="en-US" sz="5400" b="1" dirty="0"/>
              <a:t> </a:t>
            </a:r>
            <a:r>
              <a:rPr lang="en-US" sz="5400" b="1" dirty="0" err="1"/>
              <a:t>savol-javob</a:t>
            </a:r>
            <a:r>
              <a:rPr lang="en-US" sz="5400" b="1" dirty="0"/>
              <a:t/>
            </a:r>
            <a:br>
              <a:rPr lang="en-US" sz="5400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0000D0"/>
                </a:solidFill>
              </a:rPr>
              <a:t>1)  </a:t>
            </a:r>
            <a:r>
              <a:rPr lang="uz-Cyrl-UZ" sz="2800" b="1" dirty="0">
                <a:solidFill>
                  <a:srgbClr val="0000D0"/>
                </a:solidFill>
              </a:rPr>
              <a:t>Funksiya hosilasi qanday ta’riflanadi? </a:t>
            </a:r>
            <a:endParaRPr lang="ru-RU" sz="2800" b="1" dirty="0">
              <a:solidFill>
                <a:srgbClr val="0000D0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rgbClr val="0000D0"/>
                </a:solidFill>
              </a:rPr>
              <a:t>2)</a:t>
            </a:r>
            <a:r>
              <a:rPr lang="uz-Cyrl-UZ" sz="2800" b="1" dirty="0">
                <a:solidFill>
                  <a:srgbClr val="0000D0"/>
                </a:solidFill>
              </a:rPr>
              <a:t>  Funksiya hosilasining geometrik ma’no</a:t>
            </a:r>
            <a:r>
              <a:rPr lang="en-US" sz="2800" b="1" dirty="0">
                <a:solidFill>
                  <a:srgbClr val="0000D0"/>
                </a:solidFill>
              </a:rPr>
              <a:t>s</a:t>
            </a:r>
            <a:r>
              <a:rPr lang="uz-Cyrl-UZ" sz="2800" b="1" dirty="0">
                <a:solidFill>
                  <a:srgbClr val="0000D0"/>
                </a:solidFill>
              </a:rPr>
              <a:t>i nimadan </a:t>
            </a:r>
            <a:r>
              <a:rPr lang="en-US" sz="2800" b="1" dirty="0">
                <a:solidFill>
                  <a:srgbClr val="0000D0"/>
                </a:solidFill>
              </a:rPr>
              <a:t>  </a:t>
            </a:r>
            <a:r>
              <a:rPr lang="uz-Cyrl-UZ" sz="2800" b="1" dirty="0">
                <a:solidFill>
                  <a:srgbClr val="0000D0"/>
                </a:solidFill>
              </a:rPr>
              <a:t>iborat?</a:t>
            </a:r>
            <a:endParaRPr lang="ru-RU" sz="2800" b="1" dirty="0">
              <a:solidFill>
                <a:srgbClr val="0000D0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rgbClr val="0000D0"/>
                </a:solidFill>
              </a:rPr>
              <a:t>3)  </a:t>
            </a:r>
            <a:r>
              <a:rPr lang="uz-Cyrl-UZ" sz="2800" b="1" dirty="0">
                <a:solidFill>
                  <a:srgbClr val="0000D0"/>
                </a:solidFill>
              </a:rPr>
              <a:t>Egri chiziq urinmasi</a:t>
            </a:r>
            <a:r>
              <a:rPr lang="en-US" sz="2800" b="1" dirty="0" err="1">
                <a:solidFill>
                  <a:srgbClr val="0000D0"/>
                </a:solidFill>
              </a:rPr>
              <a:t>ning</a:t>
            </a:r>
            <a:r>
              <a:rPr lang="uz-Cyrl-UZ" sz="2800" b="1" dirty="0">
                <a:solidFill>
                  <a:srgbClr val="0000D0"/>
                </a:solidFill>
              </a:rPr>
              <a:t> tenglama</a:t>
            </a:r>
            <a:r>
              <a:rPr lang="en-US" sz="2800" b="1" dirty="0">
                <a:solidFill>
                  <a:srgbClr val="0000D0"/>
                </a:solidFill>
              </a:rPr>
              <a:t>s</a:t>
            </a:r>
            <a:r>
              <a:rPr lang="uz-Cyrl-UZ" sz="2800" b="1" dirty="0">
                <a:solidFill>
                  <a:srgbClr val="0000D0"/>
                </a:solidFill>
              </a:rPr>
              <a:t>i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qanday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ko’rinishga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ega</a:t>
            </a:r>
            <a:r>
              <a:rPr lang="en-US" sz="2800" b="1" dirty="0">
                <a:solidFill>
                  <a:srgbClr val="0000D0"/>
                </a:solidFill>
              </a:rPr>
              <a:t>? </a:t>
            </a:r>
            <a:endParaRPr lang="ru-RU" sz="2800" b="1" dirty="0">
              <a:solidFill>
                <a:srgbClr val="0000D0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rgbClr val="0000D0"/>
                </a:solidFill>
              </a:rPr>
              <a:t>4) </a:t>
            </a:r>
            <a:r>
              <a:rPr lang="uz-Cyrl-UZ" sz="2800" b="1" dirty="0">
                <a:solidFill>
                  <a:srgbClr val="0000D0"/>
                </a:solidFill>
              </a:rPr>
              <a:t>Hosilaga ega bo‘lgan funksiyaning uzluksizligi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deganda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nimani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tushunasiz</a:t>
            </a:r>
            <a:r>
              <a:rPr lang="en-US" sz="2800" b="1" dirty="0">
                <a:solidFill>
                  <a:srgbClr val="0000D0"/>
                </a:solidFill>
              </a:rPr>
              <a:t>? </a:t>
            </a:r>
            <a:endParaRPr lang="ru-RU" sz="2800" b="1" dirty="0">
              <a:solidFill>
                <a:srgbClr val="0000D0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rgbClr val="0000D0"/>
                </a:solidFill>
              </a:rPr>
              <a:t>5) </a:t>
            </a:r>
            <a:r>
              <a:rPr lang="en-US" sz="2800" b="1" dirty="0" err="1">
                <a:solidFill>
                  <a:srgbClr val="0000D0"/>
                </a:solidFill>
              </a:rPr>
              <a:t>To’plamda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differensiallanuvchi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funksiya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deganda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nimani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tushunasiz</a:t>
            </a:r>
            <a:r>
              <a:rPr lang="en-US" sz="2800" b="1" dirty="0">
                <a:solidFill>
                  <a:srgbClr val="0000D0"/>
                </a:solidFill>
              </a:rPr>
              <a:t>? </a:t>
            </a:r>
            <a:endParaRPr lang="ru-RU" sz="2800" b="1">
              <a:solidFill>
                <a:srgbClr val="0000D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93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/>
              <a:t> </a:t>
            </a:r>
            <a:r>
              <a:rPr lang="en-US" sz="4000" dirty="0" err="1"/>
              <a:t>Darsning</a:t>
            </a:r>
            <a:r>
              <a:rPr lang="en-US" sz="4000" dirty="0"/>
              <a:t> </a:t>
            </a:r>
            <a:r>
              <a:rPr lang="en-US" sz="4000" dirty="0" err="1"/>
              <a:t>maqsadi</a:t>
            </a:r>
            <a:r>
              <a:rPr lang="en-US" sz="4000" dirty="0"/>
              <a:t> </a:t>
            </a:r>
            <a:r>
              <a:rPr lang="en-US" sz="4000" dirty="0" err="1"/>
              <a:t>va</a:t>
            </a:r>
            <a:r>
              <a:rPr lang="en-US" sz="4000" dirty="0"/>
              <a:t> </a:t>
            </a:r>
            <a:r>
              <a:rPr lang="en-US" sz="4000" dirty="0" err="1"/>
              <a:t>tayanch</a:t>
            </a:r>
            <a:r>
              <a:rPr lang="en-US" sz="4000" dirty="0"/>
              <a:t> </a:t>
            </a:r>
            <a:r>
              <a:rPr lang="en-US" sz="4000" dirty="0" err="1" smtClean="0"/>
              <a:t>tushunchalar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i="1" u="sng" dirty="0"/>
              <a:t>R</a:t>
            </a:r>
            <a:r>
              <a:rPr lang="uz-Cyrl-UZ" sz="2800" i="1" u="sng" dirty="0" smtClean="0"/>
              <a:t>atsional </a:t>
            </a:r>
            <a:r>
              <a:rPr lang="uz-Cyrl-UZ" sz="2800" i="1" u="sng" dirty="0"/>
              <a:t>kasrlar va u</a:t>
            </a:r>
            <a:r>
              <a:rPr lang="en-US" sz="2800" i="1" u="sng" dirty="0" err="1"/>
              <a:t>larni</a:t>
            </a:r>
            <a:r>
              <a:rPr lang="en-US" sz="2800" i="1" u="sng" dirty="0"/>
              <a:t> </a:t>
            </a:r>
            <a:r>
              <a:rPr lang="en-US" sz="2800" i="1" u="sng" dirty="0" err="1"/>
              <a:t>integrallash</a:t>
            </a:r>
            <a:r>
              <a:rPr lang="en-US" sz="2800" i="1" u="sng" dirty="0"/>
              <a:t>. R</a:t>
            </a:r>
            <a:r>
              <a:rPr lang="uz-Cyrl-UZ" sz="2800" i="1" u="sng" dirty="0" smtClean="0"/>
              <a:t>atsional </a:t>
            </a:r>
            <a:r>
              <a:rPr lang="uz-Cyrl-UZ" sz="2800" i="1" u="sng" dirty="0"/>
              <a:t>kasrlar va u</a:t>
            </a:r>
            <a:r>
              <a:rPr lang="en-US" sz="2800" i="1" u="sng" dirty="0" err="1"/>
              <a:t>larni</a:t>
            </a:r>
            <a:r>
              <a:rPr lang="en-US" sz="2800" i="1" u="sng" dirty="0"/>
              <a:t> </a:t>
            </a:r>
            <a:r>
              <a:rPr lang="en-US" sz="2800" i="1" u="sng" dirty="0" err="1"/>
              <a:t>integrallash</a:t>
            </a:r>
            <a:r>
              <a:rPr lang="en-US" sz="2800" i="1" u="sng" dirty="0"/>
              <a:t> </a:t>
            </a:r>
            <a:r>
              <a:rPr lang="en-US" sz="2800" i="1" u="sng" dirty="0" err="1"/>
              <a:t>ni</a:t>
            </a:r>
            <a:r>
              <a:rPr lang="en-US" sz="2800" i="1" u="sng" dirty="0"/>
              <a:t> </a:t>
            </a:r>
            <a:r>
              <a:rPr lang="en-US" sz="2800" i="1" u="sng" dirty="0" err="1"/>
              <a:t>talabalarga</a:t>
            </a:r>
            <a:r>
              <a:rPr lang="en-US" sz="2800" i="1" u="sng" dirty="0"/>
              <a:t> </a:t>
            </a:r>
            <a:r>
              <a:rPr lang="en-US" sz="2800" i="1" u="sng" dirty="0" err="1"/>
              <a:t>o’rgatish</a:t>
            </a:r>
            <a:r>
              <a:rPr lang="en-US" sz="2800" i="1" u="sng" dirty="0"/>
              <a:t>.</a:t>
            </a:r>
            <a:endParaRPr lang="ru-RU" dirty="0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533983" y="4005064"/>
            <a:ext cx="7488831" cy="2376264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dirty="0" err="1"/>
              <a:t>Tayanch</a:t>
            </a:r>
            <a:r>
              <a:rPr lang="en-US" sz="2800" dirty="0"/>
              <a:t> </a:t>
            </a:r>
            <a:r>
              <a:rPr lang="en-US" sz="2800" dirty="0" err="1"/>
              <a:t>tushunchalar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1450856"/>
              </p:ext>
            </p:extLst>
          </p:nvPr>
        </p:nvGraphicFramePr>
        <p:xfrm>
          <a:off x="755576" y="4797152"/>
          <a:ext cx="1232794" cy="1107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Формула" r:id="rId3" imgW="368280" imgH="393480" progId="Equation.3">
                  <p:embed/>
                </p:oleObj>
              </mc:Choice>
              <mc:Fallback>
                <p:oleObj name="Формула" r:id="rId3" imgW="368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5576" y="4797152"/>
                        <a:ext cx="1232794" cy="11074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042170"/>
              </p:ext>
            </p:extLst>
          </p:nvPr>
        </p:nvGraphicFramePr>
        <p:xfrm>
          <a:off x="2195736" y="4869160"/>
          <a:ext cx="1334266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Формула" r:id="rId5" imgW="533160" imgH="431640" progId="Equation.3">
                  <p:embed/>
                </p:oleObj>
              </mc:Choice>
              <mc:Fallback>
                <p:oleObj name="Формула" r:id="rId5" imgW="5331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95736" y="4869160"/>
                        <a:ext cx="1334266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4387952"/>
              </p:ext>
            </p:extLst>
          </p:nvPr>
        </p:nvGraphicFramePr>
        <p:xfrm>
          <a:off x="3779912" y="4941168"/>
          <a:ext cx="1877740" cy="978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Формула" r:id="rId7" imgW="876240" imgH="457200" progId="Equation.3">
                  <p:embed/>
                </p:oleObj>
              </mc:Choice>
              <mc:Fallback>
                <p:oleObj name="Формула" r:id="rId7" imgW="87624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4941168"/>
                        <a:ext cx="1877740" cy="9784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4597054"/>
              </p:ext>
            </p:extLst>
          </p:nvPr>
        </p:nvGraphicFramePr>
        <p:xfrm>
          <a:off x="5796136" y="4918481"/>
          <a:ext cx="1944216" cy="1030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Формула" r:id="rId9" imgW="927000" imgH="457200" progId="Equation.3">
                  <p:embed/>
                </p:oleObj>
              </mc:Choice>
              <mc:Fallback>
                <p:oleObj name="Формула" r:id="rId9" imgW="9270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96136" y="4918481"/>
                        <a:ext cx="1944216" cy="10307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166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uz-Cyrl-UZ" sz="5400" b="1" dirty="0"/>
              <a:t>Ratsional funksiyalarni integrallash</a:t>
            </a:r>
            <a:r>
              <a:rPr lang="uz-Cyrl-UZ" sz="5400" dirty="0"/>
              <a:t>.</a:t>
            </a:r>
            <a:r>
              <a:rPr lang="en-US" sz="5400" dirty="0"/>
              <a:t/>
            </a:r>
            <a:br>
              <a:rPr lang="en-US" sz="54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896544"/>
          </a:xfrm>
        </p:spPr>
        <p:txBody>
          <a:bodyPr>
            <a:normAutofit/>
          </a:bodyPr>
          <a:lstStyle/>
          <a:p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ratsional</a:t>
            </a:r>
            <a:r>
              <a:rPr lang="en-US" dirty="0"/>
              <a:t> </a:t>
            </a:r>
            <a:r>
              <a:rPr lang="en-US" dirty="0" err="1"/>
              <a:t>funktsiyani</a:t>
            </a:r>
            <a:r>
              <a:rPr lang="en-US" dirty="0"/>
              <a:t> </a:t>
            </a:r>
            <a:r>
              <a:rPr lang="en-US" dirty="0" err="1"/>
              <a:t>ratsional</a:t>
            </a:r>
            <a:r>
              <a:rPr lang="en-US" dirty="0"/>
              <a:t> </a:t>
            </a:r>
            <a:r>
              <a:rPr lang="en-US" dirty="0" err="1"/>
              <a:t>kasr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, </a:t>
            </a:r>
            <a:r>
              <a:rPr lang="en-US" dirty="0" err="1"/>
              <a:t>ya’ni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ko’phadning</a:t>
            </a:r>
            <a:r>
              <a:rPr lang="en-US" dirty="0"/>
              <a:t> </a:t>
            </a:r>
            <a:r>
              <a:rPr lang="en-US" dirty="0" err="1"/>
              <a:t>nisbati</a:t>
            </a:r>
            <a:r>
              <a:rPr lang="en-US" dirty="0"/>
              <a:t> </a:t>
            </a:r>
            <a:r>
              <a:rPr lang="en-US" dirty="0" err="1"/>
              <a:t>ko’rinishida</a:t>
            </a:r>
            <a:r>
              <a:rPr lang="en-US" dirty="0"/>
              <a:t> </a:t>
            </a:r>
            <a:r>
              <a:rPr lang="en-US" dirty="0" err="1"/>
              <a:t>ifodalash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ru-RU" dirty="0" err="1"/>
              <a:t>Agar</a:t>
            </a:r>
            <a:r>
              <a:rPr lang="ru-RU" dirty="0"/>
              <a:t>,  </a:t>
            </a:r>
            <a:r>
              <a:rPr lang="en-US" dirty="0" smtClean="0"/>
              <a:t>             </a:t>
            </a:r>
            <a:r>
              <a:rPr lang="ru-RU" dirty="0" err="1" smtClean="0"/>
              <a:t>bo’lsa</a:t>
            </a:r>
            <a:r>
              <a:rPr lang="ru-RU" dirty="0"/>
              <a:t>, </a:t>
            </a:r>
            <a:r>
              <a:rPr lang="ru-RU" dirty="0" err="1"/>
              <a:t>kasr</a:t>
            </a:r>
            <a:r>
              <a:rPr lang="ru-RU" dirty="0"/>
              <a:t> </a:t>
            </a:r>
            <a:r>
              <a:rPr lang="ru-RU" dirty="0" err="1"/>
              <a:t>to’g’ri</a:t>
            </a:r>
            <a:r>
              <a:rPr lang="ru-RU" dirty="0"/>
              <a:t> </a:t>
            </a:r>
            <a:r>
              <a:rPr lang="ru-RU" dirty="0" err="1"/>
              <a:t>kasr</a:t>
            </a:r>
            <a:r>
              <a:rPr lang="ru-RU" dirty="0"/>
              <a:t>, </a:t>
            </a:r>
            <a:r>
              <a:rPr lang="ru-RU" dirty="0" err="1"/>
              <a:t>aks</a:t>
            </a:r>
            <a:r>
              <a:rPr lang="ru-RU" dirty="0"/>
              <a:t> </a:t>
            </a:r>
            <a:r>
              <a:rPr lang="ru-RU" dirty="0" err="1"/>
              <a:t>holda</a:t>
            </a:r>
            <a:r>
              <a:rPr lang="ru-RU" dirty="0"/>
              <a:t> </a:t>
            </a:r>
            <a:r>
              <a:rPr lang="ru-RU" dirty="0" err="1"/>
              <a:t>kasr</a:t>
            </a:r>
            <a:r>
              <a:rPr lang="ru-RU" dirty="0"/>
              <a:t> </a:t>
            </a:r>
            <a:r>
              <a:rPr lang="ru-RU" dirty="0" err="1"/>
              <a:t>noto’g’ri</a:t>
            </a:r>
            <a:r>
              <a:rPr lang="ru-RU" dirty="0"/>
              <a:t> </a:t>
            </a:r>
            <a:r>
              <a:rPr lang="ru-RU" dirty="0" err="1"/>
              <a:t>kasr</a:t>
            </a:r>
            <a:r>
              <a:rPr lang="ru-RU" dirty="0"/>
              <a:t> </a:t>
            </a:r>
            <a:r>
              <a:rPr lang="ru-RU" dirty="0" err="1"/>
              <a:t>deyiladi</a:t>
            </a:r>
            <a:r>
              <a:rPr lang="ru-RU" dirty="0" smtClean="0"/>
              <a:t>.</a:t>
            </a:r>
            <a:r>
              <a:rPr lang="en-US" dirty="0" smtClean="0"/>
              <a:t>   </a:t>
            </a:r>
            <a:endParaRPr lang="ru-RU" dirty="0"/>
          </a:p>
          <a:p>
            <a:r>
              <a:rPr lang="ru-RU" dirty="0" err="1"/>
              <a:t>Agar</a:t>
            </a:r>
            <a:r>
              <a:rPr lang="ru-RU" dirty="0"/>
              <a:t> </a:t>
            </a:r>
            <a:r>
              <a:rPr lang="ru-RU" dirty="0" err="1"/>
              <a:t>kasr</a:t>
            </a:r>
            <a:r>
              <a:rPr lang="ru-RU" dirty="0"/>
              <a:t> </a:t>
            </a:r>
            <a:r>
              <a:rPr lang="ru-RU" dirty="0" err="1"/>
              <a:t>noto’g’ri</a:t>
            </a:r>
            <a:r>
              <a:rPr lang="ru-RU" dirty="0"/>
              <a:t> </a:t>
            </a:r>
            <a:r>
              <a:rPr lang="ru-RU" dirty="0" err="1"/>
              <a:t>bo’lsa</a:t>
            </a:r>
            <a:r>
              <a:rPr lang="ru-RU" dirty="0"/>
              <a:t>, </a:t>
            </a:r>
            <a:r>
              <a:rPr lang="ru-RU" dirty="0" err="1"/>
              <a:t>suratni</a:t>
            </a:r>
            <a:r>
              <a:rPr lang="ru-RU" dirty="0"/>
              <a:t> </a:t>
            </a:r>
            <a:r>
              <a:rPr lang="ru-RU" dirty="0" err="1"/>
              <a:t>mahrajiga</a:t>
            </a:r>
            <a:r>
              <a:rPr lang="ru-RU" dirty="0"/>
              <a:t> </a:t>
            </a:r>
            <a:r>
              <a:rPr lang="ru-RU" dirty="0" err="1"/>
              <a:t>bo’lib</a:t>
            </a:r>
            <a:r>
              <a:rPr lang="ru-RU" dirty="0"/>
              <a:t>, (</a:t>
            </a:r>
            <a:r>
              <a:rPr lang="ru-RU" dirty="0" err="1"/>
              <a:t>ko’pxadni</a:t>
            </a:r>
            <a:r>
              <a:rPr lang="ru-RU" dirty="0"/>
              <a:t> </a:t>
            </a:r>
            <a:r>
              <a:rPr lang="ru-RU" dirty="0" err="1"/>
              <a:t>ko’phadga</a:t>
            </a:r>
            <a:r>
              <a:rPr lang="ru-RU" dirty="0"/>
              <a:t> </a:t>
            </a:r>
            <a:r>
              <a:rPr lang="ru-RU" dirty="0" err="1"/>
              <a:t>bo’lish</a:t>
            </a:r>
            <a:r>
              <a:rPr lang="ru-RU" dirty="0"/>
              <a:t> </a:t>
            </a:r>
            <a:r>
              <a:rPr lang="ru-RU" dirty="0" err="1"/>
              <a:t>qoidasiga</a:t>
            </a:r>
            <a:r>
              <a:rPr lang="ru-RU" dirty="0"/>
              <a:t> </a:t>
            </a:r>
            <a:r>
              <a:rPr lang="ru-RU" dirty="0" err="1"/>
              <a:t>ko’ra</a:t>
            </a:r>
            <a:r>
              <a:rPr lang="ru-RU" dirty="0"/>
              <a:t>) </a:t>
            </a:r>
            <a:r>
              <a:rPr lang="ru-RU" dirty="0" err="1"/>
              <a:t>berilgan</a:t>
            </a:r>
            <a:r>
              <a:rPr lang="ru-RU" dirty="0"/>
              <a:t> </a:t>
            </a:r>
            <a:r>
              <a:rPr lang="ru-RU" dirty="0" err="1"/>
              <a:t>kasrni</a:t>
            </a:r>
            <a:r>
              <a:rPr lang="ru-RU" dirty="0"/>
              <a:t> </a:t>
            </a:r>
            <a:r>
              <a:rPr lang="ru-RU" dirty="0" err="1"/>
              <a:t>ko’phad</a:t>
            </a:r>
            <a:r>
              <a:rPr lang="ru-RU" dirty="0"/>
              <a:t> </a:t>
            </a:r>
            <a:r>
              <a:rPr lang="ru-RU" dirty="0" err="1"/>
              <a:t>bilan</a:t>
            </a:r>
            <a:r>
              <a:rPr lang="ru-RU" dirty="0"/>
              <a:t> </a:t>
            </a:r>
            <a:r>
              <a:rPr lang="ru-RU" dirty="0" err="1"/>
              <a:t>biror</a:t>
            </a:r>
            <a:r>
              <a:rPr lang="ru-RU" dirty="0"/>
              <a:t> </a:t>
            </a:r>
            <a:r>
              <a:rPr lang="ru-RU" dirty="0" err="1"/>
              <a:t>to’g’ri</a:t>
            </a:r>
            <a:r>
              <a:rPr lang="ru-RU" dirty="0"/>
              <a:t> </a:t>
            </a:r>
            <a:r>
              <a:rPr lang="ru-RU" dirty="0" err="1"/>
              <a:t>kasrning</a:t>
            </a:r>
            <a:r>
              <a:rPr lang="ru-RU" dirty="0"/>
              <a:t> </a:t>
            </a:r>
            <a:r>
              <a:rPr lang="ru-RU" dirty="0" err="1"/>
              <a:t>yig’indisi</a:t>
            </a:r>
            <a:r>
              <a:rPr lang="ru-RU" dirty="0"/>
              <a:t> </a:t>
            </a:r>
            <a:r>
              <a:rPr lang="ru-RU" dirty="0" err="1"/>
              <a:t>ko’rinishida</a:t>
            </a:r>
            <a:r>
              <a:rPr lang="ru-RU" dirty="0"/>
              <a:t> </a:t>
            </a:r>
            <a:r>
              <a:rPr lang="ru-RU" dirty="0" err="1"/>
              <a:t>tasvirlash</a:t>
            </a:r>
            <a:r>
              <a:rPr lang="ru-RU" dirty="0"/>
              <a:t> </a:t>
            </a:r>
            <a:r>
              <a:rPr lang="ru-RU" dirty="0" err="1"/>
              <a:t>mumkin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852936"/>
            <a:ext cx="5483519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4090402"/>
            <a:ext cx="1008110" cy="33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749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639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b="1" dirty="0"/>
              <a:t>1</a:t>
            </a:r>
            <a:r>
              <a:rPr lang="en-US" sz="2800" b="1" dirty="0" smtClean="0"/>
              <a:t>-misol</a:t>
            </a:r>
            <a:r>
              <a:rPr lang="en-US" sz="2800" dirty="0"/>
              <a:t>: </a:t>
            </a:r>
            <a:r>
              <a:rPr lang="en-US" sz="2800" dirty="0" smtClean="0"/>
              <a:t>                </a:t>
            </a:r>
            <a:r>
              <a:rPr lang="en-US" sz="2800" dirty="0" err="1"/>
              <a:t>noto’g’ri</a:t>
            </a:r>
            <a:r>
              <a:rPr lang="en-US" sz="2800" dirty="0"/>
              <a:t> </a:t>
            </a:r>
            <a:r>
              <a:rPr lang="en-US" sz="2800" dirty="0" err="1"/>
              <a:t>kasr</a:t>
            </a:r>
            <a:r>
              <a:rPr lang="en-US" sz="2800" dirty="0"/>
              <a:t> </a:t>
            </a:r>
            <a:r>
              <a:rPr lang="en-US" sz="2800" dirty="0" err="1"/>
              <a:t>berilgan</a:t>
            </a:r>
            <a:r>
              <a:rPr lang="en-US" sz="2800" dirty="0"/>
              <a:t> </a:t>
            </a:r>
            <a:r>
              <a:rPr lang="en-US" sz="2800" dirty="0" err="1"/>
              <a:t>bo’lsin</a:t>
            </a:r>
            <a:r>
              <a:rPr lang="en-US" sz="2800" dirty="0"/>
              <a:t>. </a:t>
            </a:r>
            <a:endParaRPr lang="ru-RU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err="1" smtClean="0"/>
              <a:t>Suratni</a:t>
            </a:r>
            <a:r>
              <a:rPr lang="en-US" sz="2800" dirty="0" smtClean="0"/>
              <a:t>  </a:t>
            </a:r>
            <a:r>
              <a:rPr lang="en-US" sz="2800" dirty="0" err="1"/>
              <a:t>mahrajga</a:t>
            </a:r>
            <a:r>
              <a:rPr lang="en-US" sz="2800" dirty="0"/>
              <a:t> </a:t>
            </a:r>
            <a:r>
              <a:rPr lang="en-US" sz="2800" dirty="0" err="1"/>
              <a:t>bo’lib</a:t>
            </a:r>
            <a:r>
              <a:rPr lang="en-US" sz="2800" dirty="0"/>
              <a:t> </a:t>
            </a:r>
            <a:r>
              <a:rPr lang="en-US" sz="2800" dirty="0" err="1"/>
              <a:t>quyidagiga</a:t>
            </a:r>
            <a:r>
              <a:rPr lang="en-US" sz="2800" dirty="0"/>
              <a:t> </a:t>
            </a:r>
            <a:r>
              <a:rPr lang="en-US" sz="2800" dirty="0" err="1"/>
              <a:t>ega</a:t>
            </a:r>
            <a:r>
              <a:rPr lang="en-US" sz="2800" dirty="0"/>
              <a:t> </a:t>
            </a:r>
            <a:r>
              <a:rPr lang="en-US" sz="2800" dirty="0" err="1"/>
              <a:t>bo’lamiz</a:t>
            </a:r>
            <a:r>
              <a:rPr lang="en-US" sz="2800" dirty="0" smtClean="0"/>
              <a:t>: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ru-RU" sz="2800" dirty="0" err="1"/>
              <a:t>ko’phadlarni</a:t>
            </a:r>
            <a:r>
              <a:rPr lang="ru-RU" sz="2800" dirty="0"/>
              <a:t>  </a:t>
            </a:r>
            <a:r>
              <a:rPr lang="ru-RU" sz="2800" dirty="0" err="1"/>
              <a:t>integrallash</a:t>
            </a:r>
            <a:r>
              <a:rPr lang="ru-RU" sz="2800" dirty="0"/>
              <a:t> </a:t>
            </a:r>
            <a:r>
              <a:rPr lang="ru-RU" sz="2800" dirty="0" err="1"/>
              <a:t>hech</a:t>
            </a:r>
            <a:r>
              <a:rPr lang="ru-RU" sz="2800" dirty="0"/>
              <a:t> </a:t>
            </a:r>
            <a:r>
              <a:rPr lang="ru-RU" sz="2800" dirty="0" err="1"/>
              <a:t>qanday</a:t>
            </a:r>
            <a:r>
              <a:rPr lang="ru-RU" sz="2800" dirty="0"/>
              <a:t> </a:t>
            </a:r>
            <a:r>
              <a:rPr lang="ru-RU" sz="2800" dirty="0" err="1"/>
              <a:t>qiyinchilik</a:t>
            </a:r>
            <a:r>
              <a:rPr lang="ru-RU" sz="2800" dirty="0"/>
              <a:t> </a:t>
            </a:r>
            <a:r>
              <a:rPr lang="ru-RU" sz="2800" dirty="0" err="1"/>
              <a:t>tug’dirmagani</a:t>
            </a:r>
            <a:r>
              <a:rPr lang="ru-RU" sz="2800" dirty="0"/>
              <a:t> </a:t>
            </a:r>
            <a:r>
              <a:rPr lang="ru-RU" sz="2800" dirty="0" err="1"/>
              <a:t>uchun</a:t>
            </a:r>
            <a:r>
              <a:rPr lang="ru-RU" sz="2800" dirty="0"/>
              <a:t> </a:t>
            </a:r>
            <a:r>
              <a:rPr lang="ru-RU" sz="2800" dirty="0" err="1"/>
              <a:t>ratsional</a:t>
            </a:r>
            <a:r>
              <a:rPr lang="ru-RU" sz="2800" dirty="0"/>
              <a:t> </a:t>
            </a:r>
            <a:r>
              <a:rPr lang="ru-RU" sz="2800" dirty="0" err="1"/>
              <a:t>kasrlarni</a:t>
            </a:r>
            <a:r>
              <a:rPr lang="ru-RU" sz="2800" dirty="0"/>
              <a:t> </a:t>
            </a:r>
            <a:r>
              <a:rPr lang="ru-RU" sz="2800" dirty="0" err="1"/>
              <a:t>integrallashdagi</a:t>
            </a:r>
            <a:r>
              <a:rPr lang="ru-RU" sz="2800" dirty="0"/>
              <a:t> </a:t>
            </a:r>
            <a:r>
              <a:rPr lang="ru-RU" sz="2800" dirty="0" err="1"/>
              <a:t>asosiy</a:t>
            </a:r>
            <a:r>
              <a:rPr lang="ru-RU" sz="2800" dirty="0"/>
              <a:t> </a:t>
            </a:r>
            <a:r>
              <a:rPr lang="ru-RU" sz="2800" dirty="0" err="1"/>
              <a:t>qiyinchilik</a:t>
            </a:r>
            <a:r>
              <a:rPr lang="ru-RU" sz="2800" dirty="0"/>
              <a:t> </a:t>
            </a:r>
            <a:r>
              <a:rPr lang="ru-RU" sz="2800" dirty="0" err="1"/>
              <a:t>to’g’ri</a:t>
            </a:r>
            <a:r>
              <a:rPr lang="ru-RU" sz="2800" dirty="0"/>
              <a:t> </a:t>
            </a:r>
            <a:r>
              <a:rPr lang="ru-RU" sz="2800" dirty="0" err="1"/>
              <a:t>ratsional</a:t>
            </a:r>
            <a:r>
              <a:rPr lang="ru-RU" sz="2800" dirty="0"/>
              <a:t> </a:t>
            </a:r>
            <a:r>
              <a:rPr lang="ru-RU" sz="2800" dirty="0" err="1"/>
              <a:t>kasrlarni</a:t>
            </a:r>
            <a:r>
              <a:rPr lang="ru-RU" sz="2800" dirty="0"/>
              <a:t> </a:t>
            </a:r>
            <a:r>
              <a:rPr lang="ru-RU" sz="2800" dirty="0" err="1"/>
              <a:t>integrallashdan</a:t>
            </a:r>
            <a:r>
              <a:rPr lang="ru-RU" sz="2800" dirty="0"/>
              <a:t> </a:t>
            </a:r>
            <a:r>
              <a:rPr lang="ru-RU" sz="2800" dirty="0" err="1"/>
              <a:t>iborat</a:t>
            </a:r>
            <a:r>
              <a:rPr lang="ru-RU" sz="2800" dirty="0"/>
              <a:t>. 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06783"/>
            <a:ext cx="3240360" cy="953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188" y="1628800"/>
            <a:ext cx="1261727" cy="99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478752"/>
            <a:ext cx="5426758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95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336704"/>
          </a:xfrm>
        </p:spPr>
        <p:txBody>
          <a:bodyPr/>
          <a:lstStyle/>
          <a:p>
            <a:r>
              <a:rPr lang="en-US" dirty="0" err="1"/>
              <a:t>Endi</a:t>
            </a:r>
            <a:r>
              <a:rPr lang="en-US" dirty="0"/>
              <a:t> </a:t>
            </a:r>
            <a:r>
              <a:rPr lang="en-US" dirty="0" err="1"/>
              <a:t>ratsional</a:t>
            </a:r>
            <a:r>
              <a:rPr lang="en-US" dirty="0"/>
              <a:t> </a:t>
            </a:r>
            <a:r>
              <a:rPr lang="en-US" dirty="0" err="1"/>
              <a:t>kasrlarni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sodda</a:t>
            </a:r>
            <a:r>
              <a:rPr lang="en-US" dirty="0"/>
              <a:t> </a:t>
            </a:r>
            <a:r>
              <a:rPr lang="en-US" dirty="0" err="1"/>
              <a:t>ratsional</a:t>
            </a:r>
            <a:r>
              <a:rPr lang="en-US" dirty="0"/>
              <a:t> </a:t>
            </a:r>
            <a:r>
              <a:rPr lang="en-US" dirty="0" err="1"/>
              <a:t>kasrlarga</a:t>
            </a:r>
            <a:r>
              <a:rPr lang="en-US" dirty="0"/>
              <a:t> </a:t>
            </a:r>
            <a:r>
              <a:rPr lang="en-US" dirty="0" err="1"/>
              <a:t>ajratishni</a:t>
            </a:r>
            <a:r>
              <a:rPr lang="en-US" dirty="0"/>
              <a:t> </a:t>
            </a:r>
            <a:r>
              <a:rPr lang="en-US" dirty="0" err="1"/>
              <a:t>qaraymiz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— </a:t>
            </a:r>
            <a:r>
              <a:rPr lang="en-US" dirty="0" err="1"/>
              <a:t>to’g’ri</a:t>
            </a:r>
            <a:r>
              <a:rPr lang="en-US" dirty="0"/>
              <a:t> </a:t>
            </a:r>
            <a:r>
              <a:rPr lang="en-US" dirty="0" err="1"/>
              <a:t>ratsional</a:t>
            </a:r>
            <a:r>
              <a:rPr lang="en-US" dirty="0"/>
              <a:t> </a:t>
            </a:r>
            <a:r>
              <a:rPr lang="en-US" dirty="0" err="1"/>
              <a:t>kasrni</a:t>
            </a:r>
            <a:r>
              <a:rPr lang="en-US" dirty="0"/>
              <a:t> </a:t>
            </a:r>
            <a:r>
              <a:rPr lang="en-US" dirty="0" err="1"/>
              <a:t>qaraylik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Bu </a:t>
            </a:r>
            <a:r>
              <a:rPr lang="en-US" dirty="0" err="1"/>
              <a:t>kasrni</a:t>
            </a:r>
            <a:r>
              <a:rPr lang="en-US" dirty="0"/>
              <a:t> </a:t>
            </a:r>
            <a:r>
              <a:rPr lang="en-US" dirty="0" err="1"/>
              <a:t>mahraji</a:t>
            </a:r>
            <a:r>
              <a:rPr lang="en-US" dirty="0"/>
              <a:t>     </a:t>
            </a:r>
            <a:r>
              <a:rPr lang="en-US" dirty="0" smtClean="0"/>
              <a:t>                                  </a:t>
            </a:r>
            <a:r>
              <a:rPr lang="en-US" dirty="0" err="1" smtClean="0"/>
              <a:t>ko’rinishidagi</a:t>
            </a:r>
            <a:r>
              <a:rPr lang="en-US" dirty="0" smtClean="0"/>
              <a:t> </a:t>
            </a:r>
            <a:r>
              <a:rPr lang="en-US" dirty="0" err="1"/>
              <a:t>chiziqli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kvadrat</a:t>
            </a:r>
            <a:r>
              <a:rPr lang="en-US" dirty="0"/>
              <a:t> </a:t>
            </a:r>
            <a:r>
              <a:rPr lang="en-US" dirty="0" err="1"/>
              <a:t>ko’paytuvchilarga</a:t>
            </a:r>
            <a:r>
              <a:rPr lang="en-US" dirty="0"/>
              <a:t> </a:t>
            </a:r>
            <a:r>
              <a:rPr lang="en-US" dirty="0" err="1"/>
              <a:t>ajralsin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                </a:t>
            </a:r>
            <a:r>
              <a:rPr lang="en-US" dirty="0" err="1"/>
              <a:t>ko’rinishidagi</a:t>
            </a:r>
            <a:r>
              <a:rPr lang="en-US" dirty="0"/>
              <a:t> </a:t>
            </a:r>
            <a:r>
              <a:rPr lang="en-US" dirty="0" err="1"/>
              <a:t>ko’paytuvchi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  </a:t>
            </a:r>
            <a:r>
              <a:rPr lang="en-US" dirty="0" err="1" smtClean="0"/>
              <a:t>karrali</a:t>
            </a:r>
            <a:r>
              <a:rPr lang="en-US" dirty="0" smtClean="0"/>
              <a:t> </a:t>
            </a:r>
            <a:r>
              <a:rPr lang="en-US" dirty="0" err="1" smtClean="0"/>
              <a:t>ildizga</a:t>
            </a:r>
            <a:r>
              <a:rPr lang="en-US" dirty="0" smtClean="0"/>
              <a:t>,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</a:t>
            </a:r>
            <a:r>
              <a:rPr lang="en-US" dirty="0" err="1" smtClean="0"/>
              <a:t>ko’rinishidagi</a:t>
            </a:r>
            <a:r>
              <a:rPr lang="en-US" dirty="0" smtClean="0"/>
              <a:t> </a:t>
            </a:r>
            <a:r>
              <a:rPr lang="en-US" dirty="0" err="1"/>
              <a:t>ko’paytuvchi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/>
              <a:t>S</a:t>
            </a:r>
            <a:r>
              <a:rPr lang="en-US" dirty="0" smtClean="0"/>
              <a:t>   </a:t>
            </a:r>
            <a:r>
              <a:rPr lang="en-US" dirty="0" err="1" smtClean="0"/>
              <a:t>kompleks</a:t>
            </a:r>
            <a:r>
              <a:rPr lang="en-US" dirty="0" smtClean="0"/>
              <a:t> </a:t>
            </a:r>
            <a:r>
              <a:rPr lang="en-US" dirty="0" err="1"/>
              <a:t>qo’shma</a:t>
            </a:r>
            <a:r>
              <a:rPr lang="en-US" dirty="0"/>
              <a:t> </a:t>
            </a:r>
            <a:r>
              <a:rPr lang="en-US" dirty="0" err="1"/>
              <a:t>ildizga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kelsin</a:t>
            </a:r>
            <a:r>
              <a:rPr lang="en-US" dirty="0"/>
              <a:t>, </a:t>
            </a:r>
            <a:r>
              <a:rPr lang="en-US" dirty="0" err="1"/>
              <a:t>ya’ni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(1)</a:t>
            </a: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1008112" cy="775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01" y="2930117"/>
            <a:ext cx="1085715" cy="487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064" y="2060847"/>
            <a:ext cx="1840995" cy="487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49" y="2060847"/>
            <a:ext cx="1085715" cy="487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17902"/>
            <a:ext cx="1840995" cy="487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49" y="4437112"/>
            <a:ext cx="6806418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097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408712"/>
          </a:xfrm>
        </p:spPr>
        <p:txBody>
          <a:bodyPr/>
          <a:lstStyle/>
          <a:p>
            <a:r>
              <a:rPr lang="en-US" b="1" i="1" dirty="0" err="1"/>
              <a:t>Teorema</a:t>
            </a:r>
            <a:r>
              <a:rPr lang="en-US" b="1" dirty="0"/>
              <a:t>: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 </a:t>
            </a:r>
            <a:r>
              <a:rPr lang="ru-RU" dirty="0" smtClean="0"/>
              <a:t>            </a:t>
            </a:r>
            <a:r>
              <a:rPr lang="en-US" dirty="0" smtClean="0"/>
              <a:t>   </a:t>
            </a:r>
            <a:r>
              <a:rPr lang="en-US" dirty="0" err="1" smtClean="0"/>
              <a:t>ratsional</a:t>
            </a:r>
            <a:r>
              <a:rPr lang="en-US" dirty="0" smtClean="0"/>
              <a:t> </a:t>
            </a:r>
            <a:r>
              <a:rPr lang="en-US" dirty="0" err="1"/>
              <a:t>kasrni</a:t>
            </a:r>
            <a:r>
              <a:rPr lang="en-US" dirty="0"/>
              <a:t>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maxraji</a:t>
            </a:r>
            <a:r>
              <a:rPr lang="en-US" dirty="0" smtClean="0"/>
              <a:t> </a:t>
            </a:r>
            <a:r>
              <a:rPr lang="en-US" dirty="0"/>
              <a:t>(1) formula </a:t>
            </a:r>
            <a:r>
              <a:rPr lang="en-US" dirty="0" err="1" smtClean="0"/>
              <a:t>ko’rinishidagi</a:t>
            </a:r>
            <a:r>
              <a:rPr lang="ru-RU" dirty="0"/>
              <a:t> </a:t>
            </a:r>
            <a:r>
              <a:rPr lang="en-US" dirty="0" err="1" smtClean="0"/>
              <a:t>ko’paytuvchilarga</a:t>
            </a:r>
            <a:r>
              <a:rPr lang="en-US" dirty="0" smtClean="0"/>
              <a:t> </a:t>
            </a:r>
            <a:r>
              <a:rPr lang="en-US" dirty="0" err="1"/>
              <a:t>ajratilgan</a:t>
            </a:r>
            <a:r>
              <a:rPr lang="en-US" dirty="0"/>
              <a:t> </a:t>
            </a:r>
            <a:r>
              <a:rPr lang="en-US" dirty="0" err="1"/>
              <a:t>bo’lsa</a:t>
            </a:r>
            <a:r>
              <a:rPr lang="en-US" dirty="0"/>
              <a:t>, </a:t>
            </a:r>
            <a:r>
              <a:rPr lang="en-US" dirty="0" err="1"/>
              <a:t>uni</a:t>
            </a:r>
            <a:r>
              <a:rPr lang="en-US" dirty="0"/>
              <a:t> I, II, III, IV </a:t>
            </a:r>
            <a:r>
              <a:rPr lang="en-US" dirty="0" err="1" smtClean="0"/>
              <a:t>ko’rinishida</a:t>
            </a:r>
            <a:r>
              <a:rPr lang="en-US" dirty="0" smtClean="0"/>
              <a:t> </a:t>
            </a:r>
            <a:r>
              <a:rPr lang="en-US" dirty="0" err="1"/>
              <a:t>ifodalash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en-US" dirty="0" err="1"/>
              <a:t>Bunda</a:t>
            </a:r>
            <a:r>
              <a:rPr lang="en-US" dirty="0"/>
              <a:t>: 1) </a:t>
            </a:r>
            <a:r>
              <a:rPr lang="en-US" dirty="0" err="1"/>
              <a:t>formulaning</a:t>
            </a:r>
            <a:r>
              <a:rPr lang="en-US" dirty="0"/>
              <a:t>  </a:t>
            </a:r>
            <a:r>
              <a:rPr lang="ru-RU" dirty="0" smtClean="0"/>
              <a:t>            </a:t>
            </a:r>
            <a:r>
              <a:rPr lang="en-US" dirty="0" smtClean="0"/>
              <a:t> </a:t>
            </a:r>
            <a:r>
              <a:rPr lang="en-US" dirty="0" err="1" smtClean="0"/>
              <a:t>ko’rinishidagi</a:t>
            </a:r>
            <a:r>
              <a:rPr lang="en-US" dirty="0" smtClean="0"/>
              <a:t> </a:t>
            </a:r>
            <a:endParaRPr lang="ru-RU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ko’paytuvchisiga</a:t>
            </a:r>
            <a:r>
              <a:rPr lang="en-US" dirty="0" smtClean="0"/>
              <a:t>  I 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bitta</a:t>
            </a:r>
            <a:r>
              <a:rPr lang="en-US" dirty="0"/>
              <a:t>  </a:t>
            </a:r>
            <a:r>
              <a:rPr lang="ru-RU" dirty="0" smtClean="0"/>
              <a:t>        </a:t>
            </a:r>
            <a:r>
              <a:rPr lang="en-US" dirty="0" smtClean="0"/>
              <a:t>  </a:t>
            </a:r>
            <a:r>
              <a:rPr lang="ru-RU" dirty="0" smtClean="0"/>
              <a:t> </a:t>
            </a:r>
            <a:r>
              <a:rPr lang="en-US" dirty="0" err="1" smtClean="0"/>
              <a:t>kasr</a:t>
            </a:r>
            <a:r>
              <a:rPr lang="en-US" dirty="0" smtClean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) (1) </a:t>
            </a:r>
            <a:r>
              <a:rPr lang="en-US" dirty="0" err="1"/>
              <a:t>formulaning</a:t>
            </a:r>
            <a:r>
              <a:rPr lang="en-US" dirty="0"/>
              <a:t> </a:t>
            </a:r>
            <a:r>
              <a:rPr lang="ru-RU" dirty="0" smtClean="0"/>
              <a:t>            </a:t>
            </a:r>
            <a:r>
              <a:rPr lang="en-US" dirty="0" smtClean="0"/>
              <a:t> </a:t>
            </a:r>
            <a:r>
              <a:rPr lang="ru-RU" dirty="0" smtClean="0"/>
              <a:t>  </a:t>
            </a:r>
            <a:r>
              <a:rPr lang="en-US" dirty="0" err="1" smtClean="0"/>
              <a:t>ko’rinishdagi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ko’paytuvchisiga</a:t>
            </a:r>
            <a:r>
              <a:rPr lang="en-US" dirty="0" smtClean="0"/>
              <a:t> </a:t>
            </a:r>
            <a:r>
              <a:rPr lang="en-US" dirty="0"/>
              <a:t>I </a:t>
            </a:r>
            <a:r>
              <a:rPr lang="en-US" dirty="0" err="1"/>
              <a:t>va</a:t>
            </a:r>
            <a:r>
              <a:rPr lang="en-US" dirty="0"/>
              <a:t> II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i="1" dirty="0" smtClean="0"/>
              <a:t>k </a:t>
            </a:r>
            <a:r>
              <a:rPr lang="en-US" dirty="0" smtClean="0"/>
              <a:t> </a:t>
            </a:r>
            <a:r>
              <a:rPr lang="en-US" dirty="0"/>
              <a:t>ta </a:t>
            </a:r>
            <a:r>
              <a:rPr lang="en-US" dirty="0" err="1"/>
              <a:t>kasr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: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3272" y="224644"/>
            <a:ext cx="1048351" cy="85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285" y="1231729"/>
            <a:ext cx="848469" cy="449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596" y="2557714"/>
            <a:ext cx="1036022" cy="431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056" y="3175561"/>
            <a:ext cx="896945" cy="915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968" y="4719109"/>
            <a:ext cx="1023173" cy="65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2886" y="5779540"/>
            <a:ext cx="4392488" cy="955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674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91264" cy="6048672"/>
          </a:xfrm>
        </p:spPr>
        <p:txBody>
          <a:bodyPr/>
          <a:lstStyle/>
          <a:p>
            <a:r>
              <a:rPr lang="en-US" dirty="0"/>
              <a:t>3) (1) </a:t>
            </a:r>
            <a:r>
              <a:rPr lang="en-US" dirty="0" err="1"/>
              <a:t>formulaning</a:t>
            </a:r>
            <a:r>
              <a:rPr lang="en-US" dirty="0"/>
              <a:t>  </a:t>
            </a:r>
            <a:r>
              <a:rPr lang="en-US" dirty="0" smtClean="0"/>
              <a:t>                 </a:t>
            </a:r>
            <a:r>
              <a:rPr lang="en-US" dirty="0" err="1" smtClean="0"/>
              <a:t>ko’rinishdagi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ko’paytuvchisiga</a:t>
            </a:r>
            <a:r>
              <a:rPr lang="en-US" dirty="0" smtClean="0"/>
              <a:t>  III  </a:t>
            </a:r>
            <a:r>
              <a:rPr lang="en-US" dirty="0" err="1" smtClean="0"/>
              <a:t>turdagi</a:t>
            </a:r>
            <a:r>
              <a:rPr lang="en-US" dirty="0" smtClean="0"/>
              <a:t> </a:t>
            </a:r>
            <a:r>
              <a:rPr lang="en-US" dirty="0" err="1"/>
              <a:t>kasr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) (1) </a:t>
            </a:r>
            <a:r>
              <a:rPr lang="en-US" dirty="0" err="1"/>
              <a:t>formulaning</a:t>
            </a:r>
            <a:r>
              <a:rPr lang="en-US" dirty="0"/>
              <a:t> </a:t>
            </a:r>
            <a:r>
              <a:rPr lang="en-US" dirty="0" smtClean="0"/>
              <a:t>                       </a:t>
            </a:r>
            <a:r>
              <a:rPr lang="en-US" dirty="0" err="1" smtClean="0"/>
              <a:t>ko’rinishidagi</a:t>
            </a:r>
            <a:r>
              <a:rPr lang="en-US" dirty="0" smtClean="0"/>
              <a:t> </a:t>
            </a:r>
            <a:r>
              <a:rPr lang="en-US" dirty="0" err="1"/>
              <a:t>ko’paytuvchisiga</a:t>
            </a:r>
            <a:r>
              <a:rPr lang="en-US" dirty="0"/>
              <a:t> III </a:t>
            </a:r>
            <a:r>
              <a:rPr lang="en-US" dirty="0" err="1"/>
              <a:t>va</a:t>
            </a:r>
            <a:r>
              <a:rPr lang="en-US" dirty="0"/>
              <a:t> IV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i="1" dirty="0" smtClean="0"/>
              <a:t>m</a:t>
            </a:r>
            <a:r>
              <a:rPr lang="en-US" dirty="0" smtClean="0"/>
              <a:t> 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/>
              <a:t>kasr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ru-RU" dirty="0" err="1"/>
              <a:t>To’g’ri</a:t>
            </a:r>
            <a:r>
              <a:rPr lang="ru-RU" dirty="0"/>
              <a:t> </a:t>
            </a:r>
            <a:r>
              <a:rPr lang="ru-RU" dirty="0" err="1"/>
              <a:t>ratsional</a:t>
            </a:r>
            <a:r>
              <a:rPr lang="ru-RU" dirty="0"/>
              <a:t> </a:t>
            </a:r>
            <a:r>
              <a:rPr lang="ru-RU" dirty="0" err="1"/>
              <a:t>kasrlarni</a:t>
            </a:r>
            <a:r>
              <a:rPr lang="ru-RU" dirty="0"/>
              <a:t> </a:t>
            </a:r>
            <a:r>
              <a:rPr lang="ru-RU" dirty="0" err="1"/>
              <a:t>oddiy</a:t>
            </a:r>
            <a:r>
              <a:rPr lang="ru-RU" dirty="0"/>
              <a:t> </a:t>
            </a:r>
            <a:r>
              <a:rPr lang="ru-RU" dirty="0" err="1"/>
              <a:t>kasrlar</a:t>
            </a:r>
            <a:r>
              <a:rPr lang="ru-RU" dirty="0"/>
              <a:t> </a:t>
            </a:r>
            <a:r>
              <a:rPr lang="ru-RU" dirty="0" err="1"/>
              <a:t>yig’indisi</a:t>
            </a:r>
            <a:r>
              <a:rPr lang="ru-RU" dirty="0"/>
              <a:t> </a:t>
            </a:r>
            <a:r>
              <a:rPr lang="ru-RU" dirty="0" err="1"/>
              <a:t>ifodasidagi</a:t>
            </a:r>
            <a:r>
              <a:rPr lang="ru-RU" dirty="0"/>
              <a:t>  </a:t>
            </a:r>
            <a:r>
              <a:rPr lang="ru-RU" dirty="0" err="1"/>
              <a:t>koeffitsientlarni</a:t>
            </a:r>
            <a:r>
              <a:rPr lang="ru-RU" dirty="0"/>
              <a:t> </a:t>
            </a:r>
            <a:r>
              <a:rPr lang="ru-RU" dirty="0" err="1"/>
              <a:t>aniqlashni</a:t>
            </a:r>
            <a:r>
              <a:rPr lang="ru-RU" dirty="0"/>
              <a:t> </a:t>
            </a:r>
            <a:r>
              <a:rPr lang="ru-RU" dirty="0" err="1"/>
              <a:t>turli</a:t>
            </a:r>
            <a:r>
              <a:rPr lang="ru-RU" dirty="0"/>
              <a:t> </a:t>
            </a:r>
            <a:r>
              <a:rPr lang="ru-RU" dirty="0" err="1"/>
              <a:t>xil</a:t>
            </a:r>
            <a:r>
              <a:rPr lang="ru-RU" dirty="0"/>
              <a:t> </a:t>
            </a:r>
            <a:r>
              <a:rPr lang="ru-RU" dirty="0" err="1"/>
              <a:t>usullari</a:t>
            </a:r>
            <a:r>
              <a:rPr lang="ru-RU" dirty="0"/>
              <a:t> </a:t>
            </a:r>
            <a:r>
              <a:rPr lang="ru-RU" dirty="0" err="1"/>
              <a:t>bor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en-US" dirty="0" err="1"/>
              <a:t>Buni</a:t>
            </a:r>
            <a:r>
              <a:rPr lang="en-US" dirty="0"/>
              <a:t> </a:t>
            </a:r>
            <a:r>
              <a:rPr lang="en-US" dirty="0" err="1"/>
              <a:t>misollarda</a:t>
            </a:r>
            <a:r>
              <a:rPr lang="en-US" dirty="0"/>
              <a:t> </a:t>
            </a:r>
            <a:r>
              <a:rPr lang="en-US" dirty="0" err="1"/>
              <a:t>tushunamiz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04664"/>
            <a:ext cx="1283593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288820"/>
            <a:ext cx="1283593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127" y="1917754"/>
            <a:ext cx="1775098" cy="47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65" y="2852936"/>
            <a:ext cx="7596324" cy="1128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542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99</TotalTime>
  <Words>554</Words>
  <Application>Microsoft Office PowerPoint</Application>
  <PresentationFormat>Экран (4:3)</PresentationFormat>
  <Paragraphs>100</Paragraphs>
  <Slides>18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9" baseType="lpstr">
      <vt:lpstr>Algerian</vt:lpstr>
      <vt:lpstr>Arial</vt:lpstr>
      <vt:lpstr>Arial Narrow</vt:lpstr>
      <vt:lpstr>Calibri</vt:lpstr>
      <vt:lpstr>Cambria Math</vt:lpstr>
      <vt:lpstr>Constantia</vt:lpstr>
      <vt:lpstr>Times New Roman</vt:lpstr>
      <vt:lpstr>Wingdings</vt:lpstr>
      <vt:lpstr>Wingdings 2</vt:lpstr>
      <vt:lpstr>Поток</vt:lpstr>
      <vt:lpstr>Формула</vt:lpstr>
      <vt:lpstr>Ratsional funksiyalarni integrallash. </vt:lpstr>
      <vt:lpstr>REJA:</vt:lpstr>
      <vt:lpstr>O’tilgan mavzular bo’yicha savol-javob </vt:lpstr>
      <vt:lpstr> Darsning maqsadi va tayanch tushunchalar</vt:lpstr>
      <vt:lpstr>Ratsional funksiyalarni integrallash.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yechish uchun misol va masalalar </vt:lpstr>
      <vt:lpstr>Презентация PowerPoint</vt:lpstr>
      <vt:lpstr>B/BX/B  JADVALI</vt:lpstr>
      <vt:lpstr>O‘z-o‘zini tekshirish uchun savollar </vt:lpstr>
      <vt:lpstr>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Ratsional funksiyalarni integrallash.</dc:title>
  <dc:creator>Umidjon</dc:creator>
  <cp:lastModifiedBy>User</cp:lastModifiedBy>
  <cp:revision>14</cp:revision>
  <dcterms:created xsi:type="dcterms:W3CDTF">2016-04-05T17:31:52Z</dcterms:created>
  <dcterms:modified xsi:type="dcterms:W3CDTF">2016-05-19T11:14:36Z</dcterms:modified>
</cp:coreProperties>
</file>