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7" r:id="rId2"/>
    <p:sldId id="258" r:id="rId3"/>
    <p:sldId id="261" r:id="rId4"/>
    <p:sldId id="263" r:id="rId5"/>
    <p:sldId id="264" r:id="rId6"/>
    <p:sldId id="265" r:id="rId7"/>
    <p:sldId id="260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2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2C87-8F1F-42BB-ADE8-BFBCE3A061D6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63BF-4D54-4563-A0C1-3443B8EB5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1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0E68A2-5C6F-49DB-BE8F-60DD318CBAAF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7C48C7-CA4B-43FF-984B-212309033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20680"/>
          </a:xfrm>
          <a:prstGeom prst="roundRect">
            <a:avLst>
              <a:gd name="adj" fmla="val 9438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MAVZU : TRIGONOMETRIK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FUNKSIYALARNI INTEGRALLASH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1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1030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3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9248" y="332656"/>
            <a:ext cx="8259216" cy="6192688"/>
          </a:xfrm>
          <a:prstGeom prst="roundRect">
            <a:avLst>
              <a:gd name="adj" fmla="val 1214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748390"/>
            <a:ext cx="7920881" cy="6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15" y="1444612"/>
            <a:ext cx="7920881" cy="45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6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785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80" y="620688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23" y="2348880"/>
            <a:ext cx="82089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80" y="3979493"/>
            <a:ext cx="8145633" cy="24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120680"/>
          </a:xfrm>
          <a:prstGeom prst="roundRect">
            <a:avLst>
              <a:gd name="adj" fmla="val 8233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35" y="1304764"/>
            <a:ext cx="78488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583777"/>
            <a:ext cx="78488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51" y="3465004"/>
            <a:ext cx="7867985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71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952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8326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0014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4"/>
            <a:ext cx="46085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6962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0124"/>
            <a:ext cx="7834124" cy="10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8341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2" y="5085183"/>
            <a:ext cx="7847449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120680"/>
          </a:xfrm>
          <a:prstGeom prst="roundRect">
            <a:avLst>
              <a:gd name="adj" fmla="val 871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5092"/>
            <a:ext cx="7704856" cy="20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78" y="3212976"/>
            <a:ext cx="77196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7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81744"/>
            <a:ext cx="8208912" cy="6143600"/>
          </a:xfrm>
          <a:prstGeom prst="roundRect">
            <a:avLst>
              <a:gd name="adj" fmla="val 1066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51" y="2492896"/>
            <a:ext cx="76918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36" y="4365104"/>
            <a:ext cx="76649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36" y="4941168"/>
            <a:ext cx="766499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5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68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4168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73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833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5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6192688"/>
          </a:xfrm>
          <a:prstGeom prst="roundRect">
            <a:avLst>
              <a:gd name="adj" fmla="val 10713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146" y="2060848"/>
            <a:ext cx="758427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5608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0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Скругленный прямоугольник 3"/>
              <p:cNvSpPr/>
              <p:nvPr/>
            </p:nvSpPr>
            <p:spPr bwMode="blackGray">
              <a:xfrm>
                <a:off x="478765" y="332656"/>
                <a:ext cx="8208912" cy="6192688"/>
              </a:xfrm>
              <a:prstGeom prst="roundRect">
                <a:avLst>
                  <a:gd name="adj" fmla="val 86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3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REJA</a:t>
                </a:r>
              </a:p>
              <a:p>
                <a:r>
                  <a:rPr lang="en-US" sz="3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𝒏𝒙</m:t>
                        </m:r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  ,</m:t>
                        </m:r>
                        <m:func>
                          <m:func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integrallash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</a:p>
              <a:p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 ,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𝒒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 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ko’rinishidagi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integrallar</a:t>
                </a:r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2400" b="1" i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3.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 smtClean="0">
                        <a:ln w="11430"/>
                        <a:solidFill>
                          <a:srgbClr val="C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integralni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hisoblash</a:t>
                </a:r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4.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Xulosa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.</a:t>
                </a:r>
              </a:p>
              <a:p>
                <a:endPara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Gray">
              <a:xfrm>
                <a:off x="478765" y="332656"/>
                <a:ext cx="8208912" cy="6192688"/>
              </a:xfrm>
              <a:prstGeom prst="roundRect">
                <a:avLst>
                  <a:gd name="adj" fmla="val 8699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92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Foydalanilgan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adabiyotlar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2400" dirty="0" err="1">
                <a:solidFill>
                  <a:schemeClr val="tx1"/>
                </a:solidFill>
              </a:rPr>
              <a:t>Toshmetov</a:t>
            </a:r>
            <a:r>
              <a:rPr lang="en-US" sz="2400" dirty="0">
                <a:solidFill>
                  <a:schemeClr val="tx1"/>
                </a:solidFill>
              </a:rPr>
              <a:t> O’., </a:t>
            </a:r>
            <a:r>
              <a:rPr lang="en-US" sz="2400" dirty="0" err="1">
                <a:solidFill>
                  <a:schemeClr val="tx1"/>
                </a:solidFill>
              </a:rPr>
              <a:t>Turgunbayev</a:t>
            </a:r>
            <a:r>
              <a:rPr lang="en-US" sz="2400" dirty="0">
                <a:solidFill>
                  <a:schemeClr val="tx1"/>
                </a:solidFill>
              </a:rPr>
              <a:t> R., </a:t>
            </a:r>
            <a:r>
              <a:rPr lang="en-US" sz="2400" dirty="0" err="1">
                <a:solidFill>
                  <a:schemeClr val="tx1"/>
                </a:solidFill>
              </a:rPr>
              <a:t>Saydamatov</a:t>
            </a:r>
            <a:r>
              <a:rPr lang="en-US" sz="2400" dirty="0">
                <a:solidFill>
                  <a:schemeClr val="tx1"/>
                </a:solidFill>
              </a:rPr>
              <a:t> E., </a:t>
            </a:r>
            <a:r>
              <a:rPr lang="en-US" sz="2400" dirty="0" err="1">
                <a:solidFill>
                  <a:schemeClr val="tx1"/>
                </a:solidFill>
              </a:rPr>
              <a:t>Madirimov</a:t>
            </a:r>
            <a:r>
              <a:rPr lang="en-US" sz="2400" dirty="0">
                <a:solidFill>
                  <a:schemeClr val="tx1"/>
                </a:solidFill>
              </a:rPr>
              <a:t> M. </a:t>
            </a:r>
            <a:r>
              <a:rPr lang="uz-Cyrl-UZ" sz="2400" dirty="0">
                <a:solidFill>
                  <a:schemeClr val="tx1"/>
                </a:solidFill>
              </a:rPr>
              <a:t>Matematik analiz I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</a:rPr>
              <a:t>qism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uz-Cyrl-UZ" sz="2400" dirty="0">
                <a:solidFill>
                  <a:schemeClr val="tx1"/>
                </a:solidFill>
              </a:rPr>
              <a:t> T.: “</a:t>
            </a:r>
            <a:r>
              <a:rPr lang="en-US" sz="2400" dirty="0" err="1">
                <a:solidFill>
                  <a:schemeClr val="tx1"/>
                </a:solidFill>
              </a:rPr>
              <a:t>Extremum</a:t>
            </a:r>
            <a:r>
              <a:rPr lang="en-US" sz="2400" dirty="0">
                <a:solidFill>
                  <a:schemeClr val="tx1"/>
                </a:solidFill>
              </a:rPr>
              <a:t>-Press</a:t>
            </a:r>
            <a:r>
              <a:rPr lang="uz-Cyrl-UZ" sz="2400" dirty="0">
                <a:solidFill>
                  <a:schemeClr val="tx1"/>
                </a:solidFill>
              </a:rPr>
              <a:t>”</a:t>
            </a:r>
            <a:r>
              <a:rPr lang="en-US" sz="2400" dirty="0">
                <a:solidFill>
                  <a:schemeClr val="tx1"/>
                </a:solidFill>
              </a:rPr>
              <a:t>, 2015. -283-288 b.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2. Claudia </a:t>
            </a:r>
            <a:r>
              <a:rPr lang="en-US" sz="2400" dirty="0" err="1">
                <a:solidFill>
                  <a:schemeClr val="tx1"/>
                </a:solidFill>
              </a:rPr>
              <a:t>Canuto</a:t>
            </a:r>
            <a:r>
              <a:rPr lang="en-US" sz="2400" dirty="0">
                <a:solidFill>
                  <a:schemeClr val="tx1"/>
                </a:solidFill>
              </a:rPr>
              <a:t>, Anita </a:t>
            </a:r>
            <a:r>
              <a:rPr lang="en-US" sz="2400" dirty="0" err="1">
                <a:solidFill>
                  <a:schemeClr val="tx1"/>
                </a:solidFill>
              </a:rPr>
              <a:t>Tabacco</a:t>
            </a:r>
            <a:r>
              <a:rPr lang="en-US" sz="2400" dirty="0">
                <a:solidFill>
                  <a:schemeClr val="tx1"/>
                </a:solidFill>
              </a:rPr>
              <a:t> Mathematical analysis. I. Springer-</a:t>
            </a:r>
            <a:r>
              <a:rPr lang="en-US" sz="2400" dirty="0" err="1">
                <a:solidFill>
                  <a:schemeClr val="tx1"/>
                </a:solidFill>
              </a:rPr>
              <a:t>Verlag</a:t>
            </a:r>
            <a:r>
              <a:rPr lang="en-US" sz="2400" dirty="0">
                <a:solidFill>
                  <a:schemeClr val="tx1"/>
                </a:solidFill>
              </a:rPr>
              <a:t>. Italia, Milan. 2008.-    306-313p.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uz-Cyrl-UZ" sz="2400" dirty="0">
                <a:solidFill>
                  <a:schemeClr val="tx1"/>
                </a:solidFill>
              </a:rPr>
              <a:t>Xudayberganov G., Vorisov A., Mansurov X., Shoimqulov B. Matematik analizdan ma’ruzalar. I </a:t>
            </a:r>
            <a:r>
              <a:rPr lang="en-US" sz="2400" dirty="0">
                <a:solidFill>
                  <a:schemeClr val="tx1"/>
                </a:solidFill>
              </a:rPr>
              <a:t>T.:</a:t>
            </a:r>
            <a:r>
              <a:rPr lang="uz-Cyrl-UZ" sz="2400" dirty="0">
                <a:solidFill>
                  <a:schemeClr val="tx1"/>
                </a:solidFill>
              </a:rPr>
              <a:t>«Voris-nashriyot». 2010 y. 200-203</a:t>
            </a:r>
            <a:r>
              <a:rPr lang="en-US" sz="2400" dirty="0">
                <a:solidFill>
                  <a:schemeClr val="tx1"/>
                </a:solidFill>
              </a:rPr>
              <a:t> b.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048672"/>
          </a:xfrm>
          <a:prstGeom prst="roundRect">
            <a:avLst>
              <a:gd name="adj" fmla="val 1008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E’TIBORINGIZ </a:t>
            </a:r>
          </a:p>
          <a:p>
            <a:pPr algn="ctr"/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UCHUN RAHMAT 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952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MA’RUZANING MAZMUNI</a:t>
            </a:r>
          </a:p>
          <a:p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Trigonometrik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qatnashgan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qanday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funksiyalarni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integrallab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bo’lavermaydi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ba’zilarnigina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integrallash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mumkin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Shu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sababli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ushbu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maruzada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integrallash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mumkin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bo’lgan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trigonometrik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funksiyalarni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ko’rib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chiqamiz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368660"/>
                <a:ext cx="8208912" cy="6120680"/>
              </a:xfrm>
              <a:prstGeom prst="roundRect">
                <a:avLst>
                  <a:gd name="adj" fmla="val 7992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Blimlarni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jonlantirish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uchun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savollar</a:t>
                </a:r>
                <a:endParaRPr lang="en-US" sz="28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r>
                  <a:rPr lang="en-US" sz="2800" b="1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endParaRPr lang="en-US" sz="28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uchun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qo’llanish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mumkin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Eylerning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almashtirishlarini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bilasiz</a:t>
                </a:r>
                <a:endPara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almashtirishlarri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natijasida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hosil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bo’ladi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400" b="1" i="0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deganda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tushunasiz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integrallashda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bajarasiz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integrallashda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universial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deganda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/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tushunasiz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  <a:endPara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8660"/>
                <a:ext cx="8208912" cy="6120680"/>
              </a:xfrm>
              <a:prstGeom prst="roundRect">
                <a:avLst>
                  <a:gd name="adj" fmla="val 7992"/>
                </a:avLst>
              </a:prstGeom>
              <a:blipFill>
                <a:blip r:embed="rId2"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uz-Cyrl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626469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452"/>
            <a:ext cx="7560839" cy="7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560839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15" y="3573016"/>
            <a:ext cx="7560840" cy="25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4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04664"/>
            <a:ext cx="8208912" cy="6192688"/>
          </a:xfrm>
          <a:prstGeom prst="roundRect">
            <a:avLst>
              <a:gd name="adj" fmla="val 785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72816"/>
            <a:ext cx="770485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3006105"/>
            <a:ext cx="7704856" cy="200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048672"/>
          </a:xfrm>
          <a:prstGeom prst="roundRect">
            <a:avLst>
              <a:gd name="adj" fmla="val 750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18705"/>
            <a:ext cx="770485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BBXB  JADVALI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911" y="1628800"/>
            <a:ext cx="220279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BILAMAN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3510" y="1657858"/>
            <a:ext cx="2432625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BILISHNI XOXLAYMAN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628800"/>
            <a:ext cx="237626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BILIB OLDIM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8755" y="332656"/>
            <a:ext cx="8208912" cy="6192688"/>
          </a:xfrm>
          <a:prstGeom prst="roundRect">
            <a:avLst>
              <a:gd name="adj" fmla="val 9046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42484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6812"/>
            <a:ext cx="3240360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8384" y="1232184"/>
            <a:ext cx="360040" cy="5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513" y="1916832"/>
            <a:ext cx="7494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83" y="2492896"/>
            <a:ext cx="7488832" cy="36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714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71" y="1268760"/>
            <a:ext cx="80648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71" y="2348880"/>
            <a:ext cx="80509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09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49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  Foydalanilgan adabiyotlar 1. Toshmetov O’., Turgunbayev R., Saydamatov E., Madirimov M. Matematik analiz I-qism. T.: “Extremum-Press”, 2015. -283-288 b. 2. Claudia Canuto, Anita Tabacco Mathematical analysis. I. Springer-Verlag. Italia, Milan. 2008.-    306-313p. 3. Xudayberganov G., Vorisov A., Mansurov X., Shoimqulov B. Matematik analizdan ma’ruzalar. I T.:«Voris-nashriyot». 2010 y. 200-203 b.   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Bajardi : MO’M 102-guruh talabasi   Boboxonov Sharofiddin</dc:title>
  <dc:creator>DELL</dc:creator>
  <cp:lastModifiedBy>user</cp:lastModifiedBy>
  <cp:revision>48</cp:revision>
  <dcterms:created xsi:type="dcterms:W3CDTF">2016-04-06T12:35:30Z</dcterms:created>
  <dcterms:modified xsi:type="dcterms:W3CDTF">2019-05-27T06:30:14Z</dcterms:modified>
</cp:coreProperties>
</file>