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327C-9469-4162-9373-C4B31EECBBDB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41C40-85EE-46F4-A111-F1ECF22A3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1C40-85EE-46F4-A111-F1ECF22A36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8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1C40-85EE-46F4-A111-F1ECF22A36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D6B5DB-9887-49F8-B155-4F6C335A0F0B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11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ABB3F6-52BE-45FF-AF6B-A93DD2FD6770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20C50C-F48D-4D28-8E4A-4C0CF17F51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416824" cy="4032448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pPr algn="ctr"/>
            <a:r>
              <a:rPr lang="ru-RU" sz="2800" b="1" dirty="0" err="1" smtClean="0"/>
              <a:t>Дарс</a:t>
            </a:r>
            <a:r>
              <a:rPr lang="ru-RU" sz="2800" b="1" dirty="0" smtClean="0"/>
              <a:t> </a:t>
            </a:r>
            <a:r>
              <a:rPr lang="ru-RU" sz="2800" b="1" dirty="0" err="1"/>
              <a:t>режаси</a:t>
            </a:r>
            <a:r>
              <a:rPr lang="ru-RU" sz="2800" dirty="0"/>
              <a:t>:</a:t>
            </a:r>
          </a:p>
          <a:p>
            <a:r>
              <a:rPr lang="ru-RU" sz="2800" dirty="0"/>
              <a:t>1.</a:t>
            </a:r>
            <a:r>
              <a:rPr lang="uz-Cyrl-UZ" sz="2800" dirty="0"/>
              <a:t>Тригонометрик функциялар.</a:t>
            </a:r>
            <a:endParaRPr lang="ru-RU" sz="2800" dirty="0"/>
          </a:p>
          <a:p>
            <a:r>
              <a:rPr lang="uz-Cyrl-UZ" sz="2800" dirty="0"/>
              <a:t>2.</a:t>
            </a:r>
            <a:r>
              <a:rPr lang="ru-RU" sz="2800" dirty="0" err="1"/>
              <a:t>Тескари</a:t>
            </a:r>
            <a:r>
              <a:rPr lang="uz-Cyrl-UZ" sz="2800" dirty="0"/>
              <a:t> тригонометрик</a:t>
            </a:r>
            <a:r>
              <a:rPr lang="ru-RU" sz="2800" dirty="0"/>
              <a:t> функция</a:t>
            </a:r>
            <a:r>
              <a:rPr lang="uz-Cyrl-UZ" sz="2800" dirty="0"/>
              <a:t>лар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3</a:t>
            </a:r>
            <a:r>
              <a:rPr lang="en-US" sz="2800" dirty="0"/>
              <a:t>.</a:t>
            </a:r>
            <a:r>
              <a:rPr lang="ru-RU" sz="2800" dirty="0" err="1" smtClean="0"/>
              <a:t>Хулоса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z-Cyrl-UZ" sz="3200" dirty="0">
                <a:effectLst/>
              </a:rPr>
              <a:t> МАВЗУ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z-Cyrl-UZ" sz="3200" dirty="0">
                <a:effectLst/>
              </a:rPr>
              <a:t>Тригонометрик функциялар, Тескари тригонометрик функциялар ва уларнинг хоссалари.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08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3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uz-Cyrl-UZ" sz="2800" dirty="0">
                <a:effectLst/>
              </a:rPr>
              <a:t>Нима учун Тригонометрик ва тескари тригонометрик функциялар ўрганиш керак. Катакчаларга фикр ёзинг.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58047" cy="487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642938" y="520700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3200" b="1" i="1">
                <a:latin typeface="Verdana" panose="020B0604030504040204" pitchFamily="34" charset="0"/>
              </a:rPr>
              <a:t>Teskari trigonometrik funksiyalar </a:t>
            </a:r>
            <a:endParaRPr lang="uz-Cyrl-UZ" altLang="ru-RU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456" r="57179" b="61058"/>
          <a:stretch>
            <a:fillRect/>
          </a:stretch>
        </p:blipFill>
        <p:spPr bwMode="auto">
          <a:xfrm>
            <a:off x="468313" y="1412875"/>
            <a:ext cx="35655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4" t="1401" r="13678" b="28143"/>
          <a:stretch>
            <a:fillRect/>
          </a:stretch>
        </p:blipFill>
        <p:spPr bwMode="auto">
          <a:xfrm>
            <a:off x="4286250" y="1143000"/>
            <a:ext cx="449421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323850" y="4071938"/>
            <a:ext cx="47482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</a:t>
            </a:r>
            <a:r>
              <a:rPr lang="en-US" sz="2400"/>
              <a:t>1-tarif .Berilgan  x€[-1;1] da sonning arcsin </a:t>
            </a:r>
          </a:p>
          <a:p>
            <a:pPr eaLnBrk="1" hangingPunct="1"/>
            <a:r>
              <a:rPr lang="en-US" sz="2400"/>
              <a:t>si deb y€[-</a:t>
            </a:r>
            <a:r>
              <a:rPr lang="el-GR" sz="2400"/>
              <a:t>π</a:t>
            </a:r>
            <a:r>
              <a:rPr lang="en-US" sz="2400"/>
              <a:t>/2;</a:t>
            </a:r>
            <a:r>
              <a:rPr lang="el-GR" sz="2400"/>
              <a:t>π</a:t>
            </a:r>
            <a:r>
              <a:rPr lang="en-US" sz="2400"/>
              <a:t>/2] aniqlangan va sinusi x ga teng bo’lgan  y=arcsinx funksiyaga aytiladi .      Toq funksiya  arcsin(-x)=-arcsinx</a:t>
            </a:r>
          </a:p>
        </p:txBody>
      </p:sp>
    </p:spTree>
    <p:extLst>
      <p:ext uri="{BB962C8B-B14F-4D97-AF65-F5344CB8AC3E}">
        <p14:creationId xmlns:p14="http://schemas.microsoft.com/office/powerpoint/2010/main" val="123039198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енинг базам\BAZALAR\расм фон учун\Ramochky.narod.ru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4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14256" r="60606" b="27287"/>
          <a:stretch>
            <a:fillRect/>
          </a:stretch>
        </p:blipFill>
        <p:spPr bwMode="auto">
          <a:xfrm rot="-475726">
            <a:off x="1401763" y="3051175"/>
            <a:ext cx="284321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71513" y="404813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3200" b="1">
                <a:latin typeface="Verdana" panose="020B0604030504040204" pitchFamily="34" charset="0"/>
              </a:rPr>
              <a:t>Teskari trigonometrik funksiyalar </a:t>
            </a:r>
            <a:endParaRPr lang="uz-Cyrl-UZ" altLang="ru-RU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4" t="44257" r="13680" b="33115"/>
          <a:stretch>
            <a:fillRect/>
          </a:stretch>
        </p:blipFill>
        <p:spPr bwMode="auto">
          <a:xfrm rot="-482714">
            <a:off x="2954338" y="1247775"/>
            <a:ext cx="3724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 rot="-518013">
            <a:off x="3943350" y="3079750"/>
            <a:ext cx="39512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Verdana" panose="020B0604030504040204" pitchFamily="34" charset="0"/>
              </a:rPr>
              <a:t>2-ta’rif </a:t>
            </a:r>
            <a:r>
              <a:rPr lang="en-US">
                <a:latin typeface="Verdana" panose="020B0604030504040204" pitchFamily="34" charset="0"/>
              </a:rPr>
              <a:t>x€[-1;1]  sonning arccosinusi deb kosinusi x ga teng va 0≤y≤</a:t>
            </a:r>
            <a:r>
              <a:rPr lang="el-GR">
                <a:latin typeface="Verdana" panose="020B0604030504040204" pitchFamily="34" charset="0"/>
              </a:rPr>
              <a:t>∏</a:t>
            </a:r>
            <a:r>
              <a:rPr lang="en-US">
                <a:latin typeface="Verdana" panose="020B0604030504040204" pitchFamily="34" charset="0"/>
              </a:rPr>
              <a:t> da aniqlangan y=arccosx funksiyaga aytiladi.</a:t>
            </a:r>
          </a:p>
          <a:p>
            <a:pPr eaLnBrk="1" hangingPunct="1"/>
            <a:r>
              <a:rPr lang="en-US"/>
              <a:t>Toq ham,juft ham emas  arccos(-x)=</a:t>
            </a:r>
            <a:r>
              <a:rPr lang="el-GR"/>
              <a:t>π</a:t>
            </a:r>
            <a:r>
              <a:rPr lang="en-US"/>
              <a:t>-arccosx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5891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5771" r="58859" b="50000"/>
          <a:stretch>
            <a:fillRect/>
          </a:stretch>
        </p:blipFill>
        <p:spPr bwMode="auto">
          <a:xfrm>
            <a:off x="642938" y="428625"/>
            <a:ext cx="31607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9" t="11000" r="9955" b="50858"/>
          <a:stretch>
            <a:fillRect/>
          </a:stretch>
        </p:blipFill>
        <p:spPr bwMode="auto">
          <a:xfrm>
            <a:off x="1258888" y="2581275"/>
            <a:ext cx="6697662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4143375" y="642938"/>
            <a:ext cx="4460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Verdana" panose="020B0604030504040204" pitchFamily="34" charset="0"/>
              </a:rPr>
              <a:t>3-ta’rif </a:t>
            </a:r>
            <a:r>
              <a:rPr lang="en-US">
                <a:latin typeface="Verdana" panose="020B0604030504040204" pitchFamily="34" charset="0"/>
              </a:rPr>
              <a:t>x€R sonning arktanginsi deb tangensi x ga teng va -∏/2&lt;y&lt;∏/2 aniqlangan y=arctgx funksiyaga aytiladi.</a:t>
            </a:r>
          </a:p>
          <a:p>
            <a:pPr eaLnBrk="1" hangingPunct="1"/>
            <a:r>
              <a:rPr lang="en-US">
                <a:latin typeface="Verdana" panose="020B0604030504040204" pitchFamily="34" charset="0"/>
              </a:rPr>
              <a:t>Toq funksiya  arctg(-x)=- arctgx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52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енинг базам\BAZALAR\расм фон учун\Ramochky.narod.ru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9859" r="51920" b="46428"/>
          <a:stretch>
            <a:fillRect/>
          </a:stretch>
        </p:blipFill>
        <p:spPr bwMode="auto">
          <a:xfrm>
            <a:off x="1357313" y="2857500"/>
            <a:ext cx="5514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6" t="19786" r="7411" b="58472"/>
          <a:stretch>
            <a:fillRect/>
          </a:stretch>
        </p:blipFill>
        <p:spPr bwMode="auto">
          <a:xfrm>
            <a:off x="1050925" y="1071563"/>
            <a:ext cx="35925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 rot="10800000" flipV="1">
            <a:off x="4857750" y="714375"/>
            <a:ext cx="35718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Verdana" panose="020B0604030504040204" pitchFamily="34" charset="0"/>
              </a:rPr>
              <a:t>4-ta’rif </a:t>
            </a:r>
            <a:r>
              <a:rPr lang="en-US">
                <a:latin typeface="Verdana" panose="020B0604030504040204" pitchFamily="34" charset="0"/>
              </a:rPr>
              <a:t> x€R sonning arkkotanginsi deb kotanginsi x ga teng va 0&lt;y&lt;</a:t>
            </a:r>
            <a:r>
              <a:rPr lang="el-GR">
                <a:latin typeface="Verdana" panose="020B0604030504040204" pitchFamily="34" charset="0"/>
              </a:rPr>
              <a:t>∏</a:t>
            </a:r>
            <a:r>
              <a:rPr lang="en-US">
                <a:latin typeface="Verdana" panose="020B0604030504040204" pitchFamily="34" charset="0"/>
              </a:rPr>
              <a:t> da aniqlangan y=arcctgx funksiyasiga aytiladi.</a:t>
            </a:r>
          </a:p>
          <a:p>
            <a:pPr eaLnBrk="1" hangingPunct="1"/>
            <a:r>
              <a:rPr lang="en-US">
                <a:latin typeface="Verdana" panose="020B0604030504040204" pitchFamily="34" charset="0"/>
              </a:rPr>
              <a:t>Toq ham,juft ham emas  arcctg(-x)=∏-arcctgx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2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енинг базам\BAZALAR\расм фон учун\Ramochky.narod.ru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2175" y="333375"/>
            <a:ext cx="7358063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/>
              <a:t>Davriy</a:t>
            </a:r>
            <a:r>
              <a:rPr lang="en-US" sz="2400" dirty="0"/>
              <a:t> </a:t>
            </a:r>
            <a:r>
              <a:rPr lang="en-US" sz="2400" dirty="0" err="1"/>
              <a:t>funksiyalar</a:t>
            </a:r>
            <a:r>
              <a:rPr lang="en-US" sz="2400" dirty="0"/>
              <a:t> </a:t>
            </a:r>
          </a:p>
          <a:p>
            <a:pPr algn="ctr">
              <a:defRPr/>
            </a:pPr>
            <a:r>
              <a:rPr lang="fr-FR" sz="2400" b="1" i="1" dirty="0"/>
              <a:t>y=f(x) uchun f(x+T)=f(x); T – davr.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967392_7fe950c7bf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94" y="6034235"/>
            <a:ext cx="1662586" cy="753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17525" r="15625" b="26285"/>
          <a:stretch>
            <a:fillRect/>
          </a:stretch>
        </p:blipFill>
        <p:spPr bwMode="auto">
          <a:xfrm>
            <a:off x="1547813" y="1163638"/>
            <a:ext cx="64150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27071" r="18124" b="28143"/>
          <a:stretch>
            <a:fillRect/>
          </a:stretch>
        </p:blipFill>
        <p:spPr bwMode="auto">
          <a:xfrm>
            <a:off x="860425" y="4071938"/>
            <a:ext cx="75993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95243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енинг базам\BAZALAR\расм фон учун\Ramochky.narod.ru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23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257425" y="11969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ru-RU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Sonning arksinusi, arkkosinusi, arktangensi va arkkotangensi </a:t>
            </a:r>
            <a:endParaRPr lang="ru-RU" altLang="ru-RU" sz="2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1547813" y="2205038"/>
            <a:ext cx="64087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Sonning arksinusi. </a:t>
            </a:r>
          </a:p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1) [-1;1] kesmadagi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sonning arksinusi deb sinusi shu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songa teng bo’lgan 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[-90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;90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] о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raliqdagi burchakka aytiladi. </a:t>
            </a:r>
          </a:p>
          <a:p>
            <a:pPr eaLnBrk="1" hangingPunct="1"/>
            <a:r>
              <a:rPr lang="fi-FI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Маsalan: </a:t>
            </a:r>
            <a:r>
              <a:rPr lang="fi-FI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arcsin(0,5)=30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fi-FI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; arcsin(-0,5)= -30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fi-FI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z-Cyrl-UZ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2) -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 º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 º ; -1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arcsin(-x )= -arcsinx; </a:t>
            </a: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4) Agar -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bo’lsa, -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 º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 º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bo’ladi. </a:t>
            </a:r>
          </a:p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bo’lsa,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 º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arcsinx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 º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bo’ladi. 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5503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900113" y="692150"/>
            <a:ext cx="7416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2.Sonning </a:t>
            </a: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rkkosinusi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1) [-1;1] kesmadagi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sonning arkkosinusi deb kosinusi shu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songa teng bo’lgan [0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;180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raliqdagi burchakka aytiladi.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Маsalan: </a:t>
            </a:r>
            <a:r>
              <a:rPr lang="es-E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arccos(0,5)=60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es-E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; arccos(-0,5)=120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es-E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 º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arccosx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180 º ; -1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arccos (-x )=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-arccosx;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4) Agar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bo’lsa,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90º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arccosx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180º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bo’ladi.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bo’lsa,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0º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arcsinx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90º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bo’ladi. </a:t>
            </a:r>
            <a:endParaRPr lang="en-US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arccos (-x ) = 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arccosx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4291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енинг базам\BAZALAR\расм фон учун\Ramochky.narod.ru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988" y="836613"/>
            <a:ext cx="72739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3.Sonning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arktangensi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arktangensi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tangensi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(-90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;90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raliqdagi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burchakka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Маsalan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arctg1=45 º;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(-1)= - 45 º;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–90 º &lt;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arctgx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90 º;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x &lt;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Agar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x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- 90 º &lt;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arctgx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º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&lt;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arctgx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90 º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 x ) = 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arctgx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4.Sonning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arkkotangensi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Ixtiyoriy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rkkotangensi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kontangensi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(0; π 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raliqdagi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arcctg1 = 45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arcctgx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x &lt;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 ∞ </a:t>
            </a:r>
          </a:p>
          <a:p>
            <a:pPr algn="just"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Agar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x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º &lt;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arcctgx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&lt; +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arcctgx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bo’ladi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3331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476375" y="974725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/>
              <a:t>Ba’zi sonlarning teskari trigonometrik funksiyalari qiymatlari </a:t>
            </a:r>
            <a:endParaRPr lang="ru-RU" altLang="ru-RU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30316" r="18629" b="36713"/>
          <a:stretch>
            <a:fillRect/>
          </a:stretch>
        </p:blipFill>
        <p:spPr bwMode="auto">
          <a:xfrm>
            <a:off x="784225" y="2290763"/>
            <a:ext cx="7646988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73015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енинг базам\BAZALAR\расм фон учун\Ramochky.narod.ru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25" y="642938"/>
            <a:ext cx="7358063" cy="4832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Mavzuning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dolzarbligi</a:t>
            </a:r>
            <a:r>
              <a:rPr lang="en-US" sz="2400" b="1" dirty="0"/>
              <a:t> 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/>
              <a:t> </a:t>
            </a:r>
          </a:p>
          <a:p>
            <a:pPr algn="just">
              <a:defRPr/>
            </a:pPr>
            <a:r>
              <a:rPr lang="en-US" sz="2800" i="1" dirty="0"/>
              <a:t>	</a:t>
            </a:r>
            <a:r>
              <a:rPr lang="en-US" sz="2800" i="1" dirty="0" err="1"/>
              <a:t>Mavzuni</a:t>
            </a:r>
            <a:r>
              <a:rPr lang="en-US" sz="2800" i="1" dirty="0"/>
              <a:t> </a:t>
            </a:r>
            <a:r>
              <a:rPr lang="en-US" sz="2800" i="1" dirty="0" err="1"/>
              <a:t>dolzarbligi</a:t>
            </a:r>
            <a:r>
              <a:rPr lang="en-US" sz="2800" i="1" dirty="0"/>
              <a:t> </a:t>
            </a:r>
            <a:r>
              <a:rPr lang="en-US" sz="2800" i="1" dirty="0" err="1"/>
              <a:t>hozirgi</a:t>
            </a:r>
            <a:r>
              <a:rPr lang="en-US" sz="2800" i="1" dirty="0"/>
              <a:t> </a:t>
            </a:r>
            <a:r>
              <a:rPr lang="en-US" sz="2800" i="1" dirty="0" err="1"/>
              <a:t>vaqtda</a:t>
            </a:r>
            <a:r>
              <a:rPr lang="en-US" sz="2800" i="1" dirty="0"/>
              <a:t> test </a:t>
            </a:r>
            <a:r>
              <a:rPr lang="en-US" sz="2800" i="1" dirty="0" err="1"/>
              <a:t>tayyorgarligida</a:t>
            </a:r>
            <a:r>
              <a:rPr lang="en-US" sz="2800" i="1" dirty="0"/>
              <a:t> </a:t>
            </a:r>
            <a:r>
              <a:rPr lang="en-US" sz="2800" i="1" dirty="0" err="1"/>
              <a:t>teskari</a:t>
            </a:r>
            <a:r>
              <a:rPr lang="en-US" sz="2800" i="1" dirty="0"/>
              <a:t> </a:t>
            </a:r>
            <a:r>
              <a:rPr lang="en-US" sz="2800" i="1" dirty="0" err="1"/>
              <a:t>trigonometrik</a:t>
            </a:r>
            <a:r>
              <a:rPr lang="en-US" sz="2800" i="1" dirty="0"/>
              <a:t> </a:t>
            </a:r>
            <a:r>
              <a:rPr lang="en-US" sz="2800" i="1" dirty="0" err="1"/>
              <a:t>funksiyalarga</a:t>
            </a:r>
            <a:r>
              <a:rPr lang="en-US" sz="2800" i="1" dirty="0"/>
              <a:t> </a:t>
            </a:r>
            <a:r>
              <a:rPr lang="en-US" sz="2800" i="1" dirty="0" err="1"/>
              <a:t>doir</a:t>
            </a:r>
            <a:r>
              <a:rPr lang="en-US" sz="2800" i="1" dirty="0"/>
              <a:t> </a:t>
            </a:r>
            <a:r>
              <a:rPr lang="en-US" sz="2800" i="1" dirty="0" err="1"/>
              <a:t>yangi</a:t>
            </a:r>
            <a:r>
              <a:rPr lang="en-US" sz="2800" i="1" dirty="0"/>
              <a:t> </a:t>
            </a:r>
            <a:r>
              <a:rPr lang="en-US" sz="2800" i="1" dirty="0" err="1"/>
              <a:t>masalalarni</a:t>
            </a:r>
            <a:r>
              <a:rPr lang="en-US" sz="2800" i="1" dirty="0"/>
              <a:t> </a:t>
            </a:r>
            <a:r>
              <a:rPr lang="en-US" sz="2800" i="1" dirty="0" err="1"/>
              <a:t>yechishda</a:t>
            </a:r>
            <a:r>
              <a:rPr lang="en-US" sz="2800" i="1" dirty="0"/>
              <a:t> </a:t>
            </a:r>
            <a:r>
              <a:rPr lang="en-US" sz="2800" i="1" dirty="0" err="1"/>
              <a:t>qo’llash</a:t>
            </a:r>
            <a:r>
              <a:rPr lang="en-US" sz="2800" i="1" dirty="0"/>
              <a:t>, </a:t>
            </a:r>
            <a:r>
              <a:rPr lang="en-US" sz="2800" i="1" dirty="0" err="1"/>
              <a:t>mustaqil</a:t>
            </a:r>
            <a:r>
              <a:rPr lang="en-US" sz="2800" i="1" dirty="0"/>
              <a:t> </a:t>
            </a:r>
            <a:r>
              <a:rPr lang="en-US" sz="2800" i="1" dirty="0" err="1"/>
              <a:t>ishlarni</a:t>
            </a:r>
            <a:r>
              <a:rPr lang="en-US" sz="2800" i="1" dirty="0"/>
              <a:t> </a:t>
            </a:r>
            <a:r>
              <a:rPr lang="en-US" sz="2800" i="1" dirty="0" err="1"/>
              <a:t>bajarishda</a:t>
            </a:r>
            <a:r>
              <a:rPr lang="en-US" sz="2800" i="1" dirty="0"/>
              <a:t> </a:t>
            </a:r>
            <a:r>
              <a:rPr lang="en-US" sz="2800" i="1" dirty="0" err="1"/>
              <a:t>teskari</a:t>
            </a:r>
            <a:r>
              <a:rPr lang="en-US" sz="2800" i="1" dirty="0"/>
              <a:t> </a:t>
            </a:r>
            <a:r>
              <a:rPr lang="en-US" sz="2800" i="1" dirty="0" err="1"/>
              <a:t>trigonometrik</a:t>
            </a:r>
            <a:r>
              <a:rPr lang="en-US" sz="2800" i="1" dirty="0"/>
              <a:t> </a:t>
            </a:r>
            <a:r>
              <a:rPr lang="en-US" sz="2800" i="1" dirty="0" err="1"/>
              <a:t>funksiyalardan</a:t>
            </a:r>
            <a:r>
              <a:rPr lang="en-US" sz="2800" i="1" dirty="0"/>
              <a:t> </a:t>
            </a:r>
            <a:r>
              <a:rPr lang="en-US" sz="2800" i="1" dirty="0" err="1"/>
              <a:t>to’g’ri</a:t>
            </a:r>
            <a:r>
              <a:rPr lang="en-US" sz="2800" i="1" dirty="0"/>
              <a:t> </a:t>
            </a:r>
            <a:r>
              <a:rPr lang="en-US" sz="2800" i="1" dirty="0" err="1"/>
              <a:t>foydalanish</a:t>
            </a:r>
            <a:r>
              <a:rPr lang="en-US" sz="2800" i="1" dirty="0"/>
              <a:t>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en-US" sz="2800" dirty="0"/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967392_7fe950c7bf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94" y="6034235"/>
            <a:ext cx="1662586" cy="753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21152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39789" r="18015" b="26520"/>
          <a:stretch>
            <a:fillRect/>
          </a:stretch>
        </p:blipFill>
        <p:spPr bwMode="auto">
          <a:xfrm>
            <a:off x="747713" y="2205038"/>
            <a:ext cx="77216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76375" y="974725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/>
              <a:t>Ba’zi sonlarning teskari trigonometrik funksiyalari qiymatlari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18970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57250" y="428625"/>
            <a:ext cx="778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Verdana" panose="020B0604030504040204" pitchFamily="34" charset="0"/>
              </a:rPr>
              <a:t>Teskari trigonometrik  funksiyalar orasidagi  asosiy  munosabatlar .</a:t>
            </a:r>
            <a:endParaRPr lang="ru-RU" sz="2000"/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71500" y="1285875"/>
            <a:ext cx="81438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latin typeface="Verdana" panose="020B0604030504040204" pitchFamily="34" charset="0"/>
              </a:rPr>
              <a:t>1.</a:t>
            </a:r>
            <a:r>
              <a:rPr lang="en-US">
                <a:latin typeface="Verdana" panose="020B0604030504040204" pitchFamily="34" charset="0"/>
              </a:rPr>
              <a:t>Arcsinx +arccosx=∏/2 ,          -1≤x≤1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2.Arctgx +arcctgx=∏/2 ,             x€R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3. Arcsinx =[arccos√1-x²,           0≤x≤1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 [-arccos√1-x² ,        -1≤x≤0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4.Arcsinx =[arcctg√1-x²/x           0&lt;x≤1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[arcctgx√1-x²/x-∏,   -1≤x&lt;0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5.Arccosx =[arcsin√1-x²,             0≤x≤1 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[∏-arcsin√1-x²,         -1≤x≤0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6.Arccosx =[arctg√1-x²/x,            0&lt;x≤1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 [∏+arctg√1-x²/x,      -1≤x&lt;0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7.Arctgx =[arcctg1/x,          x&gt;0 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[arcctg1/x-∏,     x&lt;0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8.Arctgx =[arccos1/√1+x²,   x≥0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[-arccs1/√1+x²    x≤0 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9.Arcctgx =[arcsin1/√1+x²,  x&gt;0 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[∏-arcsin1/√1+x²,  x&lt;0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10.Arcctgx =[arctg1/x,          x&gt;0 </a:t>
            </a:r>
          </a:p>
          <a:p>
            <a:pPr algn="just" eaLnBrk="1" hangingPunct="1"/>
            <a:r>
              <a:rPr lang="en-US">
                <a:latin typeface="Verdana" panose="020B0604030504040204" pitchFamily="34" charset="0"/>
              </a:rPr>
              <a:t>                   [∏+arctg1/x,      x&lt;0</a:t>
            </a:r>
          </a:p>
        </p:txBody>
      </p:sp>
    </p:spTree>
    <p:extLst>
      <p:ext uri="{BB962C8B-B14F-4D97-AF65-F5344CB8AC3E}">
        <p14:creationId xmlns:p14="http://schemas.microsoft.com/office/powerpoint/2010/main" val="37773612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енинг базам\BAZALAR\расм фон учун\Ramochky.narod.ru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23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533525" y="2636838"/>
            <a:ext cx="640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E`TIBORINGIZ UCHUN RAXMAT!!!</a:t>
            </a: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4051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00050" y="476250"/>
            <a:ext cx="81438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Mavzuning maqsadi: </a:t>
            </a:r>
          </a:p>
          <a:p>
            <a:pPr algn="just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ta’limiy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Talabalarga teskari trigonometrik funksiyalar haqida ma’lumot berish, hamda ularni masalalar yechishda qo’llashga o’rgatish. </a:t>
            </a:r>
          </a:p>
          <a:p>
            <a:pPr algn="just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tarbiyaviy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Talabalarda mavzu orqali matematika faniga qiziqishlarinini yanada oshirish. Matematika fanini kundalik turmush bilan bog’lab talabalarga aqliy tarbiya berish, chizmalarni chizishda estetik tarbiya berish. </a:t>
            </a:r>
          </a:p>
          <a:p>
            <a:pPr algn="just"/>
            <a:r>
              <a:rPr lang="en-US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v) rivojlantiruvchi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Miyaga hujum orqali xotirani mustahkamlash. 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276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2771800" cy="351730"/>
          </a:xfrm>
        </p:spPr>
        <p:txBody>
          <a:bodyPr/>
          <a:lstStyle/>
          <a:p>
            <a:r>
              <a:rPr lang="uz-Cyrl-UZ" sz="2000" i="1" dirty="0"/>
              <a:t>Дарснинг мақсади</a:t>
            </a:r>
            <a:r>
              <a:rPr lang="uz-Cyrl-UZ" sz="2000" dirty="0"/>
              <a:t> </a:t>
            </a:r>
            <a:r>
              <a:rPr lang="en-US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771799" y="392389"/>
            <a:ext cx="6165031" cy="73235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err="1" smtClean="0"/>
              <a:t>Яқинлашувчи</a:t>
            </a:r>
            <a:r>
              <a:rPr lang="ru-RU" sz="2000" dirty="0" smtClean="0"/>
              <a:t> </a:t>
            </a:r>
            <a:r>
              <a:rPr lang="ru-RU" sz="2000" dirty="0" err="1"/>
              <a:t>кетма</a:t>
            </a:r>
            <a:r>
              <a:rPr lang="ru-RU" sz="2000" dirty="0"/>
              <a:t> </a:t>
            </a:r>
            <a:r>
              <a:rPr lang="ru-RU" sz="2000" dirty="0" err="1"/>
              <a:t>кетликларни</a:t>
            </a:r>
            <a:r>
              <a:rPr lang="ru-RU" sz="2000" dirty="0"/>
              <a:t> </a:t>
            </a:r>
            <a:r>
              <a:rPr lang="ru-RU" sz="2000" dirty="0" err="1"/>
              <a:t>хосил</a:t>
            </a:r>
            <a:r>
              <a:rPr lang="ru-RU" sz="2000" dirty="0"/>
              <a:t> </a:t>
            </a:r>
            <a:r>
              <a:rPr lang="ru-RU" sz="2000" dirty="0" err="1"/>
              <a:t>қилиш</a:t>
            </a:r>
            <a:r>
              <a:rPr lang="ru-RU" sz="2000" dirty="0"/>
              <a:t> </a:t>
            </a:r>
            <a:r>
              <a:rPr lang="ru-RU" sz="2000" dirty="0" err="1"/>
              <a:t>ва</a:t>
            </a:r>
            <a:r>
              <a:rPr lang="uz-Cyrl-UZ" sz="2000" dirty="0"/>
              <a:t>   </a:t>
            </a:r>
            <a:r>
              <a:rPr lang="uz-Cyrl-UZ" sz="2000" dirty="0" smtClean="0"/>
              <a:t>                                      </a:t>
            </a:r>
            <a:r>
              <a:rPr lang="ru-RU" sz="2000" dirty="0" err="1" smtClean="0"/>
              <a:t>уларни</a:t>
            </a:r>
            <a:r>
              <a:rPr lang="ru-RU" sz="2000" dirty="0" smtClean="0"/>
              <a:t> </a:t>
            </a:r>
            <a:r>
              <a:rPr lang="ru-RU" sz="2000" dirty="0" err="1"/>
              <a:t>текширишни</a:t>
            </a:r>
            <a:r>
              <a:rPr lang="ru-RU" sz="2000" dirty="0"/>
              <a:t> </a:t>
            </a:r>
            <a:r>
              <a:rPr lang="ru-RU" sz="2000" dirty="0" err="1"/>
              <a:t>ўргатиш</a:t>
            </a:r>
            <a:r>
              <a:rPr lang="ru-RU" sz="2000" dirty="0"/>
              <a:t> 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330200" y="1554163"/>
            <a:ext cx="94107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                                      </a:t>
            </a:r>
          </a:p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                                 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  <a:p>
            <a:pPr marL="548640" marR="0" lvl="0" indent="-4114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Tx/>
              <a:buFont typeface="Wingdings 2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1343025" y="3201988"/>
            <a:ext cx="7488238" cy="2098675"/>
          </a:xfrm>
          <a:custGeom>
            <a:avLst/>
            <a:gdLst>
              <a:gd name="T0" fmla="*/ 0 w 4354"/>
              <a:gd name="T1" fmla="*/ 2147483647 h 1322"/>
              <a:gd name="T2" fmla="*/ 2147483647 w 4354"/>
              <a:gd name="T3" fmla="*/ 2147483647 h 1322"/>
              <a:gd name="T4" fmla="*/ 2147483647 w 4354"/>
              <a:gd name="T5" fmla="*/ 0 h 1322"/>
              <a:gd name="T6" fmla="*/ 2147483647 w 4354"/>
              <a:gd name="T7" fmla="*/ 2147483647 h 1322"/>
              <a:gd name="T8" fmla="*/ 0 60000 65536"/>
              <a:gd name="T9" fmla="*/ 0 60000 65536"/>
              <a:gd name="T10" fmla="*/ 0 60000 65536"/>
              <a:gd name="T11" fmla="*/ 0 60000 65536"/>
              <a:gd name="T12" fmla="*/ 0 w 4354"/>
              <a:gd name="T13" fmla="*/ 0 h 1322"/>
              <a:gd name="T14" fmla="*/ 4354 w 4354"/>
              <a:gd name="T15" fmla="*/ 1322 h 1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4" h="1322">
                <a:moveTo>
                  <a:pt x="0" y="45"/>
                </a:moveTo>
                <a:cubicBezTo>
                  <a:pt x="370" y="683"/>
                  <a:pt x="740" y="1322"/>
                  <a:pt x="1224" y="1315"/>
                </a:cubicBezTo>
                <a:cubicBezTo>
                  <a:pt x="1708" y="1308"/>
                  <a:pt x="2381" y="0"/>
                  <a:pt x="2903" y="0"/>
                </a:cubicBezTo>
                <a:cubicBezTo>
                  <a:pt x="3425" y="0"/>
                  <a:pt x="4105" y="1096"/>
                  <a:pt x="4354" y="131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68312" y="4185444"/>
            <a:ext cx="85423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4875213" y="2205038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8788400" y="4292600"/>
            <a:ext cx="296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dirty="0"/>
              <a:t>x</a:t>
            </a:r>
            <a:endParaRPr lang="ru-RU" dirty="0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962684" y="2276475"/>
            <a:ext cx="39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954272" y="3081176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965700" y="422116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  <a:endParaRPr lang="ru-RU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5016736" y="5140958"/>
            <a:ext cx="39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4759648" y="3218814"/>
            <a:ext cx="28304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4733690" y="5301455"/>
            <a:ext cx="28304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22222E-6 L -0.23298 2.22222E-6 C -0.225 2.22222E-6 -0.21597 -0.01875 -0.20798 -0.0213 C -0.20208 -0.0213 -0.19097 -0.00394 -0.18593 -0.00394 C -0.17899 -0.00394 -0.17204 -0.00926 -0.15902 -0.00926 L -0.15 -0.21597 L -0.13993 0.03333 L -0.12795 2.22222E-6 L -0.11805 -0.00926 L -0.09392 -0.00139 C -0.08298 -0.00533 -0.07395 -0.02269 -0.06302 -0.0294 C -0.05902 -0.03056 -0.05 -0.03195 -0.04392 -0.0294 C -0.03802 -0.02662 -0.03298 -0.0081 -0.03107 -0.00672 C -0.02795 -0.00139 -0.021 -0.00672 -0.01701 -0.00394 L -0.01093 2.22222E-6 L -4.16667E-6 2.22222E-6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33079 L 0.0099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89 -0.0051 L -1.66667E-6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0"/>
            <a:ext cx="8856983" cy="674136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 </a:t>
            </a:r>
            <a:endParaRPr lang="ru-RU" sz="2400" i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0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480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9038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i="1" dirty="0"/>
              <a:t>Функцияга оид тушунчалар оркали жадвални тўлдиринг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262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6247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i="1" dirty="0" err="1">
                <a:effectLst/>
              </a:rPr>
              <a:t>Тескари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функциянинг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мавжудлиги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ва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 smtClean="0">
                <a:effectLst/>
              </a:rPr>
              <a:t>узлуксизлиги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en-US" sz="1800" dirty="0" smtClean="0">
                <a:effectLst/>
              </a:rPr>
              <a:t/>
            </a:r>
            <a:br>
              <a:rPr lang="en-US" sz="1800" dirty="0" smtClean="0">
                <a:effectLst/>
              </a:rPr>
            </a:br>
            <a:r>
              <a:rPr lang="en-US" sz="1800" dirty="0">
                <a:effectLst/>
              </a:rPr>
              <a:t> </a:t>
            </a:r>
            <a:r>
              <a:rPr lang="ru-RU" sz="2300" dirty="0" smtClean="0">
                <a:effectLst/>
              </a:rPr>
              <a:t>Т </a:t>
            </a:r>
            <a:r>
              <a:rPr lang="ru-RU" sz="2300" dirty="0">
                <a:effectLst/>
              </a:rPr>
              <a:t>е о р е м а. </a:t>
            </a:r>
            <a:r>
              <a:rPr lang="ru-RU" sz="2300" dirty="0" err="1">
                <a:effectLst/>
              </a:rPr>
              <a:t>Агар</a:t>
            </a:r>
            <a:r>
              <a:rPr lang="ru-RU" sz="2300" dirty="0">
                <a:effectLst/>
              </a:rPr>
              <a:t> f(x) функция Х </a:t>
            </a:r>
            <a:r>
              <a:rPr lang="ru-RU" sz="2300" dirty="0" err="1">
                <a:effectLst/>
              </a:rPr>
              <a:t>оралиқда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аниқланган</a:t>
            </a:r>
            <a:r>
              <a:rPr lang="ru-RU" sz="2300" dirty="0">
                <a:effectLst/>
              </a:rPr>
              <a:t>, </a:t>
            </a:r>
            <a:r>
              <a:rPr lang="ru-RU" sz="2300" dirty="0" err="1">
                <a:effectLst/>
              </a:rPr>
              <a:t>узлуксиз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ва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қатъий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ўсувчи</a:t>
            </a:r>
            <a:r>
              <a:rPr lang="ru-RU" sz="2300" dirty="0">
                <a:effectLst/>
              </a:rPr>
              <a:t> (</a:t>
            </a:r>
            <a:r>
              <a:rPr lang="ru-RU" sz="2300" dirty="0" err="1">
                <a:effectLst/>
              </a:rPr>
              <a:t>қатъий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камаювчи</a:t>
            </a:r>
            <a:r>
              <a:rPr lang="ru-RU" sz="2300" dirty="0">
                <a:effectLst/>
              </a:rPr>
              <a:t>)  </a:t>
            </a:r>
            <a:r>
              <a:rPr lang="ru-RU" sz="2300" dirty="0" err="1">
                <a:effectLst/>
              </a:rPr>
              <a:t>бўлса</a:t>
            </a:r>
            <a:r>
              <a:rPr lang="ru-RU" sz="2300" dirty="0">
                <a:effectLst/>
              </a:rPr>
              <a:t>, </a:t>
            </a:r>
            <a:r>
              <a:rPr lang="ru-RU" sz="2300" dirty="0" err="1">
                <a:effectLst/>
              </a:rPr>
              <a:t>бу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функциянинг</a:t>
            </a:r>
            <a:r>
              <a:rPr lang="ru-RU" sz="2300" dirty="0">
                <a:effectLst/>
              </a:rPr>
              <a:t>  </a:t>
            </a:r>
            <a:r>
              <a:rPr lang="ru-RU" sz="2300" dirty="0" err="1">
                <a:effectLst/>
              </a:rPr>
              <a:t>қийматлар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тўплами</a:t>
            </a:r>
            <a:r>
              <a:rPr lang="ru-RU" sz="2300" dirty="0">
                <a:effectLst/>
              </a:rPr>
              <a:t> У да </a:t>
            </a:r>
            <a:r>
              <a:rPr lang="ru-RU" sz="2300" dirty="0" err="1">
                <a:effectLst/>
              </a:rPr>
              <a:t>унга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тескари</a:t>
            </a:r>
            <a:r>
              <a:rPr lang="ru-RU" sz="2300" dirty="0">
                <a:effectLst/>
              </a:rPr>
              <a:t> функция </a:t>
            </a:r>
            <a:r>
              <a:rPr lang="ru-RU" sz="2300" dirty="0" err="1">
                <a:effectLst/>
              </a:rPr>
              <a:t>мавжуд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бўлиб</a:t>
            </a:r>
            <a:r>
              <a:rPr lang="ru-RU" sz="2300" dirty="0">
                <a:effectLst/>
              </a:rPr>
              <a:t>, у </a:t>
            </a:r>
            <a:r>
              <a:rPr lang="ru-RU" sz="2300" dirty="0" err="1">
                <a:effectLst/>
              </a:rPr>
              <a:t>узлуксиз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ва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қатъий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ўсувчи</a:t>
            </a:r>
            <a:r>
              <a:rPr lang="ru-RU" sz="2300" dirty="0">
                <a:effectLst/>
              </a:rPr>
              <a:t> (</a:t>
            </a:r>
            <a:r>
              <a:rPr lang="ru-RU" sz="2300" dirty="0" err="1">
                <a:effectLst/>
              </a:rPr>
              <a:t>катъий</a:t>
            </a:r>
            <a:r>
              <a:rPr lang="ru-RU" sz="2300" dirty="0">
                <a:effectLst/>
              </a:rPr>
              <a:t> </a:t>
            </a:r>
            <a:r>
              <a:rPr lang="ru-RU" sz="2300" dirty="0" err="1" smtClean="0">
                <a:effectLst/>
              </a:rPr>
              <a:t>камаювчи</a:t>
            </a:r>
            <a:r>
              <a:rPr lang="ru-RU" sz="2300" dirty="0" smtClean="0">
                <a:effectLst/>
              </a:rPr>
              <a:t>) </a:t>
            </a:r>
            <a:r>
              <a:rPr lang="ru-RU" sz="2300" dirty="0" err="1" smtClean="0">
                <a:effectLst/>
              </a:rPr>
              <a:t>бўлади</a:t>
            </a:r>
            <a:r>
              <a:rPr lang="ru-RU" sz="2300" dirty="0">
                <a:effectLst/>
              </a:rPr>
              <a:t>.</a:t>
            </a:r>
            <a:br>
              <a:rPr lang="ru-RU" sz="2300" dirty="0">
                <a:effectLst/>
              </a:rPr>
            </a:br>
            <a:r>
              <a:rPr lang="ru-RU" sz="2300" dirty="0" err="1">
                <a:effectLst/>
              </a:rPr>
              <a:t>Исбот</a:t>
            </a:r>
            <a:r>
              <a:rPr lang="ru-RU" sz="2300" dirty="0">
                <a:effectLst/>
              </a:rPr>
              <a:t>. f(x)функция </a:t>
            </a:r>
            <a:r>
              <a:rPr lang="ru-RU" sz="2300" dirty="0" err="1">
                <a:effectLst/>
              </a:rPr>
              <a:t>узлуксиз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бўлгани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учун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Больцано-Кошининг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иккинчи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теоремасига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биноан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унинг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қийматлари</a:t>
            </a:r>
            <a:r>
              <a:rPr lang="ru-RU" sz="2300" dirty="0">
                <a:effectLst/>
              </a:rPr>
              <a:t>   </a:t>
            </a:r>
            <a:r>
              <a:rPr lang="ru-RU" sz="2300" dirty="0" err="1">
                <a:effectLst/>
              </a:rPr>
              <a:t>оралиқни</a:t>
            </a:r>
            <a:r>
              <a:rPr lang="ru-RU" sz="2300" dirty="0">
                <a:effectLst/>
              </a:rPr>
              <a:t>  </a:t>
            </a:r>
            <a:r>
              <a:rPr lang="ru-RU" sz="2300" dirty="0" err="1">
                <a:effectLst/>
              </a:rPr>
              <a:t>туташ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тўлдиради</a:t>
            </a:r>
            <a:r>
              <a:rPr lang="ru-RU" sz="2300" dirty="0">
                <a:effectLst/>
              </a:rPr>
              <a:t>. </a:t>
            </a:r>
            <a:r>
              <a:rPr lang="ru-RU" sz="2300" dirty="0" err="1">
                <a:effectLst/>
              </a:rPr>
              <a:t>Шунинг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учун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ҳар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бир</a:t>
            </a:r>
            <a:r>
              <a:rPr lang="ru-RU" sz="2300" dirty="0">
                <a:effectLst/>
              </a:rPr>
              <a:t> у </a:t>
            </a:r>
            <a:r>
              <a:rPr lang="ru-RU" sz="2300" dirty="0" err="1">
                <a:effectLst/>
              </a:rPr>
              <a:t>У</a:t>
            </a:r>
            <a:r>
              <a:rPr lang="ru-RU" sz="2300" dirty="0">
                <a:effectLst/>
              </a:rPr>
              <a:t> га </a:t>
            </a:r>
            <a:r>
              <a:rPr lang="ru-RU" sz="2300" dirty="0" err="1">
                <a:effectLst/>
              </a:rPr>
              <a:t>мос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келaдиган</a:t>
            </a:r>
            <a:r>
              <a:rPr lang="ru-RU" sz="2300" dirty="0">
                <a:effectLst/>
              </a:rPr>
              <a:t> х </a:t>
            </a:r>
            <a:r>
              <a:rPr lang="ru-RU" sz="2300" dirty="0" err="1">
                <a:effectLst/>
              </a:rPr>
              <a:t>Х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топилиб</a:t>
            </a:r>
            <a:r>
              <a:rPr lang="ru-RU" sz="2300" dirty="0">
                <a:effectLst/>
              </a:rPr>
              <a:t>, f(х )=у  </a:t>
            </a:r>
            <a:r>
              <a:rPr lang="ru-RU" sz="2300" dirty="0" err="1">
                <a:effectLst/>
              </a:rPr>
              <a:t>бўлади</a:t>
            </a:r>
            <a:r>
              <a:rPr lang="ru-RU" sz="2300" dirty="0">
                <a:effectLst/>
              </a:rPr>
              <a:t>. </a:t>
            </a:r>
            <a:r>
              <a:rPr lang="ru-RU" sz="2300" dirty="0" err="1">
                <a:effectLst/>
              </a:rPr>
              <a:t>Бу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тенгликни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қаноатлантирувчи</a:t>
            </a:r>
            <a:r>
              <a:rPr lang="ru-RU" sz="2300" dirty="0">
                <a:effectLst/>
              </a:rPr>
              <a:t> х  </a:t>
            </a:r>
            <a:r>
              <a:rPr lang="ru-RU" sz="2300" dirty="0" err="1">
                <a:effectLst/>
              </a:rPr>
              <a:t>ягона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бўлади</a:t>
            </a:r>
            <a:r>
              <a:rPr lang="ru-RU" sz="2300" dirty="0">
                <a:effectLst/>
              </a:rPr>
              <a:t>. </a:t>
            </a:r>
            <a:r>
              <a:rPr lang="uz-Cyrl-UZ" sz="2300" dirty="0">
                <a:effectLst/>
              </a:rPr>
              <a:t>Х</a:t>
            </a:r>
            <a:r>
              <a:rPr lang="ru-RU" sz="2300" dirty="0" err="1">
                <a:effectLst/>
              </a:rPr>
              <a:t>ақиқатан</a:t>
            </a:r>
            <a:r>
              <a:rPr lang="ru-RU" sz="2300" dirty="0">
                <a:effectLst/>
              </a:rPr>
              <a:t>,  дан </a:t>
            </a:r>
            <a:r>
              <a:rPr lang="ru-RU" sz="2300" dirty="0" err="1">
                <a:effectLst/>
              </a:rPr>
              <a:t>фарқли</a:t>
            </a:r>
            <a:r>
              <a:rPr lang="ru-RU" sz="2300" dirty="0">
                <a:effectLst/>
              </a:rPr>
              <a:t>  </a:t>
            </a:r>
            <a:r>
              <a:rPr lang="ru-RU" sz="2300" dirty="0" err="1">
                <a:effectLst/>
              </a:rPr>
              <a:t>нуқта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олсак</a:t>
            </a:r>
            <a:r>
              <a:rPr lang="ru-RU" sz="2300" dirty="0">
                <a:effectLst/>
              </a:rPr>
              <a:t>, f(x) функция </a:t>
            </a:r>
            <a:r>
              <a:rPr lang="ru-RU" sz="2300" dirty="0" err="1">
                <a:effectLst/>
              </a:rPr>
              <a:t>монотон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бўлиб</a:t>
            </a:r>
            <a:r>
              <a:rPr lang="ru-RU" sz="2300" dirty="0">
                <a:effectLst/>
              </a:rPr>
              <a:t>,  </a:t>
            </a:r>
            <a:r>
              <a:rPr lang="ru-RU" sz="2300" dirty="0" err="1">
                <a:effectLst/>
              </a:rPr>
              <a:t>бўлгани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учун</a:t>
            </a:r>
            <a:r>
              <a:rPr lang="ru-RU" sz="2300" dirty="0">
                <a:effectLst/>
              </a:rPr>
              <a:t>   </a:t>
            </a:r>
            <a:r>
              <a:rPr lang="ru-RU" sz="2300" dirty="0" err="1">
                <a:effectLst/>
              </a:rPr>
              <a:t>бўлади</a:t>
            </a:r>
            <a:r>
              <a:rPr lang="ru-RU" sz="2300" dirty="0">
                <a:effectLst/>
              </a:rPr>
              <a:t>. </a:t>
            </a:r>
            <a:r>
              <a:rPr lang="ru-RU" sz="2300" dirty="0" err="1">
                <a:effectLst/>
              </a:rPr>
              <a:t>Шундай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қилиб</a:t>
            </a:r>
            <a:r>
              <a:rPr lang="ru-RU" sz="2300" dirty="0">
                <a:effectLst/>
              </a:rPr>
              <a:t> У </a:t>
            </a:r>
            <a:r>
              <a:rPr lang="ru-RU" sz="2300" dirty="0" err="1">
                <a:effectLst/>
              </a:rPr>
              <a:t>оралиқдан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олинган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ҳар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бир</a:t>
            </a:r>
            <a:r>
              <a:rPr lang="ru-RU" sz="2300" dirty="0">
                <a:effectLst/>
              </a:rPr>
              <a:t>  у га Х да f(x)=y  </a:t>
            </a:r>
            <a:r>
              <a:rPr lang="ru-RU" sz="2300" dirty="0" err="1">
                <a:effectLst/>
              </a:rPr>
              <a:t>тенгликни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қаноатлантирадиган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ягона</a:t>
            </a:r>
            <a:r>
              <a:rPr lang="ru-RU" sz="2300" dirty="0">
                <a:effectLst/>
              </a:rPr>
              <a:t> х </a:t>
            </a:r>
            <a:r>
              <a:rPr lang="ru-RU" sz="2300" dirty="0" err="1">
                <a:effectLst/>
              </a:rPr>
              <a:t>мавжуд</a:t>
            </a:r>
            <a:r>
              <a:rPr lang="ru-RU" sz="2300" dirty="0">
                <a:effectLst/>
              </a:rPr>
              <a:t>. </a:t>
            </a:r>
            <a:r>
              <a:rPr lang="ru-RU" sz="2300" dirty="0" err="1">
                <a:effectLst/>
              </a:rPr>
              <a:t>Демак</a:t>
            </a:r>
            <a:r>
              <a:rPr lang="ru-RU" sz="2300" dirty="0">
                <a:effectLst/>
              </a:rPr>
              <a:t>, У  </a:t>
            </a:r>
            <a:r>
              <a:rPr lang="ru-RU" sz="2300" dirty="0" err="1">
                <a:effectLst/>
              </a:rPr>
              <a:t>оралиқда</a:t>
            </a:r>
            <a:r>
              <a:rPr lang="ru-RU" sz="2300" dirty="0">
                <a:effectLst/>
              </a:rPr>
              <a:t>  у=f(x) </a:t>
            </a:r>
            <a:r>
              <a:rPr lang="ru-RU" sz="2300" dirty="0" err="1">
                <a:effectLst/>
              </a:rPr>
              <a:t>функцияга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тескари</a:t>
            </a:r>
            <a:r>
              <a:rPr lang="ru-RU" sz="2300" dirty="0">
                <a:effectLst/>
              </a:rPr>
              <a:t> </a:t>
            </a:r>
            <a:r>
              <a:rPr lang="ru-RU" sz="2300" dirty="0" err="1">
                <a:effectLst/>
              </a:rPr>
              <a:t>бўлган</a:t>
            </a:r>
            <a:r>
              <a:rPr lang="ru-RU" sz="2300" dirty="0">
                <a:effectLst/>
              </a:rPr>
              <a:t> х=</a:t>
            </a:r>
            <a:r>
              <a:rPr lang="ru-RU" sz="2300" dirty="0">
                <a:effectLst/>
                <a:sym typeface="Symbol"/>
              </a:rPr>
              <a:t></a:t>
            </a:r>
            <a:r>
              <a:rPr lang="ru-RU" sz="2300" dirty="0">
                <a:effectLst/>
              </a:rPr>
              <a:t>(</a:t>
            </a:r>
            <a:r>
              <a:rPr lang="en-US" sz="2300" dirty="0">
                <a:effectLst/>
              </a:rPr>
              <a:t>y</a:t>
            </a:r>
            <a:r>
              <a:rPr lang="ru-RU" sz="2300" dirty="0">
                <a:effectLst/>
              </a:rPr>
              <a:t>) </a:t>
            </a:r>
            <a:r>
              <a:rPr lang="ru-RU" sz="2300" dirty="0" smtClean="0">
                <a:effectLst/>
              </a:rPr>
              <a:t>функция </a:t>
            </a:r>
            <a:r>
              <a:rPr lang="ru-RU" sz="2300" dirty="0" err="1" smtClean="0">
                <a:effectLst/>
              </a:rPr>
              <a:t>мавжуд</a:t>
            </a:r>
            <a:r>
              <a:rPr lang="ru-RU" sz="2300" dirty="0">
                <a:effectLst/>
              </a:rPr>
              <a:t>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4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effectLst/>
              </a:rPr>
              <a:t>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	У=f(x</a:t>
            </a:r>
            <a:r>
              <a:rPr lang="ru-RU" sz="2400" dirty="0">
                <a:effectLst/>
              </a:rPr>
              <a:t>) функция </a:t>
            </a:r>
            <a:r>
              <a:rPr lang="ru-RU" sz="2400" dirty="0" err="1">
                <a:effectLst/>
              </a:rPr>
              <a:t>ўсувчи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бўлса</a:t>
            </a:r>
            <a:r>
              <a:rPr lang="ru-RU" sz="2400" dirty="0">
                <a:effectLst/>
              </a:rPr>
              <a:t>, х=</a:t>
            </a:r>
            <a:r>
              <a:rPr lang="ru-RU" sz="2400" dirty="0">
                <a:effectLst/>
                <a:sym typeface="Symbol"/>
              </a:rPr>
              <a:t></a:t>
            </a:r>
            <a:r>
              <a:rPr lang="ru-RU" sz="2400" dirty="0">
                <a:effectLst/>
              </a:rPr>
              <a:t>(</a:t>
            </a:r>
            <a:r>
              <a:rPr lang="en-US" sz="2400" dirty="0">
                <a:effectLst/>
              </a:rPr>
              <a:t>y</a:t>
            </a:r>
            <a:r>
              <a:rPr lang="ru-RU" sz="2400" dirty="0">
                <a:effectLst/>
              </a:rPr>
              <a:t>) ни </a:t>
            </a:r>
            <a:r>
              <a:rPr lang="ru-RU" sz="2400" dirty="0" err="1">
                <a:effectLst/>
              </a:rPr>
              <a:t>ҳам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ўсувчи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бўлишини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кўрсатамиз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яъни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&lt;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бўлганда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&lt;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тенгсизлик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ўринли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бўлишини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кўрсатамиз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Тескарисини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фараз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қилайлик</a:t>
            </a:r>
            <a:r>
              <a:rPr lang="ru-RU" sz="2400" dirty="0">
                <a:effectLst/>
              </a:rPr>
              <a:t>: 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&lt;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бўлганда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&gt;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бўлсин</a:t>
            </a:r>
            <a:r>
              <a:rPr lang="ru-RU" sz="2400" dirty="0">
                <a:effectLst/>
              </a:rPr>
              <a:t>. У </a:t>
            </a:r>
            <a:r>
              <a:rPr lang="ru-RU" sz="2400" dirty="0" err="1">
                <a:effectLst/>
              </a:rPr>
              <a:t>ҳолда</a:t>
            </a:r>
            <a:r>
              <a:rPr lang="ru-RU" sz="2400" dirty="0">
                <a:effectLst/>
              </a:rPr>
              <a:t> y=f(x) функция </a:t>
            </a:r>
            <a:r>
              <a:rPr lang="ru-RU" sz="2400" dirty="0" err="1">
                <a:effectLst/>
              </a:rPr>
              <a:t>қатъий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ўсувчи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бўлганлиги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учун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f</a:t>
            </a:r>
            <a:r>
              <a:rPr lang="ru-RU" sz="2400" dirty="0">
                <a:effectLst/>
              </a:rPr>
              <a:t>(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)&gt;</a:t>
            </a:r>
            <a:r>
              <a:rPr lang="en-US" sz="2400" dirty="0">
                <a:effectLst/>
              </a:rPr>
              <a:t>f</a:t>
            </a:r>
            <a:r>
              <a:rPr lang="ru-RU" sz="2400" dirty="0">
                <a:effectLst/>
              </a:rPr>
              <a:t>(</a:t>
            </a:r>
            <a:r>
              <a:rPr lang="en-US" sz="2400" dirty="0">
                <a:effectLst/>
              </a:rPr>
              <a:t>x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), </a:t>
            </a:r>
            <a:r>
              <a:rPr lang="ru-RU" sz="2400" dirty="0" err="1">
                <a:effectLst/>
              </a:rPr>
              <a:t>яъни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&gt;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бўлади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Бу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эса</a:t>
            </a:r>
            <a:r>
              <a:rPr lang="ru-RU" sz="2400" dirty="0">
                <a:effectLst/>
              </a:rPr>
              <a:t> 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1</a:t>
            </a:r>
            <a:r>
              <a:rPr lang="ru-RU" sz="2400" dirty="0">
                <a:effectLst/>
              </a:rPr>
              <a:t>&lt;</a:t>
            </a:r>
            <a:r>
              <a:rPr lang="en-US" sz="2400" dirty="0">
                <a:effectLst/>
              </a:rPr>
              <a:t>y</a:t>
            </a:r>
            <a:r>
              <a:rPr lang="ru-RU" sz="2400" baseline="-25000" dirty="0">
                <a:effectLst/>
              </a:rPr>
              <a:t>2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деб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олинишга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зиддир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Демак</a:t>
            </a:r>
            <a:r>
              <a:rPr lang="ru-RU" sz="2400" dirty="0">
                <a:effectLst/>
              </a:rPr>
              <a:t>, х=</a:t>
            </a:r>
            <a:r>
              <a:rPr lang="ru-RU" sz="2400" dirty="0">
                <a:effectLst/>
                <a:sym typeface="Symbol"/>
              </a:rPr>
              <a:t></a:t>
            </a:r>
            <a:r>
              <a:rPr lang="ru-RU" sz="2400" dirty="0">
                <a:effectLst/>
              </a:rPr>
              <a:t>(</a:t>
            </a:r>
            <a:r>
              <a:rPr lang="en-US" sz="2400" dirty="0">
                <a:effectLst/>
              </a:rPr>
              <a:t>y</a:t>
            </a:r>
            <a:r>
              <a:rPr lang="ru-RU" sz="2400" dirty="0">
                <a:effectLst/>
              </a:rPr>
              <a:t>) функция У да </a:t>
            </a:r>
            <a:r>
              <a:rPr lang="ru-RU" sz="2400" dirty="0" err="1">
                <a:effectLst/>
              </a:rPr>
              <a:t>қатъий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ўсувчи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 err="1">
                <a:effectLst/>
              </a:rPr>
              <a:t>Монотон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функциянинг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узлуксизлиги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ҳақидаги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теоремага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биноан</a:t>
            </a:r>
            <a:r>
              <a:rPr lang="ru-RU" sz="2400" dirty="0">
                <a:effectLst/>
              </a:rPr>
              <a:t>, х=</a:t>
            </a:r>
            <a:r>
              <a:rPr lang="ru-RU" sz="2400" dirty="0">
                <a:effectLst/>
                <a:sym typeface="Symbol"/>
              </a:rPr>
              <a:t></a:t>
            </a:r>
            <a:r>
              <a:rPr lang="ru-RU" sz="2400" dirty="0">
                <a:effectLst/>
              </a:rPr>
              <a:t>(</a:t>
            </a:r>
            <a:r>
              <a:rPr lang="en-US" sz="2400" dirty="0">
                <a:effectLst/>
              </a:rPr>
              <a:t>y</a:t>
            </a:r>
            <a:r>
              <a:rPr lang="ru-RU" sz="2400" dirty="0">
                <a:effectLst/>
              </a:rPr>
              <a:t>) функция У </a:t>
            </a:r>
            <a:r>
              <a:rPr lang="ru-RU" sz="2400" dirty="0" err="1">
                <a:effectLst/>
              </a:rPr>
              <a:t>оралиқда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узлуксиз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бўлади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у=f(x) функция </a:t>
            </a:r>
            <a:r>
              <a:rPr lang="ru-RU" sz="2400" dirty="0" err="1">
                <a:effectLst/>
              </a:rPr>
              <a:t>камаювчи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бўлганда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ҳам</a:t>
            </a:r>
            <a:r>
              <a:rPr lang="ru-RU" sz="2400" dirty="0">
                <a:effectLst/>
              </a:rPr>
              <a:t> теорема </a:t>
            </a:r>
            <a:r>
              <a:rPr lang="ru-RU" sz="2400" dirty="0" err="1">
                <a:effectLst/>
              </a:rPr>
              <a:t>юқоридагидек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исботланади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95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6480720"/>
          </a:xfrm>
        </p:spPr>
        <p:txBody>
          <a:bodyPr/>
          <a:lstStyle/>
          <a:p>
            <a:pPr marL="0" indent="0" algn="ctr">
              <a:buNone/>
            </a:pPr>
            <a:r>
              <a:rPr lang="uz-Cyrl-UZ" sz="2400" dirty="0">
                <a:effectLst/>
              </a:rPr>
              <a:t>Тригонометрик ва тескари тригонометрик функцияларга оид тушунчаларни жадвалга ёзинг.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8883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3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</TotalTime>
  <Words>919</Words>
  <Application>Microsoft Office PowerPoint</Application>
  <PresentationFormat>Экран (4:3)</PresentationFormat>
  <Paragraphs>99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Symbol</vt:lpstr>
      <vt:lpstr>Times New Roman</vt:lpstr>
      <vt:lpstr>Trebuchet MS</vt:lpstr>
      <vt:lpstr>Verdana</vt:lpstr>
      <vt:lpstr>Wingdings 2</vt:lpstr>
      <vt:lpstr>Воздушный поток</vt:lpstr>
      <vt:lpstr> МАВЗУ  Тригонометрик функциялар, Тескари тригонометрик функциялар ва уларнинг хоссалари.</vt:lpstr>
      <vt:lpstr>Презентация PowerPoint</vt:lpstr>
      <vt:lpstr>Презентация PowerPoint</vt:lpstr>
      <vt:lpstr>Презентация PowerPoint</vt:lpstr>
      <vt:lpstr> </vt:lpstr>
      <vt:lpstr> </vt:lpstr>
      <vt:lpstr>Тескари функциянинг мавжудлиги ва узлуксизлиги   Т е о р е м а. Агар f(x) функция Х оралиқда аниқланган, узлуксиз ва қатъий ўсувчи (қатъий камаювчи)  бўлса, бу функциянинг  қийматлар тўплами У да унга тескари функция мавжуд бўлиб, у узлуксиз ва қатъий ўсувчи (катъий камаювчи) бўлади. Исбот. f(x)функция узлуксиз бўлгани учун Больцано-Кошининг иккинчи теоремасига биноан унинг қийматлари   оралиқни  туташ тўлдиради. Шунинг учун ҳар бир у У га мос келaдиган х Х топилиб, f(х )=у  бўлади. Бу тенгликни қаноатлантирувчи х  ягона бўлади. Хақиқатан,  дан фарқли  нуқта олсак, f(x) функция монотон бўлиб,  бўлгани учун   бўлади. Шундай қилиб У оралиқдан олинган ҳар бир  у га Х да f(x)=y  тенгликни қаноатлантирадиган ягона х мавжуд. Демак, У  оралиқда  у=f(x) функцияга тескари бўлган х=(y) функция мавжуд. </vt:lpstr>
      <vt:lpstr>   У=f(x) функция ўсувчи бўлса, х=(y) ни ҳам ўсувчи бўлишини кўрсатамиз, яъни y1&lt;y2 бўлганда x1&lt;x2 тенгсизлик ўринли бўлишини кўрсатамиз. Тескарисини фараз қилайлик: y1&lt;y2 бўлганда x1&gt;x2 бўлсин. У ҳолда y=f(x) функция қатъий ўсувчи бўлганлиги учун f(x1)&gt;f(x2), яъни y1&gt;y2 бўлади. Бу эса y1&lt;y2 деб олинишга зиддир. Демак, х=(y) функция У да қатъий ўсувчи. Монотон функциянинг узлуксизлиги ҳақидаги теоремага биноан, х=(y) функция У оралиқда узлуксиз бўлади. у=f(x) функция камаювчи бўлганда ҳам теорема юқоридагидек исботланади. </vt:lpstr>
      <vt:lpstr>Тригонометрик ва тескари тригонометрик функцияларга оид тушунчаларни жадвалга ёзинг. </vt:lpstr>
      <vt:lpstr>Нима учун Тригонометрик ва тескари тригонометрик функциялар ўрганиш керак. Катакчаларга фикр ёзинг.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МАВЗУ  Тригонометрик функциялар, Тескари тригонометрик функциялар ва уларнинг хоссалари.</dc:title>
  <dc:creator>User</dc:creator>
  <cp:lastModifiedBy>nt</cp:lastModifiedBy>
  <cp:revision>12</cp:revision>
  <dcterms:created xsi:type="dcterms:W3CDTF">2014-09-10T16:15:34Z</dcterms:created>
  <dcterms:modified xsi:type="dcterms:W3CDTF">2016-05-16T13:05:03Z</dcterms:modified>
</cp:coreProperties>
</file>