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80" r:id="rId21"/>
    <p:sldId id="28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35CE609-C567-4AC5-B417-B43FEA399034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8A8BD7-445D-4FE2-96AA-9A70EDFCD9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00400"/>
            <a:ext cx="7550224" cy="1812776"/>
          </a:xfrm>
        </p:spPr>
        <p:txBody>
          <a:bodyPr/>
          <a:lstStyle/>
          <a:p>
            <a:r>
              <a:rPr lang="en-US" sz="2800" dirty="0" err="1" smtClean="0"/>
              <a:t>Differensialanuvchanlik</a:t>
            </a:r>
            <a:r>
              <a:rPr lang="en-US" sz="2800" dirty="0" smtClean="0"/>
              <a:t>. </a:t>
            </a:r>
            <a:r>
              <a:rPr lang="en-US" sz="2800" dirty="0" err="1" smtClean="0"/>
              <a:t>Differensial</a:t>
            </a:r>
            <a:r>
              <a:rPr lang="en-US" sz="2800" dirty="0" smtClean="0"/>
              <a:t>. </a:t>
            </a:r>
            <a:r>
              <a:rPr lang="en-US" sz="2800" dirty="0" err="1" smtClean="0"/>
              <a:t>Differensialanuvchanlik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hosilaning</a:t>
            </a:r>
            <a:r>
              <a:rPr lang="en-US" sz="2800" dirty="0" smtClean="0"/>
              <a:t> </a:t>
            </a:r>
            <a:r>
              <a:rPr lang="en-US" sz="2800" dirty="0" err="1" smtClean="0"/>
              <a:t>mavjudligi</a:t>
            </a:r>
            <a:r>
              <a:rPr lang="en-US" sz="2800" dirty="0" smtClean="0"/>
              <a:t> </a:t>
            </a:r>
            <a:r>
              <a:rPr lang="en-US" sz="2800" dirty="0" err="1" smtClean="0"/>
              <a:t>orasidagi</a:t>
            </a:r>
            <a:r>
              <a:rPr lang="en-US" sz="2800" dirty="0" smtClean="0"/>
              <a:t> </a:t>
            </a:r>
            <a:r>
              <a:rPr lang="en-US" sz="2800" dirty="0" err="1" smtClean="0"/>
              <a:t>bog’lanish</a:t>
            </a:r>
            <a:r>
              <a:rPr lang="en-US" sz="2800" dirty="0" smtClean="0"/>
              <a:t>. </a:t>
            </a:r>
            <a:r>
              <a:rPr lang="en-US" sz="2800" dirty="0" err="1" smtClean="0"/>
              <a:t>Differensialning</a:t>
            </a:r>
            <a:r>
              <a:rPr lang="en-US" sz="2800" dirty="0" smtClean="0"/>
              <a:t> </a:t>
            </a:r>
            <a:r>
              <a:rPr lang="en-US" sz="2800" dirty="0" err="1" smtClean="0"/>
              <a:t>geometrik</a:t>
            </a:r>
            <a:r>
              <a:rPr lang="en-US" sz="2800" dirty="0" smtClean="0"/>
              <a:t> </a:t>
            </a:r>
            <a:r>
              <a:rPr lang="en-US" sz="2800" dirty="0" err="1" smtClean="0"/>
              <a:t>ma’nosi</a:t>
            </a:r>
            <a:r>
              <a:rPr lang="en-US" sz="2800" dirty="0" smtClean="0"/>
              <a:t>. </a:t>
            </a:r>
            <a:r>
              <a:rPr lang="en-US" sz="2800" dirty="0" err="1" smtClean="0"/>
              <a:t>Differensial</a:t>
            </a:r>
            <a:r>
              <a:rPr lang="en-US" sz="2800" dirty="0" smtClean="0"/>
              <a:t> </a:t>
            </a:r>
            <a:r>
              <a:rPr lang="en-US" sz="2800" smtClean="0"/>
              <a:t>formasining</a:t>
            </a:r>
            <a:r>
              <a:rPr lang="en-US" sz="2800" dirty="0" smtClean="0"/>
              <a:t> </a:t>
            </a:r>
            <a:r>
              <a:rPr lang="en-US" sz="2800" dirty="0" err="1" smtClean="0"/>
              <a:t>invariantligi</a:t>
            </a:r>
            <a:r>
              <a:rPr lang="en-US" sz="2800" dirty="0" smtClean="0"/>
              <a:t>.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0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0" y="6021288"/>
            <a:ext cx="45719" cy="15091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05428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uz-Cyrl-UZ" b="1" dirty="0" smtClean="0"/>
              <a:t> </a:t>
            </a:r>
            <a:r>
              <a:rPr lang="uz-Cyrl-UZ" b="1" dirty="0"/>
              <a:t>Differensialning geometrik ma’n</a:t>
            </a:r>
            <a:r>
              <a:rPr lang="en-US" b="1" dirty="0"/>
              <a:t>o</a:t>
            </a:r>
            <a:r>
              <a:rPr lang="uz-Cyrl-UZ" b="1" dirty="0"/>
              <a:t>si. </a:t>
            </a:r>
            <a:r>
              <a:rPr lang="uz-Cyrl-UZ" dirty="0"/>
              <a:t>Endi </a:t>
            </a:r>
            <a:r>
              <a:rPr lang="uz-Cyrl-UZ" i="1" dirty="0"/>
              <a:t>x</a:t>
            </a:r>
            <a:r>
              <a:rPr lang="en-US" i="1" dirty="0">
                <a:sym typeface="Symbol"/>
              </a:rPr>
              <a:t></a:t>
            </a:r>
            <a:r>
              <a:rPr lang="uz-Cyrl-UZ" i="1" dirty="0"/>
              <a:t>(a;b)</a:t>
            </a:r>
            <a:r>
              <a:rPr lang="uz-Cyrl-UZ" dirty="0"/>
              <a:t> nuqtada differensallanuvchi bo‘lgan </a:t>
            </a:r>
            <a:r>
              <a:rPr lang="uz-Cyrl-UZ" i="1" dirty="0"/>
              <a:t>f(x)</a:t>
            </a:r>
            <a:r>
              <a:rPr lang="uz-Cyrl-UZ" dirty="0"/>
              <a:t> funksiyaning grafigi 18-rasmda ko‘rsatilgan chiziqni ifodalasin deylik. </a:t>
            </a:r>
            <a:endParaRPr lang="ru-RU" dirty="0"/>
          </a:p>
          <a:p>
            <a:pPr marL="0" indent="0">
              <a:buNone/>
            </a:pPr>
            <a:r>
              <a:rPr lang="uz-Cyrl-UZ" dirty="0"/>
              <a:t>Bu chiziqning </a:t>
            </a:r>
            <a:r>
              <a:rPr lang="uz-Cyrl-UZ" i="1" dirty="0"/>
              <a:t>(x,f(x))</a:t>
            </a:r>
            <a:r>
              <a:rPr lang="uz-Cyrl-UZ" dirty="0"/>
              <a:t>  va </a:t>
            </a:r>
            <a:r>
              <a:rPr lang="uz-Cyrl-UZ" i="1" dirty="0"/>
              <a:t>(x+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/>
              <a:t>x</a:t>
            </a:r>
            <a:r>
              <a:rPr lang="uz-Cyrl-UZ" dirty="0"/>
              <a:t>, </a:t>
            </a:r>
            <a:r>
              <a:rPr lang="uz-Cyrl-UZ" i="1" dirty="0"/>
              <a:t>f(x+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/>
              <a:t>x))</a:t>
            </a:r>
            <a:r>
              <a:rPr lang="uz-Cyrl-UZ" dirty="0"/>
              <a:t> nuqtalarin mos ravishda </a:t>
            </a:r>
            <a:r>
              <a:rPr lang="uz-Cyrl-UZ" i="1" dirty="0"/>
              <a:t>M</a:t>
            </a:r>
            <a:r>
              <a:rPr lang="uz-Cyrl-UZ" dirty="0"/>
              <a:t> va </a:t>
            </a:r>
            <a:r>
              <a:rPr lang="uz-Cyrl-UZ" i="1" dirty="0"/>
              <a:t>K</a:t>
            </a:r>
            <a:r>
              <a:rPr lang="uz-Cyrl-UZ" dirty="0"/>
              <a:t> bilan belgilaylik. Unda </a:t>
            </a:r>
            <a:r>
              <a:rPr lang="uz-Cyrl-UZ" i="1" dirty="0"/>
              <a:t>M</a:t>
            </a:r>
            <a:r>
              <a:rPr lang="en-US" i="1" dirty="0"/>
              <a:t>C</a:t>
            </a:r>
            <a:r>
              <a:rPr lang="uz-Cyrl-UZ" i="1" dirty="0"/>
              <a:t>=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/>
              <a:t>x</a:t>
            </a:r>
            <a:r>
              <a:rPr lang="uz-Cyrl-UZ" dirty="0"/>
              <a:t>, </a:t>
            </a:r>
            <a:r>
              <a:rPr lang="uz-Cyrl-UZ" i="1" dirty="0"/>
              <a:t>K</a:t>
            </a:r>
            <a:r>
              <a:rPr lang="en-US" i="1" dirty="0"/>
              <a:t>C</a:t>
            </a:r>
            <a:r>
              <a:rPr lang="uz-Cyrl-UZ" i="1" dirty="0"/>
              <a:t>=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 smtClean="0"/>
              <a:t>y</a:t>
            </a:r>
            <a:endParaRPr lang="en-US" i="1" dirty="0" smtClean="0"/>
          </a:p>
          <a:p>
            <a:pPr marL="0" indent="0">
              <a:buNone/>
            </a:pPr>
            <a:r>
              <a:rPr lang="uz-Cyrl-UZ" dirty="0"/>
              <a:t>bo‘ladi. </a:t>
            </a:r>
            <a:r>
              <a:rPr lang="uz-Cyrl-UZ" i="1" dirty="0"/>
              <a:t>f(x)</a:t>
            </a:r>
            <a:r>
              <a:rPr lang="uz-Cyrl-UZ" dirty="0"/>
              <a:t> funksiya </a:t>
            </a:r>
            <a:r>
              <a:rPr lang="uz-Cyrl-UZ" i="1" dirty="0"/>
              <a:t>x</a:t>
            </a:r>
            <a:r>
              <a:rPr lang="uz-Cyrl-UZ" dirty="0"/>
              <a:t> nuqtada </a:t>
            </a:r>
            <a:r>
              <a:rPr lang="uz-Cyrl-UZ" dirty="0" smtClean="0"/>
              <a:t>chekli </a:t>
            </a:r>
            <a:r>
              <a:rPr lang="uz-Cyrl-UZ" i="1" dirty="0"/>
              <a:t>f’(x)</a:t>
            </a:r>
            <a:r>
              <a:rPr lang="uz-Cyrl-UZ" dirty="0"/>
              <a:t> hosilaga ega bo‘lgani uchun </a:t>
            </a:r>
            <a:r>
              <a:rPr lang="uz-Cyrl-UZ" i="1" dirty="0"/>
              <a:t>f(x)</a:t>
            </a:r>
            <a:r>
              <a:rPr lang="uz-Cyrl-UZ" dirty="0"/>
              <a:t> funksiya grafigiga uning </a:t>
            </a:r>
            <a:r>
              <a:rPr lang="uz-Cyrl-UZ" i="1" dirty="0"/>
              <a:t>M(x,f(x))</a:t>
            </a:r>
            <a:r>
              <a:rPr lang="uz-Cyrl-UZ" dirty="0"/>
              <a:t> nuqtasida o‘tkazilgan </a:t>
            </a:r>
            <a:r>
              <a:rPr lang="uz-Cyrl-UZ" i="1" dirty="0"/>
              <a:t>ML</a:t>
            </a:r>
            <a:r>
              <a:rPr lang="uz-Cyrl-UZ" dirty="0"/>
              <a:t> urinma mavjud va bu urinmaning burchak koeffitsienti </a:t>
            </a:r>
            <a:r>
              <a:rPr lang="uz-Cyrl-UZ" i="1" dirty="0"/>
              <a:t>tg</a:t>
            </a:r>
            <a:r>
              <a:rPr lang="en-US" i="1" dirty="0">
                <a:sym typeface="Symbol"/>
              </a:rPr>
              <a:t></a:t>
            </a:r>
            <a:r>
              <a:rPr lang="uz-Cyrl-UZ" i="1" dirty="0"/>
              <a:t>=f’(x).</a:t>
            </a:r>
            <a:r>
              <a:rPr lang="uz-Cyrl-UZ" dirty="0"/>
              <a:t> Shu </a:t>
            </a:r>
            <a:r>
              <a:rPr lang="uz-Cyrl-UZ" i="1" dirty="0"/>
              <a:t>ML</a:t>
            </a:r>
            <a:r>
              <a:rPr lang="uz-Cyrl-UZ" dirty="0"/>
              <a:t> urinmaning </a:t>
            </a:r>
            <a:r>
              <a:rPr lang="uz-Cyrl-UZ" i="1" dirty="0"/>
              <a:t>K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uz-Cyrl-UZ" dirty="0"/>
              <a:t>bilan kesishgan nuqtasini </a:t>
            </a:r>
            <a:r>
              <a:rPr lang="uz-Cyrl-UZ" i="1" dirty="0"/>
              <a:t>E</a:t>
            </a:r>
            <a:r>
              <a:rPr lang="uz-Cyrl-UZ" dirty="0"/>
              <a:t> bilan  belgilaylik. Ravshanki, </a:t>
            </a:r>
            <a:r>
              <a:rPr lang="ru-RU" dirty="0">
                <a:sym typeface="Symbol"/>
              </a:rPr>
              <a:t></a:t>
            </a:r>
            <a:r>
              <a:rPr lang="uz-Cyrl-UZ" i="1" dirty="0"/>
              <a:t>ME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uz-Cyrl-UZ" dirty="0"/>
              <a:t>dan </a:t>
            </a:r>
            <a:r>
              <a:rPr lang="ru-RU" dirty="0"/>
              <a:t> </a:t>
            </a:r>
            <a:r>
              <a:rPr lang="uz-Cyrl-UZ" dirty="0"/>
              <a:t>Bundan </a:t>
            </a:r>
            <a:r>
              <a:rPr lang="uz-Cyrl-UZ" i="1" dirty="0"/>
              <a:t>E</a:t>
            </a:r>
            <a:r>
              <a:rPr lang="en-US" i="1" dirty="0"/>
              <a:t>C</a:t>
            </a:r>
            <a:r>
              <a:rPr lang="uz-Cyrl-UZ" i="1" dirty="0"/>
              <a:t>=M</a:t>
            </a:r>
            <a:r>
              <a:rPr lang="en-US" i="1" dirty="0"/>
              <a:t>C</a:t>
            </a:r>
            <a:r>
              <a:rPr lang="en-US" dirty="0">
                <a:sym typeface="Symbol"/>
              </a:rPr>
              <a:t></a:t>
            </a:r>
            <a:r>
              <a:rPr lang="uz-Cyrl-UZ" i="1" dirty="0"/>
              <a:t>tg</a:t>
            </a:r>
            <a:r>
              <a:rPr lang="en-US" i="1" dirty="0">
                <a:sym typeface="Symbol"/>
              </a:rPr>
              <a:t></a:t>
            </a:r>
            <a:r>
              <a:rPr lang="uz-Cyrl-UZ" i="1" dirty="0"/>
              <a:t>=f’(x)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/>
              <a:t>x</a:t>
            </a:r>
            <a:r>
              <a:rPr lang="uz-Cyrl-UZ" dirty="0"/>
              <a:t> ekani kelib chiqadi. Demak, </a:t>
            </a:r>
            <a:r>
              <a:rPr lang="uz-Cyrl-UZ" i="1" dirty="0"/>
              <a:t>f(x)</a:t>
            </a:r>
            <a:r>
              <a:rPr lang="uz-Cyrl-UZ" dirty="0"/>
              <a:t> funksiyaning </a:t>
            </a:r>
            <a:r>
              <a:rPr lang="uz-Cyrl-UZ" i="1" dirty="0"/>
              <a:t>x </a:t>
            </a:r>
            <a:r>
              <a:rPr lang="uz-Cyrl-UZ" dirty="0"/>
              <a:t>nuqtadagi differensiali </a:t>
            </a:r>
            <a:r>
              <a:rPr lang="uz-Cyrl-UZ" i="1" dirty="0"/>
              <a:t>y=f’(x)</a:t>
            </a:r>
            <a:r>
              <a:rPr lang="en-US" i="1" dirty="0">
                <a:sym typeface="Symbol"/>
              </a:rPr>
              <a:t></a:t>
            </a:r>
            <a:r>
              <a:rPr lang="uz-Cyrl-UZ" i="1" dirty="0"/>
              <a:t>x</a:t>
            </a:r>
            <a:r>
              <a:rPr lang="uz-Cyrl-UZ" dirty="0"/>
              <a:t> funksiya grafigiga </a:t>
            </a:r>
            <a:r>
              <a:rPr lang="uz-Cyrl-UZ" i="1" dirty="0"/>
              <a:t>M(x,f(x))</a:t>
            </a:r>
            <a:r>
              <a:rPr lang="uz-Cyrl-UZ" dirty="0"/>
              <a:t> nuqtada o‘tkazilgan urinma orttirmasi </a:t>
            </a:r>
            <a:r>
              <a:rPr lang="uz-Cyrl-UZ" i="1" dirty="0"/>
              <a:t>EC</a:t>
            </a:r>
            <a:r>
              <a:rPr lang="uz-Cyrl-UZ" dirty="0"/>
              <a:t> ni ifodalaydi. Differensialning geometrik ma’nosi aynan shundan iborat.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0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5949280"/>
            <a:ext cx="91480" cy="22292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7171"/>
            <a:ext cx="7560840" cy="49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5877272"/>
            <a:ext cx="307504" cy="294928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903840" cy="5400600"/>
          </a:xfrm>
        </p:spPr>
        <p:txBody>
          <a:bodyPr/>
          <a:lstStyle/>
          <a:p>
            <a:r>
              <a:rPr lang="en-US" b="1" dirty="0" err="1"/>
              <a:t>Differensial</a:t>
            </a:r>
            <a:r>
              <a:rPr lang="en-US" b="1" dirty="0"/>
              <a:t> </a:t>
            </a:r>
            <a:r>
              <a:rPr lang="en-US" b="1" dirty="0" err="1"/>
              <a:t>formasining</a:t>
            </a:r>
            <a:r>
              <a:rPr lang="en-US" b="1" dirty="0"/>
              <a:t> </a:t>
            </a:r>
            <a:r>
              <a:rPr lang="en-US" b="1" dirty="0" err="1"/>
              <a:t>invariantligi</a:t>
            </a:r>
            <a:r>
              <a:rPr lang="en-US" dirty="0"/>
              <a:t>. </a:t>
            </a:r>
            <a:r>
              <a:rPr lang="en-US" dirty="0" err="1"/>
              <a:t>Aytaylik</a:t>
            </a:r>
            <a:r>
              <a:rPr lang="en-US" dirty="0"/>
              <a:t> </a:t>
            </a:r>
            <a:r>
              <a:rPr lang="en-US" i="1" dirty="0"/>
              <a:t>y=f(x)</a:t>
            </a:r>
            <a:r>
              <a:rPr lang="en-US" dirty="0"/>
              <a:t> </a:t>
            </a:r>
            <a:r>
              <a:rPr lang="en-US" dirty="0" err="1"/>
              <a:t>funksiya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nuqtada</a:t>
            </a:r>
            <a:r>
              <a:rPr lang="en-US" dirty="0"/>
              <a:t> </a:t>
            </a:r>
            <a:r>
              <a:rPr lang="en-US" dirty="0" err="1"/>
              <a:t>differensiallanuvchi</a:t>
            </a:r>
            <a:r>
              <a:rPr lang="en-US" dirty="0"/>
              <a:t> </a:t>
            </a:r>
            <a:r>
              <a:rPr lang="en-US" dirty="0" err="1"/>
              <a:t>bo‘lsin</a:t>
            </a:r>
            <a:r>
              <a:rPr lang="en-US" dirty="0"/>
              <a:t>. </a:t>
            </a:r>
            <a:r>
              <a:rPr lang="en-US" dirty="0" err="1"/>
              <a:t>Differensialning</a:t>
            </a:r>
            <a:r>
              <a:rPr lang="en-US" dirty="0"/>
              <a:t> </a:t>
            </a:r>
            <a:r>
              <a:rPr lang="en-US" dirty="0" err="1"/>
              <a:t>ta’rifiga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i="1" dirty="0" err="1"/>
              <a:t>dy</a:t>
            </a:r>
            <a:r>
              <a:rPr lang="en-US" i="1" dirty="0"/>
              <a:t>=</a:t>
            </a:r>
            <a:r>
              <a:rPr lang="en-US" i="1" dirty="0" err="1"/>
              <a:t>y</a:t>
            </a:r>
            <a:r>
              <a:rPr lang="en-US" i="1" baseline="-25000" dirty="0" err="1"/>
              <a:t>x</a:t>
            </a:r>
            <a:r>
              <a:rPr lang="en-US" i="1" dirty="0"/>
              <a:t>’</a:t>
            </a:r>
            <a:r>
              <a:rPr lang="en-US" i="1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erkli</a:t>
            </a:r>
            <a:r>
              <a:rPr lang="en-US" dirty="0"/>
              <a:t> </a:t>
            </a:r>
            <a:r>
              <a:rPr lang="en-US" dirty="0" err="1"/>
              <a:t>o‘zgaruvchining</a:t>
            </a:r>
            <a:r>
              <a:rPr lang="en-US" dirty="0"/>
              <a:t> </a:t>
            </a:r>
            <a:r>
              <a:rPr lang="en-US" dirty="0" err="1"/>
              <a:t>orttirmasini</a:t>
            </a:r>
            <a:r>
              <a:rPr lang="en-US" dirty="0"/>
              <a:t> </a:t>
            </a:r>
            <a:r>
              <a:rPr lang="en-US" i="1" dirty="0"/>
              <a:t>dx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yozishga</a:t>
            </a:r>
            <a:r>
              <a:rPr lang="en-US" dirty="0"/>
              <a:t> </a:t>
            </a:r>
            <a:r>
              <a:rPr lang="en-US" dirty="0" err="1"/>
              <a:t>kelishganimizni</a:t>
            </a:r>
            <a:r>
              <a:rPr lang="en-US" dirty="0"/>
              <a:t> </a:t>
            </a:r>
            <a:r>
              <a:rPr lang="en-US" dirty="0" err="1"/>
              <a:t>e’tiborga</a:t>
            </a:r>
            <a:r>
              <a:rPr lang="en-US" dirty="0"/>
              <a:t> </a:t>
            </a:r>
            <a:r>
              <a:rPr lang="en-US" dirty="0" err="1"/>
              <a:t>olsak</a:t>
            </a:r>
            <a:r>
              <a:rPr lang="en-US" dirty="0"/>
              <a:t>, </a:t>
            </a:r>
            <a:r>
              <a:rPr lang="en-US" i="1" dirty="0" err="1"/>
              <a:t>dy</a:t>
            </a:r>
            <a:r>
              <a:rPr lang="en-US" i="1" dirty="0"/>
              <a:t>=</a:t>
            </a:r>
            <a:r>
              <a:rPr lang="en-US" i="1" dirty="0" err="1"/>
              <a:t>y</a:t>
            </a:r>
            <a:r>
              <a:rPr lang="en-US" i="1" baseline="-25000" dirty="0" err="1"/>
              <a:t>x</a:t>
            </a:r>
            <a:r>
              <a:rPr lang="en-US" i="1" dirty="0" err="1"/>
              <a:t>’dx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	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erkli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err="1"/>
              <a:t>erkli</a:t>
            </a:r>
            <a:r>
              <a:rPr lang="en-US" dirty="0"/>
              <a:t> </a:t>
            </a:r>
            <a:r>
              <a:rPr lang="en-US" dirty="0" err="1"/>
              <a:t>o‘zgaruvchining</a:t>
            </a:r>
            <a:r>
              <a:rPr lang="en-US" dirty="0"/>
              <a:t> </a:t>
            </a:r>
            <a:r>
              <a:rPr lang="en-US" dirty="0" err="1"/>
              <a:t>differensiallanuvchi</a:t>
            </a:r>
            <a:r>
              <a:rPr lang="en-US" dirty="0"/>
              <a:t> </a:t>
            </a:r>
            <a:r>
              <a:rPr lang="en-US" dirty="0" err="1"/>
              <a:t>funksiyasi</a:t>
            </a:r>
            <a:r>
              <a:rPr lang="en-US" dirty="0"/>
              <a:t> </a:t>
            </a:r>
            <a:r>
              <a:rPr lang="en-US" dirty="0" err="1"/>
              <a:t>bo‘lsin</a:t>
            </a:r>
            <a:r>
              <a:rPr lang="en-US" dirty="0"/>
              <a:t>: </a:t>
            </a:r>
            <a:r>
              <a:rPr lang="en-US" i="1" dirty="0"/>
              <a:t>x=</a:t>
            </a:r>
            <a:r>
              <a:rPr lang="ru-RU" i="1" dirty="0">
                <a:sym typeface="Symbol"/>
              </a:rPr>
              <a:t></a:t>
            </a:r>
            <a:r>
              <a:rPr lang="en-US" i="1" dirty="0"/>
              <a:t>(t).</a:t>
            </a:r>
            <a:r>
              <a:rPr lang="en-US" dirty="0"/>
              <a:t>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i="1" dirty="0"/>
              <a:t>y=f(</a:t>
            </a:r>
            <a:r>
              <a:rPr lang="ru-RU" i="1" dirty="0">
                <a:sym typeface="Symbol"/>
              </a:rPr>
              <a:t></a:t>
            </a:r>
            <a:r>
              <a:rPr lang="en-US" i="1" dirty="0"/>
              <a:t>(t))=g(t)</a:t>
            </a:r>
            <a:r>
              <a:rPr lang="en-US" dirty="0"/>
              <a:t> </a:t>
            </a:r>
            <a:r>
              <a:rPr lang="en-US" dirty="0" err="1"/>
              <a:t>funksiya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 err="1"/>
              <a:t>o‘zgaruvchining</a:t>
            </a:r>
            <a:r>
              <a:rPr lang="en-US" dirty="0"/>
              <a:t>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funksiyasi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i="1" dirty="0" err="1"/>
              <a:t>dy</a:t>
            </a:r>
            <a:r>
              <a:rPr lang="en-US" i="1" dirty="0"/>
              <a:t>=</a:t>
            </a:r>
            <a:r>
              <a:rPr lang="en-US" i="1" dirty="0" err="1"/>
              <a:t>y</a:t>
            </a:r>
            <a:r>
              <a:rPr lang="en-US" i="1" baseline="-25000" dirty="0" err="1"/>
              <a:t>t</a:t>
            </a:r>
            <a:r>
              <a:rPr lang="en-US" i="1" dirty="0" err="1"/>
              <a:t>’dt</a:t>
            </a:r>
            <a:r>
              <a:rPr lang="en-US" dirty="0"/>
              <a:t> </a:t>
            </a:r>
            <a:r>
              <a:rPr lang="en-US" dirty="0" err="1"/>
              <a:t>tenglik</a:t>
            </a:r>
            <a:r>
              <a:rPr lang="en-US" dirty="0"/>
              <a:t> </a:t>
            </a:r>
            <a:r>
              <a:rPr lang="en-US" dirty="0" err="1"/>
              <a:t>o‘rinli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i="1" dirty="0" err="1"/>
              <a:t>y</a:t>
            </a:r>
            <a:r>
              <a:rPr lang="en-US" i="1" baseline="-25000" dirty="0" err="1"/>
              <a:t>t</a:t>
            </a:r>
            <a:r>
              <a:rPr lang="en-US" i="1" dirty="0"/>
              <a:t>’=</a:t>
            </a:r>
            <a:r>
              <a:rPr lang="en-US" i="1" dirty="0" err="1"/>
              <a:t>y</a:t>
            </a:r>
            <a:r>
              <a:rPr lang="en-US" i="1" baseline="-25000" dirty="0" err="1"/>
              <a:t>x</a:t>
            </a:r>
            <a:r>
              <a:rPr lang="en-US" i="1" dirty="0" err="1"/>
              <a:t>’x</a:t>
            </a:r>
            <a:r>
              <a:rPr lang="en-US" i="1" baseline="-25000" dirty="0" err="1"/>
              <a:t>t</a:t>
            </a:r>
            <a:r>
              <a:rPr lang="en-US" i="1" dirty="0" err="1"/>
              <a:t>’dt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i="1" dirty="0"/>
              <a:t>dx=</a:t>
            </a:r>
            <a:r>
              <a:rPr lang="en-US" i="1" dirty="0" err="1"/>
              <a:t>x</a:t>
            </a:r>
            <a:r>
              <a:rPr lang="en-US" i="1" baseline="-25000" dirty="0" err="1"/>
              <a:t>t</a:t>
            </a:r>
            <a:r>
              <a:rPr lang="en-US" i="1" dirty="0" err="1"/>
              <a:t>’dt</a:t>
            </a:r>
            <a:r>
              <a:rPr lang="en-US" dirty="0"/>
              <a:t> </a:t>
            </a:r>
            <a:r>
              <a:rPr lang="en-US" dirty="0" err="1"/>
              <a:t>larni</a:t>
            </a:r>
            <a:r>
              <a:rPr lang="en-US" dirty="0"/>
              <a:t> </a:t>
            </a:r>
            <a:r>
              <a:rPr lang="en-US" dirty="0" err="1"/>
              <a:t>e’tiborga</a:t>
            </a:r>
            <a:r>
              <a:rPr lang="en-US" dirty="0"/>
              <a:t> </a:t>
            </a:r>
            <a:r>
              <a:rPr lang="en-US" dirty="0" err="1"/>
              <a:t>olsak</a:t>
            </a:r>
            <a:r>
              <a:rPr lang="en-US" dirty="0"/>
              <a:t>, </a:t>
            </a:r>
            <a:r>
              <a:rPr lang="en-US" i="1" dirty="0" err="1"/>
              <a:t>dy</a:t>
            </a:r>
            <a:r>
              <a:rPr lang="en-US" i="1" dirty="0"/>
              <a:t>=</a:t>
            </a:r>
            <a:r>
              <a:rPr lang="en-US" i="1" dirty="0" err="1"/>
              <a:t>y</a:t>
            </a:r>
            <a:r>
              <a:rPr lang="en-US" i="1" baseline="-25000" dirty="0" err="1"/>
              <a:t>x</a:t>
            </a:r>
            <a:r>
              <a:rPr lang="en-US" i="1" dirty="0" err="1"/>
              <a:t>’dx</a:t>
            </a:r>
            <a:r>
              <a:rPr lang="en-US" dirty="0"/>
              <a:t> </a:t>
            </a:r>
            <a:r>
              <a:rPr lang="en-US" dirty="0" err="1"/>
              <a:t>formulaga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bo‘lamiz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differensialning</a:t>
            </a:r>
            <a:r>
              <a:rPr lang="en-US" dirty="0"/>
              <a:t> </a:t>
            </a:r>
            <a:r>
              <a:rPr lang="en-US" dirty="0" err="1"/>
              <a:t>avvalgi</a:t>
            </a:r>
            <a:r>
              <a:rPr lang="en-US" dirty="0"/>
              <a:t> </a:t>
            </a:r>
            <a:r>
              <a:rPr lang="en-US" dirty="0" err="1"/>
              <a:t>ko‘rinishiga</a:t>
            </a:r>
            <a:r>
              <a:rPr lang="en-US" dirty="0"/>
              <a:t> </a:t>
            </a:r>
            <a:r>
              <a:rPr lang="en-US" dirty="0" err="1"/>
              <a:t>qaytamiz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5733256"/>
            <a:ext cx="307504" cy="438944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7766248" cy="5407496"/>
          </a:xfrm>
        </p:spPr>
        <p:txBody>
          <a:bodyPr/>
          <a:lstStyle/>
          <a:p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dirty="0" err="1"/>
              <a:t>o‘zgarmadi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funksiya</a:t>
            </a:r>
            <a:r>
              <a:rPr lang="en-US" dirty="0"/>
              <a:t> </a:t>
            </a:r>
            <a:r>
              <a:rPr lang="en-US" dirty="0" err="1"/>
              <a:t>differensialining</a:t>
            </a:r>
            <a:r>
              <a:rPr lang="en-US" dirty="0"/>
              <a:t> 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erkli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ham, </a:t>
            </a:r>
            <a:r>
              <a:rPr lang="en-US" dirty="0" err="1"/>
              <a:t>erksiz</a:t>
            </a:r>
            <a:r>
              <a:rPr lang="en-US" dirty="0"/>
              <a:t> (</a:t>
            </a:r>
            <a:r>
              <a:rPr lang="en-US" dirty="0" err="1"/>
              <a:t>oraliq</a:t>
            </a:r>
            <a:r>
              <a:rPr lang="en-US" dirty="0"/>
              <a:t>)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ham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ko‘rinishda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: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hosila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hosila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olinayotgan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 </a:t>
            </a:r>
            <a:r>
              <a:rPr lang="en-US" dirty="0" err="1"/>
              <a:t>o‘sha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differensiali</a:t>
            </a:r>
            <a:r>
              <a:rPr lang="en-US" dirty="0"/>
              <a:t> </a:t>
            </a:r>
            <a:r>
              <a:rPr lang="en-US" dirty="0" err="1"/>
              <a:t>ko‘paytmasiga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Bu </a:t>
            </a:r>
            <a:r>
              <a:rPr lang="en-US" dirty="0" err="1"/>
              <a:t>xossa</a:t>
            </a:r>
            <a:r>
              <a:rPr lang="en-US" dirty="0"/>
              <a:t>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ko‘rinishning</a:t>
            </a:r>
            <a:r>
              <a:rPr lang="en-US" dirty="0"/>
              <a:t> </a:t>
            </a:r>
            <a:r>
              <a:rPr lang="en-US" dirty="0" err="1"/>
              <a:t>invariantligi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</a:t>
            </a:r>
            <a:r>
              <a:rPr lang="en-US" dirty="0" err="1"/>
              <a:t>Shuni</a:t>
            </a:r>
            <a:r>
              <a:rPr lang="en-US" dirty="0"/>
              <a:t>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/>
              <a:t>o‘tish</a:t>
            </a:r>
            <a:r>
              <a:rPr lang="en-US" dirty="0"/>
              <a:t> </a:t>
            </a:r>
            <a:r>
              <a:rPr lang="en-US" dirty="0" err="1"/>
              <a:t>lozimki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xossada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formasining</a:t>
            </a:r>
            <a:r>
              <a:rPr lang="en-US" dirty="0"/>
              <a:t> </a:t>
            </a:r>
            <a:r>
              <a:rPr lang="en-US" dirty="0" err="1"/>
              <a:t>saqlanishi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gap </a:t>
            </a:r>
            <a:r>
              <a:rPr lang="en-US" dirty="0" err="1"/>
              <a:t>boradi</a:t>
            </a:r>
            <a:r>
              <a:rPr lang="en-US" dirty="0"/>
              <a:t>. Agar </a:t>
            </a:r>
            <a:r>
              <a:rPr lang="en-US" i="1" dirty="0"/>
              <a:t>x </a:t>
            </a:r>
            <a:r>
              <a:rPr lang="en-US" dirty="0" err="1"/>
              <a:t>erkli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i="1" dirty="0"/>
              <a:t>dx=</a:t>
            </a:r>
            <a:r>
              <a:rPr lang="en-US" i="1" dirty="0">
                <a:sym typeface="Symbol"/>
              </a:rPr>
              <a:t></a:t>
            </a:r>
            <a:r>
              <a:rPr lang="en-US" i="1" dirty="0"/>
              <a:t>x; x</a:t>
            </a:r>
            <a:r>
              <a:rPr lang="en-US" dirty="0"/>
              <a:t> </a:t>
            </a:r>
            <a:r>
              <a:rPr lang="en-US" dirty="0" err="1"/>
              <a:t>erksiz</a:t>
            </a:r>
            <a:r>
              <a:rPr lang="en-US" dirty="0"/>
              <a:t> </a:t>
            </a:r>
            <a:r>
              <a:rPr lang="en-US" dirty="0" err="1"/>
              <a:t>o‘zgaruvchi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, </a:t>
            </a:r>
            <a:r>
              <a:rPr lang="en-US" dirty="0" err="1"/>
              <a:t>umuman</a:t>
            </a:r>
            <a:r>
              <a:rPr lang="en-US" dirty="0"/>
              <a:t> </a:t>
            </a:r>
            <a:r>
              <a:rPr lang="en-US" dirty="0" err="1"/>
              <a:t>olganda</a:t>
            </a:r>
            <a:r>
              <a:rPr lang="en-US" dirty="0"/>
              <a:t>, </a:t>
            </a:r>
            <a:r>
              <a:rPr lang="en-US" i="1" dirty="0"/>
              <a:t>dx</a:t>
            </a:r>
            <a:r>
              <a:rPr lang="en-US" i="1" dirty="0">
                <a:sym typeface="Symbol"/>
              </a:rPr>
              <a:t>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0" y="6093296"/>
            <a:ext cx="45719" cy="78904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5800"/>
            <a:ext cx="7694240" cy="5479504"/>
          </a:xfrm>
        </p:spPr>
        <p:txBody>
          <a:bodyPr/>
          <a:lstStyle/>
          <a:p>
            <a:r>
              <a:rPr lang="en-US" b="1" i="1" dirty="0" err="1" smtClean="0"/>
              <a:t>Asosiy</a:t>
            </a:r>
            <a:r>
              <a:rPr lang="en-US" b="1" i="1" dirty="0" smtClean="0"/>
              <a:t> </a:t>
            </a:r>
            <a:r>
              <a:rPr lang="en-US" b="1" i="1" dirty="0" err="1" smtClean="0"/>
              <a:t>elementar</a:t>
            </a:r>
            <a:r>
              <a:rPr lang="en-US" b="1" i="1" dirty="0" smtClean="0"/>
              <a:t> </a:t>
            </a:r>
            <a:r>
              <a:rPr lang="en-US" b="1" i="1" dirty="0" err="1" smtClean="0"/>
              <a:t>funksiyalarni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differensiallash</a:t>
            </a:r>
            <a:r>
              <a:rPr lang="en-US" b="1" i="1" dirty="0" smtClean="0"/>
              <a:t> </a:t>
            </a:r>
            <a:r>
              <a:rPr lang="en-US" b="1" i="1" dirty="0" err="1" smtClean="0"/>
              <a:t>qoidalari</a:t>
            </a:r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584176" cy="6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85" y="1429930"/>
            <a:ext cx="2747343" cy="4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8" y="2142119"/>
            <a:ext cx="282443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12" y="2023210"/>
            <a:ext cx="2933884" cy="45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7" y="2826401"/>
            <a:ext cx="3704198" cy="8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" y="3644212"/>
            <a:ext cx="643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2" y="4548370"/>
            <a:ext cx="53329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5" y="5373216"/>
            <a:ext cx="39280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26577"/>
            <a:ext cx="2372663" cy="48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6021288"/>
            <a:ext cx="307504" cy="15091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496944" cy="504056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/>
                  <a:t>d(x</a:t>
                </a:r>
                <a:r>
                  <a:rPr lang="en-US" i="1" baseline="30000" dirty="0" smtClean="0">
                    <a:sym typeface="Symbol"/>
                  </a:rPr>
                  <a:t></a:t>
                </a:r>
                <a:r>
                  <a:rPr lang="en-US" i="1" dirty="0" smtClean="0"/>
                  <a:t>)’=</a:t>
                </a:r>
                <a:r>
                  <a:rPr lang="en-US" i="1" dirty="0" smtClean="0">
                    <a:sym typeface="Symbol"/>
                  </a:rPr>
                  <a:t></a:t>
                </a:r>
                <a:r>
                  <a:rPr lang="en-US" i="1" dirty="0" smtClean="0"/>
                  <a:t>x</a:t>
                </a:r>
                <a:r>
                  <a:rPr lang="en-US" i="1" baseline="30000" dirty="0" smtClean="0">
                    <a:sym typeface="Symbol"/>
                  </a:rPr>
                  <a:t></a:t>
                </a:r>
                <a:r>
                  <a:rPr lang="en-US" i="1" baseline="30000" dirty="0" smtClean="0"/>
                  <a:t>-1</a:t>
                </a:r>
                <a:r>
                  <a:rPr lang="en-US" i="1" dirty="0" smtClean="0"/>
                  <a:t> dx (x</a:t>
                </a:r>
                <a:r>
                  <a:rPr lang="en-US" i="1" dirty="0" smtClean="0">
                    <a:sym typeface="Symbol"/>
                  </a:rPr>
                  <a:t>0)</a:t>
                </a:r>
                <a:endParaRPr lang="en-US" i="1" dirty="0" smtClean="0"/>
              </a:p>
              <a:p>
                <a:r>
                  <a:rPr lang="en-US" i="1" dirty="0" smtClean="0"/>
                  <a:t>d((</a:t>
                </a:r>
                <a:r>
                  <a:rPr lang="de-DE" i="1" dirty="0" smtClean="0"/>
                  <a:t>u</a:t>
                </a:r>
                <a:r>
                  <a:rPr lang="en-US" i="1" dirty="0" smtClean="0"/>
                  <a:t>(</a:t>
                </a:r>
                <a:r>
                  <a:rPr lang="de-DE" i="1" dirty="0" smtClean="0"/>
                  <a:t>x</a:t>
                </a:r>
                <a:r>
                  <a:rPr lang="en-US" i="1" dirty="0" smtClean="0"/>
                  <a:t>))</a:t>
                </a:r>
                <a:r>
                  <a:rPr lang="ru-RU" i="1" baseline="30000" dirty="0" smtClean="0">
                    <a:sym typeface="Symbol"/>
                  </a:rPr>
                  <a:t></a:t>
                </a:r>
                <a:r>
                  <a:rPr lang="en-US" i="1" dirty="0" smtClean="0"/>
                  <a:t>)’=</a:t>
                </a:r>
                <a:r>
                  <a:rPr lang="en-US" i="1" dirty="0" smtClean="0">
                    <a:sym typeface="Symbol"/>
                  </a:rPr>
                  <a:t></a:t>
                </a:r>
                <a:r>
                  <a:rPr lang="en-US" i="1" dirty="0" smtClean="0"/>
                  <a:t>(</a:t>
                </a:r>
                <a:r>
                  <a:rPr lang="de-DE" i="1" dirty="0" smtClean="0"/>
                  <a:t>u</a:t>
                </a:r>
                <a:r>
                  <a:rPr lang="en-US" i="1" dirty="0" smtClean="0"/>
                  <a:t>(</a:t>
                </a:r>
                <a:r>
                  <a:rPr lang="de-DE" i="1" dirty="0" smtClean="0"/>
                  <a:t>x</a:t>
                </a:r>
                <a:r>
                  <a:rPr lang="en-US" i="1" dirty="0" smtClean="0"/>
                  <a:t>))</a:t>
                </a:r>
                <a:r>
                  <a:rPr lang="en-US" i="1" baseline="30000" dirty="0" smtClean="0">
                    <a:sym typeface="Symbol"/>
                  </a:rPr>
                  <a:t></a:t>
                </a:r>
                <a:r>
                  <a:rPr lang="en-US" i="1" baseline="30000" dirty="0" smtClean="0"/>
                  <a:t>-1</a:t>
                </a:r>
                <a:r>
                  <a:rPr lang="en-US" i="1" dirty="0" smtClean="0">
                    <a:sym typeface="Symbol"/>
                  </a:rPr>
                  <a:t></a:t>
                </a:r>
                <a:r>
                  <a:rPr lang="de-DE" i="1" dirty="0" smtClean="0"/>
                  <a:t>u</a:t>
                </a:r>
                <a:r>
                  <a:rPr lang="en-US" i="1" dirty="0" smtClean="0"/>
                  <a:t>’(</a:t>
                </a:r>
                <a:r>
                  <a:rPr lang="de-DE" i="1" dirty="0" smtClean="0"/>
                  <a:t>x</a:t>
                </a:r>
                <a:r>
                  <a:rPr lang="en-US" i="1" dirty="0" smtClean="0"/>
                  <a:t>) dx</a:t>
                </a:r>
              </a:p>
              <a:p>
                <a:r>
                  <a:rPr lang="en-US" i="1" dirty="0" smtClean="0"/>
                  <a:t>d(a</a:t>
                </a:r>
                <a:r>
                  <a:rPr lang="en-US" i="1" baseline="30000" dirty="0" smtClean="0"/>
                  <a:t>x</a:t>
                </a:r>
                <a:r>
                  <a:rPr lang="en-US" i="1" dirty="0"/>
                  <a:t>)’=</a:t>
                </a:r>
                <a:r>
                  <a:rPr lang="en-US" i="1" dirty="0" err="1" smtClean="0"/>
                  <a:t>a</a:t>
                </a:r>
                <a:r>
                  <a:rPr lang="en-US" i="1" baseline="30000" dirty="0" err="1" smtClean="0"/>
                  <a:t>x</a:t>
                </a:r>
                <a:r>
                  <a:rPr lang="en-US" i="1" dirty="0" err="1" smtClean="0"/>
                  <a:t>lnadx</a:t>
                </a:r>
                <a:r>
                  <a:rPr lang="en-US" i="1" dirty="0" smtClean="0"/>
                  <a:t> ( a</a:t>
                </a:r>
                <a:r>
                  <a:rPr lang="en-US" i="1" dirty="0" smtClean="0">
                    <a:sym typeface="Symbol"/>
                  </a:rPr>
                  <a:t>0, </a:t>
                </a:r>
                <a:r>
                  <a:rPr lang="en-US" i="1" dirty="0" smtClean="0"/>
                  <a:t>a</a:t>
                </a:r>
                <a:r>
                  <a:rPr lang="en-US" i="1" dirty="0" smtClean="0">
                    <a:sym typeface="Symbol"/>
                  </a:rPr>
                  <a:t>1)</a:t>
                </a:r>
              </a:p>
              <a:p>
                <a:r>
                  <a:rPr lang="en-US" i="1" dirty="0" smtClean="0">
                    <a:sym typeface="Symbol"/>
                  </a:rPr>
                  <a:t>d(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sym typeface="Symbol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)= </m:t>
                        </m:r>
                      </m:e>
                    </m:func>
                    <m:f>
                      <m:f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𝑥𝑙𝑛𝑎</m:t>
                        </m:r>
                      </m:den>
                    </m:f>
                  </m:oMath>
                </a14:m>
                <a:r>
                  <a:rPr lang="en-US" i="1" dirty="0" smtClean="0"/>
                  <a:t>dx (</a:t>
                </a:r>
                <a:r>
                  <a:rPr lang="en-US" i="1" dirty="0"/>
                  <a:t>x</a:t>
                </a:r>
                <a:r>
                  <a:rPr lang="en-US" i="1" dirty="0">
                    <a:sym typeface="Symbol"/>
                  </a:rPr>
                  <a:t></a:t>
                </a:r>
                <a:r>
                  <a:rPr lang="en-US" i="1" dirty="0" smtClean="0">
                    <a:sym typeface="Symbol"/>
                  </a:rPr>
                  <a:t>0, </a:t>
                </a:r>
                <a:r>
                  <a:rPr lang="en-US" i="1" dirty="0"/>
                  <a:t>a</a:t>
                </a:r>
                <a:r>
                  <a:rPr lang="en-US" i="1" dirty="0">
                    <a:sym typeface="Symbol"/>
                  </a:rPr>
                  <a:t>0, </a:t>
                </a:r>
                <a:r>
                  <a:rPr lang="en-US" i="1" dirty="0"/>
                  <a:t>a</a:t>
                </a:r>
                <a:r>
                  <a:rPr lang="en-US" i="1" dirty="0">
                    <a:sym typeface="Symbol"/>
                  </a:rPr>
                  <a:t></a:t>
                </a:r>
                <a:r>
                  <a:rPr lang="en-US" i="1" dirty="0" smtClean="0">
                    <a:sym typeface="Symbol"/>
                  </a:rPr>
                  <a:t>1)</a:t>
                </a:r>
              </a:p>
              <a:p>
                <a:r>
                  <a:rPr lang="en-US" i="1" dirty="0" smtClean="0">
                    <a:sym typeface="Symbol"/>
                  </a:rPr>
                  <a:t>d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sinx</a:t>
                </a:r>
                <a:r>
                  <a:rPr lang="en-US" i="1" dirty="0"/>
                  <a:t>)’=</a:t>
                </a:r>
                <a:r>
                  <a:rPr lang="en-US" i="1" dirty="0" err="1"/>
                  <a:t>cosx</a:t>
                </a:r>
                <a:r>
                  <a:rPr lang="en-US" i="1" dirty="0"/>
                  <a:t> </a:t>
                </a:r>
                <a:r>
                  <a:rPr lang="en-US" i="1" dirty="0" smtClean="0"/>
                  <a:t>dx</a:t>
                </a:r>
              </a:p>
              <a:p>
                <a:r>
                  <a:rPr lang="en-US" i="1" dirty="0" smtClean="0"/>
                  <a:t>d(</a:t>
                </a:r>
                <a:r>
                  <a:rPr lang="en-US" i="1" dirty="0" err="1" smtClean="0"/>
                  <a:t>cosx</a:t>
                </a:r>
                <a:r>
                  <a:rPr lang="en-US" i="1" dirty="0"/>
                  <a:t>)’=-</a:t>
                </a:r>
                <a:r>
                  <a:rPr lang="en-US" i="1" dirty="0" err="1" smtClean="0"/>
                  <a:t>sinxdx</a:t>
                </a:r>
                <a:endParaRPr lang="en-US" i="1" dirty="0" smtClean="0"/>
              </a:p>
              <a:p>
                <a:r>
                  <a:rPr lang="en-US" i="1" dirty="0" smtClean="0"/>
                  <a:t> d(</a:t>
                </a:r>
                <a:r>
                  <a:rPr lang="en-US" i="1" dirty="0" err="1" smtClean="0"/>
                  <a:t>tgx</a:t>
                </a:r>
                <a:r>
                  <a:rPr lang="en-US" i="1" dirty="0" smtClean="0"/>
                  <a:t>)’=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i="1" dirty="0" smtClean="0"/>
                  <a:t>dx</a:t>
                </a:r>
              </a:p>
              <a:p>
                <a:r>
                  <a:rPr lang="en-US" i="1" dirty="0"/>
                  <a:t>d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ctgx</a:t>
                </a:r>
                <a:r>
                  <a:rPr lang="en-US" i="1" dirty="0" smtClean="0"/>
                  <a:t>)’=-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i="1" dirty="0" smtClean="0"/>
                  <a:t>dx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496944" cy="5040560"/>
              </a:xfrm>
              <a:blipFill rotWithShape="1">
                <a:blip r:embed="rId2"/>
                <a:stretch>
                  <a:fillRect l="-933" t="-3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7609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5877272"/>
            <a:ext cx="307504" cy="294928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982272" cy="6264696"/>
          </a:xfrm>
        </p:spPr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Differensiallanuvchi</a:t>
            </a:r>
            <a:r>
              <a:rPr lang="en-US" b="1" dirty="0"/>
              <a:t> </a:t>
            </a:r>
            <a:r>
              <a:rPr lang="en-US" b="1" dirty="0" err="1"/>
              <a:t>funksiya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ta’riflanadi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2. </a:t>
            </a:r>
            <a:r>
              <a:rPr lang="en-US" b="1" dirty="0" err="1"/>
              <a:t>Funksiyaning</a:t>
            </a:r>
            <a:r>
              <a:rPr lang="en-US" b="1" dirty="0"/>
              <a:t> </a:t>
            </a:r>
            <a:r>
              <a:rPr lang="en-US" b="1" dirty="0" err="1"/>
              <a:t>nuqtada</a:t>
            </a:r>
            <a:r>
              <a:rPr lang="en-US" b="1" dirty="0"/>
              <a:t> </a:t>
            </a:r>
            <a:r>
              <a:rPr lang="en-US" b="1" dirty="0" err="1"/>
              <a:t>differensiallanuvchi</a:t>
            </a:r>
            <a:r>
              <a:rPr lang="en-US" b="1" dirty="0"/>
              <a:t> </a:t>
            </a:r>
            <a:r>
              <a:rPr lang="en-US" b="1" dirty="0" err="1"/>
              <a:t>bo‘lishining</a:t>
            </a:r>
            <a:r>
              <a:rPr lang="en-US" b="1" dirty="0"/>
              <a:t> </a:t>
            </a:r>
            <a:r>
              <a:rPr lang="en-US" b="1" dirty="0" err="1"/>
              <a:t>zaruriy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yetarli</a:t>
            </a:r>
            <a:r>
              <a:rPr lang="en-US" b="1" dirty="0"/>
              <a:t> </a:t>
            </a:r>
            <a:r>
              <a:rPr lang="en-US" b="1" dirty="0" err="1"/>
              <a:t>sharti</a:t>
            </a:r>
            <a:r>
              <a:rPr lang="en-US" b="1" dirty="0"/>
              <a:t> </a:t>
            </a:r>
            <a:r>
              <a:rPr lang="en-US" b="1" dirty="0" err="1"/>
              <a:t>nimadan</a:t>
            </a:r>
            <a:r>
              <a:rPr lang="en-US" b="1" dirty="0"/>
              <a:t> </a:t>
            </a:r>
            <a:r>
              <a:rPr lang="en-US" b="1" dirty="0" err="1"/>
              <a:t>iborat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3. </a:t>
            </a:r>
            <a:r>
              <a:rPr lang="en-US" b="1" dirty="0" err="1"/>
              <a:t>Differensial</a:t>
            </a:r>
            <a:r>
              <a:rPr lang="en-US" b="1" dirty="0"/>
              <a:t> </a:t>
            </a:r>
            <a:r>
              <a:rPr lang="en-US" b="1" dirty="0" err="1"/>
              <a:t>nima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4. </a:t>
            </a:r>
            <a:r>
              <a:rPr lang="en-US" b="1" dirty="0" err="1"/>
              <a:t>Differensialning</a:t>
            </a:r>
            <a:r>
              <a:rPr lang="en-US" b="1" dirty="0"/>
              <a:t> </a:t>
            </a:r>
            <a:r>
              <a:rPr lang="en-US" b="1" dirty="0" err="1"/>
              <a:t>geometrik</a:t>
            </a:r>
            <a:r>
              <a:rPr lang="en-US" b="1" dirty="0"/>
              <a:t> </a:t>
            </a:r>
            <a:r>
              <a:rPr lang="en-US" b="1" dirty="0" err="1"/>
              <a:t>ma’nosi</a:t>
            </a:r>
            <a:r>
              <a:rPr lang="en-US" b="1" dirty="0"/>
              <a:t> </a:t>
            </a:r>
            <a:r>
              <a:rPr lang="en-US" b="1" dirty="0" err="1"/>
              <a:t>nimadan</a:t>
            </a:r>
            <a:r>
              <a:rPr lang="en-US" b="1" dirty="0"/>
              <a:t> </a:t>
            </a:r>
            <a:r>
              <a:rPr lang="en-US" b="1" dirty="0" err="1"/>
              <a:t>iborat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5. </a:t>
            </a:r>
            <a:r>
              <a:rPr lang="en-US" b="1" dirty="0" err="1"/>
              <a:t>Differensial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hosila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tenglik</a:t>
            </a:r>
            <a:r>
              <a:rPr lang="en-US" b="1" dirty="0"/>
              <a:t> </a:t>
            </a:r>
            <a:r>
              <a:rPr lang="en-US" b="1" dirty="0" err="1"/>
              <a:t>bilan</a:t>
            </a:r>
            <a:r>
              <a:rPr lang="en-US" b="1" dirty="0"/>
              <a:t> </a:t>
            </a:r>
            <a:r>
              <a:rPr lang="en-US" b="1" dirty="0" err="1"/>
              <a:t>bog‘langan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6. </a:t>
            </a:r>
            <a:r>
              <a:rPr lang="en-US" b="1" dirty="0" err="1"/>
              <a:t>Har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differensiallanuvchi</a:t>
            </a:r>
            <a:r>
              <a:rPr lang="en-US" b="1" dirty="0"/>
              <a:t> </a:t>
            </a:r>
            <a:r>
              <a:rPr lang="en-US" b="1" dirty="0" err="1"/>
              <a:t>funksiya</a:t>
            </a:r>
            <a:r>
              <a:rPr lang="en-US" b="1" dirty="0"/>
              <a:t> </a:t>
            </a:r>
            <a:r>
              <a:rPr lang="en-US" b="1" dirty="0" err="1"/>
              <a:t>uzluksiz</a:t>
            </a:r>
            <a:r>
              <a:rPr lang="en-US" b="1" dirty="0"/>
              <a:t> </a:t>
            </a:r>
            <a:r>
              <a:rPr lang="en-US" b="1" dirty="0" err="1"/>
              <a:t>bo‘ladimi</a:t>
            </a:r>
            <a:r>
              <a:rPr lang="en-US" b="1" dirty="0"/>
              <a:t>?</a:t>
            </a:r>
            <a:endParaRPr lang="ru-RU" b="1" dirty="0"/>
          </a:p>
          <a:p>
            <a:r>
              <a:rPr lang="en-US" b="1" dirty="0"/>
              <a:t>7. </a:t>
            </a:r>
            <a:r>
              <a:rPr lang="en-US" b="1" dirty="0" err="1"/>
              <a:t>Har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uzluksiz</a:t>
            </a:r>
            <a:r>
              <a:rPr lang="en-US" b="1" dirty="0"/>
              <a:t> </a:t>
            </a:r>
            <a:r>
              <a:rPr lang="en-US" b="1" dirty="0" err="1"/>
              <a:t>funksiya</a:t>
            </a:r>
            <a:r>
              <a:rPr lang="en-US" b="1" dirty="0"/>
              <a:t> </a:t>
            </a:r>
            <a:r>
              <a:rPr lang="en-US" b="1" dirty="0" err="1"/>
              <a:t>differensiallanuvchi</a:t>
            </a:r>
            <a:r>
              <a:rPr lang="en-US" b="1" dirty="0"/>
              <a:t> </a:t>
            </a:r>
            <a:r>
              <a:rPr lang="en-US" b="1" dirty="0" err="1"/>
              <a:t>bo‘ladimi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8. </a:t>
            </a:r>
            <a:r>
              <a:rPr lang="uz-Cyrl-UZ" b="1" dirty="0" smtClean="0"/>
              <a:t>Funksiya </a:t>
            </a:r>
            <a:r>
              <a:rPr lang="uz-Cyrl-UZ" b="1" dirty="0"/>
              <a:t>differensiali</a:t>
            </a:r>
            <a:r>
              <a:rPr lang="en-US" b="1" dirty="0"/>
              <a:t> deb </a:t>
            </a:r>
            <a:r>
              <a:rPr lang="en-US" b="1" dirty="0" err="1"/>
              <a:t>nimaga</a:t>
            </a:r>
            <a:r>
              <a:rPr lang="en-US" b="1" dirty="0"/>
              <a:t> </a:t>
            </a:r>
            <a:r>
              <a:rPr lang="en-US" b="1" dirty="0" err="1"/>
              <a:t>aytiladi</a:t>
            </a:r>
            <a:r>
              <a:rPr lang="en-US" b="1" dirty="0"/>
              <a:t>?</a:t>
            </a:r>
          </a:p>
          <a:p>
            <a:r>
              <a:rPr lang="en-US" b="1" dirty="0" smtClean="0"/>
              <a:t>9. </a:t>
            </a:r>
            <a:r>
              <a:rPr lang="en-US" b="1" dirty="0" err="1" smtClean="0"/>
              <a:t>Differensial</a:t>
            </a:r>
            <a:r>
              <a:rPr lang="en-US" b="1" dirty="0" smtClean="0"/>
              <a:t> </a:t>
            </a:r>
            <a:r>
              <a:rPr lang="en-US" b="1" dirty="0" err="1"/>
              <a:t>formasining</a:t>
            </a:r>
            <a:r>
              <a:rPr lang="en-US" b="1" dirty="0"/>
              <a:t> </a:t>
            </a:r>
            <a:r>
              <a:rPr lang="en-US" b="1" dirty="0" err="1"/>
              <a:t>invariantligiga</a:t>
            </a:r>
            <a:r>
              <a:rPr lang="en-US" b="1" dirty="0"/>
              <a:t> </a:t>
            </a:r>
            <a:r>
              <a:rPr lang="en-US" b="1" dirty="0" err="1"/>
              <a:t>ta’rif</a:t>
            </a:r>
            <a:r>
              <a:rPr lang="en-US" b="1" dirty="0"/>
              <a:t> </a:t>
            </a:r>
            <a:r>
              <a:rPr lang="en-US" b="1" dirty="0" err="1"/>
              <a:t>bering</a:t>
            </a:r>
            <a:r>
              <a:rPr lang="en-US" b="1" dirty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45" y="4221088"/>
            <a:ext cx="1549151" cy="129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43800" y="6126480"/>
            <a:ext cx="124544" cy="45719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85800"/>
            <a:ext cx="7550224" cy="504745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/>
              <a:t>Mustaqil</a:t>
            </a:r>
            <a:r>
              <a:rPr lang="en-US" b="1" i="1" dirty="0"/>
              <a:t> </a:t>
            </a:r>
            <a:r>
              <a:rPr lang="en-US" b="1" i="1" dirty="0" err="1"/>
              <a:t>yechish</a:t>
            </a:r>
            <a:r>
              <a:rPr lang="en-US" b="1" i="1" dirty="0"/>
              <a:t> </a:t>
            </a:r>
            <a:r>
              <a:rPr lang="en-US" b="1" i="1" dirty="0" err="1"/>
              <a:t>uchun</a:t>
            </a:r>
            <a:r>
              <a:rPr lang="en-US" b="1" i="1" dirty="0"/>
              <a:t> </a:t>
            </a:r>
            <a:r>
              <a:rPr lang="en-US" b="1" i="1" dirty="0" err="1"/>
              <a:t>misol</a:t>
            </a:r>
            <a:r>
              <a:rPr lang="en-US" b="1" i="1" dirty="0"/>
              <a:t> </a:t>
            </a:r>
            <a:r>
              <a:rPr lang="en-US" b="1" i="1" dirty="0" err="1"/>
              <a:t>va</a:t>
            </a:r>
            <a:r>
              <a:rPr lang="en-US" b="1" i="1" dirty="0"/>
              <a:t> </a:t>
            </a:r>
            <a:r>
              <a:rPr lang="en-US" b="1" i="1" dirty="0" err="1"/>
              <a:t>masalalar</a:t>
            </a:r>
            <a:endParaRPr lang="ru-RU" dirty="0"/>
          </a:p>
          <a:p>
            <a:r>
              <a:rPr lang="en-US" dirty="0"/>
              <a:t>1. </a:t>
            </a:r>
            <a:r>
              <a:rPr lang="en-US" dirty="0" err="1"/>
              <a:t>Ta’rifdan</a:t>
            </a:r>
            <a:r>
              <a:rPr lang="en-US" dirty="0"/>
              <a:t> </a:t>
            </a:r>
            <a:r>
              <a:rPr lang="en-US" dirty="0" err="1"/>
              <a:t>foydalanib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funksiyalarning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nuqtada</a:t>
            </a:r>
            <a:r>
              <a:rPr lang="en-US" dirty="0"/>
              <a:t> </a:t>
            </a:r>
            <a:r>
              <a:rPr lang="en-US" dirty="0" err="1"/>
              <a:t>differensiallanuvchi</a:t>
            </a:r>
            <a:r>
              <a:rPr lang="en-US" dirty="0"/>
              <a:t> </a:t>
            </a:r>
            <a:r>
              <a:rPr lang="en-US" dirty="0" err="1"/>
              <a:t>ekanligini</a:t>
            </a:r>
            <a:r>
              <a:rPr lang="en-US" dirty="0"/>
              <a:t> </a:t>
            </a:r>
            <a:r>
              <a:rPr lang="en-US" dirty="0" err="1"/>
              <a:t>ko‘rsating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differensialini</a:t>
            </a:r>
            <a:r>
              <a:rPr lang="en-US" dirty="0"/>
              <a:t> toping:</a:t>
            </a:r>
            <a:endParaRPr lang="ru-RU" dirty="0"/>
          </a:p>
          <a:p>
            <a:r>
              <a:rPr lang="en-US" dirty="0"/>
              <a:t>a) </a:t>
            </a:r>
            <a:r>
              <a:rPr lang="en-US" i="1" dirty="0"/>
              <a:t>y=x</a:t>
            </a:r>
            <a:r>
              <a:rPr lang="en-US" i="1" baseline="30000" dirty="0"/>
              <a:t>3</a:t>
            </a:r>
            <a:r>
              <a:rPr lang="en-US" i="1" dirty="0"/>
              <a:t>-2</a:t>
            </a:r>
            <a:r>
              <a:rPr lang="en-US" dirty="0"/>
              <a:t>,   b) </a:t>
            </a:r>
            <a:r>
              <a:rPr lang="en-US" i="1" dirty="0"/>
              <a:t>y=</a:t>
            </a:r>
            <a:r>
              <a:rPr lang="en-US" dirty="0"/>
              <a:t>(</a:t>
            </a:r>
            <a:r>
              <a:rPr lang="en-US" i="1" dirty="0"/>
              <a:t>x-</a:t>
            </a:r>
            <a:r>
              <a:rPr lang="en-US" dirty="0"/>
              <a:t>3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,    c) </a:t>
            </a:r>
            <a:r>
              <a:rPr lang="en-US" i="1" dirty="0"/>
              <a:t>y=</a:t>
            </a:r>
            <a:r>
              <a:rPr lang="en-US" i="1" dirty="0" err="1"/>
              <a:t>ln</a:t>
            </a:r>
            <a:r>
              <a:rPr lang="en-US" i="1" dirty="0"/>
              <a:t>(5+6x-x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  <a:r>
              <a:rPr lang="en-US" dirty="0"/>
              <a:t>,   d)  </a:t>
            </a:r>
            <a:r>
              <a:rPr lang="en-US" i="1" dirty="0"/>
              <a:t>y=sin3x</a:t>
            </a:r>
            <a:r>
              <a:rPr lang="en-US" i="1" baseline="30000" dirty="0"/>
              <a:t>3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2. </a:t>
            </a:r>
            <a:r>
              <a:rPr lang="en-US" dirty="0" err="1"/>
              <a:t>Funksiyaning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nuqtadagi</a:t>
            </a:r>
            <a:r>
              <a:rPr lang="en-US" dirty="0"/>
              <a:t> </a:t>
            </a:r>
            <a:r>
              <a:rPr lang="en-US" dirty="0" err="1"/>
              <a:t>differensialini</a:t>
            </a:r>
            <a:r>
              <a:rPr lang="en-US" dirty="0"/>
              <a:t> toping:</a:t>
            </a:r>
            <a:endParaRPr lang="ru-RU" dirty="0"/>
          </a:p>
          <a:p>
            <a:r>
              <a:rPr lang="en-US" dirty="0"/>
              <a:t>a) </a:t>
            </a:r>
            <a:r>
              <a:rPr lang="en-US" i="1" dirty="0"/>
              <a:t>y=x</a:t>
            </a:r>
            <a:r>
              <a:rPr lang="en-US" i="1" baseline="30000" dirty="0"/>
              <a:t>7</a:t>
            </a:r>
            <a:r>
              <a:rPr lang="en-US" i="1" dirty="0"/>
              <a:t>, x=1, </a:t>
            </a:r>
            <a:r>
              <a:rPr lang="ru-RU" i="1" dirty="0">
                <a:sym typeface="Symbol"/>
              </a:rPr>
              <a:t></a:t>
            </a:r>
            <a:r>
              <a:rPr lang="en-US" i="1" dirty="0"/>
              <a:t>x=0,1</a:t>
            </a:r>
            <a:r>
              <a:rPr lang="en-US" dirty="0"/>
              <a:t>;    b) </a:t>
            </a:r>
            <a:r>
              <a:rPr lang="en-US" i="1" dirty="0"/>
              <a:t>y=2/x, x=2, </a:t>
            </a:r>
            <a:r>
              <a:rPr lang="en-US" i="1" dirty="0">
                <a:sym typeface="Symbol"/>
              </a:rPr>
              <a:t></a:t>
            </a:r>
            <a:r>
              <a:rPr lang="en-US" i="1" dirty="0"/>
              <a:t>x=-0,1</a:t>
            </a:r>
            <a:r>
              <a:rPr lang="en-US" dirty="0"/>
              <a:t>;   c) </a:t>
            </a:r>
            <a:r>
              <a:rPr lang="en-US" i="1" dirty="0"/>
              <a:t>y=2x</a:t>
            </a:r>
            <a:r>
              <a:rPr lang="en-US" i="1" baseline="30000" dirty="0"/>
              <a:t>2</a:t>
            </a:r>
            <a:r>
              <a:rPr lang="en-US" dirty="0"/>
              <a:t>+ -5, </a:t>
            </a:r>
            <a:r>
              <a:rPr lang="en-US" i="1" dirty="0"/>
              <a:t>x</a:t>
            </a:r>
            <a:r>
              <a:rPr lang="en-US" dirty="0"/>
              <a:t>=8,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=0,1.</a:t>
            </a:r>
            <a:endParaRPr lang="ru-RU" dirty="0"/>
          </a:p>
          <a:p>
            <a:r>
              <a:rPr lang="uz-Cyrl-UZ" dirty="0"/>
              <a:t>3. Ushbu  </a:t>
            </a:r>
            <a:r>
              <a:rPr lang="uz-Cyrl-UZ" i="1" dirty="0"/>
              <a:t>f(x)=</a:t>
            </a:r>
            <a:r>
              <a:rPr lang="en-US" i="1" dirty="0"/>
              <a:t>   </a:t>
            </a:r>
            <a:r>
              <a:rPr lang="uz-Cyrl-UZ" dirty="0"/>
              <a:t>funksiyaning sonlar o‘qida uzluksiz ekanligini, lekin 0 va 2 nuqtalarda differensiallanuvchi emasligini isbotlang.</a:t>
            </a:r>
            <a:endParaRPr lang="ru-RU" dirty="0"/>
          </a:p>
          <a:p>
            <a:r>
              <a:rPr lang="uz-Cyrl-UZ" dirty="0"/>
              <a:t>4. Sonlar o‘qida uzluksiz, lekin ko‘rsatilgan nuqtalarda differensiallanuvchi bo‘lmagan funksiyalarga misollar keltiring:</a:t>
            </a:r>
            <a:endParaRPr lang="ru-RU" dirty="0"/>
          </a:p>
          <a:p>
            <a:r>
              <a:rPr lang="en-US" dirty="0"/>
              <a:t>a) </a:t>
            </a:r>
            <a:r>
              <a:rPr lang="en-US" i="1" dirty="0"/>
              <a:t>x</a:t>
            </a:r>
            <a:r>
              <a:rPr lang="en-US" dirty="0"/>
              <a:t>=3;   b) </a:t>
            </a:r>
            <a:r>
              <a:rPr lang="en-US" i="1" dirty="0"/>
              <a:t>x</a:t>
            </a:r>
            <a:r>
              <a:rPr lang="en-US" dirty="0"/>
              <a:t>=-1,  </a:t>
            </a:r>
            <a:r>
              <a:rPr lang="en-US" i="1" dirty="0"/>
              <a:t>x</a:t>
            </a:r>
            <a:r>
              <a:rPr lang="en-US" dirty="0"/>
              <a:t>=5;     c) </a:t>
            </a:r>
            <a:r>
              <a:rPr lang="en-US" i="1" dirty="0"/>
              <a:t>x</a:t>
            </a:r>
            <a:r>
              <a:rPr lang="en-US" dirty="0"/>
              <a:t>=-2, </a:t>
            </a:r>
            <a:r>
              <a:rPr lang="en-US" i="1" dirty="0"/>
              <a:t>x</a:t>
            </a:r>
            <a:r>
              <a:rPr lang="en-US" dirty="0"/>
              <a:t>=0, </a:t>
            </a:r>
            <a:r>
              <a:rPr lang="en-US" i="1" dirty="0"/>
              <a:t>x</a:t>
            </a:r>
            <a:r>
              <a:rPr lang="en-US" dirty="0"/>
              <a:t>=2.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5949280"/>
            <a:ext cx="163488" cy="22292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839142" cy="178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308">
            <a:off x="2158177" y="2276872"/>
            <a:ext cx="74888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" y="2524030"/>
            <a:ext cx="2488668" cy="90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84883"/>
            <a:ext cx="576064" cy="91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52" y="3284984"/>
            <a:ext cx="2812477" cy="102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1" y="2473447"/>
            <a:ext cx="472805" cy="9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96" y="3333938"/>
            <a:ext cx="2677854" cy="9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217069"/>
            <a:ext cx="1056473" cy="3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669976"/>
            <a:ext cx="2483357" cy="9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6093296"/>
            <a:ext cx="307504" cy="78904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1" y="3921272"/>
            <a:ext cx="432908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01208"/>
            <a:ext cx="28353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15" y="1844824"/>
            <a:ext cx="40005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140968"/>
            <a:ext cx="2728317" cy="8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15" y="12778"/>
            <a:ext cx="400050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85" y="954897"/>
            <a:ext cx="2599039" cy="9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6126480"/>
            <a:ext cx="91480" cy="45719"/>
          </a:xfrm>
        </p:spPr>
        <p:txBody>
          <a:bodyPr>
            <a:normAutofit fontScale="90000"/>
          </a:bodyPr>
          <a:lstStyle/>
          <a:p>
            <a:r>
              <a:rPr lang="en-US" sz="800" dirty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7766248" cy="5335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sz="4300" dirty="0" smtClean="0"/>
              <a:t>    </a:t>
            </a:r>
            <a:r>
              <a:rPr lang="en-US" sz="4300" b="1" i="1" dirty="0" err="1" smtClean="0">
                <a:solidFill>
                  <a:srgbClr val="002060"/>
                </a:solidFill>
              </a:rPr>
              <a:t>Reja</a:t>
            </a:r>
            <a:endParaRPr lang="en-US" sz="4300" b="1" i="1" dirty="0" smtClean="0">
              <a:solidFill>
                <a:srgbClr val="002060"/>
              </a:solidFill>
            </a:endParaRPr>
          </a:p>
          <a:p>
            <a:r>
              <a:rPr lang="en-US" sz="3600" dirty="0" err="1" smtClean="0"/>
              <a:t>Differensial</a:t>
            </a:r>
            <a:r>
              <a:rPr lang="en-US" sz="3600" dirty="0" smtClean="0"/>
              <a:t>  </a:t>
            </a:r>
            <a:r>
              <a:rPr lang="en-US" sz="3600" dirty="0" err="1" smtClean="0"/>
              <a:t>haqida</a:t>
            </a:r>
            <a:r>
              <a:rPr lang="en-US" sz="3600" dirty="0" smtClean="0"/>
              <a:t> </a:t>
            </a:r>
            <a:r>
              <a:rPr lang="en-US" sz="3600" dirty="0" err="1" smtClean="0"/>
              <a:t>tushuncha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Differensialanuvchanlik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Differensial</a:t>
            </a:r>
            <a:r>
              <a:rPr lang="en-US" sz="3600" dirty="0" smtClean="0"/>
              <a:t> </a:t>
            </a:r>
            <a:r>
              <a:rPr lang="en-US" sz="3600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hosilaning</a:t>
            </a:r>
            <a:r>
              <a:rPr lang="en-US" sz="3600" dirty="0" smtClean="0"/>
              <a:t> </a:t>
            </a:r>
            <a:r>
              <a:rPr lang="en-US" sz="3600" dirty="0" err="1" smtClean="0"/>
              <a:t>mavjudlik</a:t>
            </a:r>
            <a:r>
              <a:rPr lang="en-US" sz="3600" dirty="0" smtClean="0"/>
              <a:t> </a:t>
            </a:r>
            <a:r>
              <a:rPr lang="en-US" sz="3600" dirty="0" err="1" smtClean="0"/>
              <a:t>sharti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Differensialning</a:t>
            </a:r>
            <a:r>
              <a:rPr lang="en-US" sz="3600" dirty="0" smtClean="0"/>
              <a:t> </a:t>
            </a:r>
            <a:r>
              <a:rPr lang="en-US" sz="3600" dirty="0" err="1" smtClean="0"/>
              <a:t>geometrik</a:t>
            </a:r>
            <a:r>
              <a:rPr lang="en-US" sz="3600" dirty="0" smtClean="0"/>
              <a:t> </a:t>
            </a:r>
            <a:r>
              <a:rPr lang="en-US" sz="3600" dirty="0" err="1" smtClean="0"/>
              <a:t>ma’nosi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Differensial</a:t>
            </a:r>
            <a:r>
              <a:rPr lang="en-US" sz="3600" dirty="0" smtClean="0"/>
              <a:t> </a:t>
            </a:r>
            <a:r>
              <a:rPr lang="en-US" sz="3600" dirty="0" err="1" smtClean="0"/>
              <a:t>formasining</a:t>
            </a:r>
            <a:r>
              <a:rPr lang="en-US" sz="3600" dirty="0" smtClean="0"/>
              <a:t> </a:t>
            </a:r>
            <a:r>
              <a:rPr lang="en-US" sz="3600" dirty="0" err="1" smtClean="0"/>
              <a:t>invariantligi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0" y="5949280"/>
            <a:ext cx="45719" cy="22292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7910263" cy="4176464"/>
          </a:xfrm>
        </p:spPr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Ushbu</a:t>
            </a:r>
            <a:r>
              <a:rPr lang="en-US" b="1" dirty="0"/>
              <a:t> </a:t>
            </a:r>
            <a:r>
              <a:rPr lang="en-US" b="1" dirty="0" err="1" smtClean="0"/>
              <a:t>funksiyalarning</a:t>
            </a:r>
            <a:r>
              <a:rPr lang="en-US" b="1" dirty="0" smtClean="0"/>
              <a:t> </a:t>
            </a:r>
            <a:r>
              <a:rPr lang="en-US" b="1" dirty="0" err="1"/>
              <a:t>hosilasini</a:t>
            </a:r>
            <a:r>
              <a:rPr lang="en-US" b="1" dirty="0"/>
              <a:t> toping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1" y="1619736"/>
            <a:ext cx="292004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09" y="2286734"/>
            <a:ext cx="321553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" y="2404486"/>
            <a:ext cx="2833374" cy="4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57109"/>
            <a:ext cx="2635465" cy="5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" y="3069706"/>
            <a:ext cx="1752121" cy="4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1534176" cy="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" y="3789040"/>
            <a:ext cx="2724540" cy="5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70009"/>
            <a:ext cx="1833340" cy="9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7" y="4653136"/>
            <a:ext cx="3247807" cy="6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65" y="1619392"/>
            <a:ext cx="2615562" cy="5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0" dirty="0"/>
              <a:t>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Toshmetov</a:t>
            </a:r>
            <a:r>
              <a:rPr lang="en-US" dirty="0"/>
              <a:t> O’., </a:t>
            </a:r>
            <a:r>
              <a:rPr lang="en-US" dirty="0" err="1"/>
              <a:t>Turgunbayev</a:t>
            </a:r>
            <a:r>
              <a:rPr lang="en-US" dirty="0"/>
              <a:t> R., </a:t>
            </a:r>
            <a:r>
              <a:rPr lang="en-US" dirty="0" err="1"/>
              <a:t>Saydamatov</a:t>
            </a:r>
            <a:r>
              <a:rPr lang="en-US" dirty="0"/>
              <a:t> E., </a:t>
            </a:r>
            <a:r>
              <a:rPr lang="en-US" dirty="0" err="1"/>
              <a:t>Madirimov</a:t>
            </a:r>
            <a:r>
              <a:rPr lang="en-US" dirty="0"/>
              <a:t> M. </a:t>
            </a:r>
            <a:r>
              <a:rPr lang="uz-Cyrl-UZ" dirty="0"/>
              <a:t>Matematik analiz I</a:t>
            </a:r>
            <a:r>
              <a:rPr lang="en-US" dirty="0"/>
              <a:t>-</a:t>
            </a:r>
            <a:r>
              <a:rPr lang="en-US" dirty="0" err="1"/>
              <a:t>qism</a:t>
            </a:r>
            <a:r>
              <a:rPr lang="en-US" dirty="0"/>
              <a:t>.</a:t>
            </a:r>
            <a:r>
              <a:rPr lang="uz-Cyrl-UZ" dirty="0"/>
              <a:t> T.: “</a:t>
            </a:r>
            <a:r>
              <a:rPr lang="en-US" dirty="0" err="1"/>
              <a:t>Extremum</a:t>
            </a:r>
            <a:r>
              <a:rPr lang="en-US" dirty="0"/>
              <a:t>-Press</a:t>
            </a:r>
            <a:r>
              <a:rPr lang="uz-Cyrl-UZ" dirty="0"/>
              <a:t>”</a:t>
            </a:r>
            <a:r>
              <a:rPr lang="en-US" dirty="0"/>
              <a:t>, 2015. </a:t>
            </a:r>
            <a:r>
              <a:rPr lang="en-US" dirty="0" smtClean="0"/>
              <a:t>-</a:t>
            </a:r>
            <a:r>
              <a:rPr lang="ru-RU" dirty="0" smtClean="0"/>
              <a:t>164-169 </a:t>
            </a:r>
            <a:r>
              <a:rPr lang="en-US" dirty="0"/>
              <a:t>b.</a:t>
            </a:r>
            <a:br>
              <a:rPr lang="en-US" dirty="0"/>
            </a:br>
            <a:r>
              <a:rPr lang="en-US" dirty="0"/>
              <a:t>2. Claudia </a:t>
            </a:r>
            <a:r>
              <a:rPr lang="en-US" dirty="0" err="1"/>
              <a:t>Canuto</a:t>
            </a:r>
            <a:r>
              <a:rPr lang="en-US" dirty="0"/>
              <a:t>, Anita </a:t>
            </a:r>
            <a:r>
              <a:rPr lang="en-US" dirty="0" err="1"/>
              <a:t>Tabacco</a:t>
            </a:r>
            <a:r>
              <a:rPr lang="en-US" dirty="0"/>
              <a:t> Mathematical analysis. I. Springer-</a:t>
            </a:r>
            <a:r>
              <a:rPr lang="en-US" dirty="0" err="1"/>
              <a:t>Verlag</a:t>
            </a:r>
            <a:r>
              <a:rPr lang="en-US" dirty="0"/>
              <a:t>. Italia, Milan. 2008</a:t>
            </a:r>
            <a:r>
              <a:rPr lang="en-US" dirty="0" smtClean="0"/>
              <a:t>.-</a:t>
            </a:r>
            <a:r>
              <a:rPr lang="ru-RU" dirty="0" smtClean="0"/>
              <a:t>183-185</a:t>
            </a:r>
            <a:r>
              <a:rPr lang="en-US" dirty="0" smtClean="0"/>
              <a:t>    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uz-Cyrl-UZ" dirty="0"/>
              <a:t>Xudayberganov G., Vorisov A., Mansurov X., Shoimqulov B. Matematik analizdan ma’ruzalar. I </a:t>
            </a:r>
            <a:r>
              <a:rPr lang="en-US" dirty="0"/>
              <a:t>T.:</a:t>
            </a:r>
            <a:r>
              <a:rPr lang="uz-Cyrl-UZ" dirty="0"/>
              <a:t>«Voris-nashriyot». 2010 y. </a:t>
            </a:r>
            <a:r>
              <a:rPr lang="uz-Cyrl-UZ" dirty="0" smtClean="0"/>
              <a:t>126</a:t>
            </a:r>
            <a:r>
              <a:rPr lang="en-US" dirty="0" smtClean="0"/>
              <a:t>–</a:t>
            </a:r>
            <a:r>
              <a:rPr lang="ru-RU" smtClean="0"/>
              <a:t>132</a:t>
            </a:r>
            <a:r>
              <a:rPr lang="en-US" smtClean="0"/>
              <a:t> </a:t>
            </a:r>
            <a:r>
              <a:rPr lang="en-US" dirty="0"/>
              <a:t>b.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17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5877272"/>
            <a:ext cx="235496" cy="294928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1065718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</a:t>
            </a:r>
            <a:r>
              <a:rPr lang="en-US" sz="8000" dirty="0" err="1" smtClean="0"/>
              <a:t>E’tiboringiz</a:t>
            </a:r>
            <a:r>
              <a:rPr lang="en-US" sz="8000" dirty="0" smtClean="0"/>
              <a:t>                                                   </a:t>
            </a:r>
            <a:r>
              <a:rPr lang="en-US" sz="8000" dirty="0" err="1" smtClean="0"/>
              <a:t>uchun</a:t>
            </a:r>
            <a:r>
              <a:rPr lang="en-US" sz="8000" dirty="0" smtClean="0"/>
              <a:t> </a:t>
            </a:r>
            <a:r>
              <a:rPr lang="en-US" sz="8000" dirty="0" err="1" smtClean="0"/>
              <a:t>rahmat</a:t>
            </a:r>
            <a:r>
              <a:rPr lang="en-US" sz="8000" dirty="0" smtClean="0"/>
              <a:t>!!!! 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491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5949280"/>
            <a:ext cx="91480" cy="22292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85800"/>
            <a:ext cx="7550224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Differensial</a:t>
            </a:r>
            <a:r>
              <a:rPr lang="en-US" dirty="0" smtClean="0"/>
              <a:t> </a:t>
            </a:r>
            <a:r>
              <a:rPr lang="en-US" dirty="0" err="1" smtClean="0"/>
              <a:t>atamasini</a:t>
            </a:r>
            <a:r>
              <a:rPr lang="en-US" dirty="0" smtClean="0"/>
              <a:t> ilk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fanga</a:t>
            </a:r>
            <a:r>
              <a:rPr lang="en-US" dirty="0" smtClean="0"/>
              <a:t> </a:t>
            </a:r>
            <a:r>
              <a:rPr lang="en-US" b="1" i="1" dirty="0" err="1" smtClean="0"/>
              <a:t>Gotfrid</a:t>
            </a:r>
            <a:r>
              <a:rPr lang="en-US" b="1" i="1" dirty="0" smtClean="0"/>
              <a:t> </a:t>
            </a:r>
            <a:r>
              <a:rPr lang="en-US" b="1" i="1" dirty="0" err="1" smtClean="0"/>
              <a:t>Vilgelm</a:t>
            </a:r>
            <a:r>
              <a:rPr lang="en-US" b="1" i="1" dirty="0" smtClean="0"/>
              <a:t> </a:t>
            </a:r>
            <a:r>
              <a:rPr lang="en-US" b="1" i="1" dirty="0" err="1" smtClean="0"/>
              <a:t>Leybnits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kirgan.Dastlab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atama</a:t>
            </a:r>
            <a:r>
              <a:rPr lang="en-US" dirty="0" smtClean="0"/>
              <a:t> </a:t>
            </a:r>
            <a:r>
              <a:rPr lang="en-US" dirty="0" err="1" smtClean="0"/>
              <a:t>nolga</a:t>
            </a:r>
            <a:r>
              <a:rPr lang="en-US" dirty="0" smtClean="0"/>
              <a:t> </a:t>
            </a:r>
            <a:r>
              <a:rPr lang="en-US" dirty="0" err="1" smtClean="0"/>
              <a:t>teng</a:t>
            </a:r>
            <a:r>
              <a:rPr lang="en-US" dirty="0" smtClean="0"/>
              <a:t> </a:t>
            </a:r>
            <a:r>
              <a:rPr lang="en-US" dirty="0" err="1" smtClean="0"/>
              <a:t>bo’lmagan</a:t>
            </a:r>
            <a:r>
              <a:rPr lang="en-US" dirty="0" smtClean="0"/>
              <a:t> </a:t>
            </a:r>
            <a:r>
              <a:rPr lang="en-US" dirty="0" err="1" smtClean="0"/>
              <a:t>cheksiz</a:t>
            </a:r>
            <a:r>
              <a:rPr lang="en-US" dirty="0" smtClean="0"/>
              <a:t> </a:t>
            </a:r>
            <a:r>
              <a:rPr lang="en-US" dirty="0" err="1" smtClean="0"/>
              <a:t>kichik</a:t>
            </a:r>
            <a:r>
              <a:rPr lang="en-US" dirty="0" smtClean="0"/>
              <a:t> </a:t>
            </a:r>
            <a:r>
              <a:rPr lang="en-US" dirty="0" err="1" smtClean="0"/>
              <a:t>miqdorlarni</a:t>
            </a:r>
            <a:r>
              <a:rPr lang="en-US" dirty="0" smtClean="0"/>
              <a:t> </a:t>
            </a:r>
            <a:r>
              <a:rPr lang="en-US" dirty="0" err="1" smtClean="0"/>
              <a:t>ifodalashda</a:t>
            </a:r>
            <a:r>
              <a:rPr lang="en-US" dirty="0" smtClean="0"/>
              <a:t> </a:t>
            </a:r>
            <a:r>
              <a:rPr lang="en-US" dirty="0" err="1" smtClean="0"/>
              <a:t>ishlatilgan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err="1" smtClean="0"/>
              <a:t>Differensial</a:t>
            </a:r>
            <a:r>
              <a:rPr lang="en-US" b="1" dirty="0" smtClean="0"/>
              <a:t> </a:t>
            </a:r>
            <a:r>
              <a:rPr lang="en-US" dirty="0" err="1" smtClean="0"/>
              <a:t>atamasi</a:t>
            </a:r>
            <a:r>
              <a:rPr lang="en-US" dirty="0" smtClean="0"/>
              <a:t> </a:t>
            </a:r>
            <a:r>
              <a:rPr lang="en-US" dirty="0" err="1" smtClean="0"/>
              <a:t>lotincha</a:t>
            </a:r>
            <a:r>
              <a:rPr lang="en-US" dirty="0" smtClean="0"/>
              <a:t> </a:t>
            </a:r>
            <a:r>
              <a:rPr lang="en-US" i="1" dirty="0" smtClean="0"/>
              <a:t>differentia- </a:t>
            </a:r>
            <a:r>
              <a:rPr lang="en-US" i="1" dirty="0" err="1" smtClean="0"/>
              <a:t>farq</a:t>
            </a:r>
            <a:r>
              <a:rPr lang="en-US" i="1" dirty="0" smtClean="0"/>
              <a:t>, </a:t>
            </a:r>
            <a:r>
              <a:rPr lang="en-US" i="1" dirty="0" err="1" smtClean="0"/>
              <a:t>ayirma</a:t>
            </a:r>
            <a:r>
              <a:rPr lang="en-US" i="1" dirty="0" smtClean="0"/>
              <a:t> </a:t>
            </a:r>
            <a:r>
              <a:rPr lang="en-US" dirty="0" err="1" smtClean="0"/>
              <a:t>degan</a:t>
            </a:r>
            <a:r>
              <a:rPr lang="en-US" dirty="0" smtClean="0"/>
              <a:t> </a:t>
            </a:r>
            <a:r>
              <a:rPr lang="en-US" dirty="0" err="1" smtClean="0"/>
              <a:t>ma’noni</a:t>
            </a:r>
            <a:r>
              <a:rPr lang="en-US" dirty="0" smtClean="0"/>
              <a:t> </a:t>
            </a:r>
            <a:r>
              <a:rPr lang="en-US" dirty="0" err="1" smtClean="0"/>
              <a:t>anglatadi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err="1" smtClean="0"/>
              <a:t>Differensial</a:t>
            </a:r>
            <a:r>
              <a:rPr lang="en-US" b="1" dirty="0" smtClean="0"/>
              <a:t>  </a:t>
            </a:r>
            <a:r>
              <a:rPr lang="en-US" b="1" dirty="0" err="1" smtClean="0"/>
              <a:t>tushunchasi</a:t>
            </a:r>
            <a:r>
              <a:rPr lang="en-US" b="1" dirty="0" smtClean="0"/>
              <a:t> </a:t>
            </a:r>
            <a:r>
              <a:rPr lang="en-US" dirty="0" err="1" smtClean="0"/>
              <a:t>matematikada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Yo’nalish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bo’yicha</a:t>
            </a:r>
            <a:r>
              <a:rPr lang="en-US" dirty="0" smtClean="0"/>
              <a:t> </a:t>
            </a:r>
            <a:r>
              <a:rPr lang="en-US" dirty="0" err="1" smtClean="0"/>
              <a:t>hosila</a:t>
            </a:r>
            <a:r>
              <a:rPr lang="en-US" dirty="0" smtClean="0"/>
              <a:t> </a:t>
            </a:r>
            <a:r>
              <a:rPr lang="en-US" dirty="0" err="1" smtClean="0"/>
              <a:t>olish</a:t>
            </a:r>
            <a:r>
              <a:rPr lang="en-US" dirty="0" smtClean="0"/>
              <a:t> </a:t>
            </a:r>
            <a:r>
              <a:rPr lang="en-US" dirty="0" err="1" smtClean="0"/>
              <a:t>tushunchasi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bevosita</a:t>
            </a:r>
            <a:r>
              <a:rPr lang="en-US" dirty="0" smtClean="0"/>
              <a:t> </a:t>
            </a:r>
            <a:r>
              <a:rPr lang="en-US" dirty="0" err="1" smtClean="0"/>
              <a:t>bog’langan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14" y="3212976"/>
            <a:ext cx="2325336" cy="29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5949280"/>
            <a:ext cx="91480" cy="222920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62223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Differnsial</a:t>
            </a:r>
            <a:r>
              <a:rPr lang="en-US" dirty="0" smtClean="0"/>
              <a:t> </a:t>
            </a:r>
            <a:r>
              <a:rPr lang="en-US" dirty="0" err="1" smtClean="0"/>
              <a:t>tushunchasiga</a:t>
            </a:r>
            <a:r>
              <a:rPr lang="en-US" dirty="0" smtClean="0"/>
              <a:t> </a:t>
            </a:r>
            <a:r>
              <a:rPr lang="en-US" dirty="0" err="1" smtClean="0"/>
              <a:t>ta’rif</a:t>
            </a:r>
            <a:r>
              <a:rPr lang="en-US" dirty="0" smtClean="0"/>
              <a:t> </a:t>
            </a:r>
            <a:r>
              <a:rPr lang="en-US" dirty="0" err="1" smtClean="0"/>
              <a:t>berishdan</a:t>
            </a:r>
            <a:r>
              <a:rPr lang="en-US" dirty="0" smtClean="0"/>
              <a:t> </a:t>
            </a:r>
            <a:r>
              <a:rPr lang="en-US" dirty="0" err="1" smtClean="0"/>
              <a:t>avval</a:t>
            </a:r>
            <a:r>
              <a:rPr lang="en-US" dirty="0" smtClean="0"/>
              <a:t> biz </a:t>
            </a:r>
            <a:r>
              <a:rPr lang="en-US" dirty="0" err="1" smtClean="0"/>
              <a:t>hosila</a:t>
            </a:r>
            <a:r>
              <a:rPr lang="en-US" dirty="0" smtClean="0"/>
              <a:t> </a:t>
            </a:r>
            <a:r>
              <a:rPr lang="en-US" dirty="0" err="1" smtClean="0"/>
              <a:t>tushunchasiga</a:t>
            </a:r>
            <a:r>
              <a:rPr lang="en-US" dirty="0" smtClean="0"/>
              <a:t> </a:t>
            </a:r>
            <a:r>
              <a:rPr lang="en-US" dirty="0" err="1" smtClean="0"/>
              <a:t>ta’rif</a:t>
            </a:r>
            <a:r>
              <a:rPr lang="en-US" dirty="0" smtClean="0"/>
              <a:t> </a:t>
            </a:r>
            <a:r>
              <a:rPr lang="en-US" dirty="0" err="1" smtClean="0"/>
              <a:t>berishimiz</a:t>
            </a:r>
            <a:r>
              <a:rPr lang="en-US" dirty="0" smtClean="0"/>
              <a:t> </a:t>
            </a:r>
            <a:r>
              <a:rPr lang="en-US" dirty="0" err="1" smtClean="0"/>
              <a:t>zarur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Ta’rif</a:t>
            </a:r>
            <a:r>
              <a:rPr lang="en-US" b="1" dirty="0" smtClean="0"/>
              <a:t>.</a:t>
            </a:r>
            <a:r>
              <a:rPr lang="uz-Cyrl-UZ" dirty="0"/>
              <a:t> Agar </a:t>
            </a:r>
            <a:r>
              <a:rPr lang="ru-RU" i="1" dirty="0">
                <a:sym typeface="Symbol"/>
              </a:rPr>
              <a:t></a:t>
            </a:r>
            <a:r>
              <a:rPr lang="uz-Cyrl-UZ" i="1" dirty="0"/>
              <a:t>x</a:t>
            </a:r>
            <a:r>
              <a:rPr lang="en-US" dirty="0">
                <a:sym typeface="Symbol"/>
              </a:rPr>
              <a:t></a:t>
            </a:r>
            <a:r>
              <a:rPr lang="uz-Cyrl-UZ" dirty="0"/>
              <a:t>0 da </a:t>
            </a:r>
            <a:r>
              <a:rPr lang="ru-RU" dirty="0"/>
              <a:t> </a:t>
            </a:r>
            <a:r>
              <a:rPr lang="uz-Cyrl-UZ" dirty="0"/>
              <a:t>nisbatning limiti </a:t>
            </a:r>
            <a:r>
              <a:rPr lang="ru-RU" dirty="0"/>
              <a:t> </a:t>
            </a:r>
            <a:r>
              <a:rPr lang="uz-Cyrl-UZ" dirty="0"/>
              <a:t>mavjud va chekli bo‘lsa, bu limit </a:t>
            </a:r>
            <a:r>
              <a:rPr lang="uz-Cyrl-UZ" b="1" i="1" dirty="0"/>
              <a:t>f(x)</a:t>
            </a:r>
            <a:r>
              <a:rPr lang="uz-Cyrl-UZ" b="1" dirty="0"/>
              <a:t> </a:t>
            </a:r>
            <a:r>
              <a:rPr lang="uz-Cyrl-UZ" b="1" i="1" dirty="0"/>
              <a:t>funksiyaning x</a:t>
            </a:r>
            <a:r>
              <a:rPr lang="uz-Cyrl-UZ" b="1" i="1" baseline="-25000" dirty="0"/>
              <a:t>0</a:t>
            </a:r>
            <a:r>
              <a:rPr lang="uz-Cyrl-UZ" b="1" i="1" dirty="0"/>
              <a:t> nuqtadagi</a:t>
            </a:r>
            <a:r>
              <a:rPr lang="uz-Cyrl-UZ" b="1" dirty="0"/>
              <a:t> </a:t>
            </a:r>
            <a:r>
              <a:rPr lang="uz-Cyrl-UZ" b="1" i="1" dirty="0"/>
              <a:t>hosilasi</a:t>
            </a:r>
            <a:r>
              <a:rPr lang="uz-Cyrl-UZ" b="1" dirty="0"/>
              <a:t> </a:t>
            </a:r>
            <a:r>
              <a:rPr lang="uz-Cyrl-UZ" dirty="0"/>
              <a:t>deyiladi va </a:t>
            </a:r>
            <a:r>
              <a:rPr lang="uz-Cyrl-UZ" i="1" dirty="0"/>
              <a:t>f’(x</a:t>
            </a:r>
            <a:r>
              <a:rPr lang="uz-Cyrl-UZ" i="1" baseline="-25000" dirty="0"/>
              <a:t>0</a:t>
            </a:r>
            <a:r>
              <a:rPr lang="uz-Cyrl-UZ" i="1" dirty="0"/>
              <a:t>),</a:t>
            </a:r>
            <a:r>
              <a:rPr lang="uz-Cyrl-UZ" dirty="0"/>
              <a:t> yoki </a:t>
            </a:r>
            <a:r>
              <a:rPr lang="uz-Cyrl-UZ" i="1" dirty="0"/>
              <a:t>y’(x</a:t>
            </a:r>
            <a:r>
              <a:rPr lang="uz-Cyrl-UZ" i="1" baseline="-25000" dirty="0"/>
              <a:t>0</a:t>
            </a:r>
            <a:r>
              <a:rPr lang="uz-Cyrl-UZ" i="1" dirty="0" smtClean="0"/>
              <a:t>)</a:t>
            </a:r>
            <a:r>
              <a:rPr lang="ru-RU" dirty="0" smtClean="0"/>
              <a:t> </a:t>
            </a:r>
            <a:r>
              <a:rPr lang="uz-Cyrl-UZ" dirty="0"/>
              <a:t>kabi belgilanadi. </a:t>
            </a:r>
            <a:endParaRPr lang="ru-RU" dirty="0"/>
          </a:p>
          <a:p>
            <a:r>
              <a:rPr lang="en-US" dirty="0" err="1" smtClean="0"/>
              <a:t>Demak</a:t>
            </a:r>
            <a:r>
              <a:rPr lang="en-US" dirty="0"/>
              <a:t>,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i="1" baseline="-25000" dirty="0"/>
              <a:t>0</a:t>
            </a:r>
            <a:r>
              <a:rPr lang="en-US" i="1" dirty="0"/>
              <a:t>+</a:t>
            </a:r>
            <a:r>
              <a:rPr lang="en-US" i="1" dirty="0">
                <a:sym typeface="Symbol"/>
              </a:rPr>
              <a:t></a:t>
            </a:r>
            <a:r>
              <a:rPr lang="en-US" i="1" dirty="0"/>
              <a:t>x=x</a:t>
            </a:r>
            <a:r>
              <a:rPr lang="en-US" dirty="0"/>
              <a:t> deb </a:t>
            </a:r>
            <a:r>
              <a:rPr lang="en-US" dirty="0" err="1"/>
              <a:t>olaylik</a:t>
            </a:r>
            <a:r>
              <a:rPr lang="en-US" dirty="0"/>
              <a:t>.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</a:t>
            </a:r>
            <a:r>
              <a:rPr lang="en-US" i="1" dirty="0"/>
              <a:t>x=x-x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ru-RU" i="1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i="1" dirty="0">
                <a:sym typeface="Symbol"/>
              </a:rPr>
              <a:t></a:t>
            </a:r>
            <a:r>
              <a:rPr lang="en-US" i="1" dirty="0"/>
              <a:t>0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natijada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bo’ladi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36" y="2924944"/>
            <a:ext cx="46143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6" y="4581127"/>
            <a:ext cx="6037807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6237312"/>
            <a:ext cx="301080" cy="304056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98432" cy="555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i="1" dirty="0"/>
              <a:t>f(x)</a:t>
            </a:r>
            <a:r>
              <a:rPr lang="en-US" dirty="0"/>
              <a:t> </a:t>
            </a:r>
            <a:r>
              <a:rPr lang="en-US" dirty="0" err="1"/>
              <a:t>funksiyaning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0</a:t>
            </a:r>
            <a:r>
              <a:rPr lang="en-US" baseline="-25000" dirty="0"/>
              <a:t> </a:t>
            </a:r>
            <a:r>
              <a:rPr lang="en-US" dirty="0" err="1"/>
              <a:t>nuqtadagi</a:t>
            </a:r>
            <a:r>
              <a:rPr lang="en-US" dirty="0"/>
              <a:t> </a:t>
            </a:r>
            <a:r>
              <a:rPr lang="en-US" dirty="0" err="1"/>
              <a:t>hosilasi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dirty="0">
                <a:sym typeface="Symbol"/>
              </a:rPr>
              <a:t></a:t>
            </a:r>
            <a:r>
              <a:rPr lang="en-US" i="1" dirty="0"/>
              <a:t>x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da              </a:t>
            </a:r>
          </a:p>
          <a:p>
            <a:pPr marL="0" indent="0">
              <a:buNone/>
            </a:pPr>
            <a:r>
              <a:rPr lang="en-US" dirty="0" err="1" smtClean="0"/>
              <a:t>nisbatning</a:t>
            </a:r>
            <a:r>
              <a:rPr lang="en-US" dirty="0" smtClean="0"/>
              <a:t> </a:t>
            </a:r>
            <a:r>
              <a:rPr lang="en-US" dirty="0" err="1" smtClean="0"/>
              <a:t>limiti</a:t>
            </a:r>
            <a:r>
              <a:rPr lang="en-US" dirty="0" smtClean="0"/>
              <a:t> </a:t>
            </a:r>
            <a:r>
              <a:rPr lang="en-US" dirty="0" err="1"/>
              <a:t>sifatida</a:t>
            </a:r>
            <a:r>
              <a:rPr lang="en-US" dirty="0"/>
              <a:t>  ham </a:t>
            </a:r>
            <a:r>
              <a:rPr lang="en-US" dirty="0" err="1" smtClean="0"/>
              <a:t>ta’riflanishi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</a:t>
            </a:r>
            <a:r>
              <a:rPr lang="uz-Cyrl-UZ" i="1" dirty="0" smtClean="0"/>
              <a:t>x</a:t>
            </a:r>
            <a:r>
              <a:rPr lang="uz-Cyrl-UZ" baseline="-25000" dirty="0" smtClean="0"/>
              <a:t>0 </a:t>
            </a:r>
            <a:r>
              <a:rPr lang="uz-Cyrl-UZ" dirty="0"/>
              <a:t>nuqtada hosilaga ega 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 </a:t>
            </a:r>
            <a:r>
              <a:rPr lang="en-US" dirty="0" err="1" smtClean="0"/>
              <a:t>funksiya</a:t>
            </a:r>
            <a:r>
              <a:rPr lang="en-US" dirty="0" smtClean="0"/>
              <a:t>  </a:t>
            </a:r>
            <a:r>
              <a:rPr lang="en-US" dirty="0" err="1" smtClean="0"/>
              <a:t>shu</a:t>
            </a:r>
            <a:r>
              <a:rPr lang="en-US" dirty="0" smtClean="0"/>
              <a:t>  </a:t>
            </a:r>
            <a:r>
              <a:rPr lang="en-US" dirty="0" err="1" smtClean="0"/>
              <a:t>nuqtada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i="1" dirty="0" smtClean="0"/>
              <a:t>di</a:t>
            </a:r>
            <a:r>
              <a:rPr lang="uz-Cyrl-UZ" b="1" i="1" dirty="0" smtClean="0"/>
              <a:t>fferensiallanuvchi</a:t>
            </a:r>
            <a:r>
              <a:rPr lang="uz-Cyrl-UZ" dirty="0" smtClean="0"/>
              <a:t> </a:t>
            </a:r>
            <a:r>
              <a:rPr lang="en-US" dirty="0" err="1"/>
              <a:t>deyi</a:t>
            </a:r>
            <a:r>
              <a:rPr lang="uz-Cyrl-UZ" dirty="0"/>
              <a:t>ladi</a:t>
            </a:r>
            <a:r>
              <a:rPr lang="uz-Cyrl-UZ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z-Cyrl-UZ" dirty="0"/>
              <a:t>A</a:t>
            </a:r>
            <a:r>
              <a:rPr lang="en-US" dirty="0"/>
              <a:t>gar </a:t>
            </a:r>
            <a:r>
              <a:rPr lang="en-US" i="1" dirty="0"/>
              <a:t>f(x)</a:t>
            </a:r>
            <a:r>
              <a:rPr lang="en-US" dirty="0"/>
              <a:t> </a:t>
            </a:r>
            <a:r>
              <a:rPr lang="en-US" dirty="0" err="1"/>
              <a:t>funksiya</a:t>
            </a:r>
            <a:r>
              <a:rPr lang="uz-Cyrl-UZ" dirty="0"/>
              <a:t> (</a:t>
            </a:r>
            <a:r>
              <a:rPr lang="uz-Cyrl-UZ" i="1" dirty="0"/>
              <a:t>a,b</a:t>
            </a:r>
            <a:r>
              <a:rPr lang="uz-Cyrl-UZ" dirty="0"/>
              <a:t>)  interval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uz-Cyrl-UZ" dirty="0"/>
              <a:t>har bir nuqtasida differensiallanuvchi bo‘lsa, u (</a:t>
            </a:r>
            <a:r>
              <a:rPr lang="uz-Cyrl-UZ" i="1" dirty="0"/>
              <a:t>a,b</a:t>
            </a:r>
            <a:r>
              <a:rPr lang="uz-Cyrl-UZ" dirty="0"/>
              <a:t>)  </a:t>
            </a:r>
            <a:r>
              <a:rPr lang="uz-Cyrl-UZ" b="1" i="1" dirty="0"/>
              <a:t>interval</a:t>
            </a:r>
            <a:r>
              <a:rPr lang="en-US" b="1" i="1" dirty="0"/>
              <a:t>da </a:t>
            </a:r>
            <a:r>
              <a:rPr lang="en-US" b="1" i="1" dirty="0" err="1"/>
              <a:t>differensiallanuvchi</a:t>
            </a:r>
            <a:r>
              <a:rPr lang="en-US" b="1" i="1" dirty="0"/>
              <a:t> </a:t>
            </a:r>
            <a:r>
              <a:rPr lang="en-US" b="1" i="1" dirty="0" err="1"/>
              <a:t>funksiya</a:t>
            </a:r>
            <a:r>
              <a:rPr lang="en-US" b="1" dirty="0"/>
              <a:t> </a:t>
            </a:r>
            <a:r>
              <a:rPr lang="en-US" dirty="0" err="1"/>
              <a:t>deyiladi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Hosila</a:t>
            </a:r>
            <a:r>
              <a:rPr lang="en-US" dirty="0" smtClean="0"/>
              <a:t> </a:t>
            </a:r>
            <a:r>
              <a:rPr lang="en-US" dirty="0" err="1" smtClean="0"/>
              <a:t>topish</a:t>
            </a:r>
            <a:r>
              <a:rPr lang="en-US" dirty="0" smtClean="0"/>
              <a:t> </a:t>
            </a:r>
            <a:r>
              <a:rPr lang="en-US" dirty="0" err="1" smtClean="0"/>
              <a:t>amali</a:t>
            </a:r>
            <a:r>
              <a:rPr lang="en-US" dirty="0" smtClean="0"/>
              <a:t> </a:t>
            </a:r>
            <a:r>
              <a:rPr lang="en-US" b="1" i="1" dirty="0" err="1" smtClean="0"/>
              <a:t>differensiallash</a:t>
            </a:r>
            <a:r>
              <a:rPr lang="en-US" b="1" i="1" dirty="0" smtClean="0"/>
              <a:t> </a:t>
            </a:r>
            <a:r>
              <a:rPr lang="en-US" b="1" i="1" dirty="0" err="1" smtClean="0"/>
              <a:t>amali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.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80556"/>
            <a:ext cx="1259632" cy="5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15" y="1916832"/>
            <a:ext cx="2887191" cy="77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5877272"/>
            <a:ext cx="91480" cy="294928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85800"/>
                <a:ext cx="7694240" cy="5695528"/>
              </a:xfrm>
            </p:spPr>
            <p:txBody>
              <a:bodyPr/>
              <a:lstStyle/>
              <a:p>
                <a:r>
                  <a:rPr lang="en-US" dirty="0" smtClean="0"/>
                  <a:t>Aytaylik, </a:t>
                </a:r>
                <a:r>
                  <a:rPr lang="en-US" i="1" dirty="0" smtClean="0"/>
                  <a:t>y=f(x) </a:t>
                </a:r>
                <a:r>
                  <a:rPr lang="en-US" dirty="0" err="1" smtClean="0"/>
                  <a:t>funksiya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a,b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oraliqda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aniqlangan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</a:t>
                </a:r>
                <a:r>
                  <a:rPr lang="uz-Cyrl-UZ" i="1" dirty="0" smtClean="0"/>
                  <a:t>x</a:t>
                </a:r>
                <a:r>
                  <a:rPr lang="uz-Cyrl-UZ" i="1" baseline="-25000" dirty="0" smtClean="0"/>
                  <a:t>0</a:t>
                </a:r>
                <a:r>
                  <a:rPr lang="en-US" i="1" dirty="0" smtClean="0">
                    <a:sym typeface="Symbol"/>
                  </a:rPr>
                  <a:t>(</a:t>
                </a:r>
                <a:r>
                  <a:rPr lang="en-US" i="1" dirty="0" err="1" smtClean="0">
                    <a:sym typeface="Symbol"/>
                  </a:rPr>
                  <a:t>a,b</a:t>
                </a:r>
                <a:r>
                  <a:rPr lang="en-US" i="1" dirty="0" smtClean="0">
                    <a:sym typeface="Symbol"/>
                  </a:rPr>
                  <a:t>) </a:t>
                </a:r>
                <a:r>
                  <a:rPr lang="en-US" dirty="0" err="1" smtClean="0">
                    <a:sym typeface="Symbol"/>
                  </a:rPr>
                  <a:t>bo’lsin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 smtClean="0">
                    <a:sym typeface="Symbol"/>
                  </a:rPr>
                  <a:t>Ta’rif</a:t>
                </a:r>
                <a:r>
                  <a:rPr lang="en-US" b="1" i="1" dirty="0" smtClean="0">
                    <a:sym typeface="Symbol"/>
                  </a:rPr>
                  <a:t>.</a:t>
                </a:r>
                <a:r>
                  <a:rPr lang="en-US" i="1" dirty="0" smtClean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Agar </a:t>
                </a:r>
                <a:r>
                  <a:rPr lang="en-US" i="1" dirty="0" smtClean="0">
                    <a:sym typeface="Symbol"/>
                  </a:rPr>
                  <a:t>f(x) </a:t>
                </a:r>
                <a:r>
                  <a:rPr lang="en-US" dirty="0" err="1" smtClean="0">
                    <a:sym typeface="Symbol"/>
                  </a:rPr>
                  <a:t>funksiyaning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uz-Cyrl-UZ" i="1" dirty="0" smtClean="0"/>
                  <a:t>x</a:t>
                </a:r>
                <a:r>
                  <a:rPr lang="uz-Cyrl-UZ" i="1" baseline="-25000" dirty="0" smtClean="0"/>
                  <a:t>0</a:t>
                </a:r>
                <a:r>
                  <a:rPr lang="en-US" i="1" baseline="-25000" dirty="0" smtClean="0"/>
                  <a:t> </a:t>
                </a:r>
                <a:r>
                  <a:rPr lang="en-US" baseline="-25000" dirty="0"/>
                  <a:t> 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nuqtadagi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y </a:t>
                </a:r>
                <a:r>
                  <a:rPr lang="en-US" dirty="0" err="1" smtClean="0">
                    <a:sym typeface="Symbol"/>
                  </a:rPr>
                  <a:t>orttirmasini</a:t>
                </a:r>
                <a:r>
                  <a:rPr lang="en-US" dirty="0" smtClean="0"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ym typeface="Symbol"/>
                  </a:rPr>
                  <a:t>                             y= A x + (x)x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ym typeface="Symbol"/>
                  </a:rPr>
                  <a:t>ko’rinishda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yozish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mumkin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bo’lsa</a:t>
                </a:r>
                <a:r>
                  <a:rPr lang="en-US" dirty="0" smtClean="0">
                    <a:sym typeface="Symbol"/>
                  </a:rPr>
                  <a:t>, </a:t>
                </a:r>
                <a:r>
                  <a:rPr lang="en-US" dirty="0" err="1" smtClean="0">
                    <a:sym typeface="Symbol"/>
                  </a:rPr>
                  <a:t>bu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funksiya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 smtClean="0">
                    <a:sym typeface="Symbol"/>
                  </a:rPr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nuqtada</a:t>
                </a:r>
              </a:p>
              <a:p>
                <a:pPr marL="0" indent="0">
                  <a:buNone/>
                </a:pPr>
                <a:r>
                  <a:rPr lang="en-US" i="1" dirty="0" err="1"/>
                  <a:t>d</a:t>
                </a:r>
                <a:r>
                  <a:rPr lang="en-US" i="1" dirty="0" err="1" smtClean="0"/>
                  <a:t>ifferensiallanuvchi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funksiya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deyiladi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Bunda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A-</a:t>
                </a:r>
                <a:r>
                  <a:rPr lang="en-US" i="1" dirty="0" smtClean="0">
                    <a:sym typeface="Symbol"/>
                  </a:rPr>
                  <a:t>x </a:t>
                </a:r>
                <a:r>
                  <a:rPr lang="en-US" dirty="0" err="1" smtClean="0">
                    <a:sym typeface="Symbol"/>
                  </a:rPr>
                  <a:t>ga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bog’liq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bo’lmagan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biror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o’zgarmas</a:t>
                </a:r>
                <a:r>
                  <a:rPr lang="en-US" dirty="0" smtClean="0">
                    <a:sym typeface="Symbol"/>
                  </a:rPr>
                  <a:t> son, (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i="1" dirty="0" smtClean="0"/>
                  <a:t>x) </a:t>
                </a:r>
                <a:r>
                  <a:rPr lang="en-US" dirty="0" err="1" smtClean="0"/>
                  <a:t>esa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ym typeface="Symbol"/>
                  </a:rPr>
                  <a:t>x0</a:t>
                </a:r>
                <a:r>
                  <a:rPr lang="en-US" dirty="0" smtClean="0">
                    <a:sym typeface="Symbol"/>
                  </a:rPr>
                  <a:t>  da </a:t>
                </a:r>
                <a:r>
                  <a:rPr lang="en-US" dirty="0" err="1" smtClean="0">
                    <a:sym typeface="Symbol"/>
                  </a:rPr>
                  <a:t>cheksiz</a:t>
                </a:r>
                <a:r>
                  <a:rPr lang="en-US" dirty="0" smtClean="0">
                    <a:sym typeface="Symbol"/>
                  </a:rPr>
                  <a:t>  </a:t>
                </a:r>
                <a:r>
                  <a:rPr lang="en-US" dirty="0" err="1" smtClean="0">
                    <a:sym typeface="Symbol"/>
                  </a:rPr>
                  <a:t>kichik</a:t>
                </a:r>
                <a:r>
                  <a:rPr lang="en-US" dirty="0" smtClean="0">
                    <a:sym typeface="Symbol"/>
                  </a:rPr>
                  <a:t>  </a:t>
                </a:r>
                <a:r>
                  <a:rPr lang="en-US" dirty="0" err="1" smtClean="0">
                    <a:sym typeface="Symbol"/>
                  </a:rPr>
                  <a:t>funksiya</a:t>
                </a:r>
                <a:r>
                  <a:rPr lang="en-US" dirty="0" smtClean="0">
                    <a:sym typeface="Symbol"/>
                  </a:rPr>
                  <a:t>,   </a:t>
                </a:r>
                <a:r>
                  <a:rPr lang="en-US" dirty="0" err="1" smtClean="0">
                    <a:sym typeface="Symbol"/>
                  </a:rPr>
                  <a:t>ya’ni</a:t>
                </a:r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sym typeface="Symbol"/>
                              </a:rPr>
                              <m:t>𝒍𝒊𝒎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1" dirty="0"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b="1" i="1" dirty="0">
                                <a:sym typeface="Symbol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1" i="1" dirty="0">
                                <a:sym typeface="Symbol"/>
                              </a:rPr>
                              <m:t>0</m:t>
                            </m:r>
                          </m:e>
                        </m:eqArr>
                      </m:fName>
                      <m:e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(</m:t>
                        </m:r>
                        <m:r>
                          <a:rPr lang="en-US" b="1" i="1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1" dirty="0"/>
                          <m:t>)</m:t>
                        </m:r>
                      </m:e>
                    </m:func>
                  </m:oMath>
                </a14:m>
                <a:r>
                  <a:rPr lang="en-US" b="1" dirty="0" smtClean="0">
                    <a:sym typeface="Symbol"/>
                  </a:rPr>
                  <a:t>= 0 .</a:t>
                </a:r>
              </a:p>
              <a:p>
                <a:pPr marL="0" indent="0">
                  <a:buNone/>
                </a:pPr>
                <a:endParaRPr lang="en-US" sz="1800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sz="1200" i="1" dirty="0" smtClean="0">
                  <a:latin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85800"/>
                <a:ext cx="7694240" cy="5695528"/>
              </a:xfrm>
              <a:blipFill rotWithShape="1">
                <a:blip r:embed="rId2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8078"/>
            <a:ext cx="1872208" cy="235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3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0" y="612648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85800"/>
                <a:ext cx="8198296" cy="7279704"/>
              </a:xfrm>
            </p:spPr>
            <p:txBody>
              <a:bodyPr>
                <a:normAutofit/>
              </a:bodyPr>
              <a:lstStyle/>
              <a:p>
                <a:endParaRPr lang="en-US" b="1" i="1" dirty="0" smtClean="0"/>
              </a:p>
              <a:p>
                <a:endParaRPr lang="en-US" b="1" i="1" dirty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r>
                  <a:rPr lang="en-US" b="1" i="1" dirty="0" err="1" smtClean="0"/>
                  <a:t>Differensial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va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hosilaning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mavjudlik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sharti</a:t>
                </a:r>
                <a:r>
                  <a:rPr lang="en-US" b="1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 smtClean="0"/>
                  <a:t>Teorema</a:t>
                </a:r>
                <a:r>
                  <a:rPr lang="en-US" i="1" dirty="0" smtClean="0"/>
                  <a:t> : f(x) </a:t>
                </a:r>
                <a:r>
                  <a:rPr lang="en-US" dirty="0" err="1" smtClean="0"/>
                  <a:t>funksiya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err="1" smtClean="0"/>
                  <a:t>nuqtada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differensiallanuvchi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bo’lishi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shu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nuqtada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chekli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f’(x) </a:t>
                </a:r>
                <a:r>
                  <a:rPr lang="en-US" dirty="0" err="1" smtClean="0"/>
                  <a:t>hosilasi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mavjud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bo’lishi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zarur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yetarlidir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 smtClean="0"/>
                  <a:t>Isboti</a:t>
                </a:r>
                <a:r>
                  <a:rPr lang="en-US" b="1" i="1" dirty="0" smtClean="0"/>
                  <a:t>. </a:t>
                </a:r>
                <a:r>
                  <a:rPr lang="en-US" i="1" dirty="0" err="1" smtClean="0"/>
                  <a:t>Zaruriyligi</a:t>
                </a:r>
                <a:r>
                  <a:rPr lang="en-US" i="1" dirty="0" smtClean="0"/>
                  <a:t>. </a:t>
                </a:r>
                <a:r>
                  <a:rPr lang="en-US" dirty="0" err="1" smtClean="0"/>
                  <a:t>Funksiya</a:t>
                </a:r>
                <a:r>
                  <a:rPr lang="en-US" dirty="0" smtClean="0"/>
                  <a:t> </a:t>
                </a:r>
                <a:r>
                  <a:rPr lang="en-US" i="1" dirty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n-US" dirty="0" err="1" smtClean="0"/>
                  <a:t>nuqtada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differensialla-nuvchi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. U </a:t>
                </a:r>
                <a:r>
                  <a:rPr lang="en-US" dirty="0" err="1" smtClean="0"/>
                  <a:t>holda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funksiyaning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orttirmasi</a:t>
                </a:r>
                <a:r>
                  <a:rPr lang="en-US" dirty="0" smtClean="0"/>
                  <a:t>  </a:t>
                </a:r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               </a:t>
                </a:r>
                <a:r>
                  <a:rPr lang="en-US" i="1" dirty="0">
                    <a:sym typeface="Symbol"/>
                  </a:rPr>
                  <a:t>y= A x + (x)x</a:t>
                </a:r>
              </a:p>
              <a:p>
                <a:pPr marL="0" indent="0">
                  <a:buNone/>
                </a:pPr>
                <a:r>
                  <a:rPr lang="en-US" dirty="0" err="1"/>
                  <a:t>k</a:t>
                </a:r>
                <a:r>
                  <a:rPr lang="en-US" dirty="0" err="1" smtClean="0"/>
                  <a:t>o’rinishda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yozish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mumkin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Undan</a:t>
                </a:r>
                <a:r>
                  <a:rPr lang="en-US" dirty="0" smtClean="0"/>
                  <a:t> 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en-US" i="1" dirty="0" smtClean="0">
                    <a:sym typeface="Symbol"/>
                  </a:rPr>
                  <a:t>x 0 </a:t>
                </a:r>
                <a:r>
                  <a:rPr lang="en-US" dirty="0" smtClean="0">
                    <a:sym typeface="Symbol"/>
                  </a:rPr>
                  <a:t>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latin typeface="Cambria Math"/>
                            <a:sym typeface="Symbol"/>
                          </a:rPr>
                          <m:t>Δ</m:t>
                        </m:r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latin typeface="Cambria Math"/>
                            <a:sym typeface="Symbol"/>
                          </a:rPr>
                          <m:t>Δ</m:t>
                        </m:r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= A+</a:t>
                </a:r>
                <a:r>
                  <a:rPr lang="en-US" i="1" dirty="0">
                    <a:sym typeface="Symbol"/>
                  </a:rPr>
                  <a:t> (x</a:t>
                </a:r>
                <a:r>
                  <a:rPr lang="en-US" i="1" dirty="0" smtClean="0">
                    <a:sym typeface="Symbol"/>
                  </a:rPr>
                  <a:t>) 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yozish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mumkin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Bundan</a:t>
                </a:r>
                <a:r>
                  <a:rPr lang="en-US" dirty="0" smtClean="0"/>
                  <a:t> </a:t>
                </a:r>
                <a:r>
                  <a:rPr lang="en-US" i="1" dirty="0">
                    <a:sym typeface="Symbol"/>
                  </a:rPr>
                  <a:t>x</a:t>
                </a:r>
                <a:r>
                  <a:rPr lang="en-US" i="1" dirty="0" smtClean="0">
                    <a:sym typeface="Symbol"/>
                  </a:rPr>
                  <a:t>0 da 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eqArr>
                          <m:eqArrPr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sym typeface="Symbol"/>
                              </a:rPr>
                              <m:t>lim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0</m:t>
                            </m:r>
                          </m:e>
                        </m:eqAr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sym typeface="Symbol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sym typeface="Symbol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sym typeface="Symbol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sym typeface="Symbol"/>
                              </a:rPr>
                              <m:t>x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ym typeface="Symbol"/>
                  </a:rPr>
                  <a:t>= </a:t>
                </a:r>
                <a:r>
                  <a:rPr lang="en-US" dirty="0" smtClean="0">
                    <a:sym typeface="Symbol"/>
                  </a:rPr>
                  <a:t>A, </a:t>
                </a:r>
                <a:r>
                  <a:rPr lang="en-US" dirty="0" err="1" smtClean="0">
                    <a:sym typeface="Symbol"/>
                  </a:rPr>
                  <a:t>demak</a:t>
                </a:r>
                <a:r>
                  <a:rPr lang="en-US" dirty="0" smtClean="0">
                    <a:sym typeface="Symbol"/>
                  </a:rPr>
                  <a:t>, x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ym typeface="Symbol"/>
                  </a:rPr>
                  <a:t>nuqtada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hosila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mavjud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va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 smtClean="0">
                    <a:sym typeface="Symbol"/>
                  </a:rPr>
                  <a:t>f’(x)=A </a:t>
                </a:r>
                <a:r>
                  <a:rPr lang="en-US" dirty="0" err="1" smtClean="0">
                    <a:sym typeface="Symbol"/>
                  </a:rPr>
                  <a:t>ekanligi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kelib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chiqadi</a:t>
                </a:r>
                <a:r>
                  <a:rPr lang="en-US" dirty="0" smtClean="0">
                    <a:sym typeface="Symbol"/>
                  </a:rPr>
                  <a:t>.</a:t>
                </a:r>
                <a:endParaRPr lang="en-US" i="1" dirty="0"/>
              </a:p>
              <a:p>
                <a:endParaRPr lang="en-US" b="1" i="1" dirty="0" smtClean="0"/>
              </a:p>
              <a:p>
                <a:pPr marL="0" indent="0">
                  <a:buNone/>
                </a:pPr>
                <a:endParaRPr lang="en-US" b="1" i="1" dirty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pPr marL="0" indent="0">
                  <a:buNone/>
                </a:pPr>
                <a:endParaRPr lang="ru-RU" b="1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85800"/>
                <a:ext cx="8198296" cy="7279704"/>
              </a:xfrm>
              <a:blipFill rotWithShape="1"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3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43800" y="6126480"/>
            <a:ext cx="412576" cy="45719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85800"/>
                <a:ext cx="7694240" cy="6172200"/>
              </a:xfrm>
            </p:spPr>
            <p:txBody>
              <a:bodyPr>
                <a:normAutofit/>
              </a:bodyPr>
              <a:lstStyle/>
              <a:p>
                <a:endParaRPr lang="en-US" i="1" dirty="0" smtClean="0"/>
              </a:p>
              <a:p>
                <a:r>
                  <a:rPr lang="en-US" i="1" dirty="0" err="1" smtClean="0"/>
                  <a:t>Yetarliligi</a:t>
                </a:r>
                <a:r>
                  <a:rPr lang="en-US" i="1" dirty="0" smtClean="0"/>
                  <a:t>. </a:t>
                </a:r>
                <a:r>
                  <a:rPr lang="en-US" dirty="0" err="1" smtClean="0"/>
                  <a:t>Chekli</a:t>
                </a:r>
                <a:r>
                  <a:rPr lang="en-US" i="1" dirty="0" smtClean="0"/>
                  <a:t>  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) </a:t>
                </a:r>
                <a:r>
                  <a:rPr lang="en-US" dirty="0" err="1" smtClean="0"/>
                  <a:t>hosila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mavjud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ya’ni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eqArr>
                          <m:eqArrPr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/>
                              </a:rPr>
                              <m:t>lim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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ym typeface="Symbol"/>
                              </a:rPr>
                              <m:t>0</m:t>
                            </m:r>
                          </m:e>
                        </m:eqAr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  <a:sym typeface="Symbol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/>
                              </a:rPr>
                              <m:t>y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  <a:sym typeface="Symbol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/>
                              </a:rPr>
                              <m:t>x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ym typeface="Symbol"/>
                  </a:rPr>
                  <a:t>= </a:t>
                </a:r>
                <a:r>
                  <a:rPr lang="en-US" i="1" dirty="0"/>
                  <a:t>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i="1" dirty="0" smtClean="0"/>
                  <a:t>. </a:t>
                </a:r>
                <a:r>
                  <a:rPr lang="en-US" dirty="0" smtClean="0"/>
                  <a:t>U </a:t>
                </a:r>
                <a:r>
                  <a:rPr lang="en-US" dirty="0" err="1" smtClean="0"/>
                  <a:t>holda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Symbol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Symbol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:r>
                  <a:rPr lang="en-US" i="1" dirty="0"/>
                  <a:t>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dirty="0" smtClean="0"/>
                  <a:t>+</a:t>
                </a:r>
                <a:r>
                  <a:rPr lang="en-US" i="1" dirty="0" smtClean="0">
                    <a:sym typeface="Symbol"/>
                  </a:rPr>
                  <a:t> </a:t>
                </a:r>
                <a:r>
                  <a:rPr lang="en-US" i="1" dirty="0">
                    <a:sym typeface="Symbol"/>
                  </a:rPr>
                  <a:t>(x</a:t>
                </a:r>
                <a:r>
                  <a:rPr lang="en-US" i="1" dirty="0" smtClean="0">
                    <a:sym typeface="Symbol"/>
                  </a:rPr>
                  <a:t>), </a:t>
                </a:r>
                <a:r>
                  <a:rPr lang="en-US" dirty="0" err="1" smtClean="0">
                    <a:sym typeface="Symbol"/>
                  </a:rPr>
                  <a:t>bu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yerda</a:t>
                </a:r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i="1" dirty="0">
                    <a:sym typeface="Symbol"/>
                  </a:rPr>
                  <a:t>(x</a:t>
                </a:r>
                <a:r>
                  <a:rPr lang="en-US" i="1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Symbol"/>
                      </a:rPr>
                      <m:t></m:t>
                    </m:r>
                    <m:r>
                      <m:rPr>
                        <m:nor/>
                      </m:rPr>
                      <a:rPr lang="en-US" dirty="0">
                        <a:sym typeface="Symbol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sym typeface="Symbol"/>
                      </a:rPr>
                      <m:t>0</m:t>
                    </m:r>
                  </m:oMath>
                </a14:m>
                <a:r>
                  <a:rPr lang="en-US" dirty="0" smtClean="0"/>
                  <a:t> da </a:t>
                </a:r>
                <a:r>
                  <a:rPr lang="en-US" dirty="0" err="1" smtClean="0"/>
                  <a:t>cheksiz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kichik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funksiya</a:t>
                </a:r>
                <a:r>
                  <a:rPr lang="en-US" dirty="0" smtClean="0"/>
                  <a:t>.  </a:t>
                </a:r>
                <a:r>
                  <a:rPr lang="en-US" dirty="0" err="1" smtClean="0"/>
                  <a:t>Demak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ym typeface="Symbol"/>
                  </a:rPr>
                  <a:t>                </a:t>
                </a:r>
                <a:r>
                  <a:rPr lang="en-US" i="1" dirty="0">
                    <a:sym typeface="Symbol"/>
                  </a:rPr>
                  <a:t>y=</a:t>
                </a:r>
                <a:r>
                  <a:rPr lang="en-US" i="1" dirty="0"/>
                  <a:t> 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</a:t>
                </a:r>
                <a:r>
                  <a:rPr lang="en-US" i="1" dirty="0">
                    <a:sym typeface="Symbol"/>
                  </a:rPr>
                  <a:t> </a:t>
                </a:r>
                <a:r>
                  <a:rPr lang="en-US" i="1" dirty="0" smtClean="0">
                    <a:sym typeface="Symbol"/>
                  </a:rPr>
                  <a:t> </a:t>
                </a:r>
                <a:r>
                  <a:rPr lang="en-US" i="1" dirty="0">
                    <a:sym typeface="Symbol"/>
                  </a:rPr>
                  <a:t>x + (x)</a:t>
                </a:r>
                <a:r>
                  <a:rPr lang="en-US" i="1" dirty="0" smtClean="0">
                    <a:sym typeface="Symbol"/>
                  </a:rPr>
                  <a:t>x  </a:t>
                </a:r>
                <a:r>
                  <a:rPr lang="en-US" i="1" dirty="0" err="1" smtClean="0">
                    <a:sym typeface="Symbol"/>
                  </a:rPr>
                  <a:t>yoki</a:t>
                </a:r>
                <a:r>
                  <a:rPr lang="en-US" i="1" dirty="0" smtClean="0">
                    <a:sym typeface="Symbol"/>
                  </a:rPr>
                  <a:t>  </a:t>
                </a:r>
                <a:r>
                  <a:rPr lang="en-US" i="1" dirty="0">
                    <a:sym typeface="Symbol"/>
                  </a:rPr>
                  <a:t>y= A x + (x)</a:t>
                </a:r>
                <a:r>
                  <a:rPr lang="en-US" i="1" dirty="0" smtClean="0">
                    <a:sym typeface="Symbol"/>
                  </a:rPr>
                  <a:t>x,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Bu </a:t>
                </a:r>
                <a:r>
                  <a:rPr lang="en-US" dirty="0" err="1" smtClean="0">
                    <a:sym typeface="Symbol"/>
                  </a:rPr>
                  <a:t>yerda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 smtClean="0">
                    <a:sym typeface="Symbol"/>
                  </a:rPr>
                  <a:t>A=</a:t>
                </a:r>
                <a:r>
                  <a:rPr lang="en-US" i="1" dirty="0"/>
                  <a:t> 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i="1" dirty="0" smtClean="0"/>
                  <a:t>. </a:t>
                </a:r>
                <a:r>
                  <a:rPr lang="en-US" dirty="0" err="1" smtClean="0"/>
                  <a:t>Shunday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qilib</a:t>
                </a:r>
                <a:r>
                  <a:rPr lang="en-US" dirty="0" smtClean="0"/>
                  <a:t> </a:t>
                </a:r>
                <a:r>
                  <a:rPr lang="en-US" i="1" dirty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nuqtada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>
                    <a:sym typeface="Symbol"/>
                  </a:rPr>
                  <a:t>f</a:t>
                </a:r>
                <a:r>
                  <a:rPr lang="en-US" i="1" dirty="0" smtClean="0">
                    <a:sym typeface="Symbol"/>
                  </a:rPr>
                  <a:t>(x) </a:t>
                </a:r>
                <a:r>
                  <a:rPr lang="en-US" dirty="0" err="1" smtClean="0">
                    <a:sym typeface="Symbol"/>
                  </a:rPr>
                  <a:t>funksiya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differensiallanuvchi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va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>
                    <a:sym typeface="Symbol"/>
                  </a:rPr>
                  <a:t>A=</a:t>
                </a:r>
                <a:r>
                  <a:rPr lang="en-US" i="1" dirty="0"/>
                  <a:t> 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dirty="0" err="1" smtClean="0"/>
                  <a:t>ekan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Bu </a:t>
                </a:r>
                <a:r>
                  <a:rPr lang="en-US" dirty="0" err="1" smtClean="0">
                    <a:sym typeface="Symbol"/>
                  </a:rPr>
                  <a:t>tearema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bir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o’zgaruvchili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funksiya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uchun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differensiallanuvchi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bo’lish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hosilaning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mavjud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bo’lishiga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teng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kuchli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ekanligini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anglatadi</a:t>
                </a:r>
                <a:r>
                  <a:rPr lang="en-US" dirty="0" smtClean="0">
                    <a:sym typeface="Symbol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i="1" dirty="0" err="1" smtClean="0">
                    <a:sym typeface="Symbol"/>
                  </a:rPr>
                  <a:t>Ta’rif</a:t>
                </a:r>
                <a:r>
                  <a:rPr lang="en-US" b="1" i="1" dirty="0" smtClean="0">
                    <a:sym typeface="Symbol"/>
                  </a:rPr>
                  <a:t>. </a:t>
                </a:r>
                <a:r>
                  <a:rPr lang="en-US" dirty="0" smtClean="0">
                    <a:sym typeface="Symbol"/>
                  </a:rPr>
                  <a:t>Agar </a:t>
                </a:r>
                <a:r>
                  <a:rPr lang="en-US" i="1" dirty="0" smtClean="0">
                    <a:sym typeface="Symbol"/>
                  </a:rPr>
                  <a:t>f(x)</a:t>
                </a:r>
                <a:r>
                  <a:rPr lang="en-US" b="1" i="1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funksiya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nuqtada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chekli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/>
                  <a:t>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 </a:t>
                </a:r>
                <a:r>
                  <a:rPr lang="en-US" dirty="0" err="1" smtClean="0"/>
                  <a:t>hosilaga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, u </a:t>
                </a:r>
                <a:r>
                  <a:rPr lang="en-US" dirty="0" err="1" smtClean="0"/>
                  <a:t>holda</a:t>
                </a:r>
                <a:r>
                  <a:rPr lang="en-US" dirty="0" smtClean="0"/>
                  <a:t>  </a:t>
                </a:r>
                <a:r>
                  <a:rPr lang="en-US" i="1" dirty="0" smtClean="0"/>
                  <a:t>f(x)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funksiya</a:t>
                </a:r>
                <a:r>
                  <a:rPr lang="en-US" dirty="0" smtClean="0"/>
                  <a:t> </a:t>
                </a:r>
                <a:r>
                  <a:rPr lang="en-US" i="1" dirty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i="1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nuqtada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i="1" dirty="0" err="1" smtClean="0">
                    <a:sym typeface="Symbol"/>
                  </a:rPr>
                  <a:t>differensiallanuvchi</a:t>
                </a:r>
                <a:r>
                  <a:rPr lang="en-US" i="1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deyiladi</a:t>
                </a:r>
                <a:r>
                  <a:rPr lang="en-US" dirty="0" smtClean="0">
                    <a:sym typeface="Symbol"/>
                  </a:rPr>
                  <a:t>.</a:t>
                </a:r>
                <a:endParaRPr lang="en-US" b="1" i="1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sym typeface="Symbol"/>
                  </a:rPr>
                  <a:t> </a:t>
                </a:r>
                <a:endParaRPr lang="en-US" i="1" dirty="0">
                  <a:sym typeface="Symbol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85800"/>
                <a:ext cx="7694240" cy="6172200"/>
              </a:xfrm>
              <a:blipFill rotWithShape="1">
                <a:blip r:embed="rId2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3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43800" y="6172200"/>
            <a:ext cx="52536" cy="6511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332656"/>
                <a:ext cx="7550224" cy="61926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i="1" dirty="0" err="1" smtClean="0"/>
                  <a:t>Funksiya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differensiali</a:t>
                </a:r>
                <a:r>
                  <a:rPr lang="en-US" b="1" i="1" dirty="0" smtClean="0"/>
                  <a:t>, </a:t>
                </a:r>
                <a:r>
                  <a:rPr lang="en-US" b="1" i="1" dirty="0" err="1" smtClean="0"/>
                  <a:t>uning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geometrik</a:t>
                </a:r>
                <a:r>
                  <a:rPr lang="en-US" b="1" i="1" dirty="0" smtClean="0"/>
                  <a:t> </a:t>
                </a:r>
                <a:r>
                  <a:rPr lang="en-US" b="1" i="1" dirty="0" err="1" smtClean="0"/>
                  <a:t>ma’nosi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uz-Cyrl-UZ" b="1" dirty="0"/>
                  <a:t>Funksiya differensiali.</a:t>
                </a:r>
                <a:r>
                  <a:rPr lang="uz-Cyrl-UZ" i="1" dirty="0"/>
                  <a:t> f(x)</a:t>
                </a:r>
                <a:r>
                  <a:rPr lang="uz-Cyrl-UZ" dirty="0"/>
                  <a:t> funksiya </a:t>
                </a:r>
                <a:r>
                  <a:rPr lang="uz-Cyrl-UZ" i="1" dirty="0"/>
                  <a:t>(a;b)</a:t>
                </a:r>
                <a:r>
                  <a:rPr lang="uz-Cyrl-UZ" dirty="0"/>
                  <a:t> intervalda aniqlangan bo‘lib, </a:t>
                </a:r>
                <a:r>
                  <a:rPr lang="uz-Cyrl-UZ" i="1" dirty="0"/>
                  <a:t>x</a:t>
                </a:r>
                <a:r>
                  <a:rPr lang="en-US" i="1" dirty="0">
                    <a:sym typeface="Symbol"/>
                  </a:rPr>
                  <a:t></a:t>
                </a:r>
                <a:r>
                  <a:rPr lang="uz-Cyrl-UZ" i="1" dirty="0"/>
                  <a:t>(a;b)</a:t>
                </a:r>
                <a:r>
                  <a:rPr lang="uz-Cyrl-UZ" dirty="0"/>
                  <a:t> nuqtada differensiallanuvchi bo‘lsin. Ya’ni funksiyaning </a:t>
                </a:r>
                <a:r>
                  <a:rPr lang="uz-Cyrl-UZ" i="1" dirty="0"/>
                  <a:t>x </a:t>
                </a:r>
                <a:r>
                  <a:rPr lang="uz-Cyrl-UZ" dirty="0"/>
                  <a:t>nuqtadagi orttirmasini</a:t>
                </a:r>
                <a:endParaRPr lang="ru-RU" dirty="0"/>
              </a:p>
              <a:p>
                <a:pPr marL="0" indent="0">
                  <a:buNone/>
                </a:pPr>
                <a:r>
                  <a:rPr lang="uz-Cyrl-UZ" dirty="0"/>
                  <a:t> </a:t>
                </a:r>
                <a:r>
                  <a:rPr lang="en-US" dirty="0" smtClean="0"/>
                  <a:t>       </a:t>
                </a:r>
                <a:r>
                  <a:rPr lang="en-US" i="1" dirty="0" smtClean="0">
                    <a:sym typeface="Symbol"/>
                  </a:rPr>
                  <a:t></a:t>
                </a:r>
                <a:r>
                  <a:rPr lang="en-US" i="1" dirty="0">
                    <a:sym typeface="Symbol"/>
                  </a:rPr>
                  <a:t>y=</a:t>
                </a:r>
                <a:r>
                  <a:rPr lang="en-US" i="1" dirty="0"/>
                  <a:t> f’(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)</a:t>
                </a:r>
                <a:r>
                  <a:rPr lang="en-US" i="1" dirty="0">
                    <a:sym typeface="Symbol"/>
                  </a:rPr>
                  <a:t>  x + (x)x</a:t>
                </a:r>
                <a:r>
                  <a:rPr lang="uz-Cyrl-UZ" dirty="0"/>
                  <a:t>           </a:t>
                </a:r>
                <a:r>
                  <a:rPr lang="uz-Cyrl-UZ" dirty="0" smtClean="0"/>
                  <a:t>     </a:t>
                </a:r>
                <a:r>
                  <a:rPr lang="uz-Cyrl-UZ" dirty="0"/>
                  <a:t>(1)</a:t>
                </a:r>
                <a:endParaRPr lang="ru-RU" dirty="0"/>
              </a:p>
              <a:p>
                <a:pPr marL="0" indent="0">
                  <a:buNone/>
                </a:pPr>
                <a:r>
                  <a:rPr lang="uz-Cyrl-UZ" dirty="0"/>
                  <a:t>ko‘rinishda yozish mumkin bo‘lsin, bunda </a:t>
                </a:r>
                <a:r>
                  <a:rPr lang="ru-RU" i="1" dirty="0">
                    <a:sym typeface="Symbol"/>
                  </a:rPr>
                  <a:t></a:t>
                </a:r>
                <a:r>
                  <a:rPr lang="uz-Cyrl-UZ" i="1" dirty="0"/>
                  <a:t>x</a:t>
                </a:r>
                <a:r>
                  <a:rPr lang="en-US" i="1" dirty="0">
                    <a:sym typeface="Symbol"/>
                  </a:rPr>
                  <a:t></a:t>
                </a:r>
                <a:r>
                  <a:rPr lang="uz-Cyrl-UZ" i="1" dirty="0"/>
                  <a:t>0</a:t>
                </a:r>
                <a:r>
                  <a:rPr lang="uz-Cyrl-UZ" dirty="0"/>
                  <a:t> da </a:t>
                </a:r>
                <a:r>
                  <a:rPr lang="ru-RU" i="1" dirty="0">
                    <a:sym typeface="Symbol"/>
                  </a:rPr>
                  <a:t></a:t>
                </a:r>
                <a:r>
                  <a:rPr lang="uz-Cyrl-UZ" i="1" dirty="0"/>
                  <a:t>(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uz-Cyrl-UZ" i="1" dirty="0"/>
                  <a:t>x)</a:t>
                </a:r>
                <a:r>
                  <a:rPr lang="en-US" i="1" dirty="0">
                    <a:sym typeface="Symbol"/>
                  </a:rPr>
                  <a:t></a:t>
                </a:r>
                <a:r>
                  <a:rPr lang="uz-Cyrl-UZ" dirty="0"/>
                  <a:t>0.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b="1" dirty="0" smtClean="0"/>
                  <a:t>T</a:t>
                </a:r>
                <a:r>
                  <a:rPr lang="uz-Cyrl-UZ" b="1" dirty="0" smtClean="0"/>
                  <a:t>a’rif</a:t>
                </a:r>
                <a:r>
                  <a:rPr lang="uz-Cyrl-UZ" b="1" dirty="0"/>
                  <a:t>.</a:t>
                </a:r>
                <a:r>
                  <a:rPr lang="uz-Cyrl-UZ" dirty="0"/>
                  <a:t> </a:t>
                </a:r>
                <a:r>
                  <a:rPr lang="uz-Cyrl-UZ" i="1" dirty="0"/>
                  <a:t>x </a:t>
                </a:r>
                <a:r>
                  <a:rPr lang="uz-Cyrl-UZ" dirty="0"/>
                  <a:t>nuqtada differensiallanuvchi </a:t>
                </a:r>
                <a:r>
                  <a:rPr lang="uz-Cyrl-UZ" i="1" dirty="0"/>
                  <a:t>f(x)</a:t>
                </a:r>
                <a:r>
                  <a:rPr lang="uz-Cyrl-UZ" dirty="0"/>
                  <a:t> funksiya orttirmasi (1) ning bosh qismi </a:t>
                </a:r>
                <a:r>
                  <a:rPr lang="uz-Cyrl-UZ" i="1" dirty="0"/>
                  <a:t>f’(x)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uz-Cyrl-UZ" i="1" dirty="0"/>
                  <a:t>x</a:t>
                </a:r>
                <a:r>
                  <a:rPr lang="uz-Cyrl-UZ" dirty="0"/>
                  <a:t> berilgan </a:t>
                </a:r>
                <a:r>
                  <a:rPr lang="uz-Cyrl-UZ" i="1" dirty="0"/>
                  <a:t>f(x)</a:t>
                </a:r>
                <a:r>
                  <a:rPr lang="uz-Cyrl-UZ" dirty="0"/>
                  <a:t> funksiyaning shu nuqtadagi differensiali deyiladi va </a:t>
                </a:r>
                <a:r>
                  <a:rPr lang="uz-Cyrl-UZ" i="1" dirty="0"/>
                  <a:t>dy</a:t>
                </a:r>
                <a:r>
                  <a:rPr lang="uz-Cyrl-UZ" dirty="0"/>
                  <a:t> yoki </a:t>
                </a:r>
                <a:r>
                  <a:rPr lang="uz-Cyrl-UZ" i="1" dirty="0"/>
                  <a:t>df(x)</a:t>
                </a:r>
                <a:r>
                  <a:rPr lang="uz-Cyrl-UZ" dirty="0"/>
                  <a:t> orqali belgilanadi, ya’ni </a:t>
                </a:r>
                <a:r>
                  <a:rPr lang="uz-Cyrl-UZ" i="1" dirty="0"/>
                  <a:t>dy=f’(x)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uz-Cyrl-UZ" i="1" dirty="0"/>
                  <a:t>x</a:t>
                </a:r>
                <a:r>
                  <a:rPr lang="uz-Cyrl-UZ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i="1" dirty="0" err="1" smtClean="0"/>
                  <a:t>Masalan</a:t>
                </a:r>
                <a:r>
                  <a:rPr lang="en-US" dirty="0"/>
                  <a:t>, </a:t>
                </a:r>
                <a:r>
                  <a:rPr lang="en-US" i="1" dirty="0"/>
                  <a:t>y=x</a:t>
                </a:r>
                <a:r>
                  <a:rPr lang="en-US" i="1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i="1" dirty="0" err="1"/>
                  <a:t>dy</a:t>
                </a:r>
                <a:r>
                  <a:rPr lang="en-US" i="1" dirty="0"/>
                  <a:t>=2x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.</a:t>
                </a:r>
                <a:r>
                  <a:rPr lang="uz-Cyrl-UZ" dirty="0"/>
                  <a:t>            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uz-Cyrl-UZ" dirty="0"/>
                  <a:t>Agar </a:t>
                </a:r>
                <a:r>
                  <a:rPr lang="uz-Cyrl-UZ" i="1" dirty="0"/>
                  <a:t>f(x)=x</a:t>
                </a:r>
                <a:r>
                  <a:rPr lang="uz-Cyrl-UZ" dirty="0"/>
                  <a:t>  bo‘lsa, u holda </a:t>
                </a:r>
                <a:r>
                  <a:rPr lang="uz-Cyrl-UZ" i="1" dirty="0"/>
                  <a:t>f’(x)=1</a:t>
                </a:r>
                <a:r>
                  <a:rPr lang="uz-Cyrl-UZ" dirty="0"/>
                  <a:t> va </a:t>
                </a:r>
                <a:r>
                  <a:rPr lang="uz-Cyrl-UZ" i="1" dirty="0"/>
                  <a:t>df(x)=1</a:t>
                </a:r>
                <a:r>
                  <a:rPr lang="ru-RU" i="1" dirty="0">
                    <a:sym typeface="Symbol"/>
                  </a:rPr>
                  <a:t>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uz-Cyrl-UZ" i="1" dirty="0"/>
                  <a:t>x</a:t>
                </a:r>
                <a:r>
                  <a:rPr lang="uz-Cyrl-UZ" dirty="0"/>
                  <a:t>, ya’ni </a:t>
                </a:r>
                <a:r>
                  <a:rPr lang="uz-Cyrl-UZ" i="1" dirty="0"/>
                  <a:t>dx=</a:t>
                </a:r>
                <a:r>
                  <a:rPr lang="en-US" i="1" dirty="0">
                    <a:sym typeface="Symbol"/>
                  </a:rPr>
                  <a:t></a:t>
                </a:r>
                <a:r>
                  <a:rPr lang="uz-Cyrl-UZ" i="1" dirty="0"/>
                  <a:t>x</a:t>
                </a:r>
                <a:r>
                  <a:rPr lang="uz-Cyrl-UZ" dirty="0"/>
                  <a:t> bo‘ladi. Shuni hisobga olgan holda argument orttirmasini, odatda, </a:t>
                </a:r>
                <a:r>
                  <a:rPr lang="uz-Cyrl-UZ" i="1" dirty="0"/>
                  <a:t>dx</a:t>
                </a:r>
                <a:r>
                  <a:rPr lang="uz-Cyrl-UZ" dirty="0"/>
                  <a:t> bilan belgilashadi.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err="1"/>
                  <a:t>Buni</a:t>
                </a:r>
                <a:r>
                  <a:rPr lang="en-US" dirty="0"/>
                  <a:t> </a:t>
                </a:r>
                <a:r>
                  <a:rPr lang="en-US" dirty="0" err="1"/>
                  <a:t>nazarga</a:t>
                </a:r>
                <a:r>
                  <a:rPr lang="en-US" dirty="0"/>
                  <a:t> </a:t>
                </a:r>
                <a:r>
                  <a:rPr lang="en-US" dirty="0" err="1"/>
                  <a:t>olsak</a:t>
                </a:r>
                <a:r>
                  <a:rPr lang="en-US" dirty="0"/>
                  <a:t>,  </a:t>
                </a:r>
                <a:r>
                  <a:rPr lang="en-US" i="1" dirty="0"/>
                  <a:t>f(x)</a:t>
                </a:r>
                <a:r>
                  <a:rPr lang="en-US" dirty="0"/>
                  <a:t> </a:t>
                </a:r>
                <a:r>
                  <a:rPr lang="en-US" dirty="0" err="1"/>
                  <a:t>funksiya</a:t>
                </a:r>
                <a:r>
                  <a:rPr lang="en-US" dirty="0"/>
                  <a:t> </a:t>
                </a:r>
                <a:r>
                  <a:rPr lang="en-US" dirty="0" err="1"/>
                  <a:t>differensialining</a:t>
                </a:r>
                <a:r>
                  <a:rPr lang="en-US" dirty="0"/>
                  <a:t> </a:t>
                </a:r>
                <a:r>
                  <a:rPr lang="en-US" dirty="0" err="1"/>
                  <a:t>formulasi</a:t>
                </a:r>
                <a:r>
                  <a:rPr lang="en-US" dirty="0"/>
                  <a:t>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i="1" dirty="0" smtClean="0"/>
                  <a:t>       </a:t>
                </a:r>
                <a:r>
                  <a:rPr lang="en-US" i="1" dirty="0" err="1" smtClean="0"/>
                  <a:t>dy</a:t>
                </a:r>
                <a:r>
                  <a:rPr lang="en-US" i="1" dirty="0" smtClean="0"/>
                  <a:t>=f</a:t>
                </a:r>
                <a:r>
                  <a:rPr lang="en-US" i="1" dirty="0"/>
                  <a:t>’(x)dx  </a:t>
                </a:r>
                <a:r>
                  <a:rPr lang="en-US" dirty="0"/>
                  <a:t>  </a:t>
                </a:r>
                <a:r>
                  <a:rPr lang="en-US" dirty="0" err="1"/>
                  <a:t>yoki</a:t>
                </a:r>
                <a:r>
                  <a:rPr lang="en-US" dirty="0"/>
                  <a:t>      </a:t>
                </a:r>
                <a:r>
                  <a:rPr lang="en-US" i="1" dirty="0" err="1"/>
                  <a:t>dy</a:t>
                </a:r>
                <a:r>
                  <a:rPr lang="en-US" i="1" dirty="0"/>
                  <a:t>=</a:t>
                </a:r>
                <a:r>
                  <a:rPr lang="en-US" i="1" dirty="0" err="1"/>
                  <a:t>y’dx</a:t>
                </a:r>
                <a:r>
                  <a:rPr lang="en-US" dirty="0"/>
                  <a:t>    </a:t>
                </a:r>
                <a:r>
                  <a:rPr lang="uz-Cyrl-UZ" dirty="0"/>
                  <a:t>     </a:t>
                </a:r>
                <a:r>
                  <a:rPr lang="uz-Cyrl-UZ" dirty="0" smtClean="0"/>
                  <a:t>            </a:t>
                </a:r>
                <a:r>
                  <a:rPr lang="en-US" dirty="0" smtClean="0"/>
                  <a:t>  </a:t>
                </a:r>
                <a:r>
                  <a:rPr lang="uz-Cyrl-UZ" dirty="0"/>
                  <a:t>(</a:t>
                </a:r>
                <a:r>
                  <a:rPr lang="en-US" dirty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err="1"/>
                  <a:t>b</a:t>
                </a:r>
                <a:r>
                  <a:rPr lang="en-US" dirty="0" err="1" smtClean="0"/>
                  <a:t>o’ladi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332656"/>
                <a:ext cx="7550224" cy="6192688"/>
              </a:xfrm>
              <a:blipFill rotWithShape="1">
                <a:blip r:embed="rId2"/>
                <a:stretch>
                  <a:fillRect l="-1049" t="-1084" r="-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404</TotalTime>
  <Words>1534</Words>
  <Application>Microsoft Office PowerPoint</Application>
  <PresentationFormat>Экран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Differensialanuvchanlik. Differensial. Differensialanuvchanlik va hosilaning mavjudligi orasidagi bog’lanish. Differensialning geometrik ma’nosi. Differensial formasining invariantligi.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,</vt:lpstr>
      <vt:lpstr>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Differensialanuvchanlik. Differensial. Differensialanuvchanlik va hosilaning mavjudligi orasidagi bog’lanish. Differensialning geometrik ma’nosi. Differensial normasining invariantligi.</dc:title>
  <dc:creator>ISTAM</dc:creator>
  <cp:lastModifiedBy>UMK</cp:lastModifiedBy>
  <cp:revision>36</cp:revision>
  <dcterms:created xsi:type="dcterms:W3CDTF">2016-04-09T21:08:34Z</dcterms:created>
  <dcterms:modified xsi:type="dcterms:W3CDTF">2016-05-18T10:33:20Z</dcterms:modified>
</cp:coreProperties>
</file>