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79" r:id="rId2"/>
    <p:sldId id="257" r:id="rId3"/>
    <p:sldId id="258" r:id="rId4"/>
    <p:sldId id="259" r:id="rId5"/>
    <p:sldId id="28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82" r:id="rId23"/>
    <p:sldId id="277" r:id="rId24"/>
    <p:sldId id="280" r:id="rId25"/>
    <p:sldId id="281" r:id="rId26"/>
    <p:sldId id="283" r:id="rId27"/>
    <p:sldId id="285" r:id="rId28"/>
    <p:sldId id="286" r:id="rId29"/>
    <p:sldId id="288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56" autoAdjust="0"/>
  </p:normalViewPr>
  <p:slideViewPr>
    <p:cSldViewPr>
      <p:cViewPr varScale="1">
        <p:scale>
          <a:sx n="69" d="100"/>
          <a:sy n="69" d="100"/>
        </p:scale>
        <p:origin x="103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B3CC2C-AB46-473C-AFA4-15497C961335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0826E-9354-41AD-8383-568BCE0D9F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148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0826E-9354-41AD-8383-568BCE0D9FC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DEMAK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0826E-9354-41AD-8383-568BCE0D9FC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7CEC5-3E8A-47EE-8667-7FD0C073B1DE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1638-CBDA-4FB6-A2B0-4CFA98A72E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7CEC5-3E8A-47EE-8667-7FD0C073B1DE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1638-CBDA-4FB6-A2B0-4CFA98A72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7CEC5-3E8A-47EE-8667-7FD0C073B1DE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1638-CBDA-4FB6-A2B0-4CFA98A72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7CEC5-3E8A-47EE-8667-7FD0C073B1DE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1638-CBDA-4FB6-A2B0-4CFA98A72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7CEC5-3E8A-47EE-8667-7FD0C073B1DE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0F91638-CBDA-4FB6-A2B0-4CFA98A72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7CEC5-3E8A-47EE-8667-7FD0C073B1DE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1638-CBDA-4FB6-A2B0-4CFA98A72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7CEC5-3E8A-47EE-8667-7FD0C073B1DE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1638-CBDA-4FB6-A2B0-4CFA98A72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7CEC5-3E8A-47EE-8667-7FD0C073B1DE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1638-CBDA-4FB6-A2B0-4CFA98A72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7CEC5-3E8A-47EE-8667-7FD0C073B1DE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1638-CBDA-4FB6-A2B0-4CFA98A72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7CEC5-3E8A-47EE-8667-7FD0C073B1DE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1638-CBDA-4FB6-A2B0-4CFA98A72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7CEC5-3E8A-47EE-8667-7FD0C073B1DE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1638-CBDA-4FB6-A2B0-4CFA98A72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E07CEC5-3E8A-47EE-8667-7FD0C073B1DE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0F91638-CBDA-4FB6-A2B0-4CFA98A72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428596" y="0"/>
            <a:ext cx="8286808" cy="685800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MAVZU</a:t>
            </a:r>
            <a:r>
              <a:rPr lang="en-US" sz="3200" b="1" dirty="0" smtClean="0"/>
              <a:t>:</a:t>
            </a:r>
          </a:p>
          <a:p>
            <a:pPr algn="ctr"/>
            <a:r>
              <a:rPr lang="en-US" sz="3200" b="1" dirty="0" smtClean="0">
                <a:solidFill>
                  <a:srgbClr val="7030A0"/>
                </a:solidFill>
              </a:rPr>
              <a:t>YUZA TUSHUNCHASINING TA’RIFI.KVADRATLANUVCHI SOHA.YUZANING ADDITIVLIGI.QUTB KOORDINATALAR SISTEMASIDA FIGURANING YUZASINI HISOBLASH 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72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16664"/>
          </a:xfrm>
        </p:spPr>
        <p:txBody>
          <a:bodyPr/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Горизонтальный свиток 5"/>
              <p:cNvSpPr/>
              <p:nvPr/>
            </p:nvSpPr>
            <p:spPr>
              <a:xfrm>
                <a:off x="263781" y="-72163"/>
                <a:ext cx="8496944" cy="6696744"/>
              </a:xfrm>
              <a:prstGeom prst="horizontalScroll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YUZANING ADDITIVLIK XOSSASI</a:t>
                </a:r>
                <a:endParaRPr lang="en-US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endParaRPr>
              </a:p>
              <a:p>
                <a:pPr algn="ctr"/>
                <a:r>
                  <a:rPr lang="en-US" sz="2400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Aharoni" pitchFamily="2" charset="-79"/>
                    <a:ea typeface="Batang" pitchFamily="18" charset="-127"/>
                    <a:cs typeface="Aharoni" pitchFamily="2" charset="-79"/>
                  </a:rPr>
                  <a:t>AGAR  D YOPIQ VA CHEGARALANGAN SOHA BO’LIB, YOPIQ VA KVADRATLANUVCHI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2400" b="0" i="1" smtClean="0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haroni" pitchFamily="2" charset="-79"/>
                    <a:ea typeface="Batang" pitchFamily="18" charset="-127"/>
                    <a:cs typeface="Aharoni" pitchFamily="2" charset="-79"/>
                  </a:rPr>
                  <a:t> VA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n w="12700">
                              <a:solidFill>
                                <a:schemeClr val="tx2">
                                  <a:satMod val="155000"/>
                                </a:schemeClr>
                              </a:solidFill>
                              <a:prstDash val="solid"/>
                            </a:ln>
                            <a:solidFill>
                              <a:srgbClr val="7030A0"/>
                            </a:solidFill>
                            <a:effectLst>
                              <a:outerShdw blurRad="41275" dist="20320" dir="1800000" algn="tl" rotWithShape="0">
                                <a:srgbClr val="000000">
                                  <a:alpha val="40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Batang" pitchFamily="18" charset="-127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n w="12700">
                              <a:solidFill>
                                <a:schemeClr val="tx2">
                                  <a:satMod val="155000"/>
                                </a:schemeClr>
                              </a:solidFill>
                              <a:prstDash val="solid"/>
                            </a:ln>
                            <a:solidFill>
                              <a:srgbClr val="7030A0"/>
                            </a:solidFill>
                            <a:effectLst>
                              <a:outerShdw blurRad="41275" dist="20320" dir="1800000" algn="tl" rotWithShape="0">
                                <a:srgbClr val="000000">
                                  <a:alpha val="40000"/>
                                </a:srgbClr>
                              </a:outerShdw>
                            </a:effectLst>
                            <a:latin typeface="Cambria Math"/>
                            <a:ea typeface="Batang" pitchFamily="18" charset="-127"/>
                          </a:rPr>
                          <m:t>𝑫</m:t>
                        </m:r>
                      </m:e>
                      <m:sub>
                        <m:r>
                          <a:rPr lang="en-US" sz="2000" b="1" i="1" smtClean="0">
                            <a:ln w="12700">
                              <a:solidFill>
                                <a:schemeClr val="tx2">
                                  <a:satMod val="155000"/>
                                </a:schemeClr>
                              </a:solidFill>
                              <a:prstDash val="solid"/>
                            </a:ln>
                            <a:solidFill>
                              <a:srgbClr val="7030A0"/>
                            </a:solidFill>
                            <a:effectLst>
                              <a:outerShdw blurRad="41275" dist="20320" dir="1800000" algn="tl" rotWithShape="0">
                                <a:srgbClr val="000000">
                                  <a:alpha val="40000"/>
                                </a:srgbClr>
                              </a:outerShdw>
                            </a:effectLst>
                            <a:latin typeface="Cambria Math"/>
                            <a:ea typeface="Batang" pitchFamily="18" charset="-127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000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haroni" pitchFamily="2" charset="-79"/>
                    <a:ea typeface="Batang" pitchFamily="18" charset="-127"/>
                    <a:cs typeface="Aharoni" pitchFamily="2" charset="-79"/>
                  </a:rPr>
                  <a:t> </a:t>
                </a:r>
                <a:r>
                  <a:rPr lang="en-US" sz="2000" b="1" dirty="0">
                    <a:ln w="12700">
                      <a:solidFill>
                        <a:srgbClr val="7030A0"/>
                      </a:solidFill>
                      <a:prstDash val="solid"/>
                    </a:ln>
                    <a:solidFill>
                      <a:srgbClr val="7030A0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Aharoni" pitchFamily="2" charset="-79"/>
                    <a:ea typeface="Batang" pitchFamily="18" charset="-127"/>
                    <a:cs typeface="Aharoni" pitchFamily="2" charset="-79"/>
                  </a:rPr>
                  <a:t> </a:t>
                </a:r>
                <a:r>
                  <a:rPr lang="en-US" sz="2000" b="1" dirty="0" smtClean="0">
                    <a:ln w="12700">
                      <a:solidFill>
                        <a:srgbClr val="7030A0"/>
                      </a:solidFill>
                      <a:prstDash val="solid"/>
                    </a:ln>
                    <a:solidFill>
                      <a:srgbClr val="7030A0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Aharoni" pitchFamily="2" charset="-79"/>
                    <a:ea typeface="Batang" pitchFamily="18" charset="-127"/>
                    <a:cs typeface="Aharoni" pitchFamily="2" charset="-79"/>
                  </a:rPr>
                  <a:t>SOHALARGA BO’LINGAN  BO’LSA  VA   ULARNING UMUMIY  ICHKI   NUQALARI   BO’LMASA, U HOLDA D SOHA HAM </a:t>
                </a:r>
              </a:p>
              <a:p>
                <a:pPr algn="ctr"/>
                <a:r>
                  <a:rPr lang="en-US" sz="2000" b="1" dirty="0" smtClean="0">
                    <a:ln w="12700">
                      <a:solidFill>
                        <a:srgbClr val="7030A0"/>
                      </a:solidFill>
                      <a:prstDash val="solid"/>
                    </a:ln>
                    <a:solidFill>
                      <a:srgbClr val="7030A0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Aharoni" pitchFamily="2" charset="-79"/>
                    <a:ea typeface="Batang" pitchFamily="18" charset="-127"/>
                    <a:cs typeface="Aharoni" pitchFamily="2" charset="-79"/>
                  </a:rPr>
                  <a:t>KVADRATLANUVCHI BO’LIB , UNING  S YUZI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n w="12700">
                              <a:solidFill>
                                <a:srgbClr val="7030A0"/>
                              </a:solidFill>
                              <a:prstDash val="solid"/>
                            </a:ln>
                            <a:solidFill>
                              <a:srgbClr val="7030A0"/>
                            </a:solidFill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Batang" pitchFamily="18" charset="-127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n w="12700">
                              <a:solidFill>
                                <a:srgbClr val="7030A0"/>
                              </a:solidFill>
                              <a:prstDash val="solid"/>
                            </a:ln>
                            <a:solidFill>
                              <a:srgbClr val="7030A0"/>
                            </a:solidFill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  <a:ea typeface="Batang" pitchFamily="18" charset="-127"/>
                          </a:rPr>
                          <m:t>𝑫</m:t>
                        </m:r>
                      </m:e>
                      <m:sub>
                        <m:r>
                          <a:rPr lang="en-US" sz="2000" b="1" i="1" smtClean="0">
                            <a:ln w="12700">
                              <a:solidFill>
                                <a:srgbClr val="7030A0"/>
                              </a:solidFill>
                              <a:prstDash val="solid"/>
                            </a:ln>
                            <a:solidFill>
                              <a:srgbClr val="7030A0"/>
                            </a:solidFill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  <a:ea typeface="Batang" pitchFamily="18" charset="-127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000" b="1" dirty="0" smtClean="0">
                    <a:ln w="12700">
                      <a:solidFill>
                        <a:srgbClr val="7030A0"/>
                      </a:solidFill>
                      <a:prstDash val="solid"/>
                    </a:ln>
                    <a:solidFill>
                      <a:srgbClr val="7030A0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Aharoni" pitchFamily="2" charset="-79"/>
                    <a:ea typeface="Batang" pitchFamily="18" charset="-127"/>
                    <a:cs typeface="Aharoni" pitchFamily="2" charset="-79"/>
                  </a:rPr>
                  <a:t> VA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n w="12700">
                              <a:solidFill>
                                <a:srgbClr val="7030A0"/>
                              </a:solidFill>
                              <a:prstDash val="solid"/>
                            </a:ln>
                            <a:solidFill>
                              <a:srgbClr val="7030A0"/>
                            </a:solidFill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Batang" pitchFamily="18" charset="-127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n w="12700">
                              <a:solidFill>
                                <a:srgbClr val="7030A0"/>
                              </a:solidFill>
                              <a:prstDash val="solid"/>
                            </a:ln>
                            <a:solidFill>
                              <a:srgbClr val="7030A0"/>
                            </a:solidFill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  <a:ea typeface="Batang" pitchFamily="18" charset="-127"/>
                          </a:rPr>
                          <m:t>𝑫</m:t>
                        </m:r>
                      </m:e>
                      <m:sub>
                        <m:r>
                          <a:rPr lang="en-US" sz="2000" b="1" i="1" smtClean="0">
                            <a:ln w="12700">
                              <a:solidFill>
                                <a:srgbClr val="7030A0"/>
                              </a:solidFill>
                              <a:prstDash val="solid"/>
                            </a:ln>
                            <a:solidFill>
                              <a:srgbClr val="7030A0"/>
                            </a:solidFill>
                            <a:effectLst>
                              <a:outerShdw blurRad="50800" dist="38100" dir="5400000" algn="t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  <a:ea typeface="Batang" pitchFamily="18" charset="-127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000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haroni" pitchFamily="2" charset="-79"/>
                    <a:ea typeface="Batang" pitchFamily="18" charset="-127"/>
                    <a:cs typeface="Aharoni" pitchFamily="2" charset="-79"/>
                  </a:rPr>
                  <a:t> SOHALARNING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n w="12700">
                              <a:solidFill>
                                <a:schemeClr val="tx2">
                                  <a:satMod val="155000"/>
                                </a:schemeClr>
                              </a:solidFill>
                              <a:prstDash val="solid"/>
                            </a:ln>
                            <a:solidFill>
                              <a:srgbClr val="7030A0"/>
                            </a:solidFill>
                            <a:effectLst>
                              <a:outerShdw blurRad="41275" dist="20320" dir="1800000" algn="tl" rotWithShape="0">
                                <a:srgbClr val="000000">
                                  <a:alpha val="40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Batang" pitchFamily="18" charset="-127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n w="12700">
                              <a:solidFill>
                                <a:schemeClr val="tx2">
                                  <a:satMod val="155000"/>
                                </a:schemeClr>
                              </a:solidFill>
                              <a:prstDash val="solid"/>
                            </a:ln>
                            <a:solidFill>
                              <a:srgbClr val="7030A0"/>
                            </a:solidFill>
                            <a:effectLst>
                              <a:outerShdw blurRad="41275" dist="20320" dir="1800000" algn="tl" rotWithShape="0">
                                <a:srgbClr val="000000">
                                  <a:alpha val="40000"/>
                                </a:srgbClr>
                              </a:outerShdw>
                            </a:effectLst>
                            <a:latin typeface="Cambria Math"/>
                            <a:ea typeface="Batang" pitchFamily="18" charset="-127"/>
                          </a:rPr>
                          <m:t>𝑺</m:t>
                        </m:r>
                      </m:e>
                      <m:sub>
                        <m:r>
                          <a:rPr lang="en-US" sz="2000" b="1" i="1" smtClean="0">
                            <a:ln w="12700">
                              <a:solidFill>
                                <a:schemeClr val="tx2">
                                  <a:satMod val="155000"/>
                                </a:schemeClr>
                              </a:solidFill>
                              <a:prstDash val="solid"/>
                            </a:ln>
                            <a:solidFill>
                              <a:srgbClr val="7030A0"/>
                            </a:solidFill>
                            <a:effectLst>
                              <a:outerShdw blurRad="41275" dist="20320" dir="1800000" algn="tl" rotWithShape="0">
                                <a:srgbClr val="000000">
                                  <a:alpha val="40000"/>
                                </a:srgbClr>
                              </a:outerShdw>
                            </a:effectLst>
                            <a:latin typeface="Cambria Math"/>
                            <a:ea typeface="Batang" pitchFamily="18" charset="-127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000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haroni" pitchFamily="2" charset="-79"/>
                    <a:ea typeface="Batang" pitchFamily="18" charset="-127"/>
                    <a:cs typeface="Aharoni" pitchFamily="2" charset="-79"/>
                  </a:rPr>
                  <a:t> VA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n w="12700">
                              <a:solidFill>
                                <a:schemeClr val="tx2">
                                  <a:satMod val="155000"/>
                                </a:schemeClr>
                              </a:solidFill>
                              <a:prstDash val="solid"/>
                            </a:ln>
                            <a:solidFill>
                              <a:srgbClr val="7030A0"/>
                            </a:solidFill>
                            <a:effectLst>
                              <a:outerShdw blurRad="41275" dist="20320" dir="1800000" algn="tl" rotWithShape="0">
                                <a:srgbClr val="000000">
                                  <a:alpha val="40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Batang" pitchFamily="18" charset="-127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n w="12700">
                              <a:solidFill>
                                <a:schemeClr val="tx2">
                                  <a:satMod val="155000"/>
                                </a:schemeClr>
                              </a:solidFill>
                              <a:prstDash val="solid"/>
                            </a:ln>
                            <a:solidFill>
                              <a:srgbClr val="7030A0"/>
                            </a:solidFill>
                            <a:effectLst>
                              <a:outerShdw blurRad="41275" dist="20320" dir="1800000" algn="tl" rotWithShape="0">
                                <a:srgbClr val="000000">
                                  <a:alpha val="40000"/>
                                </a:srgbClr>
                              </a:outerShdw>
                            </a:effectLst>
                            <a:latin typeface="Cambria Math"/>
                            <a:ea typeface="Batang" pitchFamily="18" charset="-127"/>
                          </a:rPr>
                          <m:t>𝑺</m:t>
                        </m:r>
                      </m:e>
                      <m:sub>
                        <m:r>
                          <a:rPr lang="en-US" sz="2000" b="1" i="1" smtClean="0">
                            <a:ln w="12700">
                              <a:solidFill>
                                <a:schemeClr val="tx2">
                                  <a:satMod val="155000"/>
                                </a:schemeClr>
                              </a:solidFill>
                              <a:prstDash val="solid"/>
                            </a:ln>
                            <a:solidFill>
                              <a:srgbClr val="7030A0"/>
                            </a:solidFill>
                            <a:effectLst>
                              <a:outerShdw blurRad="41275" dist="20320" dir="1800000" algn="tl" rotWithShape="0">
                                <a:srgbClr val="000000">
                                  <a:alpha val="40000"/>
                                </a:srgbClr>
                              </a:outerShdw>
                            </a:effectLst>
                            <a:latin typeface="Cambria Math"/>
                            <a:ea typeface="Batang" pitchFamily="18" charset="-127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000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haroni" pitchFamily="2" charset="-79"/>
                    <a:ea typeface="Batang" pitchFamily="18" charset="-127"/>
                    <a:cs typeface="Aharoni" pitchFamily="2" charset="-79"/>
                  </a:rPr>
                  <a:t> YUZLARI  YIG’INDISIGA TENG BO’LADI.</a:t>
                </a:r>
                <a:endParaRPr lang="en-US" sz="20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7030A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haroni" pitchFamily="2" charset="-79"/>
                  <a:ea typeface="Batang" pitchFamily="18" charset="-127"/>
                  <a:cs typeface="Aharoni" pitchFamily="2" charset="-79"/>
                </a:endParaRPr>
              </a:p>
            </p:txBody>
          </p:sp>
        </mc:Choice>
        <mc:Fallback xmlns="">
          <p:sp>
            <p:nvSpPr>
              <p:cNvPr id="6" name="Горизонтальный свито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781" y="-72163"/>
                <a:ext cx="8496944" cy="6696744"/>
              </a:xfrm>
              <a:prstGeom prst="horizontalScroll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114800" y="30915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500034" y="214290"/>
            <a:ext cx="8215370" cy="6357982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6237" t="23438" r="14897" b="26757"/>
          <a:stretch>
            <a:fillRect/>
          </a:stretch>
        </p:blipFill>
        <p:spPr bwMode="auto">
          <a:xfrm>
            <a:off x="1428728" y="1142984"/>
            <a:ext cx="664373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Горизонтальный свиток 3"/>
              <p:cNvSpPr/>
              <p:nvPr/>
            </p:nvSpPr>
            <p:spPr>
              <a:xfrm>
                <a:off x="285720" y="214290"/>
                <a:ext cx="8286808" cy="6786610"/>
              </a:xfrm>
              <a:prstGeom prst="horizontalScroll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>
                    <a:solidFill>
                      <a:srgbClr val="FF0000"/>
                    </a:solidFill>
                  </a:rPr>
                  <a:t>YUZANI HISOBLASH FORMULALARI</a:t>
                </a:r>
              </a:p>
              <a:p>
                <a:pPr algn="ctr"/>
                <a:r>
                  <a:rPr lang="en-US" sz="2000" b="1" dirty="0" smtClean="0">
                    <a:solidFill>
                      <a:srgbClr val="7030A0"/>
                    </a:solidFill>
                  </a:rPr>
                  <a:t>FARAZ QILAYLIK ,x=a ,x=b ,y=o  TO’G’RI CHIZIQLAR  VA y=f(x)  NOMANFIY UZLUKSIZ FUNKSIYA GRAFIGI BILAN CHEGARALANGAN D TEKIS FIGURA BERILGAN BO’LSIN . SHU FIGURANING YUZINI HISOBLASH UCHUN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2000" b="1" dirty="0" smtClean="0">
                    <a:solidFill>
                      <a:srgbClr val="7030A0"/>
                    </a:solidFill>
                  </a:rPr>
                  <a:t>  KESMANING BIROR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𝝉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000" b="1" dirty="0" smtClean="0">
                    <a:solidFill>
                      <a:srgbClr val="7030A0"/>
                    </a:solidFill>
                  </a:rPr>
                  <a:t> BO’LINISHINI OLAMIZ </a:t>
                </a:r>
              </a:p>
              <a:p>
                <a:pPr algn="ctr"/>
                <a:r>
                  <a:rPr lang="en-US" sz="2000" b="1" dirty="0">
                    <a:solidFill>
                      <a:srgbClr val="7030A0"/>
                    </a:solidFill>
                  </a:rPr>
                  <a:t>a</a:t>
                </a:r>
                <a:r>
                  <a:rPr lang="en-US" sz="2000" b="1" dirty="0" smtClean="0">
                    <a:solidFill>
                      <a:srgbClr val="7030A0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&lt;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&lt;</m:t>
                    </m:r>
                  </m:oMath>
                </a14:m>
                <a:r>
                  <a:rPr lang="en-US" sz="2000" b="1" dirty="0" smtClean="0">
                    <a:solidFill>
                      <a:srgbClr val="7030A0"/>
                    </a:solidFill>
                  </a:rPr>
                  <a:t> …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&lt;</m:t>
                    </m:r>
                    <m:sSub>
                      <m:sSubPr>
                        <m:ctrlPr>
                          <a:rPr lang="en-US" sz="20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1" i="1" dirty="0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  <m:sub>
                        <m:r>
                          <a:rPr lang="en-US" sz="2000" b="1" i="1" dirty="0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000" b="1" dirty="0" smtClean="0">
                    <a:solidFill>
                      <a:srgbClr val="7030A0"/>
                    </a:solidFill>
                  </a:rPr>
                  <a:t>=b.</a:t>
                </a:r>
              </a:p>
              <a:p>
                <a:pPr algn="ctr"/>
                <a:r>
                  <a:rPr lang="en-US" sz="2000" b="1" dirty="0">
                    <a:solidFill>
                      <a:srgbClr val="7030A0"/>
                    </a:solidFill>
                  </a:rPr>
                  <a:t>f</a:t>
                </a:r>
                <a:r>
                  <a:rPr lang="en-US" sz="2000" b="1" dirty="0" smtClean="0">
                    <a:solidFill>
                      <a:srgbClr val="7030A0"/>
                    </a:solidFill>
                  </a:rPr>
                  <a:t>(x)  NING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dirty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b="1" i="1" dirty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𝒌</m:t>
                            </m:r>
                            <m:r>
                              <a:rPr lang="en-US" sz="2000" b="1" i="1" dirty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b="1" i="1" dirty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sz="2000" b="1" i="1" dirty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, 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1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dirty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b="1" i="1" dirty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𝒌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b="1" dirty="0" smtClean="0">
                    <a:solidFill>
                      <a:srgbClr val="7030A0"/>
                    </a:solidFill>
                  </a:rPr>
                  <a:t> KESMADAGI ENG KICHIK VA ENG KATTA QIYMATLARIDA MOS RAVISHDA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𝒌</m:t>
                        </m:r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000" b="1" dirty="0" smtClean="0">
                    <a:solidFill>
                      <a:srgbClr val="7030A0"/>
                    </a:solidFill>
                  </a:rPr>
                  <a:t>VA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𝑴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𝒌</m:t>
                        </m:r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b="1" dirty="0" smtClean="0">
                    <a:solidFill>
                      <a:srgbClr val="7030A0"/>
                    </a:solidFill>
                  </a:rPr>
                  <a:t> BO’LSIN . HAR BIR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𝒌</m:t>
                            </m:r>
                            <m: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𝒌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b="1" dirty="0" smtClean="0">
                    <a:solidFill>
                      <a:srgbClr val="7030A0"/>
                    </a:solidFill>
                  </a:rPr>
                  <a:t> GA MOS ,ASOSI  SHU KESMADAN IBORAT BO’LGAN ,BALANDLIKLARI  ESA  y=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𝒌</m:t>
                        </m:r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000" b="1" dirty="0" smtClean="0">
                    <a:solidFill>
                      <a:srgbClr val="7030A0"/>
                    </a:solidFill>
                  </a:rPr>
                  <a:t> VA y=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𝑴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sz="2000" b="1" dirty="0" smtClean="0">
                    <a:solidFill>
                      <a:srgbClr val="7030A0"/>
                    </a:solidFill>
                  </a:rPr>
                  <a:t> BO’LGAN  IKKITADAN TO’G’RI TO’RTBURCHAKLAR YASAYMIZ .</a:t>
                </a:r>
                <a:endParaRPr lang="ru-RU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Горизонтальный свито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20" y="214290"/>
                <a:ext cx="8286808" cy="6786610"/>
              </a:xfrm>
              <a:prstGeom prst="horizontalScroll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428596" y="-285776"/>
            <a:ext cx="8215370" cy="6929486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19" t="19877" r="28800" b="42418"/>
          <a:stretch/>
        </p:blipFill>
        <p:spPr bwMode="auto">
          <a:xfrm>
            <a:off x="1403648" y="692696"/>
            <a:ext cx="6624736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Горизонтальный свиток 3"/>
              <p:cNvSpPr/>
              <p:nvPr/>
            </p:nvSpPr>
            <p:spPr>
              <a:xfrm>
                <a:off x="500034" y="0"/>
                <a:ext cx="8143932" cy="6500834"/>
              </a:xfrm>
              <a:prstGeom prst="horizontalScroll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rgbClr val="7030A0"/>
                    </a:solidFill>
                  </a:rPr>
                  <a:t>BARCHA TO’RTBURCHAKLARNING KICHIKLARIDAN  IBORAT BO’LGAN KO’PBURCHAK  D  FIGURAGA ICHKI CHIZILGAN  KO’PBURCHAK  BO’LIB , KATTA KO’PBURCHAKLARDAN IBORAT KO’PBURCHAK TASHQI CHIZILGAN BO’LADI. ULARNING YUZLARI MOS RAVISHDA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  <a:ea typeface="Cambria Math"/>
                      </a:rPr>
                      <m:t>𝝈</m:t>
                    </m:r>
                    <m:r>
                      <a:rPr lang="en-US" sz="2000" b="1" i="1" smtClean="0">
                        <a:latin typeface="Cambria Math"/>
                        <a:ea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b="1" i="1" smtClean="0">
                            <a:latin typeface="Cambria Math"/>
                            <a:ea typeface="Cambria Math"/>
                          </a:rPr>
                          <m:t>𝒌</m:t>
                        </m:r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𝟏</m:t>
                        </m:r>
                      </m:sub>
                      <m:sup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/>
                                <a:ea typeface="Cambria Math"/>
                              </a:rPr>
                              <m:t>𝒎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/>
                                <a:ea typeface="Cambria Math"/>
                              </a:rPr>
                              <m:t>𝒌</m:t>
                            </m:r>
                          </m:sub>
                        </m:sSub>
                      </m:e>
                    </m:nary>
                    <m:r>
                      <a:rPr lang="en-US" sz="2000" b="1" i="1" smtClean="0"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  <m:sub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sz="2000" b="1" dirty="0" smtClean="0"/>
                  <a:t>=S(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𝝉</m:t>
                        </m:r>
                      </m:e>
                      <m:sub>
                        <m:r>
                          <a:rPr lang="en-US" sz="2000" b="1" i="1" smtClean="0"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000" b="1" dirty="0" smtClean="0"/>
                  <a:t>),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ru-RU" sz="2000" b="1" i="1" smtClean="0">
                            <a:latin typeface="Cambria Math"/>
                            <a:ea typeface="Cambria Math"/>
                          </a:rPr>
                          <m:t>𝝈</m:t>
                        </m:r>
                      </m:e>
                      <m:sup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sz="2000" b="1" i="1" smtClean="0">
                        <a:latin typeface="Cambria Math"/>
                        <a:ea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b="1" i="1" smtClean="0">
                            <a:latin typeface="Cambria Math"/>
                            <a:ea typeface="Cambria Math"/>
                          </a:rPr>
                          <m:t>𝒌</m:t>
                        </m:r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𝟏</m:t>
                        </m:r>
                      </m:sub>
                      <m:sup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/>
                                <a:ea typeface="Cambria Math"/>
                              </a:rPr>
                              <m:t>𝑴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/>
                                <a:ea typeface="Cambria Math"/>
                              </a:rPr>
                              <m:t>𝒌</m:t>
                            </m:r>
                          </m:sub>
                        </m:sSub>
                      </m:e>
                    </m:nary>
                    <m:r>
                      <a:rPr lang="en-US" sz="2000" b="1" i="1" smtClean="0"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  <m:sub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sz="2000" b="1" dirty="0" smtClean="0"/>
                  <a:t>=S’(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𝝉</m:t>
                        </m:r>
                      </m:e>
                      <m:sub>
                        <m:r>
                          <a:rPr lang="en-US" sz="2000" b="1" i="1" smtClean="0"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000" b="1" dirty="0" smtClean="0"/>
                  <a:t>)</a:t>
                </a:r>
              </a:p>
              <a:p>
                <a:pPr algn="ctr"/>
                <a:r>
                  <a:rPr lang="en-US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2000" b="1" dirty="0" smtClean="0">
                    <a:solidFill>
                      <a:srgbClr val="7030A0"/>
                    </a:solidFill>
                  </a:rPr>
                  <a:t>BO’LADI.  SHARTGA KO’RA f(x)  FUNKSIYA  UZLUKSIZ, BUNDAN UNING INTEGRALLANUVCHI EKANLIGI KELIB CHIQADI .</a:t>
                </a:r>
                <a:r>
                  <a:rPr lang="en-US" sz="2000" b="1" dirty="0" err="1" smtClean="0">
                    <a:solidFill>
                      <a:srgbClr val="7030A0"/>
                    </a:solidFill>
                  </a:rPr>
                  <a:t>DEMAK,sup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𝝈</m:t>
                    </m:r>
                  </m:oMath>
                </a14:m>
                <a:r>
                  <a:rPr lang="en-US" sz="2000" b="1" dirty="0" smtClean="0">
                    <a:solidFill>
                      <a:srgbClr val="7030A0"/>
                    </a:solidFill>
                  </a:rPr>
                  <a:t>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b="1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sz="2000" b="1" i="0" dirty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𝐥𝐢𝐦</m:t>
                            </m:r>
                          </m:e>
                          <m:lim>
                            <m:r>
                              <a:rPr lang="en-US" sz="2000" b="1" i="1" dirty="0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𝝀</m:t>
                            </m:r>
                            <m:r>
                              <a:rPr lang="en-US" sz="2000" b="1" i="1" dirty="0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sz="2000" b="1" i="1" dirty="0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2000" b="1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dirty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𝑺</m:t>
                            </m:r>
                            <m:r>
                              <a:rPr lang="en-US" sz="2000" b="1" i="1" dirty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sz="2000" b="1" i="1" dirty="0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𝝉</m:t>
                            </m:r>
                          </m:e>
                          <m:sub>
                            <m:r>
                              <a:rPr lang="en-US" sz="2000" b="1" i="1" dirty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2000" b="1" dirty="0" smtClean="0">
                    <a:solidFill>
                      <a:srgbClr val="7030A0"/>
                    </a:solidFill>
                  </a:rPr>
                  <a:t>)=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b="1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sz="2000" b="1" i="0" dirty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𝐥𝐢𝐦</m:t>
                            </m:r>
                          </m:e>
                          <m:lim>
                            <m:r>
                              <a:rPr lang="en-US" sz="2000" b="1" i="1" dirty="0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𝝀</m:t>
                            </m:r>
                            <m:r>
                              <a:rPr lang="en-US" sz="2000" b="1" i="1" dirty="0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sz="2000" b="1" i="1" dirty="0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2000" b="1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dirty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𝑺</m:t>
                            </m:r>
                            <m:r>
                              <a:rPr lang="en-US" sz="2000" b="1" i="1" dirty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′(</m:t>
                            </m:r>
                            <m:r>
                              <a:rPr lang="en-US" sz="2000" b="1" i="1" dirty="0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𝝉</m:t>
                            </m:r>
                          </m:e>
                          <m:sub>
                            <m:r>
                              <a:rPr lang="en-US" sz="2000" b="1" i="1" dirty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2000" b="1" dirty="0" smtClean="0">
                    <a:solidFill>
                      <a:srgbClr val="7030A0"/>
                    </a:solidFill>
                  </a:rPr>
                  <a:t>)=inf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b="1" i="1" dirty="0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𝝈</m:t>
                        </m:r>
                      </m:e>
                      <m:sup>
                        <m:r>
                          <a:rPr lang="en-US" sz="2000" b="1" i="1" dirty="0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000" b="1" dirty="0" smtClean="0">
                    <a:solidFill>
                      <a:srgbClr val="7030A0"/>
                    </a:solidFill>
                  </a:rPr>
                  <a:t> YANI D  FIGURA KVADRATLANUVCHI VA UNING YUZASI</a:t>
                </a:r>
              </a:p>
              <a:p>
                <a:pPr algn="ctr"/>
                <a:r>
                  <a:rPr lang="en-US" sz="2000" b="1" dirty="0" smtClean="0">
                    <a:solidFill>
                      <a:srgbClr val="FF0000"/>
                    </a:solidFill>
                  </a:rPr>
                  <a:t>S=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sub>
                      <m:sup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𝒃</m:t>
                        </m:r>
                      </m:sup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𝒅𝒙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sz="20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000" b="1" dirty="0" smtClean="0">
                    <a:solidFill>
                      <a:srgbClr val="7030A0"/>
                    </a:solidFill>
                  </a:rPr>
                  <a:t>BO’LADI</a:t>
                </a:r>
                <a:r>
                  <a:rPr lang="en-US" dirty="0" smtClean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4" name="Горизонтальный свито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034" y="0"/>
                <a:ext cx="8143932" cy="6500834"/>
              </a:xfrm>
              <a:prstGeom prst="horizontalScroll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Горизонтальный свиток 3"/>
              <p:cNvSpPr/>
              <p:nvPr/>
            </p:nvSpPr>
            <p:spPr>
              <a:xfrm>
                <a:off x="500034" y="-387424"/>
                <a:ext cx="8143932" cy="6673944"/>
              </a:xfrm>
              <a:prstGeom prst="horizontalScroll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rgbClr val="7030A0"/>
                    </a:solidFill>
                  </a:rPr>
                  <a:t>AGAR YUQORIDAGI  D FIGURA QUYIDAN y=0 </a:t>
                </a:r>
              </a:p>
              <a:p>
                <a:pPr algn="ctr"/>
                <a:endParaRPr lang="en-US" sz="2000" b="1" dirty="0">
                  <a:solidFill>
                    <a:srgbClr val="7030A0"/>
                  </a:solidFill>
                </a:endParaRPr>
              </a:p>
              <a:p>
                <a:pPr algn="ctr"/>
                <a:r>
                  <a:rPr lang="en-US" sz="2000" b="1" dirty="0" smtClean="0">
                    <a:solidFill>
                      <a:srgbClr val="7030A0"/>
                    </a:solidFill>
                  </a:rPr>
                  <a:t>TO’G’RI CHIZIQ O’RNIGA y=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𝝋</m:t>
                    </m:r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2000" b="1" dirty="0" smtClean="0">
                    <a:solidFill>
                      <a:srgbClr val="7030A0"/>
                    </a:solidFill>
                  </a:rPr>
                  <a:t>     (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𝝋</m:t>
                    </m:r>
                    <m:r>
                      <a:rPr lang="en-US" sz="2000" b="1" i="1" dirty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000" b="1" i="1" dirty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sz="2000" b="1" i="1" dirty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)≤</m:t>
                    </m:r>
                    <m:r>
                      <a:rPr lang="en-US" sz="2000" b="1" i="1" dirty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𝒇</m:t>
                    </m:r>
                    <m:r>
                      <a:rPr lang="en-US" sz="2000" b="1" i="1" dirty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000" b="1" i="1" dirty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sz="2000" b="1" i="1" dirty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2000" b="1" dirty="0" smtClean="0">
                    <a:solidFill>
                      <a:srgbClr val="7030A0"/>
                    </a:solidFill>
                  </a:rPr>
                  <a:t>,  </a:t>
                </a:r>
              </a:p>
              <a:p>
                <a:pPr algn="ctr"/>
                <a:endParaRPr lang="en-US" sz="2000" b="1" dirty="0">
                  <a:solidFill>
                    <a:srgbClr val="7030A0"/>
                  </a:solidFill>
                </a:endParaRPr>
              </a:p>
              <a:p>
                <a:pPr algn="ctr"/>
                <a:r>
                  <a:rPr lang="en-US" sz="2000" b="1" dirty="0" smtClean="0">
                    <a:solidFill>
                      <a:srgbClr val="7030A0"/>
                    </a:solidFill>
                  </a:rPr>
                  <a:t>x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b="1" i="1" dirty="0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𝒂</m:t>
                        </m:r>
                        <m:r>
                          <a:rPr lang="en-US" sz="2000" b="1" i="1" dirty="0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000" b="1" i="1" dirty="0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2000" b="1" dirty="0" smtClean="0">
                    <a:solidFill>
                      <a:srgbClr val="7030A0"/>
                    </a:solidFill>
                  </a:rPr>
                  <a:t>) CHIZIQ BILAN CHEGARALANGAN BO’LIB </a:t>
                </a:r>
              </a:p>
              <a:p>
                <a:pPr algn="ctr"/>
                <a:endParaRPr lang="en-US" sz="2000" b="1" dirty="0">
                  <a:solidFill>
                    <a:srgbClr val="7030A0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𝝋</m:t>
                    </m:r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(</m:t>
                    </m:r>
                  </m:oMath>
                </a14:m>
                <a:r>
                  <a:rPr lang="en-US" sz="2000" b="1" dirty="0" smtClean="0">
                    <a:solidFill>
                      <a:srgbClr val="7030A0"/>
                    </a:solidFill>
                  </a:rPr>
                  <a:t>x) FUNKSIYA UZLUKSIZ  BO’LSA , U HOLDA</a:t>
                </a:r>
              </a:p>
              <a:p>
                <a:pPr algn="ctr"/>
                <a:endParaRPr lang="en-US" dirty="0"/>
              </a:p>
              <a:p>
                <a:pPr algn="ctr"/>
                <a:endParaRPr lang="en-US" dirty="0" smtClean="0"/>
              </a:p>
              <a:p>
                <a:pPr algn="ctr"/>
                <a:r>
                  <a:rPr lang="en-US" sz="2400" b="1" dirty="0" smtClean="0">
                    <a:solidFill>
                      <a:srgbClr val="FF0000"/>
                    </a:solidFill>
                  </a:rPr>
                  <a:t>S=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sub>
                      <m:sup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𝒃</m:t>
                        </m:r>
                      </m:sup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d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</m:e>
                    </m:nary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𝝋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</a:rPr>
                  <a:t> dx</a:t>
                </a:r>
              </a:p>
              <a:p>
                <a:pPr algn="ctr"/>
                <a:r>
                  <a:rPr lang="en-US" sz="2000" b="1" dirty="0" smtClean="0">
                    <a:solidFill>
                      <a:srgbClr val="7030A0"/>
                    </a:solidFill>
                  </a:rPr>
                  <a:t>BO’LADI</a:t>
                </a:r>
                <a:r>
                  <a:rPr lang="en-US" dirty="0" smtClean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4" name="Горизонтальный свито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034" y="-387424"/>
                <a:ext cx="8143932" cy="6673944"/>
              </a:xfrm>
              <a:prstGeom prst="horizontalScroll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763284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539552" y="0"/>
            <a:ext cx="8136904" cy="6237312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76" t="46209" r="25575" b="35963"/>
          <a:stretch/>
        </p:blipFill>
        <p:spPr bwMode="auto">
          <a:xfrm>
            <a:off x="1331640" y="805034"/>
            <a:ext cx="6840760" cy="1759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71" t="17610" r="10978" b="51835"/>
          <a:stretch/>
        </p:blipFill>
        <p:spPr bwMode="auto">
          <a:xfrm>
            <a:off x="1351225" y="3501007"/>
            <a:ext cx="6821175" cy="1872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37" t="23538" r="9705" b="54127"/>
          <a:stretch/>
        </p:blipFill>
        <p:spPr bwMode="auto">
          <a:xfrm>
            <a:off x="1351225" y="1916832"/>
            <a:ext cx="6821175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500034" y="0"/>
            <a:ext cx="8215370" cy="6500834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2943" t="20508" r="19290" b="15039"/>
          <a:stretch>
            <a:fillRect/>
          </a:stretch>
        </p:blipFill>
        <p:spPr bwMode="auto">
          <a:xfrm>
            <a:off x="1357290" y="857232"/>
            <a:ext cx="728667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539552" y="0"/>
            <a:ext cx="8064896" cy="6453336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MAVZU YUZASIDAN QUYIDAGI SAVOLLAR PAYDO BO’LISHI MUMKIN!!!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7030A0"/>
                </a:solidFill>
              </a:rPr>
              <a:t>TURLI  KOORDINATALAR SISTEMASIDA  HAM YUZALARNI  INTEGRAL  YORDAMIDA HISOBLASH MUMKINMI?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7030A0"/>
                </a:solidFill>
              </a:rPr>
              <a:t>INTEGRAL YORDAMIDA  QUTB KOORDINATALAR SISTEMASIDAGI FIGURA YUZI QANDAY TOPILADI?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7030A0"/>
                </a:solidFill>
              </a:rPr>
              <a:t>…….</a:t>
            </a:r>
            <a:endParaRPr lang="ru-RU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340927" y="0"/>
            <a:ext cx="8208912" cy="6048672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z</a:t>
            </a:r>
            <a:endParaRPr lang="ru-RU" dirty="0"/>
          </a:p>
        </p:txBody>
      </p:sp>
      <p:sp>
        <p:nvSpPr>
          <p:cNvPr id="5" name="5-конечная звезда 4"/>
          <p:cNvSpPr/>
          <p:nvPr/>
        </p:nvSpPr>
        <p:spPr>
          <a:xfrm>
            <a:off x="1043608" y="1124744"/>
            <a:ext cx="2376264" cy="1800200"/>
          </a:xfrm>
          <a:prstGeom prst="star5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416119" y="2492896"/>
            <a:ext cx="2736304" cy="194421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FIGURA YUZINI HISOBLASHNI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QANDAY USULLARI BOR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5-конечная звезда 7"/>
          <p:cNvSpPr/>
          <p:nvPr/>
        </p:nvSpPr>
        <p:spPr>
          <a:xfrm>
            <a:off x="971600" y="3140968"/>
            <a:ext cx="2232248" cy="1994520"/>
          </a:xfrm>
          <a:prstGeom prst="star5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6084168" y="1124744"/>
            <a:ext cx="2232248" cy="1634480"/>
          </a:xfrm>
          <a:prstGeom prst="star5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6372200" y="3140968"/>
            <a:ext cx="1800200" cy="1850504"/>
          </a:xfrm>
          <a:prstGeom prst="star5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500034" y="0"/>
            <a:ext cx="8143932" cy="6572272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MAVZUNING MAQSADI:</a:t>
            </a:r>
          </a:p>
          <a:p>
            <a:pPr algn="ctr"/>
            <a:r>
              <a:rPr lang="en-US" sz="3200" b="1" dirty="0" smtClean="0">
                <a:solidFill>
                  <a:srgbClr val="7030A0"/>
                </a:solidFill>
              </a:rPr>
              <a:t>TALABALARGA YUZALARNI INTEGRAL YORDAMIDA </a:t>
            </a:r>
          </a:p>
          <a:p>
            <a:pPr algn="ctr"/>
            <a:r>
              <a:rPr lang="en-US" sz="3200" b="1" dirty="0" smtClean="0">
                <a:solidFill>
                  <a:srgbClr val="7030A0"/>
                </a:solidFill>
              </a:rPr>
              <a:t>HISOBLASHNI,YUZALARNI HAR XIL KOORDINATALAR SISTEMASIDAGI VAZIYATINI O’RGATISH</a:t>
            </a:r>
            <a:r>
              <a:rPr lang="en-US" sz="3200" b="1" dirty="0" smtClean="0"/>
              <a:t>.</a:t>
            </a:r>
          </a:p>
          <a:p>
            <a:pPr algn="ctr"/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Горизонтальный свиток 3"/>
              <p:cNvSpPr/>
              <p:nvPr/>
            </p:nvSpPr>
            <p:spPr>
              <a:xfrm>
                <a:off x="827584" y="-459432"/>
                <a:ext cx="7776864" cy="6840760"/>
              </a:xfrm>
              <a:prstGeom prst="horizontalScroll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rgbClr val="FF0000"/>
                    </a:solidFill>
                  </a:rPr>
                  <a:t>QUTB KOORDINATALAR SISTEMASIDA FIGURANING YUZASINI HISOBLASH</a:t>
                </a:r>
              </a:p>
              <a:p>
                <a:pPr algn="ctr"/>
                <a:r>
                  <a:rPr lang="en-US" b="1" dirty="0" smtClean="0">
                    <a:solidFill>
                      <a:srgbClr val="7030A0"/>
                    </a:solidFill>
                  </a:rPr>
                  <a:t>QUTB KOORDINATALAR SISTEMASIDA TENGLAMASI r=r(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𝝋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) </m:t>
                    </m:r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</a:rPr>
                  <a:t>BO’LGAN  l EGRI  CHIZIQ,  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𝝋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𝜶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   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𝑽𝑨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   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𝝋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𝜷</m:t>
                    </m:r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</a:rPr>
                  <a:t> NURLAR BILAN CHEGARALANGAN FIGURA  YUZINI HISOBLASH TALAB  QILINSIN . BU IGURANI TO’G’RI FIGURA ‘YA’NI BOSHI   O  NUQTADA  BO’LGAN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𝝋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𝝋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</a:rPr>
                  <a:t> NUR (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𝜶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≤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𝝋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𝜷</m:t>
                    </m:r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</a:rPr>
                  <a:t>) r=r(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𝝋</m:t>
                    </m:r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</a:rPr>
                  <a:t>) CHIZIQNI KO’PI BILAN BITTA NUQTADA KESIB O’TADI DEB FARAZ QILAMIZ. SHUNINGDEK ,r=r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𝝋</m:t>
                        </m:r>
                      </m:e>
                    </m:d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𝑭𝑼𝑵𝑲𝑺𝑰𝒀𝑨𝑵𝑰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  [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𝜶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𝜷</m:t>
                    </m:r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</a:rPr>
                  <a:t>] DA UZLUKSIZ DEB QARAYMIZ.EGRI  CHIZIQLI   OAB  SEKTORNING  YUZINI HISOBLASH UCHUN INTEGRAL YIG’INDI TUZISH ,KEYIN ESA  LIMITGA O’TISHDAN IBORAT ALGORITMDAN FOYDALANAMIZ.</a:t>
                </a:r>
                <a:endParaRPr lang="ru-RU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Горизонтальный свито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-459432"/>
                <a:ext cx="7776864" cy="6840760"/>
              </a:xfrm>
              <a:prstGeom prst="horizontalScroll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Горизонтальный свиток 3"/>
              <p:cNvSpPr/>
              <p:nvPr/>
            </p:nvSpPr>
            <p:spPr>
              <a:xfrm>
                <a:off x="764162" y="-531440"/>
                <a:ext cx="7704856" cy="7200800"/>
              </a:xfrm>
              <a:prstGeom prst="horizontalScroll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342900" indent="-342900">
                  <a:buAutoNum type="arabicPeriod"/>
                </a:pPr>
                <a:r>
                  <a:rPr lang="en-US" b="1" dirty="0" smtClean="0">
                    <a:solidFill>
                      <a:srgbClr val="7030A0"/>
                    </a:solidFill>
                  </a:rPr>
                  <a:t>[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𝜶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𝜷</m:t>
                    </m:r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</a:rPr>
                  <a:t>] NI   n TA  QISM KESMALARGA BO’LAMIZ VA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𝜶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𝝋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&lt;</m:t>
                        </m:r>
                      </m:sub>
                    </m:sSub>
                    <m:sSub>
                      <m:sSub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𝝋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&lt;…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𝝋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𝒏</m:t>
                        </m:r>
                      </m:sub>
                    </m:sSub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𝜷</m:t>
                    </m:r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</a:rPr>
                  <a:t>,    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𝝋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𝒌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</m:sub>
                    </m:sSub>
                    <m:sSub>
                      <m:sSub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𝝋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𝒌</m:t>
                        </m:r>
                      </m:sub>
                    </m:sSub>
                    <m:sSub>
                      <m:sSub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𝝋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𝒌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</a:rPr>
                  <a:t>   BELGILASH KIRITAMIZ. U HOLDA   OAB  EGRI  CHIZIQLI SEKTOR n TA EGRI CHIZIQLI QISM SEKTORLARGA AJRALADI.</a:t>
                </a:r>
              </a:p>
              <a:p>
                <a:pPr marL="342900" indent="-342900">
                  <a:buAutoNum type="arabicPeriod"/>
                </a:pPr>
                <a:r>
                  <a:rPr lang="en-US" b="1" dirty="0" smtClean="0">
                    <a:solidFill>
                      <a:srgbClr val="7030A0"/>
                    </a:solidFill>
                  </a:rPr>
                  <a:t>HAR BIR  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𝝋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𝒌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𝝋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</a:rPr>
                  <a:t>], QISM KESMADAN IXTIYORIY RAVISHDA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𝜽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</a:rPr>
                  <a:t> NUQTANI TANLAB OLAMIZ  VA r(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𝝋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</a:rPr>
                  <a:t> FUNKSIYANING SHU NUQTALARIDAGI QIYMATLARINI HISOBLAYMIZ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𝒓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𝒌</m:t>
                        </m:r>
                      </m:sub>
                    </m:sSub>
                    <m:sSub>
                      <m:sSub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𝒓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𝜽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</a:rPr>
                  <a:t>)</a:t>
                </a:r>
              </a:p>
              <a:p>
                <a:pPr marL="342900" indent="-342900">
                  <a:buAutoNum type="arabicPeriod"/>
                </a:pPr>
                <a:r>
                  <a:rPr lang="en-US" b="1" dirty="0" smtClean="0">
                    <a:solidFill>
                      <a:srgbClr val="7030A0"/>
                    </a:solidFill>
                  </a:rPr>
                  <a:t>HAR BIR 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𝝋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𝒌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,</m:t>
                        </m:r>
                      </m:sub>
                    </m:sSub>
                    <m:sSub>
                      <m:sSub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𝝋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</a:rPr>
                  <a:t>] QISM KESMADA  r=r(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𝝋</m:t>
                    </m:r>
                    <m:r>
                      <a:rPr lang="en-US" b="1" i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</a:rPr>
                  <a:t> FUNKSIYANI O’ZGARMAS VA QIYMATI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𝒓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𝒌</m:t>
                        </m:r>
                      </m:sub>
                    </m:sSub>
                    <m:sSub>
                      <m:sSub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𝒓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𝜽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</a:rPr>
                  <a:t>) GA TENG DEB QARAYMIZ .BU HOLDA EGRI CHIZIQLI QISM SEKTORNI  RADIUSI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𝒓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𝒌</m:t>
                        </m:r>
                      </m:sub>
                    </m:sSub>
                    <m:sSub>
                      <m:sSub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𝒓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𝜽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</a:rPr>
                  <a:t>) MARKAZIY  BURCHAGI 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𝝋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</a:rPr>
                  <a:t>  BO’LGAN  DOIRAVIY  SEKTOR BILAN ALMASHTIRAMIZ.</a:t>
                </a:r>
                <a:endParaRPr lang="ru-RU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Горизонтальный свито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162" y="-531440"/>
                <a:ext cx="7704856" cy="7200800"/>
              </a:xfrm>
              <a:prstGeom prst="horizontalScroll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539552" y="-531440"/>
            <a:ext cx="8136904" cy="7056784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14" t="16865" r="28190" b="47961"/>
          <a:stretch/>
        </p:blipFill>
        <p:spPr bwMode="auto">
          <a:xfrm>
            <a:off x="1403648" y="620688"/>
            <a:ext cx="6696743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173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487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539552" y="0"/>
            <a:ext cx="8136904" cy="6453336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1" t="13293" r="9341" b="36683"/>
          <a:stretch/>
        </p:blipFill>
        <p:spPr bwMode="auto">
          <a:xfrm>
            <a:off x="1403648" y="980728"/>
            <a:ext cx="6984776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539552" y="-315416"/>
            <a:ext cx="8064896" cy="6624736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72" t="42585" r="9531" b="11861"/>
          <a:stretch/>
        </p:blipFill>
        <p:spPr bwMode="auto">
          <a:xfrm>
            <a:off x="1403647" y="764705"/>
            <a:ext cx="6912769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323528" y="-387424"/>
            <a:ext cx="8352928" cy="6624736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9" t="40872" r="23921" b="16435"/>
          <a:stretch/>
        </p:blipFill>
        <p:spPr bwMode="auto">
          <a:xfrm>
            <a:off x="1187624" y="1772816"/>
            <a:ext cx="7344816" cy="377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Лента лицом вниз 4"/>
          <p:cNvSpPr/>
          <p:nvPr/>
        </p:nvSpPr>
        <p:spPr>
          <a:xfrm>
            <a:off x="1187624" y="566057"/>
            <a:ext cx="7344816" cy="1134751"/>
          </a:xfrm>
          <a:prstGeom prst="ribbon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FIGURA YUZINI  INTEGRAL YORDAMIDA HISOBLASHNI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487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539552" y="-603448"/>
            <a:ext cx="8136904" cy="7344816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dirty="0" smtClean="0"/>
              <a:t>FIGURA  YUZI  DEGANDA NIMANI TUSHUNASIZ?</a:t>
            </a:r>
          </a:p>
          <a:p>
            <a:r>
              <a:rPr lang="en-US" dirty="0" smtClean="0"/>
              <a:t>2.KVADRATLANUVCHI SOHA NIMA?</a:t>
            </a:r>
          </a:p>
          <a:p>
            <a:endParaRPr lang="en-US" dirty="0" smtClean="0"/>
          </a:p>
          <a:p>
            <a:r>
              <a:rPr lang="en-US" dirty="0" smtClean="0"/>
              <a:t>3.YUZANING ADDITIVLIK XOSSASINI AYTIB BERING.</a:t>
            </a:r>
          </a:p>
          <a:p>
            <a:r>
              <a:rPr lang="en-US" dirty="0" smtClean="0"/>
              <a:t>4.QUTB KOORDINATALAR SISTEMASIDA  YUZA  QANDAY HISOBLANADI?</a:t>
            </a:r>
            <a:endParaRPr lang="ru-RU" dirty="0"/>
          </a:p>
        </p:txBody>
      </p:sp>
      <p:sp>
        <p:nvSpPr>
          <p:cNvPr id="5" name="Круглая лента лицом вниз 4"/>
          <p:cNvSpPr/>
          <p:nvPr/>
        </p:nvSpPr>
        <p:spPr>
          <a:xfrm>
            <a:off x="1475656" y="476672"/>
            <a:ext cx="6912768" cy="1440160"/>
          </a:xfrm>
          <a:prstGeom prst="ellipseRibbon">
            <a:avLst>
              <a:gd name="adj1" fmla="val 30545"/>
              <a:gd name="adj2" fmla="val 50000"/>
              <a:gd name="adj3" fmla="val 125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MAVZUNI  MUSTAHKAMLASH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17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326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539552" y="-387424"/>
            <a:ext cx="8136904" cy="6669360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Лента лицом вверх 5"/>
          <p:cNvSpPr/>
          <p:nvPr/>
        </p:nvSpPr>
        <p:spPr>
          <a:xfrm>
            <a:off x="1522579" y="620688"/>
            <a:ext cx="6768752" cy="1080120"/>
          </a:xfrm>
          <a:prstGeom prst="ribbon2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UYGA VAZIFA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6" t="40278" r="14152" b="29861"/>
          <a:stretch/>
        </p:blipFill>
        <p:spPr bwMode="auto">
          <a:xfrm>
            <a:off x="1403648" y="1844824"/>
            <a:ext cx="7272807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637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611560" y="-171400"/>
            <a:ext cx="7920880" cy="6480720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73" t="31746" r="29348" b="30195"/>
          <a:stretch/>
        </p:blipFill>
        <p:spPr bwMode="auto">
          <a:xfrm>
            <a:off x="1691680" y="944724"/>
            <a:ext cx="6336703" cy="424847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14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395536" y="-243408"/>
            <a:ext cx="8208912" cy="6552728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Круглая лента лицом вниз 4"/>
          <p:cNvSpPr/>
          <p:nvPr/>
        </p:nvSpPr>
        <p:spPr>
          <a:xfrm>
            <a:off x="1043608" y="980728"/>
            <a:ext cx="7344816" cy="4104456"/>
          </a:xfrm>
          <a:prstGeom prst="ellipseRibbon">
            <a:avLst>
              <a:gd name="adj1" fmla="val 24917"/>
              <a:gd name="adj2" fmla="val 50000"/>
              <a:gd name="adj3" fmla="val 125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E’TIBORINGIZ UCHUN RAXMAT!!!!!!!!!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5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500034" y="170212"/>
            <a:ext cx="8643966" cy="6715172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§"/>
            </a:pP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REJA: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7030A0"/>
                </a:solidFill>
              </a:rPr>
              <a:t>YUZA TUSHUNCHASINING TARIFI.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7030A0"/>
                </a:solidFill>
              </a:rPr>
              <a:t>KVADRATLANUVCHI SOHA.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7030A0"/>
                </a:solidFill>
              </a:rPr>
              <a:t>YUZANING ADDITIVLIGI.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7030A0"/>
                </a:solidFill>
              </a:rPr>
              <a:t>QUTB KOORDINATALAR SISTEMASIDA FIGURANING YUZASINI HISOBLASH.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7030A0"/>
                </a:solidFill>
              </a:rPr>
              <a:t>MISOLLAR.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Горизонтальный свиток 3"/>
          <p:cNvSpPr/>
          <p:nvPr/>
        </p:nvSpPr>
        <p:spPr>
          <a:xfrm>
            <a:off x="214282" y="-500066"/>
            <a:ext cx="8643998" cy="6572272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YUZA TUSHUNCHASI HAQIDA BBBX JADVALINI TO’LDIRING. </a:t>
            </a:r>
          </a:p>
          <a:p>
            <a:pPr algn="ctr"/>
            <a:endParaRPr lang="ru-RU" sz="28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24000" y="714356"/>
          <a:ext cx="6096000" cy="1214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4446"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  BILAMAN</a:t>
                      </a:r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</a:t>
                      </a:r>
                      <a:r>
                        <a:rPr lang="en-US" sz="2000" b="0" dirty="0" smtClean="0"/>
                        <a:t>BILMAYMAN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baseline="0" dirty="0" smtClean="0"/>
                        <a:t>    </a:t>
                      </a:r>
                      <a:r>
                        <a:rPr lang="en-US" b="0" dirty="0" smtClean="0"/>
                        <a:t>BILISHNI  </a:t>
                      </a:r>
                    </a:p>
                    <a:p>
                      <a:r>
                        <a:rPr lang="en-US" b="0" dirty="0" smtClean="0"/>
                        <a:t>  XOHLAYMAN</a:t>
                      </a:r>
                      <a:endParaRPr lang="ru-RU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Улыбающееся лицо 6"/>
          <p:cNvSpPr/>
          <p:nvPr/>
        </p:nvSpPr>
        <p:spPr>
          <a:xfrm>
            <a:off x="3000364" y="3357562"/>
            <a:ext cx="3286148" cy="1714512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7670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683568" y="-459432"/>
            <a:ext cx="7776864" cy="7056784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3" t="26588" r="26926" b="46834"/>
          <a:stretch/>
        </p:blipFill>
        <p:spPr bwMode="auto">
          <a:xfrm>
            <a:off x="1619672" y="2348880"/>
            <a:ext cx="684076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Лента лицом вниз 4"/>
          <p:cNvSpPr/>
          <p:nvPr/>
        </p:nvSpPr>
        <p:spPr>
          <a:xfrm>
            <a:off x="1763688" y="836712"/>
            <a:ext cx="6696744" cy="720080"/>
          </a:xfrm>
          <a:prstGeom prst="ribb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C000"/>
                </a:solidFill>
              </a:rPr>
              <a:t>,,NIMA UCHUN” JADVALI</a:t>
            </a:r>
            <a:endParaRPr lang="ru-RU" sz="2000" b="1" dirty="0">
              <a:solidFill>
                <a:srgbClr val="FFC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763688" y="1747664"/>
            <a:ext cx="3024336" cy="60121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INTEGRALNI HISOBLASH</a:t>
            </a:r>
            <a:endParaRPr lang="ru-RU" sz="1400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4860032" y="1747665"/>
            <a:ext cx="1410456" cy="601216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err="1" smtClean="0"/>
              <a:t>Нима</a:t>
            </a:r>
            <a:r>
              <a:rPr lang="ru-RU" sz="1400" dirty="0" smtClean="0"/>
              <a:t>  </a:t>
            </a:r>
            <a:r>
              <a:rPr lang="ru-RU" sz="1400" dirty="0" err="1" smtClean="0"/>
              <a:t>учун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82655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6886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500034" y="0"/>
            <a:ext cx="8286808" cy="6357958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7030A0"/>
                </a:solidFill>
              </a:rPr>
              <a:t>TEKISLIKDA YOPIQ CHIZIQ BILAN CHEGARALANGAN   D  TEKISFIGURA BERILGAN BO’LSIN . M  BU FIGURAGA ICHKI CHIZILGAN , M’ ESA TASHQI CHIZILGAN KO’PBURCHAK BO’LSIN. ULARNING YUZALARINI MOS RAVISHDA   VA ’ DEB BELGILAYMIZ. BUNDAY KO’PBURCHAKLAR CHEKSIZ KO’P BO’LADI. IXTIYORIY  M KO’PBURCHAK  M’  NING QISM TO’PLAMI BO’LIB  </a:t>
            </a:r>
          </a:p>
          <a:p>
            <a:pPr algn="ctr"/>
            <a:r>
              <a:rPr lang="en-US" sz="2000" b="1" dirty="0" smtClean="0">
                <a:solidFill>
                  <a:srgbClr val="7030A0"/>
                </a:solidFill>
              </a:rPr>
              <a:t>≤’ BO’LADI. AGAR BIROR  M’ KO’PBURCHAKKA VA UNING  ’ YUZIGA QARASAK, BARCHA MCD KO’PBURCHAKLAR UCHUN ULARNING YUZLARI{} </a:t>
            </a:r>
          </a:p>
          <a:p>
            <a:pPr algn="ctr"/>
            <a:r>
              <a:rPr lang="en-US" sz="2000" b="1" dirty="0" smtClean="0">
                <a:solidFill>
                  <a:srgbClr val="7030A0"/>
                </a:solidFill>
              </a:rPr>
              <a:t>SONLAR TO’PLAMI YUQORIDAN ANA SHU O’ZGARMAS ’ SON BILAN CHEGARALANGAN BO’LADI.</a:t>
            </a:r>
            <a:endParaRPr lang="ru-RU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ммм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52356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500034" y="71438"/>
            <a:ext cx="8143932" cy="6286520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46120" t="24414" r="18740" b="32617"/>
          <a:stretch>
            <a:fillRect/>
          </a:stretch>
        </p:blipFill>
        <p:spPr bwMode="auto">
          <a:xfrm>
            <a:off x="1357290" y="928670"/>
            <a:ext cx="664373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500034" y="-24"/>
            <a:ext cx="8286808" cy="6286544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7030A0"/>
                </a:solidFill>
              </a:rPr>
              <a:t>DEMAK,{} SONLAR TO’PLAMINING ANIQ YUQORI CHEGARASI MAVJUD VA</a:t>
            </a:r>
          </a:p>
          <a:p>
            <a:pPr algn="ctr"/>
            <a:r>
              <a:rPr lang="en-US" sz="1600" b="1" dirty="0" smtClean="0">
                <a:solidFill>
                  <a:srgbClr val="7030A0"/>
                </a:solidFill>
              </a:rPr>
              <a:t>SUP≤’. </a:t>
            </a:r>
            <a:r>
              <a:rPr lang="en-US" sz="1600" b="1" dirty="0" err="1" smtClean="0">
                <a:solidFill>
                  <a:srgbClr val="7030A0"/>
                </a:solidFill>
              </a:rPr>
              <a:t>McD</a:t>
            </a:r>
            <a:endParaRPr lang="en-US" sz="20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7030A0"/>
                </a:solidFill>
              </a:rPr>
              <a:t>SHUNGA O’XSHASH BIROR  M VA   NI O’ZGARMAS DEB QABUL QILSAK ,{’} SONLAR TO’PLAMI QUYIDAN CHEGARALANGAN BO’LIB ,</a:t>
            </a:r>
          </a:p>
          <a:p>
            <a:pPr algn="ctr"/>
            <a:r>
              <a:rPr lang="en-US" sz="1600" b="1" dirty="0" smtClean="0">
                <a:solidFill>
                  <a:srgbClr val="7030A0"/>
                </a:solidFill>
              </a:rPr>
              <a:t>INF’≥   </a:t>
            </a:r>
            <a:r>
              <a:rPr lang="en-US" sz="1600" b="1" dirty="0" err="1" smtClean="0">
                <a:solidFill>
                  <a:srgbClr val="7030A0"/>
                </a:solidFill>
              </a:rPr>
              <a:t>DcM</a:t>
            </a:r>
            <a:r>
              <a:rPr lang="en-US" sz="1600" b="1" dirty="0" smtClean="0">
                <a:solidFill>
                  <a:srgbClr val="7030A0"/>
                </a:solidFill>
              </a:rPr>
              <a:t>’ </a:t>
            </a:r>
          </a:p>
          <a:p>
            <a:pPr algn="ctr"/>
            <a:r>
              <a:rPr lang="en-US" sz="1600" b="1" dirty="0" smtClean="0">
                <a:solidFill>
                  <a:srgbClr val="7030A0"/>
                </a:solidFill>
              </a:rPr>
              <a:t>TENGSIZLIK O’RINLI BO’LADI.AGAR </a:t>
            </a:r>
            <a:r>
              <a:rPr lang="en-US" sz="1400" b="1" dirty="0" smtClean="0">
                <a:solidFill>
                  <a:srgbClr val="7030A0"/>
                </a:solidFill>
              </a:rPr>
              <a:t> SUP=</a:t>
            </a:r>
            <a:r>
              <a:rPr lang="en-US" b="1" dirty="0" smtClean="0">
                <a:solidFill>
                  <a:srgbClr val="7030A0"/>
                </a:solidFill>
              </a:rPr>
              <a:t>S   VA  </a:t>
            </a:r>
            <a:r>
              <a:rPr lang="en-US" sz="1400" b="1" dirty="0" smtClean="0">
                <a:solidFill>
                  <a:srgbClr val="7030A0"/>
                </a:solidFill>
              </a:rPr>
              <a:t>INF =</a:t>
            </a:r>
            <a:r>
              <a:rPr lang="en-US" b="1" dirty="0" smtClean="0">
                <a:solidFill>
                  <a:srgbClr val="7030A0"/>
                </a:solidFill>
              </a:rPr>
              <a:t>S’ BELGILARINI  KIRITSAK ,IXTIYORIY   M,  VA  M’, ’ LAR UCHUN </a:t>
            </a:r>
          </a:p>
          <a:p>
            <a:pPr algn="ctr"/>
            <a:r>
              <a:rPr lang="en-US" b="1" dirty="0" smtClean="0">
                <a:solidFill>
                  <a:srgbClr val="7030A0"/>
                </a:solidFill>
              </a:rPr>
              <a:t>≤S≤S’≤’        (1)</a:t>
            </a:r>
          </a:p>
          <a:p>
            <a:pPr algn="ctr"/>
            <a:r>
              <a:rPr lang="en-US" b="1" dirty="0" smtClean="0">
                <a:solidFill>
                  <a:srgbClr val="7030A0"/>
                </a:solidFill>
              </a:rPr>
              <a:t>MUNOSABATLAR   O’RINLI BO’LADI. </a:t>
            </a:r>
            <a:r>
              <a:rPr lang="en-US" sz="1600" b="1" dirty="0" smtClean="0">
                <a:solidFill>
                  <a:srgbClr val="7030A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0" y="-27384"/>
            <a:ext cx="8501090" cy="6143668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1-TA’RIF.   AGAR BERILGAN   D   FIGURA UCHUN  S=S’ BO’LSA</a:t>
            </a:r>
          </a:p>
          <a:p>
            <a:pPr algn="ctr"/>
            <a:r>
              <a:rPr lang="en-US" b="1" dirty="0" smtClean="0">
                <a:solidFill>
                  <a:srgbClr val="7030A0"/>
                </a:solidFill>
              </a:rPr>
              <a:t>D  FIGURA  YUZAGA EGA YOKI  KVADRATLANUVCHI DEYILADI  VA UNING  YUZI  AYNAN SHU </a:t>
            </a:r>
            <a:r>
              <a:rPr lang="en-US" sz="3200" b="1" dirty="0" smtClean="0">
                <a:solidFill>
                  <a:srgbClr val="7030A0"/>
                </a:solidFill>
              </a:rPr>
              <a:t>S=</a:t>
            </a:r>
            <a:r>
              <a:rPr lang="en-US" sz="2000" b="1" dirty="0" smtClean="0">
                <a:solidFill>
                  <a:srgbClr val="7030A0"/>
                </a:solidFill>
              </a:rPr>
              <a:t>S=S’ </a:t>
            </a:r>
            <a:r>
              <a:rPr lang="en-US" b="1" dirty="0" smtClean="0">
                <a:solidFill>
                  <a:srgbClr val="7030A0"/>
                </a:solidFill>
              </a:rPr>
              <a:t>SONGA TENG DEB QABUL QILINADI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1-TEOREMA.      D  TEKIS FIGURA  KVADRATLANUVCHI  BO’LISHI UCHUN  IXTIYORIY  </a:t>
            </a:r>
            <a:r>
              <a:rPr lang="el-GR" sz="2000" b="1" dirty="0" smtClean="0">
                <a:solidFill>
                  <a:srgbClr val="7030A0"/>
                </a:solidFill>
              </a:rPr>
              <a:t>ε&gt;0</a:t>
            </a:r>
            <a:r>
              <a:rPr lang="en-US" sz="2000" b="1" dirty="0" smtClean="0">
                <a:solidFill>
                  <a:srgbClr val="7030A0"/>
                </a:solidFill>
              </a:rPr>
              <a:t>  OLINGANDA HAM SHUNDAY  M VA M’</a:t>
            </a:r>
            <a:r>
              <a:rPr lang="en-US" b="1" dirty="0" smtClean="0">
                <a:solidFill>
                  <a:srgbClr val="7030A0"/>
                </a:solidFill>
              </a:rPr>
              <a:t>   LAR  MAVJUD VA ULARNING YUZLARI UCHUN </a:t>
            </a:r>
          </a:p>
          <a:p>
            <a:pPr algn="ctr"/>
            <a:r>
              <a:rPr lang="en-US" sz="2800" b="1" dirty="0" smtClean="0">
                <a:solidFill>
                  <a:srgbClr val="7030A0"/>
                </a:solidFill>
              </a:rPr>
              <a:t>’- &lt;</a:t>
            </a:r>
            <a:r>
              <a:rPr lang="el-GR" sz="2800" b="1" dirty="0" smtClean="0">
                <a:solidFill>
                  <a:srgbClr val="7030A0"/>
                </a:solidFill>
              </a:rPr>
              <a:t>ε</a:t>
            </a:r>
            <a:endParaRPr lang="en-US" sz="28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7030A0"/>
                </a:solidFill>
              </a:rPr>
              <a:t>BO’LISHI  ZARUR VA YETARLI.</a:t>
            </a:r>
            <a:endParaRPr lang="ru-RU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792</TotalTime>
  <Words>553</Words>
  <Application>Microsoft Office PowerPoint</Application>
  <PresentationFormat>Экран (4:3)</PresentationFormat>
  <Paragraphs>85</Paragraphs>
  <Slides>29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41" baseType="lpstr">
      <vt:lpstr>Batang</vt:lpstr>
      <vt:lpstr>Aharoni</vt:lpstr>
      <vt:lpstr>Arial</vt:lpstr>
      <vt:lpstr>Book Antiqua</vt:lpstr>
      <vt:lpstr>Calibri</vt:lpstr>
      <vt:lpstr>Cambria Math</vt:lpstr>
      <vt:lpstr>Lucida Sans</vt:lpstr>
      <vt:lpstr>Times New Roman</vt:lpstr>
      <vt:lpstr>Wingdings</vt:lpstr>
      <vt:lpstr>Wingdings 2</vt:lpstr>
      <vt:lpstr>Wingdings 3</vt:lpstr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ммм</vt:lpstr>
      <vt:lpstr>Презентация PowerPoint</vt:lpstr>
      <vt:lpstr>Презентация PowerPoint</vt:lpstr>
      <vt:lpstr>Презентация PowerPoint</vt:lpstr>
      <vt:lpstr>Презентация PowerPoint</vt:lpstr>
      <vt:lpstr>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0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ASER</cp:lastModifiedBy>
  <cp:revision>119</cp:revision>
  <dcterms:created xsi:type="dcterms:W3CDTF">2016-03-27T13:30:03Z</dcterms:created>
  <dcterms:modified xsi:type="dcterms:W3CDTF">2016-05-13T19:19:21Z</dcterms:modified>
</cp:coreProperties>
</file>