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256" r:id="rId2"/>
    <p:sldId id="257" r:id="rId3"/>
    <p:sldId id="263" r:id="rId4"/>
    <p:sldId id="258" r:id="rId5"/>
    <p:sldId id="259" r:id="rId6"/>
    <p:sldId id="260" r:id="rId7"/>
    <p:sldId id="262" r:id="rId8"/>
    <p:sldId id="264" r:id="rId9"/>
    <p:sldId id="265" r:id="rId10"/>
    <p:sldId id="266" r:id="rId11"/>
    <p:sldId id="280" r:id="rId12"/>
    <p:sldId id="267" r:id="rId13"/>
    <p:sldId id="278" r:id="rId14"/>
    <p:sldId id="281" r:id="rId15"/>
    <p:sldId id="282" r:id="rId16"/>
    <p:sldId id="283" r:id="rId17"/>
    <p:sldId id="284" r:id="rId18"/>
    <p:sldId id="279"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97CB"/>
    <a:srgbClr val="FBAFED"/>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0" autoAdjust="0"/>
    <p:restoredTop sz="94671" autoAdjust="0"/>
  </p:normalViewPr>
  <p:slideViewPr>
    <p:cSldViewPr>
      <p:cViewPr varScale="1">
        <p:scale>
          <a:sx n="58" d="100"/>
          <a:sy n="58" d="100"/>
        </p:scale>
        <p:origin x="-114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929E104-EAA6-4230-9C02-EB01DF6395EF}" type="datetimeFigureOut">
              <a:rPr lang="ru-RU"/>
              <a:pPr>
                <a:defRPr/>
              </a:pPr>
              <a:t>18.05.2016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8DF7A5F-63EA-437F-9027-F485DA739325}" type="slidenum">
              <a:rPr lang="ru-RU"/>
              <a:pPr>
                <a:defRPr/>
              </a:pPr>
              <a:t>‹#›</a:t>
            </a:fld>
            <a:endParaRPr lang="ru-RU"/>
          </a:p>
        </p:txBody>
      </p:sp>
    </p:spTree>
    <p:extLst>
      <p:ext uri="{BB962C8B-B14F-4D97-AF65-F5344CB8AC3E}">
        <p14:creationId xmlns:p14="http://schemas.microsoft.com/office/powerpoint/2010/main" val="3126053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28E63068-23EA-4CC5-902F-47609EE4E82E}" type="datetimeFigureOut">
              <a:rPr lang="ru-RU" smtClean="0"/>
              <a:pPr>
                <a:defRPr/>
              </a:pPr>
              <a:t>18.05.2016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8839AC4-AFAA-44BA-A0F6-FDB0438BE1F5}" type="slidenum">
              <a:rPr lang="ru-RU" smtClean="0"/>
              <a:pPr>
                <a:defRPr/>
              </a:pPr>
              <a:t>‹#›</a:t>
            </a:fld>
            <a:endParaRPr lang="ru-RU"/>
          </a:p>
        </p:txBody>
      </p:sp>
    </p:spTree>
    <p:extLst>
      <p:ext uri="{BB962C8B-B14F-4D97-AF65-F5344CB8AC3E}">
        <p14:creationId xmlns:p14="http://schemas.microsoft.com/office/powerpoint/2010/main" val="159611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2A88890C-356F-4CB3-A547-4B06DC1414A2}" type="datetimeFigureOut">
              <a:rPr lang="ru-RU" smtClean="0"/>
              <a:pPr>
                <a:defRPr/>
              </a:pPr>
              <a:t>18.05.2016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2295E18-3937-4BAF-851F-AD05CC35CBE5}" type="slidenum">
              <a:rPr lang="ru-RU" smtClean="0"/>
              <a:pPr>
                <a:defRPr/>
              </a:pPr>
              <a:t>‹#›</a:t>
            </a:fld>
            <a:endParaRPr lang="ru-RU"/>
          </a:p>
        </p:txBody>
      </p:sp>
    </p:spTree>
    <p:extLst>
      <p:ext uri="{BB962C8B-B14F-4D97-AF65-F5344CB8AC3E}">
        <p14:creationId xmlns:p14="http://schemas.microsoft.com/office/powerpoint/2010/main" val="202636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F1F297F0-AA2C-4C65-A53C-E79715F2E72A}" type="datetimeFigureOut">
              <a:rPr lang="ru-RU" smtClean="0"/>
              <a:pPr>
                <a:defRPr/>
              </a:pPr>
              <a:t>18.05.2016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7D51362-2C81-4050-9F7A-BB30F524060B}" type="slidenum">
              <a:rPr lang="ru-RU" smtClean="0"/>
              <a:pPr>
                <a:defRPr/>
              </a:pPr>
              <a:t>‹#›</a:t>
            </a:fld>
            <a:endParaRPr lang="ru-RU"/>
          </a:p>
        </p:txBody>
      </p:sp>
    </p:spTree>
    <p:extLst>
      <p:ext uri="{BB962C8B-B14F-4D97-AF65-F5344CB8AC3E}">
        <p14:creationId xmlns:p14="http://schemas.microsoft.com/office/powerpoint/2010/main" val="1736619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AA6F633C-9676-449A-BA20-4FB7E7AA0C68}" type="datetimeFigureOut">
              <a:rPr lang="ru-RU"/>
              <a:pPr>
                <a:defRPr/>
              </a:pPr>
              <a:t>18.05.2016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908789-D75E-4275-9CBF-A0922EAF8A5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F62B9C64-E20A-424C-8141-FF601F0A48C2}" type="datetimeFigureOut">
              <a:rPr lang="ru-RU" smtClean="0"/>
              <a:pPr>
                <a:defRPr/>
              </a:pPr>
              <a:t>18.05.2016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12FED70-13A2-4458-BB6D-1711B9A4F8CA}" type="slidenum">
              <a:rPr lang="ru-RU" smtClean="0"/>
              <a:pPr>
                <a:defRPr/>
              </a:pPr>
              <a:t>‹#›</a:t>
            </a:fld>
            <a:endParaRPr lang="ru-RU"/>
          </a:p>
        </p:txBody>
      </p:sp>
    </p:spTree>
    <p:extLst>
      <p:ext uri="{BB962C8B-B14F-4D97-AF65-F5344CB8AC3E}">
        <p14:creationId xmlns:p14="http://schemas.microsoft.com/office/powerpoint/2010/main" val="110823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A8454AC9-5C59-460B-B257-41BB3C3F8014}" type="datetimeFigureOut">
              <a:rPr lang="ru-RU" smtClean="0"/>
              <a:pPr>
                <a:defRPr/>
              </a:pPr>
              <a:t>18.05.2016</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B37D2B2-7F43-4E24-8B18-4E2344086675}" type="slidenum">
              <a:rPr lang="ru-RU" smtClean="0"/>
              <a:pPr>
                <a:defRPr/>
              </a:pPr>
              <a:t>‹#›</a:t>
            </a:fld>
            <a:endParaRPr lang="ru-RU"/>
          </a:p>
        </p:txBody>
      </p:sp>
    </p:spTree>
    <p:extLst>
      <p:ext uri="{BB962C8B-B14F-4D97-AF65-F5344CB8AC3E}">
        <p14:creationId xmlns:p14="http://schemas.microsoft.com/office/powerpoint/2010/main" val="31375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2F42F101-7790-464F-A9F4-0A521F7FCD2E}" type="datetimeFigureOut">
              <a:rPr lang="ru-RU" smtClean="0"/>
              <a:pPr>
                <a:defRPr/>
              </a:pPr>
              <a:t>18.05.2016</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1974EF3-D7B3-4839-8DDB-293CF0B85B57}" type="slidenum">
              <a:rPr lang="ru-RU" smtClean="0"/>
              <a:pPr>
                <a:defRPr/>
              </a:pPr>
              <a:t>‹#›</a:t>
            </a:fld>
            <a:endParaRPr lang="ru-RU"/>
          </a:p>
        </p:txBody>
      </p:sp>
    </p:spTree>
    <p:extLst>
      <p:ext uri="{BB962C8B-B14F-4D97-AF65-F5344CB8AC3E}">
        <p14:creationId xmlns:p14="http://schemas.microsoft.com/office/powerpoint/2010/main" val="205550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ED3C5783-53E0-4EF7-B619-E19823B46B24}" type="datetimeFigureOut">
              <a:rPr lang="ru-RU" smtClean="0"/>
              <a:pPr>
                <a:defRPr/>
              </a:pPr>
              <a:t>18.05.2016</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64B7285B-2344-40D1-A237-C938E67A0C2C}" type="slidenum">
              <a:rPr lang="ru-RU" smtClean="0"/>
              <a:pPr>
                <a:defRPr/>
              </a:pPr>
              <a:t>‹#›</a:t>
            </a:fld>
            <a:endParaRPr lang="ru-RU"/>
          </a:p>
        </p:txBody>
      </p:sp>
    </p:spTree>
    <p:extLst>
      <p:ext uri="{BB962C8B-B14F-4D97-AF65-F5344CB8AC3E}">
        <p14:creationId xmlns:p14="http://schemas.microsoft.com/office/powerpoint/2010/main" val="157965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EDABBA15-6A05-448D-8FB0-B0ED743FB508}" type="datetimeFigureOut">
              <a:rPr lang="ru-RU" smtClean="0"/>
              <a:pPr>
                <a:defRPr/>
              </a:pPr>
              <a:t>18.05.2016</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AA2CC168-3736-49BA-8C98-257E8CA8C6B8}" type="slidenum">
              <a:rPr lang="ru-RU" smtClean="0"/>
              <a:pPr>
                <a:defRPr/>
              </a:pPr>
              <a:t>‹#›</a:t>
            </a:fld>
            <a:endParaRPr lang="ru-RU"/>
          </a:p>
        </p:txBody>
      </p:sp>
    </p:spTree>
    <p:extLst>
      <p:ext uri="{BB962C8B-B14F-4D97-AF65-F5344CB8AC3E}">
        <p14:creationId xmlns:p14="http://schemas.microsoft.com/office/powerpoint/2010/main" val="367178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3B322FCE-70E9-47B2-8876-54F503A5FDF8}" type="datetimeFigureOut">
              <a:rPr lang="ru-RU" smtClean="0"/>
              <a:pPr>
                <a:defRPr/>
              </a:pPr>
              <a:t>18.05.2016</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6982C04F-BC23-4B20-A8D1-A5509921168E}" type="slidenum">
              <a:rPr lang="ru-RU" smtClean="0"/>
              <a:pPr>
                <a:defRPr/>
              </a:pPr>
              <a:t>‹#›</a:t>
            </a:fld>
            <a:endParaRPr lang="ru-RU"/>
          </a:p>
        </p:txBody>
      </p:sp>
    </p:spTree>
    <p:extLst>
      <p:ext uri="{BB962C8B-B14F-4D97-AF65-F5344CB8AC3E}">
        <p14:creationId xmlns:p14="http://schemas.microsoft.com/office/powerpoint/2010/main" val="182403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17359A1A-AAB7-4700-BAEC-791476F83759}" type="datetimeFigureOut">
              <a:rPr lang="ru-RU" smtClean="0"/>
              <a:pPr>
                <a:defRPr/>
              </a:pPr>
              <a:t>18.05.2016</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2D322C7-02D7-440E-83E9-E474CDD8D10C}" type="slidenum">
              <a:rPr lang="ru-RU" smtClean="0"/>
              <a:pPr>
                <a:defRPr/>
              </a:pPr>
              <a:t>‹#›</a:t>
            </a:fld>
            <a:endParaRPr lang="ru-RU"/>
          </a:p>
        </p:txBody>
      </p:sp>
    </p:spTree>
    <p:extLst>
      <p:ext uri="{BB962C8B-B14F-4D97-AF65-F5344CB8AC3E}">
        <p14:creationId xmlns:p14="http://schemas.microsoft.com/office/powerpoint/2010/main" val="154635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777A51FD-2242-4A39-AB70-98A18373FC2B}" type="datetimeFigureOut">
              <a:rPr lang="ru-RU" smtClean="0"/>
              <a:pPr>
                <a:defRPr/>
              </a:pPr>
              <a:t>18.05.2016</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5997A67-8C06-4BF5-83C4-8533555BEABD}" type="slidenum">
              <a:rPr lang="ru-RU" smtClean="0"/>
              <a:pPr>
                <a:defRPr/>
              </a:pPr>
              <a:t>‹#›</a:t>
            </a:fld>
            <a:endParaRPr lang="ru-RU"/>
          </a:p>
        </p:txBody>
      </p:sp>
    </p:spTree>
    <p:extLst>
      <p:ext uri="{BB962C8B-B14F-4D97-AF65-F5344CB8AC3E}">
        <p14:creationId xmlns:p14="http://schemas.microsoft.com/office/powerpoint/2010/main" val="288589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43675A7-6DDB-4CF8-954D-4D233F31E7F2}" type="datetimeFigureOut">
              <a:rPr lang="ru-RU" smtClean="0"/>
              <a:pPr>
                <a:defRPr/>
              </a:pPr>
              <a:t>18.05.2016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A0CC04-5EDE-4AFE-ABDF-E7DF7ABC5CE4}" type="slidenum">
              <a:rPr lang="ru-RU" smtClean="0"/>
              <a:pPr>
                <a:defRPr/>
              </a:pPr>
              <a:t>‹#›</a:t>
            </a:fld>
            <a:endParaRPr lang="ru-RU"/>
          </a:p>
        </p:txBody>
      </p:sp>
    </p:spTree>
    <p:extLst>
      <p:ext uri="{BB962C8B-B14F-4D97-AF65-F5344CB8AC3E}">
        <p14:creationId xmlns:p14="http://schemas.microsoft.com/office/powerpoint/2010/main" val="37455119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a:gradFill>
        <a:effectLst/>
      </p:bgPr>
    </p:bg>
    <p:spTree>
      <p:nvGrpSpPr>
        <p:cNvPr id="1" name=""/>
        <p:cNvGrpSpPr/>
        <p:nvPr/>
      </p:nvGrpSpPr>
      <p:grpSpPr>
        <a:xfrm>
          <a:off x="0" y="0"/>
          <a:ext cx="0" cy="0"/>
          <a:chOff x="0" y="0"/>
          <a:chExt cx="0" cy="0"/>
        </a:xfrm>
      </p:grpSpPr>
      <p:sp>
        <p:nvSpPr>
          <p:cNvPr id="15362" name="Заголовок 1"/>
          <p:cNvSpPr>
            <a:spLocks noGrp="1"/>
          </p:cNvSpPr>
          <p:nvPr>
            <p:ph type="ctrTitle"/>
          </p:nvPr>
        </p:nvSpPr>
        <p:spPr>
          <a:xfrm>
            <a:off x="539750" y="260350"/>
            <a:ext cx="7848600" cy="1512888"/>
          </a:xfrm>
        </p:spPr>
        <p:txBody>
          <a:bodyPr/>
          <a:lstStyle/>
          <a:p>
            <a:pPr eaLnBrk="1" hangingPunct="1"/>
            <a:r>
              <a:rPr lang="en-US" sz="3200" b="1" smtClean="0"/>
              <a:t>Mavzu</a:t>
            </a:r>
            <a:r>
              <a:rPr lang="en-US" sz="3200" smtClean="0"/>
              <a:t>: </a:t>
            </a:r>
            <a:r>
              <a:rPr lang="en-US" sz="3200" i="1" smtClean="0"/>
              <a:t>Yuqori tartibli hosilalar, ikkichi tartibli hosilaning mexanik manosi</a:t>
            </a:r>
            <a:endParaRPr lang="ru-RU" sz="3200" i="1" smtClean="0"/>
          </a:p>
        </p:txBody>
      </p:sp>
      <p:sp>
        <p:nvSpPr>
          <p:cNvPr id="3" name="Подзаголовок 2"/>
          <p:cNvSpPr>
            <a:spLocks noGrp="1"/>
          </p:cNvSpPr>
          <p:nvPr>
            <p:ph type="subTitle" idx="1"/>
          </p:nvPr>
        </p:nvSpPr>
        <p:spPr>
          <a:xfrm>
            <a:off x="684213" y="1844675"/>
            <a:ext cx="7632700" cy="4321175"/>
          </a:xfrm>
          <a:blipFill>
            <a:blip r:embed="rId2" cstate="print"/>
            <a:tile tx="0" ty="0" sx="100000" sy="100000" flip="none" algn="tl"/>
          </a:blipFill>
        </p:spPr>
        <p:txBody>
          <a:bodyPr rtlCol="0">
            <a:noAutofit/>
          </a:bodyPr>
          <a:lstStyle/>
          <a:p>
            <a:pPr eaLnBrk="1" fontAlgn="auto" hangingPunct="1">
              <a:spcAft>
                <a:spcPts val="0"/>
              </a:spcAft>
              <a:buFont typeface="Arial" pitchFamily="34" charset="0"/>
              <a:buNone/>
              <a:defRPr/>
            </a:pPr>
            <a:r>
              <a:rPr lang="en-US" sz="2800" b="1" i="1" dirty="0" err="1" smtClean="0"/>
              <a:t>Reja</a:t>
            </a:r>
            <a:r>
              <a:rPr lang="en-US" sz="2800" b="1" i="1" dirty="0" smtClean="0"/>
              <a:t>:</a:t>
            </a:r>
          </a:p>
          <a:p>
            <a:pPr marL="514350" indent="-514350" eaLnBrk="1" fontAlgn="auto" hangingPunct="1">
              <a:spcAft>
                <a:spcPts val="0"/>
              </a:spcAft>
              <a:buFont typeface="Arial" pitchFamily="34" charset="0"/>
              <a:buAutoNum type="arabicPeriod"/>
              <a:defRPr/>
            </a:pPr>
            <a:r>
              <a:rPr lang="en-US" sz="2800" b="1" i="1" dirty="0" err="1" smtClean="0"/>
              <a:t>Yuqori</a:t>
            </a:r>
            <a:r>
              <a:rPr lang="en-US" sz="2800" b="1" i="1" dirty="0" smtClean="0"/>
              <a:t> </a:t>
            </a:r>
            <a:r>
              <a:rPr lang="en-US" sz="2800" b="1" i="1" dirty="0" err="1" smtClean="0"/>
              <a:t>tartibli</a:t>
            </a:r>
            <a:r>
              <a:rPr lang="en-US" sz="2800" b="1" i="1" dirty="0" smtClean="0"/>
              <a:t> </a:t>
            </a:r>
            <a:r>
              <a:rPr lang="en-US" sz="2800" b="1" i="1" dirty="0" err="1" smtClean="0"/>
              <a:t>hosila</a:t>
            </a:r>
            <a:r>
              <a:rPr lang="en-US" sz="2800" b="1" i="1" dirty="0" smtClean="0"/>
              <a:t> </a:t>
            </a:r>
            <a:r>
              <a:rPr lang="en-US" sz="2800" b="1" i="1" dirty="0" err="1" smtClean="0"/>
              <a:t>tushunchasi</a:t>
            </a:r>
            <a:r>
              <a:rPr lang="en-US" sz="2800" b="1" i="1" dirty="0" smtClean="0"/>
              <a:t>.</a:t>
            </a:r>
          </a:p>
          <a:p>
            <a:pPr marL="514350" indent="-514350" eaLnBrk="1" fontAlgn="auto" hangingPunct="1">
              <a:spcAft>
                <a:spcPts val="0"/>
              </a:spcAft>
              <a:buFont typeface="Arial" pitchFamily="34" charset="0"/>
              <a:buAutoNum type="arabicPeriod"/>
              <a:defRPr/>
            </a:pPr>
            <a:r>
              <a:rPr lang="en-US" sz="2800" b="1" i="1" dirty="0" err="1" smtClean="0"/>
              <a:t>Yuqori</a:t>
            </a:r>
            <a:r>
              <a:rPr lang="en-US" sz="2800" b="1" i="1" dirty="0" smtClean="0"/>
              <a:t> </a:t>
            </a:r>
            <a:r>
              <a:rPr lang="en-US" sz="2800" b="1" i="1" dirty="0" err="1" smtClean="0"/>
              <a:t>tartibli</a:t>
            </a:r>
            <a:r>
              <a:rPr lang="en-US" sz="2800" b="1" i="1" dirty="0" smtClean="0"/>
              <a:t> </a:t>
            </a:r>
            <a:r>
              <a:rPr lang="en-US" sz="2800" b="1" i="1" dirty="0" err="1" smtClean="0"/>
              <a:t>hosilaning</a:t>
            </a:r>
            <a:r>
              <a:rPr lang="en-US" sz="2800" b="1" i="1" dirty="0" smtClean="0"/>
              <a:t> </a:t>
            </a:r>
            <a:r>
              <a:rPr lang="en-US" sz="2800" b="1" i="1" dirty="0" err="1" smtClean="0"/>
              <a:t>xossalari</a:t>
            </a:r>
            <a:r>
              <a:rPr lang="en-US" sz="2800" b="1" i="1" dirty="0" smtClean="0"/>
              <a:t>.</a:t>
            </a:r>
          </a:p>
          <a:p>
            <a:pPr marL="514350" indent="-514350" eaLnBrk="1" fontAlgn="auto" hangingPunct="1">
              <a:spcAft>
                <a:spcPts val="0"/>
              </a:spcAft>
              <a:buFont typeface="Arial" pitchFamily="34" charset="0"/>
              <a:buAutoNum type="arabicPeriod"/>
              <a:defRPr/>
            </a:pPr>
            <a:r>
              <a:rPr lang="en-US" sz="2800" b="1" i="1" dirty="0" smtClean="0"/>
              <a:t> LEYBNITS </a:t>
            </a:r>
            <a:r>
              <a:rPr lang="en-US" sz="2800" b="1" i="1" dirty="0" err="1" smtClean="0"/>
              <a:t>formulasi</a:t>
            </a:r>
            <a:r>
              <a:rPr lang="en-US" sz="2800" b="1" i="1" dirty="0" smtClean="0"/>
              <a:t>.</a:t>
            </a:r>
          </a:p>
          <a:p>
            <a:pPr marL="514350" indent="-514350" eaLnBrk="1" fontAlgn="auto" hangingPunct="1">
              <a:spcAft>
                <a:spcPts val="0"/>
              </a:spcAft>
              <a:buFont typeface="Arial" pitchFamily="34" charset="0"/>
              <a:buAutoNum type="arabicPeriod"/>
              <a:defRPr/>
            </a:pPr>
            <a:r>
              <a:rPr lang="en-US" sz="2800" b="1" i="1" dirty="0" err="1" smtClean="0"/>
              <a:t>Ayrim</a:t>
            </a:r>
            <a:r>
              <a:rPr lang="en-US" sz="2800" b="1" i="1" dirty="0" smtClean="0"/>
              <a:t> </a:t>
            </a:r>
            <a:r>
              <a:rPr lang="en-US" sz="2800" b="1" i="1" dirty="0" err="1" smtClean="0"/>
              <a:t>elementar</a:t>
            </a:r>
            <a:r>
              <a:rPr lang="en-US" sz="2800" b="1" i="1" dirty="0" smtClean="0"/>
              <a:t> </a:t>
            </a:r>
            <a:r>
              <a:rPr lang="en-US" sz="2800" b="1" i="1" dirty="0" err="1" smtClean="0"/>
              <a:t>funksiyalarning</a:t>
            </a:r>
            <a:r>
              <a:rPr lang="en-US" sz="2800" b="1" i="1" dirty="0" smtClean="0"/>
              <a:t> </a:t>
            </a:r>
            <a:r>
              <a:rPr lang="en-US" sz="2800" b="1" i="1" dirty="0" err="1" smtClean="0"/>
              <a:t>yuqori</a:t>
            </a:r>
            <a:r>
              <a:rPr lang="en-US" sz="2800" b="1" i="1" dirty="0" smtClean="0"/>
              <a:t> </a:t>
            </a:r>
            <a:r>
              <a:rPr lang="en-US" sz="2800" b="1" i="1" dirty="0" err="1" smtClean="0"/>
              <a:t>tartibli</a:t>
            </a:r>
            <a:r>
              <a:rPr lang="en-US" sz="2800" b="1" i="1" dirty="0" smtClean="0"/>
              <a:t> </a:t>
            </a:r>
            <a:r>
              <a:rPr lang="en-US" sz="2800" b="1" i="1" dirty="0" err="1" smtClean="0"/>
              <a:t>hosilasi</a:t>
            </a:r>
            <a:endParaRPr lang="en-US" sz="2800" b="1" i="1" dirty="0" smtClean="0"/>
          </a:p>
          <a:p>
            <a:pPr marL="514350" indent="-514350" eaLnBrk="1" fontAlgn="auto" hangingPunct="1">
              <a:spcAft>
                <a:spcPts val="0"/>
              </a:spcAft>
              <a:buFont typeface="Arial" pitchFamily="34" charset="0"/>
              <a:buAutoNum type="arabicPeriod"/>
              <a:defRPr/>
            </a:pPr>
            <a:r>
              <a:rPr lang="en-US" sz="2800" b="1" i="1" dirty="0" err="1" smtClean="0"/>
              <a:t>Ikkinchi</a:t>
            </a:r>
            <a:r>
              <a:rPr lang="en-US" sz="2800" b="1" i="1" dirty="0" smtClean="0"/>
              <a:t> </a:t>
            </a:r>
            <a:r>
              <a:rPr lang="en-US" sz="2800" b="1" i="1" dirty="0" err="1" smtClean="0"/>
              <a:t>tartibli</a:t>
            </a:r>
            <a:r>
              <a:rPr lang="en-US" sz="2800" b="1" i="1" dirty="0" smtClean="0"/>
              <a:t> </a:t>
            </a:r>
            <a:r>
              <a:rPr lang="en-US" sz="2800" b="1" i="1" dirty="0" err="1" smtClean="0"/>
              <a:t>hosilaning</a:t>
            </a:r>
            <a:r>
              <a:rPr lang="en-US" sz="2800" b="1" i="1" dirty="0" smtClean="0"/>
              <a:t> </a:t>
            </a:r>
            <a:r>
              <a:rPr lang="en-US" sz="2800" b="1" i="1" dirty="0" err="1" smtClean="0"/>
              <a:t>mexanik</a:t>
            </a:r>
            <a:r>
              <a:rPr lang="en-US" sz="2800" b="1" i="1" dirty="0" smtClean="0"/>
              <a:t> </a:t>
            </a:r>
            <a:r>
              <a:rPr lang="en-US" sz="2800" b="1" i="1" dirty="0" err="1" smtClean="0"/>
              <a:t>manosi</a:t>
            </a:r>
            <a:endParaRPr lang="ru-RU" sz="28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shingle">
          <a:fgClr>
            <a:schemeClr val="accent5">
              <a:lumMod val="75000"/>
            </a:schemeClr>
          </a:fgClr>
          <a:bgClr>
            <a:schemeClr val="tx2">
              <a:lumMod val="40000"/>
              <a:lumOff val="60000"/>
            </a:schemeClr>
          </a:bgClr>
        </a:pattFill>
        <a:effectLst/>
      </p:bgPr>
    </p:bg>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250825" y="404813"/>
            <a:ext cx="8435975" cy="2952750"/>
          </a:xfrm>
        </p:spPr>
        <p:txBody>
          <a:bodyPr>
            <a:normAutofit fontScale="90000"/>
          </a:bodyPr>
          <a:lstStyle/>
          <a:p>
            <a:pPr eaLnBrk="1" hangingPunct="1"/>
            <a:r>
              <a:rPr lang="en-US" sz="2400" b="1" smtClean="0"/>
              <a:t>2. Ikkinchi tartibli hosilaning mexanik ma’nosi</a:t>
            </a:r>
            <a:r>
              <a:rPr lang="uz-Cyrl-UZ" sz="2400" b="1" smtClean="0"/>
              <a:t>. </a:t>
            </a:r>
            <a:r>
              <a:rPr lang="en-US" sz="2400" smtClean="0"/>
              <a:t>Ikkinchi tartibli hosila sodda mexanik ma’noga ega. Faraz qilaylik moddiy nuqtaning harakat qonuni </a:t>
            </a:r>
            <a:r>
              <a:rPr lang="en-US" sz="2400" i="1" smtClean="0"/>
              <a:t>s=s(t)</a:t>
            </a:r>
            <a:r>
              <a:rPr lang="en-US" sz="2400" smtClean="0"/>
              <a:t> funksiya bilan aniqlangan bo‘lsin. U holda uning birinchi tartibli hosilasi </a:t>
            </a:r>
            <a:r>
              <a:rPr lang="en-US" sz="2400" i="1" smtClean="0"/>
              <a:t>v(t)=s’(t)</a:t>
            </a:r>
            <a:r>
              <a:rPr lang="en-US" sz="2400" smtClean="0"/>
              <a:t> harakat tezligini ifodalashi bizga ma’lum. Ikkinchi tartibli </a:t>
            </a:r>
            <a:r>
              <a:rPr lang="en-US" sz="2400" i="1" smtClean="0"/>
              <a:t>a=v’(t)=s’’(t)</a:t>
            </a:r>
            <a:r>
              <a:rPr lang="en-US" sz="2400" smtClean="0"/>
              <a:t> hosila esa harakat tezligining o‘zgarish tezligi, ya’ni harakat tezlanishini ifodalaydi.</a:t>
            </a:r>
            <a:r>
              <a:rPr lang="uz-Cyrl-UZ" sz="2400" smtClean="0"/>
              <a:t> </a:t>
            </a:r>
            <a:r>
              <a:rPr lang="ru-RU" sz="2400" smtClean="0"/>
              <a:t/>
            </a:r>
            <a:br>
              <a:rPr lang="ru-RU" sz="2400" smtClean="0"/>
            </a:br>
            <a:endParaRPr lang="ru-RU" sz="2400" smtClean="0"/>
          </a:p>
        </p:txBody>
      </p:sp>
      <p:sp>
        <p:nvSpPr>
          <p:cNvPr id="3" name="Объект 2"/>
          <p:cNvSpPr>
            <a:spLocks noGrp="1"/>
          </p:cNvSpPr>
          <p:nvPr>
            <p:ph idx="1"/>
          </p:nvPr>
        </p:nvSpPr>
        <p:spPr>
          <a:xfrm>
            <a:off x="250825" y="3252788"/>
            <a:ext cx="8148638" cy="2768600"/>
          </a:xfrm>
        </p:spPr>
        <p:txBody>
          <a:bodyPr rtlCol="0">
            <a:normAutofit fontScale="70000" lnSpcReduction="20000"/>
          </a:bodyPr>
          <a:lstStyle/>
          <a:p>
            <a:pPr marL="0" indent="0" eaLnBrk="1" fontAlgn="auto" hangingPunct="1">
              <a:spcAft>
                <a:spcPts val="0"/>
              </a:spcAft>
              <a:buFont typeface="Arial" pitchFamily="34" charset="0"/>
              <a:buNone/>
              <a:defRPr/>
            </a:pPr>
            <a:endParaRPr lang="ru-RU" dirty="0"/>
          </a:p>
          <a:p>
            <a:pPr eaLnBrk="1" fontAlgn="auto" hangingPunct="1">
              <a:spcAft>
                <a:spcPts val="0"/>
              </a:spcAft>
              <a:buFont typeface="Arial" pitchFamily="34" charset="0"/>
              <a:buChar char="•"/>
              <a:defRPr/>
            </a:pPr>
            <a:r>
              <a:rPr lang="en-US" i="1" dirty="0" err="1"/>
              <a:t>Misol</a:t>
            </a:r>
            <a:r>
              <a:rPr lang="en-US" dirty="0"/>
              <a:t>. </a:t>
            </a:r>
            <a:r>
              <a:rPr lang="en-US" dirty="0" err="1"/>
              <a:t>Moddiy</a:t>
            </a:r>
            <a:r>
              <a:rPr lang="en-US" dirty="0"/>
              <a:t> </a:t>
            </a:r>
            <a:r>
              <a:rPr lang="en-US" dirty="0" err="1"/>
              <a:t>nuqta</a:t>
            </a:r>
            <a:r>
              <a:rPr lang="en-US" dirty="0"/>
              <a:t> </a:t>
            </a:r>
            <a:r>
              <a:rPr lang="en-US" i="1" dirty="0"/>
              <a:t>s=5t</a:t>
            </a:r>
            <a:r>
              <a:rPr lang="en-US" i="1" baseline="30000" dirty="0"/>
              <a:t>2</a:t>
            </a:r>
            <a:r>
              <a:rPr lang="en-US" i="1" dirty="0"/>
              <a:t>+3t+12</a:t>
            </a:r>
            <a:r>
              <a:rPr lang="en-US" dirty="0"/>
              <a:t> (</a:t>
            </a:r>
            <a:r>
              <a:rPr lang="en-US" i="1" dirty="0"/>
              <a:t>s</a:t>
            </a:r>
            <a:r>
              <a:rPr lang="en-US" dirty="0"/>
              <a:t> </a:t>
            </a:r>
            <a:r>
              <a:rPr lang="en-US" dirty="0" err="1"/>
              <a:t>metrlarda</a:t>
            </a:r>
            <a:r>
              <a:rPr lang="en-US" dirty="0"/>
              <a:t>, </a:t>
            </a:r>
            <a:r>
              <a:rPr lang="en-US" i="1" dirty="0"/>
              <a:t>t</a:t>
            </a:r>
            <a:r>
              <a:rPr lang="en-US" dirty="0"/>
              <a:t> </a:t>
            </a:r>
            <a:r>
              <a:rPr lang="en-US" dirty="0" err="1"/>
              <a:t>sekundlarda</a:t>
            </a:r>
            <a:r>
              <a:rPr lang="en-US" dirty="0"/>
              <a:t> </a:t>
            </a:r>
            <a:r>
              <a:rPr lang="en-US" dirty="0" err="1"/>
              <a:t>berilgan</a:t>
            </a:r>
            <a:r>
              <a:rPr lang="en-US" dirty="0"/>
              <a:t>)  </a:t>
            </a:r>
            <a:r>
              <a:rPr lang="en-US" dirty="0" err="1"/>
              <a:t>qonun</a:t>
            </a:r>
            <a:r>
              <a:rPr lang="en-US" dirty="0"/>
              <a:t> </a:t>
            </a:r>
            <a:r>
              <a:rPr lang="en-US" dirty="0" err="1"/>
              <a:t>bo‘yicha</a:t>
            </a:r>
            <a:r>
              <a:rPr lang="en-US" dirty="0"/>
              <a:t> </a:t>
            </a:r>
            <a:r>
              <a:rPr lang="en-US" dirty="0" err="1"/>
              <a:t>to‘g‘ri</a:t>
            </a:r>
            <a:r>
              <a:rPr lang="en-US" dirty="0"/>
              <a:t> </a:t>
            </a:r>
            <a:r>
              <a:rPr lang="en-US" dirty="0" err="1"/>
              <a:t>chiziqli</a:t>
            </a:r>
            <a:r>
              <a:rPr lang="en-US" dirty="0"/>
              <a:t> </a:t>
            </a:r>
            <a:r>
              <a:rPr lang="en-US" dirty="0" err="1"/>
              <a:t>harakat</a:t>
            </a:r>
            <a:r>
              <a:rPr lang="en-US" dirty="0"/>
              <a:t> </a:t>
            </a:r>
            <a:r>
              <a:rPr lang="en-US" dirty="0" err="1"/>
              <a:t>qilmoqda</a:t>
            </a:r>
            <a:r>
              <a:rPr lang="en-US" dirty="0"/>
              <a:t>. </a:t>
            </a:r>
            <a:r>
              <a:rPr lang="en-US" dirty="0" err="1"/>
              <a:t>Uning</a:t>
            </a:r>
            <a:r>
              <a:rPr lang="en-US" dirty="0"/>
              <a:t> </a:t>
            </a:r>
            <a:r>
              <a:rPr lang="en-US" dirty="0" err="1"/>
              <a:t>o‘zgarmas</a:t>
            </a:r>
            <a:r>
              <a:rPr lang="en-US" dirty="0"/>
              <a:t> </a:t>
            </a:r>
            <a:r>
              <a:rPr lang="en-US" dirty="0" err="1"/>
              <a:t>kuch</a:t>
            </a:r>
            <a:r>
              <a:rPr lang="en-US" dirty="0"/>
              <a:t> </a:t>
            </a:r>
            <a:r>
              <a:rPr lang="en-US" dirty="0" err="1"/>
              <a:t>ta’sirida</a:t>
            </a:r>
            <a:r>
              <a:rPr lang="en-US" dirty="0"/>
              <a:t> </a:t>
            </a:r>
            <a:r>
              <a:rPr lang="en-US" dirty="0" err="1"/>
              <a:t>harakat</a:t>
            </a:r>
            <a:r>
              <a:rPr lang="en-US" dirty="0"/>
              <a:t> </a:t>
            </a:r>
            <a:r>
              <a:rPr lang="en-US" dirty="0" err="1"/>
              <a:t>qilishini</a:t>
            </a:r>
            <a:r>
              <a:rPr lang="en-US" dirty="0"/>
              <a:t> </a:t>
            </a:r>
            <a:r>
              <a:rPr lang="en-US" dirty="0" err="1"/>
              <a:t>ko‘rsating</a:t>
            </a:r>
            <a:r>
              <a:rPr lang="en-US" dirty="0"/>
              <a:t>. </a:t>
            </a:r>
            <a:endParaRPr lang="ru-RU" dirty="0"/>
          </a:p>
          <a:p>
            <a:pPr eaLnBrk="1" fontAlgn="auto" hangingPunct="1">
              <a:spcAft>
                <a:spcPts val="0"/>
              </a:spcAft>
              <a:buFont typeface="Arial" pitchFamily="34" charset="0"/>
              <a:buChar char="•"/>
              <a:defRPr/>
            </a:pPr>
            <a:r>
              <a:rPr lang="en-US" i="1" dirty="0" err="1"/>
              <a:t>Yechish</a:t>
            </a:r>
            <a:r>
              <a:rPr lang="en-US" dirty="0"/>
              <a:t>. </a:t>
            </a:r>
            <a:r>
              <a:rPr lang="de-DE" i="1" dirty="0"/>
              <a:t>s</a:t>
            </a:r>
            <a:r>
              <a:rPr lang="en-US" i="1" dirty="0"/>
              <a:t>’=(5</a:t>
            </a:r>
            <a:r>
              <a:rPr lang="de-DE" i="1" dirty="0"/>
              <a:t>t</a:t>
            </a:r>
            <a:r>
              <a:rPr lang="en-US" i="1" baseline="30000" dirty="0"/>
              <a:t>2</a:t>
            </a:r>
            <a:r>
              <a:rPr lang="en-US" i="1" dirty="0"/>
              <a:t>+3</a:t>
            </a:r>
            <a:r>
              <a:rPr lang="de-DE" i="1" dirty="0"/>
              <a:t>t</a:t>
            </a:r>
            <a:r>
              <a:rPr lang="en-US" i="1" dirty="0"/>
              <a:t>+12)’=10</a:t>
            </a:r>
            <a:r>
              <a:rPr lang="de-DE" i="1" dirty="0"/>
              <a:t>t</a:t>
            </a:r>
            <a:r>
              <a:rPr lang="en-US" i="1" dirty="0"/>
              <a:t>+3; </a:t>
            </a:r>
            <a:r>
              <a:rPr lang="de-DE" i="1" dirty="0"/>
              <a:t>s</a:t>
            </a:r>
            <a:r>
              <a:rPr lang="en-US" i="1" dirty="0"/>
              <a:t>’’=(10</a:t>
            </a:r>
            <a:r>
              <a:rPr lang="de-DE" i="1" dirty="0"/>
              <a:t>t</a:t>
            </a:r>
            <a:r>
              <a:rPr lang="en-US" i="1" dirty="0"/>
              <a:t>+3)’=10</a:t>
            </a:r>
            <a:r>
              <a:rPr lang="en-US" dirty="0"/>
              <a:t>, </a:t>
            </a:r>
            <a:r>
              <a:rPr lang="en-US" dirty="0" err="1"/>
              <a:t>bundan</a:t>
            </a:r>
            <a:r>
              <a:rPr lang="en-US" dirty="0"/>
              <a:t> </a:t>
            </a:r>
            <a:r>
              <a:rPr lang="de-DE" i="1" dirty="0"/>
              <a:t>a</a:t>
            </a:r>
            <a:r>
              <a:rPr lang="en-US" i="1" dirty="0"/>
              <a:t>=10m/s</a:t>
            </a:r>
            <a:r>
              <a:rPr lang="en-US" i="1" baseline="30000" dirty="0"/>
              <a:t>2</a:t>
            </a:r>
            <a:r>
              <a:rPr lang="en-US" dirty="0"/>
              <a:t> </a:t>
            </a:r>
            <a:r>
              <a:rPr lang="uz-Cyrl-UZ" dirty="0"/>
              <a:t>bo‘lib, harakat tezlanishi o‘zgarmas ekan. Nyuton qonuni bo‘yicha kuch tezlanishga proporsional. Demak, kuch ham o‘zgarmas ekan. </a:t>
            </a:r>
            <a:endParaRPr lang="ru-RU" dirty="0"/>
          </a:p>
          <a:p>
            <a:pPr marL="0" indent="0" eaLnBrk="1" fontAlgn="auto" hangingPunct="1">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Rectangle 2"/>
          <p:cNvSpPr>
            <a:spLocks noGrp="1"/>
          </p:cNvSpPr>
          <p:nvPr>
            <p:ph type="title"/>
          </p:nvPr>
        </p:nvSpPr>
        <p:spPr/>
        <p:txBody>
          <a:bodyPr/>
          <a:lstStyle/>
          <a:p>
            <a:endParaRPr lang="ru-RU" smtClean="0"/>
          </a:p>
        </p:txBody>
      </p:sp>
      <p:sp>
        <p:nvSpPr>
          <p:cNvPr id="32778" name="Rectangle 3"/>
          <p:cNvSpPr>
            <a:spLocks noGrp="1"/>
          </p:cNvSpPr>
          <p:nvPr>
            <p:ph idx="1"/>
          </p:nvPr>
        </p:nvSpPr>
        <p:spPr/>
        <p:txBody>
          <a:bodyPr/>
          <a:lstStyle/>
          <a:p>
            <a:endParaRPr lang="ru-RU" smtClean="0"/>
          </a:p>
        </p:txBody>
      </p:sp>
      <p:sp>
        <p:nvSpPr>
          <p:cNvPr id="32779" name="Заголовок 1"/>
          <p:cNvSpPr>
            <a:spLocks/>
          </p:cNvSpPr>
          <p:nvPr/>
        </p:nvSpPr>
        <p:spPr bwMode="auto">
          <a:xfrm>
            <a:off x="0" y="0"/>
            <a:ext cx="9144000" cy="1800225"/>
          </a:xfrm>
          <a:prstGeom prst="rect">
            <a:avLst/>
          </a:prstGeom>
          <a:solidFill>
            <a:srgbClr val="CCFFFF"/>
          </a:solidFill>
          <a:ln w="9525">
            <a:noFill/>
            <a:miter lim="800000"/>
            <a:headEnd/>
            <a:tailEnd/>
          </a:ln>
        </p:spPr>
        <p:txBody>
          <a:bodyPr anchor="ctr"/>
          <a:lstStyle/>
          <a:p>
            <a:pPr algn="ctr"/>
            <a:r>
              <a:rPr lang="en-US" sz="2800" b="1" i="1" u="sng">
                <a:solidFill>
                  <a:srgbClr val="FF0000"/>
                </a:solidFill>
                <a:latin typeface="Calibri" pitchFamily="34" charset="0"/>
              </a:rPr>
              <a:t>LEYBNIS FORMULASI NIMA UCHUN KERAK.</a:t>
            </a:r>
            <a:br>
              <a:rPr lang="en-US" sz="2800" b="1" i="1" u="sng">
                <a:solidFill>
                  <a:srgbClr val="FF0000"/>
                </a:solidFill>
                <a:latin typeface="Calibri" pitchFamily="34" charset="0"/>
              </a:rPr>
            </a:br>
            <a:r>
              <a:rPr lang="en-US" sz="2800" b="1" i="1" u="sng">
                <a:solidFill>
                  <a:srgbClr val="FF0000"/>
                </a:solidFill>
                <a:latin typeface="Calibri" pitchFamily="34" charset="0"/>
              </a:rPr>
              <a:t>JADVALNI  TO’LDIRING:</a:t>
            </a:r>
            <a:endParaRPr lang="ru-RU" sz="2800" b="1" i="1" u="sng">
              <a:solidFill>
                <a:srgbClr val="FF0000"/>
              </a:solidFill>
              <a:latin typeface="Calibri" pitchFamily="34" charset="0"/>
            </a:endParaRPr>
          </a:p>
        </p:txBody>
      </p:sp>
      <p:sp>
        <p:nvSpPr>
          <p:cNvPr id="32780" name="Объект 2"/>
          <p:cNvSpPr>
            <a:spLocks/>
          </p:cNvSpPr>
          <p:nvPr/>
        </p:nvSpPr>
        <p:spPr bwMode="auto">
          <a:xfrm>
            <a:off x="0" y="1776413"/>
            <a:ext cx="9144000" cy="5081587"/>
          </a:xfrm>
          <a:prstGeom prst="rect">
            <a:avLst/>
          </a:prstGeom>
          <a:solidFill>
            <a:srgbClr val="CCFFFF"/>
          </a:solidFill>
          <a:ln w="9525">
            <a:noFill/>
            <a:miter lim="800000"/>
            <a:headEnd/>
            <a:tailEnd/>
          </a:ln>
        </p:spPr>
        <p:txBody>
          <a:bodyPr/>
          <a:lstStyle/>
          <a:p>
            <a:pPr marL="342900" indent="-342900">
              <a:spcBef>
                <a:spcPct val="20000"/>
              </a:spcBef>
              <a:buFont typeface="Arial" charset="0"/>
              <a:buChar char="•"/>
            </a:pPr>
            <a:r>
              <a:rPr lang="en-US" sz="3200">
                <a:latin typeface="Calibri" pitchFamily="34" charset="0"/>
              </a:rPr>
              <a:t>                     </a:t>
            </a:r>
            <a:endParaRPr lang="ru-RU" sz="3200">
              <a:latin typeface="Calibri" pitchFamily="34" charset="0"/>
            </a:endParaRPr>
          </a:p>
        </p:txBody>
      </p:sp>
      <p:sp>
        <p:nvSpPr>
          <p:cNvPr id="202754" name="Содержимое 2"/>
          <p:cNvSpPr>
            <a:spLocks/>
          </p:cNvSpPr>
          <p:nvPr/>
        </p:nvSpPr>
        <p:spPr bwMode="auto">
          <a:xfrm>
            <a:off x="395288" y="1196975"/>
            <a:ext cx="8424862" cy="4148138"/>
          </a:xfrm>
          <a:prstGeom prst="rect">
            <a:avLst/>
          </a:prstGeom>
          <a:noFill/>
          <a:ln w="9525">
            <a:noFill/>
            <a:miter lim="800000"/>
            <a:headEnd/>
            <a:tailEnd/>
          </a:ln>
        </p:spPr>
        <p:txBody>
          <a:bodyPr lIns="182880" tIns="91440"/>
          <a:lstStyle/>
          <a:p>
            <a:pPr>
              <a:spcBef>
                <a:spcPct val="20000"/>
              </a:spcBef>
              <a:buFont typeface="Arial" charset="0"/>
              <a:buNone/>
            </a:pPr>
            <a:endParaRPr lang="ru-RU" sz="2600" b="1" i="1">
              <a:solidFill>
                <a:srgbClr val="0000FF"/>
              </a:solidFill>
              <a:latin typeface="Monotype Corsiva" pitchFamily="66" charset="0"/>
            </a:endParaRPr>
          </a:p>
          <a:p>
            <a:pPr>
              <a:spcBef>
                <a:spcPct val="20000"/>
              </a:spcBef>
              <a:buFont typeface="Arial" charset="0"/>
              <a:buNone/>
            </a:pPr>
            <a:endParaRPr lang="ru-RU" sz="2600" b="1" i="1">
              <a:solidFill>
                <a:srgbClr val="0000FF"/>
              </a:solidFill>
              <a:latin typeface="Monotype Corsiva" pitchFamily="66" charset="0"/>
            </a:endParaRPr>
          </a:p>
        </p:txBody>
      </p:sp>
      <p:sp>
        <p:nvSpPr>
          <p:cNvPr id="32782" name="Rectangle 3"/>
          <p:cNvSpPr>
            <a:spLocks noChangeArrowheads="1"/>
          </p:cNvSpPr>
          <p:nvPr/>
        </p:nvSpPr>
        <p:spPr bwMode="auto">
          <a:xfrm>
            <a:off x="0" y="2328863"/>
            <a:ext cx="9144000" cy="0"/>
          </a:xfrm>
          <a:prstGeom prst="rect">
            <a:avLst/>
          </a:prstGeom>
          <a:noFill/>
          <a:ln w="9525">
            <a:noFill/>
            <a:miter lim="800000"/>
            <a:headEnd/>
            <a:tailEnd/>
          </a:ln>
        </p:spPr>
        <p:txBody>
          <a:bodyPr wrap="none" anchor="ctr">
            <a:spAutoFit/>
          </a:bodyPr>
          <a:lstStyle/>
          <a:p>
            <a:endParaRPr lang="ru-RU" sz="1200" b="1" i="1">
              <a:latin typeface="Tahoma" pitchFamily="34" charset="0"/>
            </a:endParaRPr>
          </a:p>
        </p:txBody>
      </p:sp>
      <p:graphicFrame>
        <p:nvGraphicFramePr>
          <p:cNvPr id="32776" name="Object 4"/>
          <p:cNvGraphicFramePr>
            <a:graphicFrameLocks noChangeAspect="1"/>
          </p:cNvGraphicFramePr>
          <p:nvPr/>
        </p:nvGraphicFramePr>
        <p:xfrm>
          <a:off x="250825" y="1484313"/>
          <a:ext cx="8713788" cy="4824412"/>
        </p:xfrm>
        <a:graphic>
          <a:graphicData uri="http://schemas.openxmlformats.org/presentationml/2006/ole">
            <mc:AlternateContent xmlns:mc="http://schemas.openxmlformats.org/markup-compatibility/2006">
              <mc:Choice xmlns:v="urn:schemas-microsoft-com:vml" Requires="v">
                <p:oleObj spid="_x0000_s32781" name="Рисунок" r:id="rId3" imgW="4829556" imgH="2200656" progId="Word.Picture.8">
                  <p:embed/>
                </p:oleObj>
              </mc:Choice>
              <mc:Fallback>
                <p:oleObj name="Рисунок" r:id="rId3" imgW="4829556" imgH="2200656"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84313"/>
                        <a:ext cx="8713788" cy="4824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3" name="Rectangle 5"/>
          <p:cNvSpPr>
            <a:spLocks noChangeArrowheads="1"/>
          </p:cNvSpPr>
          <p:nvPr/>
        </p:nvSpPr>
        <p:spPr bwMode="auto">
          <a:xfrm>
            <a:off x="0" y="4732338"/>
            <a:ext cx="184150" cy="274637"/>
          </a:xfrm>
          <a:prstGeom prst="rect">
            <a:avLst/>
          </a:prstGeom>
          <a:noFill/>
          <a:ln w="9525">
            <a:noFill/>
            <a:miter lim="800000"/>
            <a:headEnd/>
            <a:tailEnd/>
          </a:ln>
        </p:spPr>
        <p:txBody>
          <a:bodyPr wrap="none" anchor="ctr">
            <a:spAutoFit/>
          </a:bodyPr>
          <a:lstStyle/>
          <a:p>
            <a:endParaRPr lang="ru-RU" sz="1200" b="1" i="1">
              <a:latin typeface="Tahoma" pitchFamily="34" charset="0"/>
            </a:endParaRPr>
          </a:p>
        </p:txBody>
      </p:sp>
      <p:sp>
        <p:nvSpPr>
          <p:cNvPr id="32784" name="Rectangle 6"/>
          <p:cNvSpPr>
            <a:spLocks noChangeArrowheads="1"/>
          </p:cNvSpPr>
          <p:nvPr/>
        </p:nvSpPr>
        <p:spPr bwMode="auto">
          <a:xfrm>
            <a:off x="0" y="2571750"/>
            <a:ext cx="184150" cy="274638"/>
          </a:xfrm>
          <a:prstGeom prst="rect">
            <a:avLst/>
          </a:prstGeom>
          <a:noFill/>
          <a:ln w="9525">
            <a:noFill/>
            <a:miter lim="800000"/>
            <a:headEnd/>
            <a:tailEnd/>
          </a:ln>
        </p:spPr>
        <p:txBody>
          <a:bodyPr wrap="none" anchor="ctr">
            <a:spAutoFit/>
          </a:bodyPr>
          <a:lstStyle/>
          <a:p>
            <a:endParaRPr lang="ru-RU" sz="1200" b="1" i="1">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nodePh="1">
                                  <p:stCondLst>
                                    <p:cond delay="0"/>
                                  </p:stCondLst>
                                  <p:endCondLst>
                                    <p:cond evt="begin" delay="0">
                                      <p:tn val="5"/>
                                    </p:cond>
                                  </p:endCondLst>
                                  <p:childTnLst>
                                    <p:set>
                                      <p:cBhvr>
                                        <p:cTn id="6" dur="1" fill="hold">
                                          <p:stCondLst>
                                            <p:cond delay="0"/>
                                          </p:stCondLst>
                                        </p:cTn>
                                        <p:tgtEl>
                                          <p:spTgt spid="202754"/>
                                        </p:tgtEl>
                                        <p:attrNameLst>
                                          <p:attrName>style.visibility</p:attrName>
                                        </p:attrNameLst>
                                      </p:cBhvr>
                                      <p:to>
                                        <p:strVal val="visible"/>
                                      </p:to>
                                    </p:set>
                                    <p:anim from="(-#ppt_w/2)" to="(#ppt_x)" calcmode="lin" valueType="num">
                                      <p:cBhvr>
                                        <p:cTn id="7" dur="600" fill="hold">
                                          <p:stCondLst>
                                            <p:cond delay="0"/>
                                          </p:stCondLst>
                                        </p:cTn>
                                        <p:tgtEl>
                                          <p:spTgt spid="202754"/>
                                        </p:tgtEl>
                                        <p:attrNameLst>
                                          <p:attrName>ppt_x</p:attrName>
                                        </p:attrNameLst>
                                      </p:cBhvr>
                                    </p:anim>
                                    <p:anim from="0" to="-1.0" calcmode="lin" valueType="num">
                                      <p:cBhvr>
                                        <p:cTn id="8" dur="200" decel="50000" autoRev="1" fill="hold">
                                          <p:stCondLst>
                                            <p:cond delay="600"/>
                                          </p:stCondLst>
                                        </p:cTn>
                                        <p:tgtEl>
                                          <p:spTgt spid="202754"/>
                                        </p:tgtEl>
                                        <p:attrNameLst>
                                          <p:attrName>xshear</p:attrName>
                                        </p:attrNameLst>
                                      </p:cBhvr>
                                    </p:anim>
                                    <p:animScale>
                                      <p:cBhvr>
                                        <p:cTn id="9" dur="200" decel="100000" autoRev="1" fill="hold">
                                          <p:stCondLst>
                                            <p:cond delay="600"/>
                                          </p:stCondLst>
                                        </p:cTn>
                                        <p:tgtEl>
                                          <p:spTgt spid="202754"/>
                                        </p:tgtEl>
                                      </p:cBhvr>
                                      <p:from x="100000" y="100000"/>
                                      <p:to x="80000" y="100000"/>
                                    </p:animScale>
                                    <p:anim by="(#ppt_h/3+#ppt_w*0.1)" calcmode="lin" valueType="num">
                                      <p:cBhvr additive="sum">
                                        <p:cTn id="10" dur="200" decel="100000" autoRev="1" fill="hold">
                                          <p:stCondLst>
                                            <p:cond delay="600"/>
                                          </p:stCondLst>
                                        </p:cTn>
                                        <p:tgtEl>
                                          <p:spTgt spid="20275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468313" y="-171450"/>
            <a:ext cx="8229600" cy="1143000"/>
          </a:xfrm>
        </p:spPr>
        <p:txBody>
          <a:bodyPr/>
          <a:lstStyle/>
          <a:p>
            <a:pPr eaLnBrk="1" hangingPunct="1"/>
            <a:r>
              <a:rPr lang="en-US" sz="3200" b="1" i="1" u="sng" smtClean="0"/>
              <a:t>BO’SH DOYRACHALARNI TO’LDIRING</a:t>
            </a:r>
            <a:endParaRPr lang="ru-RU" sz="3200" b="1" i="1" u="sng" smtClean="0"/>
          </a:p>
        </p:txBody>
      </p:sp>
      <p:sp>
        <p:nvSpPr>
          <p:cNvPr id="33795" name="Rectangle 7"/>
          <p:cNvSpPr>
            <a:spLocks noChangeArrowheads="1"/>
          </p:cNvSpPr>
          <p:nvPr/>
        </p:nvSpPr>
        <p:spPr bwMode="auto">
          <a:xfrm>
            <a:off x="0" y="2195513"/>
            <a:ext cx="9144000" cy="0"/>
          </a:xfrm>
          <a:prstGeom prst="rect">
            <a:avLst/>
          </a:prstGeom>
          <a:noFill/>
          <a:ln w="9525">
            <a:noFill/>
            <a:miter lim="800000"/>
            <a:headEnd/>
            <a:tailEnd/>
          </a:ln>
        </p:spPr>
        <p:txBody>
          <a:bodyPr wrap="none" anchor="ctr">
            <a:spAutoFit/>
          </a:bodyPr>
          <a:lstStyle/>
          <a:p>
            <a:endParaRPr lang="ru-RU" sz="1200" b="1" i="1">
              <a:latin typeface="Tahoma" pitchFamily="34" charset="0"/>
            </a:endParaRPr>
          </a:p>
        </p:txBody>
      </p:sp>
      <p:grpSp>
        <p:nvGrpSpPr>
          <p:cNvPr id="33796" name="Group 70"/>
          <p:cNvGrpSpPr>
            <a:grpSpLocks/>
          </p:cNvGrpSpPr>
          <p:nvPr/>
        </p:nvGrpSpPr>
        <p:grpSpPr bwMode="auto">
          <a:xfrm>
            <a:off x="684213" y="692150"/>
            <a:ext cx="8085137" cy="5999163"/>
            <a:chOff x="50" y="119"/>
            <a:chExt cx="5660" cy="4125"/>
          </a:xfrm>
        </p:grpSpPr>
        <p:grpSp>
          <p:nvGrpSpPr>
            <p:cNvPr id="33797" name="Group 69"/>
            <p:cNvGrpSpPr>
              <a:grpSpLocks/>
            </p:cNvGrpSpPr>
            <p:nvPr/>
          </p:nvGrpSpPr>
          <p:grpSpPr bwMode="auto">
            <a:xfrm>
              <a:off x="50" y="119"/>
              <a:ext cx="5660" cy="4125"/>
              <a:chOff x="50" y="119"/>
              <a:chExt cx="5660" cy="4125"/>
            </a:xfrm>
          </p:grpSpPr>
          <p:sp>
            <p:nvSpPr>
              <p:cNvPr id="131083" name="Oval 11"/>
              <p:cNvSpPr>
                <a:spLocks noChangeArrowheads="1"/>
              </p:cNvSpPr>
              <p:nvPr/>
            </p:nvSpPr>
            <p:spPr bwMode="auto">
              <a:xfrm>
                <a:off x="2746" y="1671"/>
                <a:ext cx="1212" cy="719"/>
              </a:xfrm>
              <a:prstGeom prst="ellipse">
                <a:avLst/>
              </a:prstGeom>
              <a:solidFill>
                <a:srgbClr val="FF99CC"/>
              </a:solidFill>
              <a:ln w="9525">
                <a:solidFill>
                  <a:srgbClr val="000000"/>
                </a:solidFill>
                <a:round/>
                <a:headEnd/>
                <a:tailEnd/>
              </a:ln>
              <a:effectLst>
                <a:outerShdw dist="107763" dir="2700000" algn="ctr" rotWithShape="0">
                  <a:srgbClr val="808080">
                    <a:alpha val="50000"/>
                  </a:srgbClr>
                </a:outerShdw>
              </a:effectLst>
            </p:spPr>
            <p:txBody>
              <a:bodyPr/>
              <a:lstStyle/>
              <a:p>
                <a:pPr algn="ctr">
                  <a:defRPr/>
                </a:pPr>
                <a:r>
                  <a:rPr lang="en-US" sz="1400" b="1" i="1">
                    <a:latin typeface="Tahoma" pitchFamily="34" charset="0"/>
                  </a:rPr>
                  <a:t>FUNKSIYA ORTIRMASI</a:t>
                </a:r>
                <a:endParaRPr lang="ru-RU" sz="1400" b="1" i="1">
                  <a:latin typeface="Tahoma" pitchFamily="34" charset="0"/>
                </a:endParaRPr>
              </a:p>
            </p:txBody>
          </p:sp>
          <p:sp>
            <p:nvSpPr>
              <p:cNvPr id="33805" name="Oval 12"/>
              <p:cNvSpPr>
                <a:spLocks noChangeArrowheads="1"/>
              </p:cNvSpPr>
              <p:nvPr/>
            </p:nvSpPr>
            <p:spPr bwMode="auto">
              <a:xfrm>
                <a:off x="4241" y="1468"/>
                <a:ext cx="862" cy="563"/>
              </a:xfrm>
              <a:prstGeom prst="ellipse">
                <a:avLst/>
              </a:prstGeom>
              <a:solidFill>
                <a:schemeClr val="bg1"/>
              </a:solidFill>
              <a:ln w="9525">
                <a:solidFill>
                  <a:srgbClr val="000000"/>
                </a:solidFill>
                <a:round/>
                <a:headEnd/>
                <a:tailEnd/>
              </a:ln>
            </p:spPr>
            <p:txBody>
              <a:bodyPr lIns="0" tIns="0" rIns="0" bIns="0"/>
              <a:lstStyle/>
              <a:p>
                <a:pPr algn="ctr"/>
                <a:endParaRPr lang="ru-RU" sz="2400" b="1" i="1">
                  <a:latin typeface="Tahoma" pitchFamily="34" charset="0"/>
                </a:endParaRPr>
              </a:p>
            </p:txBody>
          </p:sp>
          <p:sp>
            <p:nvSpPr>
              <p:cNvPr id="33806" name="Oval 13"/>
              <p:cNvSpPr>
                <a:spLocks noChangeArrowheads="1"/>
              </p:cNvSpPr>
              <p:nvPr/>
            </p:nvSpPr>
            <p:spPr bwMode="auto">
              <a:xfrm>
                <a:off x="1880" y="860"/>
                <a:ext cx="864" cy="540"/>
              </a:xfrm>
              <a:prstGeom prst="ellipse">
                <a:avLst/>
              </a:prstGeom>
              <a:solidFill>
                <a:srgbClr val="FFCCFF"/>
              </a:solidFill>
              <a:ln w="9525">
                <a:solidFill>
                  <a:srgbClr val="000000"/>
                </a:solidFill>
                <a:round/>
                <a:headEnd/>
                <a:tailEnd/>
              </a:ln>
            </p:spPr>
            <p:txBody>
              <a:bodyPr lIns="0" tIns="0" rIns="0" bIns="0"/>
              <a:lstStyle/>
              <a:p>
                <a:pPr algn="ctr"/>
                <a:r>
                  <a:rPr lang="en-US" sz="1200" b="1" i="1">
                    <a:latin typeface="Tahoma" pitchFamily="34" charset="0"/>
                  </a:rPr>
                  <a:t>FUNKSIYA HOSILASI</a:t>
                </a:r>
                <a:endParaRPr lang="ru-RU" sz="1200" b="1" i="1">
                  <a:latin typeface="Tahoma" pitchFamily="34" charset="0"/>
                </a:endParaRPr>
              </a:p>
            </p:txBody>
          </p:sp>
          <p:sp>
            <p:nvSpPr>
              <p:cNvPr id="33807" name="Oval 14"/>
              <p:cNvSpPr>
                <a:spLocks noChangeArrowheads="1"/>
              </p:cNvSpPr>
              <p:nvPr/>
            </p:nvSpPr>
            <p:spPr bwMode="auto">
              <a:xfrm>
                <a:off x="1465" y="1671"/>
                <a:ext cx="674" cy="540"/>
              </a:xfrm>
              <a:prstGeom prst="ellipse">
                <a:avLst/>
              </a:prstGeom>
              <a:solidFill>
                <a:srgbClr val="FFFFFF"/>
              </a:solidFill>
              <a:ln w="9525">
                <a:solidFill>
                  <a:srgbClr val="000000"/>
                </a:solidFill>
                <a:round/>
                <a:headEnd/>
                <a:tailEnd/>
              </a:ln>
            </p:spPr>
            <p:txBody>
              <a:bodyPr lIns="0" tIns="0" rIns="0" bIns="0"/>
              <a:lstStyle/>
              <a:p>
                <a:pPr algn="ctr"/>
                <a:endParaRPr lang="ru-RU" sz="2400" b="1" i="1">
                  <a:latin typeface="Tahoma" pitchFamily="34" charset="0"/>
                </a:endParaRPr>
              </a:p>
            </p:txBody>
          </p:sp>
          <p:sp>
            <p:nvSpPr>
              <p:cNvPr id="33808" name="Oval 15"/>
              <p:cNvSpPr>
                <a:spLocks noChangeArrowheads="1"/>
              </p:cNvSpPr>
              <p:nvPr/>
            </p:nvSpPr>
            <p:spPr bwMode="auto">
              <a:xfrm>
                <a:off x="2823" y="668"/>
                <a:ext cx="692" cy="553"/>
              </a:xfrm>
              <a:prstGeom prst="ellipse">
                <a:avLst/>
              </a:prstGeom>
              <a:solidFill>
                <a:srgbClr val="FFFFFF"/>
              </a:solidFill>
              <a:ln w="9525">
                <a:solidFill>
                  <a:srgbClr val="000000"/>
                </a:solidFill>
                <a:round/>
                <a:headEnd/>
                <a:tailEnd/>
              </a:ln>
            </p:spPr>
            <p:txBody>
              <a:bodyPr lIns="0" tIns="0" rIns="0" bIns="0"/>
              <a:lstStyle/>
              <a:p>
                <a:pPr algn="ctr"/>
                <a:r>
                  <a:rPr lang="en-US" sz="1100" b="1" i="1">
                    <a:latin typeface="Tahoma" pitchFamily="34" charset="0"/>
                  </a:rPr>
                  <a:t>n-TARTIBLI HOSILA</a:t>
                </a:r>
                <a:endParaRPr lang="ru-RU" sz="1100" b="1" i="1">
                  <a:latin typeface="Tahoma" pitchFamily="34" charset="0"/>
                </a:endParaRPr>
              </a:p>
            </p:txBody>
          </p:sp>
          <p:sp>
            <p:nvSpPr>
              <p:cNvPr id="33809" name="Oval 16"/>
              <p:cNvSpPr>
                <a:spLocks noChangeArrowheads="1"/>
              </p:cNvSpPr>
              <p:nvPr/>
            </p:nvSpPr>
            <p:spPr bwMode="auto">
              <a:xfrm>
                <a:off x="2274" y="119"/>
                <a:ext cx="607" cy="540"/>
              </a:xfrm>
              <a:prstGeom prst="ellipse">
                <a:avLst/>
              </a:prstGeom>
              <a:solidFill>
                <a:srgbClr val="FFFFFF"/>
              </a:solidFill>
              <a:ln w="9525">
                <a:solidFill>
                  <a:srgbClr val="000000"/>
                </a:solidFill>
                <a:round/>
                <a:headEnd/>
                <a:tailEnd/>
              </a:ln>
            </p:spPr>
            <p:txBody>
              <a:bodyPr lIns="0" rIns="0"/>
              <a:lstStyle/>
              <a:p>
                <a:pPr algn="ctr"/>
                <a:endParaRPr lang="ru-RU" sz="2400" b="1" i="1">
                  <a:latin typeface="Tahoma" pitchFamily="34" charset="0"/>
                </a:endParaRPr>
              </a:p>
            </p:txBody>
          </p:sp>
          <p:sp>
            <p:nvSpPr>
              <p:cNvPr id="33810" name="Oval 17"/>
              <p:cNvSpPr>
                <a:spLocks noChangeArrowheads="1"/>
              </p:cNvSpPr>
              <p:nvPr/>
            </p:nvSpPr>
            <p:spPr bwMode="auto">
              <a:xfrm>
                <a:off x="3689" y="389"/>
                <a:ext cx="607" cy="540"/>
              </a:xfrm>
              <a:prstGeom prst="ellipse">
                <a:avLst/>
              </a:prstGeom>
              <a:solidFill>
                <a:srgbClr val="FFFFFF"/>
              </a:solidFill>
              <a:ln w="9525">
                <a:solidFill>
                  <a:srgbClr val="000000"/>
                </a:solidFill>
                <a:round/>
                <a:headEnd/>
                <a:tailEnd/>
              </a:ln>
            </p:spPr>
            <p:txBody>
              <a:bodyPr/>
              <a:lstStyle/>
              <a:p>
                <a:pPr algn="ctr"/>
                <a:endParaRPr lang="ru-RU" sz="2400" b="1" i="1">
                  <a:latin typeface="Tahoma" pitchFamily="34" charset="0"/>
                </a:endParaRPr>
              </a:p>
            </p:txBody>
          </p:sp>
          <p:sp>
            <p:nvSpPr>
              <p:cNvPr id="33811" name="Oval 18"/>
              <p:cNvSpPr>
                <a:spLocks noChangeArrowheads="1"/>
              </p:cNvSpPr>
              <p:nvPr/>
            </p:nvSpPr>
            <p:spPr bwMode="auto">
              <a:xfrm>
                <a:off x="3555" y="1132"/>
                <a:ext cx="561" cy="539"/>
              </a:xfrm>
              <a:prstGeom prst="ellipse">
                <a:avLst/>
              </a:prstGeom>
              <a:solidFill>
                <a:srgbClr val="FFFFFF"/>
              </a:solidFill>
              <a:ln w="9525">
                <a:solidFill>
                  <a:srgbClr val="000000"/>
                </a:solidFill>
                <a:round/>
                <a:headEnd/>
                <a:tailEnd/>
              </a:ln>
            </p:spPr>
            <p:txBody>
              <a:bodyPr/>
              <a:lstStyle/>
              <a:p>
                <a:pPr algn="ctr"/>
                <a:endParaRPr lang="ru-RU" sz="2400" b="1" i="1">
                  <a:latin typeface="Tahoma" pitchFamily="34" charset="0"/>
                </a:endParaRPr>
              </a:p>
            </p:txBody>
          </p:sp>
          <p:sp>
            <p:nvSpPr>
              <p:cNvPr id="33812" name="Oval 19"/>
              <p:cNvSpPr>
                <a:spLocks noChangeArrowheads="1"/>
              </p:cNvSpPr>
              <p:nvPr/>
            </p:nvSpPr>
            <p:spPr bwMode="auto">
              <a:xfrm>
                <a:off x="2139" y="2481"/>
                <a:ext cx="742" cy="540"/>
              </a:xfrm>
              <a:prstGeom prst="ellipse">
                <a:avLst/>
              </a:prstGeom>
              <a:solidFill>
                <a:srgbClr val="FFCCFF"/>
              </a:solidFill>
              <a:ln w="9525">
                <a:solidFill>
                  <a:srgbClr val="000000"/>
                </a:solidFill>
                <a:round/>
                <a:headEnd/>
                <a:tailEnd/>
              </a:ln>
            </p:spPr>
            <p:txBody>
              <a:bodyPr lIns="0" tIns="0" rIns="0" bIns="0"/>
              <a:lstStyle/>
              <a:p>
                <a:pPr algn="ctr"/>
                <a:endParaRPr lang="ru-RU" sz="2400" b="1" i="1">
                  <a:latin typeface="Tahoma" pitchFamily="34" charset="0"/>
                </a:endParaRPr>
              </a:p>
            </p:txBody>
          </p:sp>
          <p:sp>
            <p:nvSpPr>
              <p:cNvPr id="33813" name="Oval 20"/>
              <p:cNvSpPr>
                <a:spLocks noChangeArrowheads="1"/>
              </p:cNvSpPr>
              <p:nvPr/>
            </p:nvSpPr>
            <p:spPr bwMode="auto">
              <a:xfrm>
                <a:off x="5036" y="1828"/>
                <a:ext cx="674" cy="540"/>
              </a:xfrm>
              <a:prstGeom prst="ellipse">
                <a:avLst/>
              </a:prstGeom>
              <a:solidFill>
                <a:srgbClr val="FFFFFF"/>
              </a:solidFill>
              <a:ln w="9525">
                <a:solidFill>
                  <a:srgbClr val="000000"/>
                </a:solidFill>
                <a:round/>
                <a:headEnd/>
                <a:tailEnd/>
              </a:ln>
            </p:spPr>
            <p:txBody>
              <a:bodyPr lIns="0" tIns="0" rIns="0" bIns="0"/>
              <a:lstStyle/>
              <a:p>
                <a:pPr algn="ctr"/>
                <a:endParaRPr lang="ru-RU" sz="2400" b="1" i="1">
                  <a:latin typeface="Tahoma" pitchFamily="34" charset="0"/>
                </a:endParaRPr>
              </a:p>
            </p:txBody>
          </p:sp>
          <p:sp>
            <p:nvSpPr>
              <p:cNvPr id="33814" name="Oval 21"/>
              <p:cNvSpPr>
                <a:spLocks noChangeArrowheads="1"/>
              </p:cNvSpPr>
              <p:nvPr/>
            </p:nvSpPr>
            <p:spPr bwMode="auto">
              <a:xfrm>
                <a:off x="4766" y="839"/>
                <a:ext cx="742" cy="539"/>
              </a:xfrm>
              <a:prstGeom prst="ellipse">
                <a:avLst/>
              </a:prstGeom>
              <a:solidFill>
                <a:srgbClr val="FFFFFF"/>
              </a:solidFill>
              <a:ln w="9525">
                <a:solidFill>
                  <a:srgbClr val="000000"/>
                </a:solidFill>
                <a:round/>
                <a:headEnd/>
                <a:tailEnd/>
              </a:ln>
            </p:spPr>
            <p:txBody>
              <a:bodyPr lIns="0" tIns="0" rIns="0" bIns="0"/>
              <a:lstStyle/>
              <a:p>
                <a:pPr algn="ctr"/>
                <a:endParaRPr lang="ru-RU" sz="2400" b="1" i="1">
                  <a:latin typeface="Tahoma" pitchFamily="34" charset="0"/>
                </a:endParaRPr>
              </a:p>
            </p:txBody>
          </p:sp>
          <p:sp>
            <p:nvSpPr>
              <p:cNvPr id="33815" name="Oval 22"/>
              <p:cNvSpPr>
                <a:spLocks noChangeArrowheads="1"/>
              </p:cNvSpPr>
              <p:nvPr/>
            </p:nvSpPr>
            <p:spPr bwMode="auto">
              <a:xfrm>
                <a:off x="2139" y="3704"/>
                <a:ext cx="617" cy="540"/>
              </a:xfrm>
              <a:prstGeom prst="ellipse">
                <a:avLst/>
              </a:prstGeom>
              <a:solidFill>
                <a:srgbClr val="FFFFFF"/>
              </a:solidFill>
              <a:ln w="9525">
                <a:solidFill>
                  <a:srgbClr val="000000"/>
                </a:solidFill>
                <a:round/>
                <a:headEnd/>
                <a:tailEnd/>
              </a:ln>
            </p:spPr>
            <p:txBody>
              <a:bodyPr/>
              <a:lstStyle/>
              <a:p>
                <a:pPr algn="ctr"/>
                <a:endParaRPr lang="ru-RU" sz="2400" b="1" i="1">
                  <a:latin typeface="Tahoma" pitchFamily="34" charset="0"/>
                </a:endParaRPr>
              </a:p>
            </p:txBody>
          </p:sp>
          <p:sp>
            <p:nvSpPr>
              <p:cNvPr id="33816" name="Oval 23"/>
              <p:cNvSpPr>
                <a:spLocks noChangeArrowheads="1"/>
              </p:cNvSpPr>
              <p:nvPr/>
            </p:nvSpPr>
            <p:spPr bwMode="auto">
              <a:xfrm>
                <a:off x="1667" y="3268"/>
                <a:ext cx="674" cy="540"/>
              </a:xfrm>
              <a:prstGeom prst="ellipse">
                <a:avLst/>
              </a:prstGeom>
              <a:solidFill>
                <a:srgbClr val="FFFFFF"/>
              </a:solidFill>
              <a:ln w="9525">
                <a:solidFill>
                  <a:srgbClr val="000000"/>
                </a:solidFill>
                <a:round/>
                <a:headEnd/>
                <a:tailEnd/>
              </a:ln>
            </p:spPr>
            <p:txBody>
              <a:bodyPr/>
              <a:lstStyle/>
              <a:p>
                <a:pPr algn="ctr"/>
                <a:endParaRPr lang="ru-RU" sz="2400" b="1" i="1">
                  <a:latin typeface="Tahoma" pitchFamily="34" charset="0"/>
                </a:endParaRPr>
              </a:p>
            </p:txBody>
          </p:sp>
          <p:sp>
            <p:nvSpPr>
              <p:cNvPr id="33817" name="Oval 24"/>
              <p:cNvSpPr>
                <a:spLocks noChangeArrowheads="1"/>
              </p:cNvSpPr>
              <p:nvPr/>
            </p:nvSpPr>
            <p:spPr bwMode="auto">
              <a:xfrm>
                <a:off x="791" y="3358"/>
                <a:ext cx="674" cy="540"/>
              </a:xfrm>
              <a:prstGeom prst="ellipse">
                <a:avLst/>
              </a:prstGeom>
              <a:solidFill>
                <a:srgbClr val="FFFFFF"/>
              </a:solidFill>
              <a:ln w="9525">
                <a:solidFill>
                  <a:srgbClr val="000000"/>
                </a:solidFill>
                <a:round/>
                <a:headEnd/>
                <a:tailEnd/>
              </a:ln>
            </p:spPr>
            <p:txBody>
              <a:bodyPr/>
              <a:lstStyle/>
              <a:p>
                <a:pPr algn="ctr"/>
                <a:endParaRPr lang="ru-RU" sz="2400" b="1" i="1">
                  <a:latin typeface="Tahoma" pitchFamily="34" charset="0"/>
                </a:endParaRPr>
              </a:p>
            </p:txBody>
          </p:sp>
          <p:sp>
            <p:nvSpPr>
              <p:cNvPr id="33818" name="Line 25"/>
              <p:cNvSpPr>
                <a:spLocks noChangeShapeType="1"/>
              </p:cNvSpPr>
              <p:nvPr/>
            </p:nvSpPr>
            <p:spPr bwMode="auto">
              <a:xfrm flipV="1">
                <a:off x="3959" y="1842"/>
                <a:ext cx="327" cy="99"/>
              </a:xfrm>
              <a:prstGeom prst="line">
                <a:avLst/>
              </a:prstGeom>
              <a:noFill/>
              <a:ln w="9525">
                <a:solidFill>
                  <a:srgbClr val="000000"/>
                </a:solidFill>
                <a:round/>
                <a:headEnd/>
                <a:tailEnd/>
              </a:ln>
            </p:spPr>
            <p:txBody>
              <a:bodyPr/>
              <a:lstStyle/>
              <a:p>
                <a:endParaRPr lang="ru-RU"/>
              </a:p>
            </p:txBody>
          </p:sp>
          <p:sp>
            <p:nvSpPr>
              <p:cNvPr id="33819" name="Line 26"/>
              <p:cNvSpPr>
                <a:spLocks noChangeShapeType="1"/>
              </p:cNvSpPr>
              <p:nvPr/>
            </p:nvSpPr>
            <p:spPr bwMode="auto">
              <a:xfrm flipH="1" flipV="1">
                <a:off x="2476" y="1401"/>
                <a:ext cx="539" cy="337"/>
              </a:xfrm>
              <a:prstGeom prst="line">
                <a:avLst/>
              </a:prstGeom>
              <a:noFill/>
              <a:ln w="9525">
                <a:solidFill>
                  <a:srgbClr val="000000"/>
                </a:solidFill>
                <a:round/>
                <a:headEnd/>
                <a:tailEnd/>
              </a:ln>
            </p:spPr>
            <p:txBody>
              <a:bodyPr/>
              <a:lstStyle/>
              <a:p>
                <a:endParaRPr lang="ru-RU"/>
              </a:p>
            </p:txBody>
          </p:sp>
          <p:sp>
            <p:nvSpPr>
              <p:cNvPr id="33820" name="Line 27"/>
              <p:cNvSpPr>
                <a:spLocks noChangeShapeType="1"/>
              </p:cNvSpPr>
              <p:nvPr/>
            </p:nvSpPr>
            <p:spPr bwMode="auto">
              <a:xfrm flipV="1">
                <a:off x="2716" y="1034"/>
                <a:ext cx="114" cy="29"/>
              </a:xfrm>
              <a:prstGeom prst="line">
                <a:avLst/>
              </a:prstGeom>
              <a:noFill/>
              <a:ln w="9525">
                <a:solidFill>
                  <a:srgbClr val="000000"/>
                </a:solidFill>
                <a:round/>
                <a:headEnd/>
                <a:tailEnd/>
              </a:ln>
            </p:spPr>
            <p:txBody>
              <a:bodyPr/>
              <a:lstStyle/>
              <a:p>
                <a:endParaRPr lang="ru-RU"/>
              </a:p>
            </p:txBody>
          </p:sp>
          <p:sp>
            <p:nvSpPr>
              <p:cNvPr id="33821" name="Line 28"/>
              <p:cNvSpPr>
                <a:spLocks noChangeShapeType="1"/>
              </p:cNvSpPr>
              <p:nvPr/>
            </p:nvSpPr>
            <p:spPr bwMode="auto">
              <a:xfrm flipV="1">
                <a:off x="3424" y="682"/>
                <a:ext cx="262" cy="72"/>
              </a:xfrm>
              <a:prstGeom prst="line">
                <a:avLst/>
              </a:prstGeom>
              <a:noFill/>
              <a:ln w="9525">
                <a:solidFill>
                  <a:srgbClr val="000000"/>
                </a:solidFill>
                <a:round/>
                <a:headEnd/>
                <a:tailEnd/>
              </a:ln>
            </p:spPr>
            <p:txBody>
              <a:bodyPr/>
              <a:lstStyle/>
              <a:p>
                <a:endParaRPr lang="ru-RU"/>
              </a:p>
            </p:txBody>
          </p:sp>
          <p:sp>
            <p:nvSpPr>
              <p:cNvPr id="33822" name="Line 29"/>
              <p:cNvSpPr>
                <a:spLocks noChangeShapeType="1"/>
              </p:cNvSpPr>
              <p:nvPr/>
            </p:nvSpPr>
            <p:spPr bwMode="auto">
              <a:xfrm>
                <a:off x="3470" y="1071"/>
                <a:ext cx="152" cy="150"/>
              </a:xfrm>
              <a:prstGeom prst="line">
                <a:avLst/>
              </a:prstGeom>
              <a:noFill/>
              <a:ln w="9525">
                <a:solidFill>
                  <a:srgbClr val="000000"/>
                </a:solidFill>
                <a:round/>
                <a:headEnd/>
                <a:tailEnd/>
              </a:ln>
            </p:spPr>
            <p:txBody>
              <a:bodyPr/>
              <a:lstStyle/>
              <a:p>
                <a:endParaRPr lang="ru-RU"/>
              </a:p>
            </p:txBody>
          </p:sp>
          <p:sp>
            <p:nvSpPr>
              <p:cNvPr id="33823" name="Line 30"/>
              <p:cNvSpPr>
                <a:spLocks noChangeShapeType="1"/>
              </p:cNvSpPr>
              <p:nvPr/>
            </p:nvSpPr>
            <p:spPr bwMode="auto">
              <a:xfrm flipH="1" flipV="1">
                <a:off x="2782" y="611"/>
                <a:ext cx="99" cy="161"/>
              </a:xfrm>
              <a:prstGeom prst="line">
                <a:avLst/>
              </a:prstGeom>
              <a:noFill/>
              <a:ln w="9525">
                <a:solidFill>
                  <a:srgbClr val="000000"/>
                </a:solidFill>
                <a:round/>
                <a:headEnd/>
                <a:tailEnd/>
              </a:ln>
            </p:spPr>
            <p:txBody>
              <a:bodyPr/>
              <a:lstStyle/>
              <a:p>
                <a:endParaRPr lang="ru-RU"/>
              </a:p>
            </p:txBody>
          </p:sp>
          <p:sp>
            <p:nvSpPr>
              <p:cNvPr id="33824" name="Oval 31"/>
              <p:cNvSpPr>
                <a:spLocks noChangeArrowheads="1"/>
              </p:cNvSpPr>
              <p:nvPr/>
            </p:nvSpPr>
            <p:spPr bwMode="auto">
              <a:xfrm>
                <a:off x="790" y="2001"/>
                <a:ext cx="674" cy="547"/>
              </a:xfrm>
              <a:prstGeom prst="ellipse">
                <a:avLst/>
              </a:prstGeom>
              <a:solidFill>
                <a:srgbClr val="FFFFFF"/>
              </a:solidFill>
              <a:ln w="9525">
                <a:solidFill>
                  <a:srgbClr val="000000"/>
                </a:solidFill>
                <a:round/>
                <a:headEnd/>
                <a:tailEnd/>
              </a:ln>
            </p:spPr>
            <p:txBody>
              <a:bodyPr lIns="0" tIns="0" rIns="0" bIns="0"/>
              <a:lstStyle/>
              <a:p>
                <a:pPr algn="ctr"/>
                <a:endParaRPr lang="ru-RU" sz="2400" b="1" i="1">
                  <a:latin typeface="Tahoma" pitchFamily="34" charset="0"/>
                </a:endParaRPr>
              </a:p>
            </p:txBody>
          </p:sp>
          <p:sp>
            <p:nvSpPr>
              <p:cNvPr id="33825" name="Oval 32"/>
              <p:cNvSpPr>
                <a:spLocks noChangeArrowheads="1"/>
              </p:cNvSpPr>
              <p:nvPr/>
            </p:nvSpPr>
            <p:spPr bwMode="auto">
              <a:xfrm>
                <a:off x="4021" y="2217"/>
                <a:ext cx="719" cy="540"/>
              </a:xfrm>
              <a:prstGeom prst="ellipse">
                <a:avLst/>
              </a:prstGeom>
              <a:solidFill>
                <a:srgbClr val="FFFFFF"/>
              </a:solidFill>
              <a:ln w="9525">
                <a:solidFill>
                  <a:srgbClr val="000000"/>
                </a:solidFill>
                <a:round/>
                <a:headEnd/>
                <a:tailEnd/>
              </a:ln>
            </p:spPr>
            <p:txBody>
              <a:bodyPr/>
              <a:lstStyle/>
              <a:p>
                <a:pPr algn="ctr"/>
                <a:endParaRPr lang="ru-RU" sz="1200">
                  <a:latin typeface="Tahoma" pitchFamily="34" charset="0"/>
                </a:endParaRPr>
              </a:p>
            </p:txBody>
          </p:sp>
          <p:sp>
            <p:nvSpPr>
              <p:cNvPr id="33826" name="Oval 33"/>
              <p:cNvSpPr>
                <a:spLocks noChangeArrowheads="1"/>
              </p:cNvSpPr>
              <p:nvPr/>
            </p:nvSpPr>
            <p:spPr bwMode="auto">
              <a:xfrm>
                <a:off x="724" y="1221"/>
                <a:ext cx="674" cy="540"/>
              </a:xfrm>
              <a:prstGeom prst="ellipse">
                <a:avLst/>
              </a:prstGeom>
              <a:solidFill>
                <a:srgbClr val="FFFFFF"/>
              </a:solidFill>
              <a:ln w="9525">
                <a:solidFill>
                  <a:srgbClr val="000000"/>
                </a:solidFill>
                <a:round/>
                <a:headEnd/>
                <a:tailEnd/>
              </a:ln>
            </p:spPr>
            <p:txBody>
              <a:bodyPr lIns="0" rIns="0"/>
              <a:lstStyle/>
              <a:p>
                <a:pPr algn="ctr"/>
                <a:endParaRPr lang="ru-RU" sz="2400" b="1" i="1">
                  <a:latin typeface="Tahoma" pitchFamily="34" charset="0"/>
                </a:endParaRPr>
              </a:p>
            </p:txBody>
          </p:sp>
          <p:sp>
            <p:nvSpPr>
              <p:cNvPr id="33827" name="Oval 34"/>
              <p:cNvSpPr>
                <a:spLocks noChangeArrowheads="1"/>
              </p:cNvSpPr>
              <p:nvPr/>
            </p:nvSpPr>
            <p:spPr bwMode="auto">
              <a:xfrm>
                <a:off x="1263" y="749"/>
                <a:ext cx="607" cy="449"/>
              </a:xfrm>
              <a:prstGeom prst="ellipse">
                <a:avLst/>
              </a:prstGeom>
              <a:solidFill>
                <a:srgbClr val="FFFFFF"/>
              </a:solidFill>
              <a:ln w="9525">
                <a:solidFill>
                  <a:srgbClr val="000000"/>
                </a:solidFill>
                <a:round/>
                <a:headEnd/>
                <a:tailEnd/>
              </a:ln>
            </p:spPr>
            <p:txBody>
              <a:bodyPr/>
              <a:lstStyle/>
              <a:p>
                <a:pPr algn="ctr"/>
                <a:endParaRPr lang="ru-RU" sz="2400" b="1" i="1">
                  <a:latin typeface="Tahoma" pitchFamily="34" charset="0"/>
                </a:endParaRPr>
              </a:p>
            </p:txBody>
          </p:sp>
          <p:sp>
            <p:nvSpPr>
              <p:cNvPr id="33828" name="Oval 35"/>
              <p:cNvSpPr>
                <a:spLocks noChangeArrowheads="1"/>
              </p:cNvSpPr>
              <p:nvPr/>
            </p:nvSpPr>
            <p:spPr bwMode="auto">
              <a:xfrm>
                <a:off x="320" y="2571"/>
                <a:ext cx="674" cy="540"/>
              </a:xfrm>
              <a:prstGeom prst="ellipse">
                <a:avLst/>
              </a:prstGeom>
              <a:solidFill>
                <a:srgbClr val="FFFFFF"/>
              </a:solidFill>
              <a:ln w="9525">
                <a:solidFill>
                  <a:srgbClr val="000000"/>
                </a:solidFill>
                <a:round/>
                <a:headEnd/>
                <a:tailEnd/>
              </a:ln>
            </p:spPr>
            <p:txBody>
              <a:bodyPr/>
              <a:lstStyle/>
              <a:p>
                <a:pPr algn="ctr"/>
                <a:endParaRPr lang="ru-RU" sz="2400" b="1" i="1">
                  <a:latin typeface="Tahoma" pitchFamily="34" charset="0"/>
                </a:endParaRPr>
              </a:p>
            </p:txBody>
          </p:sp>
          <p:sp>
            <p:nvSpPr>
              <p:cNvPr id="33829" name="Line 36"/>
              <p:cNvSpPr>
                <a:spLocks noChangeShapeType="1"/>
              </p:cNvSpPr>
              <p:nvPr/>
            </p:nvSpPr>
            <p:spPr bwMode="auto">
              <a:xfrm flipV="1">
                <a:off x="4820" y="1368"/>
                <a:ext cx="180" cy="158"/>
              </a:xfrm>
              <a:prstGeom prst="line">
                <a:avLst/>
              </a:prstGeom>
              <a:noFill/>
              <a:ln w="9525">
                <a:solidFill>
                  <a:srgbClr val="000000"/>
                </a:solidFill>
                <a:round/>
                <a:headEnd/>
                <a:tailEnd/>
              </a:ln>
            </p:spPr>
            <p:txBody>
              <a:bodyPr/>
              <a:lstStyle/>
              <a:p>
                <a:endParaRPr lang="ru-RU"/>
              </a:p>
            </p:txBody>
          </p:sp>
          <p:sp>
            <p:nvSpPr>
              <p:cNvPr id="33830" name="Line 37"/>
              <p:cNvSpPr>
                <a:spLocks noChangeShapeType="1"/>
              </p:cNvSpPr>
              <p:nvPr/>
            </p:nvSpPr>
            <p:spPr bwMode="auto">
              <a:xfrm>
                <a:off x="4921" y="1979"/>
                <a:ext cx="116" cy="52"/>
              </a:xfrm>
              <a:prstGeom prst="line">
                <a:avLst/>
              </a:prstGeom>
              <a:noFill/>
              <a:ln w="9525">
                <a:solidFill>
                  <a:srgbClr val="000000"/>
                </a:solidFill>
                <a:round/>
                <a:headEnd/>
                <a:tailEnd/>
              </a:ln>
            </p:spPr>
            <p:txBody>
              <a:bodyPr/>
              <a:lstStyle/>
              <a:p>
                <a:endParaRPr lang="ru-RU"/>
              </a:p>
            </p:txBody>
          </p:sp>
          <p:sp>
            <p:nvSpPr>
              <p:cNvPr id="33831" name="Line 38"/>
              <p:cNvSpPr>
                <a:spLocks noChangeShapeType="1"/>
              </p:cNvSpPr>
              <p:nvPr/>
            </p:nvSpPr>
            <p:spPr bwMode="auto">
              <a:xfrm flipH="1">
                <a:off x="1973" y="1401"/>
                <a:ext cx="166" cy="297"/>
              </a:xfrm>
              <a:prstGeom prst="line">
                <a:avLst/>
              </a:prstGeom>
              <a:noFill/>
              <a:ln w="9525">
                <a:solidFill>
                  <a:srgbClr val="000000"/>
                </a:solidFill>
                <a:round/>
                <a:headEnd/>
                <a:tailEnd/>
              </a:ln>
            </p:spPr>
            <p:txBody>
              <a:bodyPr/>
              <a:lstStyle/>
              <a:p>
                <a:endParaRPr lang="ru-RU"/>
              </a:p>
            </p:txBody>
          </p:sp>
          <p:sp>
            <p:nvSpPr>
              <p:cNvPr id="33832" name="Line 39"/>
              <p:cNvSpPr>
                <a:spLocks noChangeShapeType="1"/>
              </p:cNvSpPr>
              <p:nvPr/>
            </p:nvSpPr>
            <p:spPr bwMode="auto">
              <a:xfrm flipH="1">
                <a:off x="2621" y="2278"/>
                <a:ext cx="260" cy="220"/>
              </a:xfrm>
              <a:prstGeom prst="line">
                <a:avLst/>
              </a:prstGeom>
              <a:noFill/>
              <a:ln w="9525">
                <a:solidFill>
                  <a:srgbClr val="000000"/>
                </a:solidFill>
                <a:round/>
                <a:headEnd/>
                <a:tailEnd/>
              </a:ln>
            </p:spPr>
            <p:txBody>
              <a:bodyPr/>
              <a:lstStyle/>
              <a:p>
                <a:endParaRPr lang="ru-RU"/>
              </a:p>
            </p:txBody>
          </p:sp>
          <p:sp>
            <p:nvSpPr>
              <p:cNvPr id="33833" name="Line 40"/>
              <p:cNvSpPr>
                <a:spLocks noChangeShapeType="1"/>
              </p:cNvSpPr>
              <p:nvPr/>
            </p:nvSpPr>
            <p:spPr bwMode="auto">
              <a:xfrm flipH="1">
                <a:off x="2082" y="3021"/>
                <a:ext cx="256" cy="233"/>
              </a:xfrm>
              <a:prstGeom prst="line">
                <a:avLst/>
              </a:prstGeom>
              <a:noFill/>
              <a:ln w="9525">
                <a:solidFill>
                  <a:srgbClr val="000000"/>
                </a:solidFill>
                <a:round/>
                <a:headEnd/>
                <a:tailEnd/>
              </a:ln>
            </p:spPr>
            <p:txBody>
              <a:bodyPr/>
              <a:lstStyle/>
              <a:p>
                <a:endParaRPr lang="ru-RU"/>
              </a:p>
            </p:txBody>
          </p:sp>
          <p:sp>
            <p:nvSpPr>
              <p:cNvPr id="33834" name="Line 41"/>
              <p:cNvSpPr>
                <a:spLocks noChangeShapeType="1"/>
              </p:cNvSpPr>
              <p:nvPr/>
            </p:nvSpPr>
            <p:spPr bwMode="auto">
              <a:xfrm flipH="1" flipV="1">
                <a:off x="1327" y="1671"/>
                <a:ext cx="202" cy="90"/>
              </a:xfrm>
              <a:prstGeom prst="line">
                <a:avLst/>
              </a:prstGeom>
              <a:noFill/>
              <a:ln w="9525">
                <a:solidFill>
                  <a:srgbClr val="000000"/>
                </a:solidFill>
                <a:round/>
                <a:headEnd/>
                <a:tailEnd/>
              </a:ln>
            </p:spPr>
            <p:txBody>
              <a:bodyPr/>
              <a:lstStyle/>
              <a:p>
                <a:endParaRPr lang="ru-RU"/>
              </a:p>
            </p:txBody>
          </p:sp>
          <p:sp>
            <p:nvSpPr>
              <p:cNvPr id="33835" name="Line 42"/>
              <p:cNvSpPr>
                <a:spLocks noChangeShapeType="1"/>
              </p:cNvSpPr>
              <p:nvPr/>
            </p:nvSpPr>
            <p:spPr bwMode="auto">
              <a:xfrm flipV="1">
                <a:off x="994" y="862"/>
                <a:ext cx="0" cy="360"/>
              </a:xfrm>
              <a:prstGeom prst="line">
                <a:avLst/>
              </a:prstGeom>
              <a:noFill/>
              <a:ln w="9525">
                <a:solidFill>
                  <a:srgbClr val="000000"/>
                </a:solidFill>
                <a:round/>
                <a:headEnd/>
                <a:tailEnd/>
              </a:ln>
            </p:spPr>
            <p:txBody>
              <a:bodyPr/>
              <a:lstStyle/>
              <a:p>
                <a:endParaRPr lang="ru-RU"/>
              </a:p>
            </p:txBody>
          </p:sp>
          <p:sp>
            <p:nvSpPr>
              <p:cNvPr id="33836" name="Line 43"/>
              <p:cNvSpPr>
                <a:spLocks noChangeShapeType="1"/>
              </p:cNvSpPr>
              <p:nvPr/>
            </p:nvSpPr>
            <p:spPr bwMode="auto">
              <a:xfrm flipH="1">
                <a:off x="657" y="1312"/>
                <a:ext cx="134" cy="0"/>
              </a:xfrm>
              <a:prstGeom prst="line">
                <a:avLst/>
              </a:prstGeom>
              <a:noFill/>
              <a:ln w="9525">
                <a:solidFill>
                  <a:srgbClr val="000000"/>
                </a:solidFill>
                <a:round/>
                <a:headEnd/>
                <a:tailEnd/>
              </a:ln>
            </p:spPr>
            <p:txBody>
              <a:bodyPr/>
              <a:lstStyle/>
              <a:p>
                <a:endParaRPr lang="ru-RU"/>
              </a:p>
            </p:txBody>
          </p:sp>
          <p:sp>
            <p:nvSpPr>
              <p:cNvPr id="33837" name="Oval 44"/>
              <p:cNvSpPr>
                <a:spLocks noChangeArrowheads="1"/>
              </p:cNvSpPr>
              <p:nvPr/>
            </p:nvSpPr>
            <p:spPr bwMode="auto">
              <a:xfrm>
                <a:off x="2544" y="3178"/>
                <a:ext cx="674" cy="540"/>
              </a:xfrm>
              <a:prstGeom prst="ellipse">
                <a:avLst/>
              </a:prstGeom>
              <a:solidFill>
                <a:srgbClr val="FFFFFF"/>
              </a:solidFill>
              <a:ln w="9525">
                <a:solidFill>
                  <a:srgbClr val="000000"/>
                </a:solidFill>
                <a:round/>
                <a:headEnd/>
                <a:tailEnd/>
              </a:ln>
            </p:spPr>
            <p:txBody>
              <a:bodyPr/>
              <a:lstStyle/>
              <a:p>
                <a:pPr algn="ctr"/>
                <a:endParaRPr lang="ru-RU" sz="2400" b="1" i="1">
                  <a:latin typeface="Tahoma" pitchFamily="34" charset="0"/>
                </a:endParaRPr>
              </a:p>
            </p:txBody>
          </p:sp>
          <p:sp>
            <p:nvSpPr>
              <p:cNvPr id="33838" name="Oval 45"/>
              <p:cNvSpPr>
                <a:spLocks noChangeArrowheads="1"/>
              </p:cNvSpPr>
              <p:nvPr/>
            </p:nvSpPr>
            <p:spPr bwMode="auto">
              <a:xfrm>
                <a:off x="4700" y="2458"/>
                <a:ext cx="674" cy="540"/>
              </a:xfrm>
              <a:prstGeom prst="ellipse">
                <a:avLst/>
              </a:prstGeom>
              <a:solidFill>
                <a:srgbClr val="FFFFFF"/>
              </a:solidFill>
              <a:ln w="9525">
                <a:solidFill>
                  <a:srgbClr val="000000"/>
                </a:solidFill>
                <a:round/>
                <a:headEnd/>
                <a:tailEnd/>
              </a:ln>
            </p:spPr>
            <p:txBody>
              <a:bodyPr/>
              <a:lstStyle/>
              <a:p>
                <a:pPr algn="ctr"/>
                <a:endParaRPr lang="ru-RU" sz="2400" b="1" i="1">
                  <a:latin typeface="Tahoma" pitchFamily="34" charset="0"/>
                </a:endParaRPr>
              </a:p>
            </p:txBody>
          </p:sp>
          <p:sp>
            <p:nvSpPr>
              <p:cNvPr id="33839" name="Line 46"/>
              <p:cNvSpPr>
                <a:spLocks noChangeShapeType="1"/>
              </p:cNvSpPr>
              <p:nvPr/>
            </p:nvSpPr>
            <p:spPr bwMode="auto">
              <a:xfrm flipH="1">
                <a:off x="1263" y="2853"/>
                <a:ext cx="907" cy="528"/>
              </a:xfrm>
              <a:prstGeom prst="line">
                <a:avLst/>
              </a:prstGeom>
              <a:noFill/>
              <a:ln w="9525">
                <a:solidFill>
                  <a:srgbClr val="000000"/>
                </a:solidFill>
                <a:round/>
                <a:headEnd/>
                <a:tailEnd/>
              </a:ln>
            </p:spPr>
            <p:txBody>
              <a:bodyPr/>
              <a:lstStyle/>
              <a:p>
                <a:endParaRPr lang="ru-RU"/>
              </a:p>
            </p:txBody>
          </p:sp>
          <p:sp>
            <p:nvSpPr>
              <p:cNvPr id="33840" name="Oval 47"/>
              <p:cNvSpPr>
                <a:spLocks noChangeArrowheads="1"/>
              </p:cNvSpPr>
              <p:nvPr/>
            </p:nvSpPr>
            <p:spPr bwMode="auto">
              <a:xfrm>
                <a:off x="3015" y="119"/>
                <a:ext cx="607" cy="450"/>
              </a:xfrm>
              <a:prstGeom prst="ellipse">
                <a:avLst/>
              </a:prstGeom>
              <a:solidFill>
                <a:srgbClr val="FFFFFF"/>
              </a:solidFill>
              <a:ln w="9525">
                <a:solidFill>
                  <a:srgbClr val="000000"/>
                </a:solidFill>
                <a:round/>
                <a:headEnd/>
                <a:tailEnd/>
              </a:ln>
            </p:spPr>
            <p:txBody>
              <a:bodyPr/>
              <a:lstStyle/>
              <a:p>
                <a:pPr algn="ctr"/>
                <a:endParaRPr lang="ru-RU" sz="2400" b="1" i="1">
                  <a:latin typeface="Tahoma" pitchFamily="34" charset="0"/>
                </a:endParaRPr>
              </a:p>
            </p:txBody>
          </p:sp>
          <p:sp>
            <p:nvSpPr>
              <p:cNvPr id="33841" name="Line 48"/>
              <p:cNvSpPr>
                <a:spLocks noChangeShapeType="1"/>
              </p:cNvSpPr>
              <p:nvPr/>
            </p:nvSpPr>
            <p:spPr bwMode="auto">
              <a:xfrm flipH="1">
                <a:off x="3218" y="569"/>
                <a:ext cx="67" cy="90"/>
              </a:xfrm>
              <a:prstGeom prst="line">
                <a:avLst/>
              </a:prstGeom>
              <a:noFill/>
              <a:ln w="9525">
                <a:solidFill>
                  <a:srgbClr val="000000"/>
                </a:solidFill>
                <a:round/>
                <a:headEnd/>
                <a:tailEnd/>
              </a:ln>
            </p:spPr>
            <p:txBody>
              <a:bodyPr/>
              <a:lstStyle/>
              <a:p>
                <a:endParaRPr lang="ru-RU"/>
              </a:p>
            </p:txBody>
          </p:sp>
          <p:sp>
            <p:nvSpPr>
              <p:cNvPr id="33842" name="Line 49"/>
              <p:cNvSpPr>
                <a:spLocks noChangeShapeType="1"/>
              </p:cNvSpPr>
              <p:nvPr/>
            </p:nvSpPr>
            <p:spPr bwMode="auto">
              <a:xfrm>
                <a:off x="1667" y="1198"/>
                <a:ext cx="68" cy="450"/>
              </a:xfrm>
              <a:prstGeom prst="line">
                <a:avLst/>
              </a:prstGeom>
              <a:noFill/>
              <a:ln w="9525">
                <a:solidFill>
                  <a:srgbClr val="000000"/>
                </a:solidFill>
                <a:round/>
                <a:headEnd/>
                <a:tailEnd/>
              </a:ln>
            </p:spPr>
            <p:txBody>
              <a:bodyPr/>
              <a:lstStyle/>
              <a:p>
                <a:endParaRPr lang="ru-RU"/>
              </a:p>
            </p:txBody>
          </p:sp>
          <p:sp>
            <p:nvSpPr>
              <p:cNvPr id="33843" name="Line 50"/>
              <p:cNvSpPr>
                <a:spLocks noChangeShapeType="1"/>
              </p:cNvSpPr>
              <p:nvPr/>
            </p:nvSpPr>
            <p:spPr bwMode="auto">
              <a:xfrm flipV="1">
                <a:off x="1341" y="1995"/>
                <a:ext cx="134" cy="90"/>
              </a:xfrm>
              <a:prstGeom prst="line">
                <a:avLst/>
              </a:prstGeom>
              <a:noFill/>
              <a:ln w="9525">
                <a:solidFill>
                  <a:srgbClr val="000000"/>
                </a:solidFill>
                <a:round/>
                <a:headEnd/>
                <a:tailEnd/>
              </a:ln>
            </p:spPr>
            <p:txBody>
              <a:bodyPr/>
              <a:lstStyle/>
              <a:p>
                <a:endParaRPr lang="ru-RU"/>
              </a:p>
            </p:txBody>
          </p:sp>
          <p:sp>
            <p:nvSpPr>
              <p:cNvPr id="33844" name="Oval 51"/>
              <p:cNvSpPr>
                <a:spLocks noChangeArrowheads="1"/>
              </p:cNvSpPr>
              <p:nvPr/>
            </p:nvSpPr>
            <p:spPr bwMode="auto">
              <a:xfrm>
                <a:off x="657" y="299"/>
                <a:ext cx="673" cy="540"/>
              </a:xfrm>
              <a:prstGeom prst="ellipse">
                <a:avLst/>
              </a:prstGeom>
              <a:solidFill>
                <a:srgbClr val="FFFFFF"/>
              </a:solidFill>
              <a:ln w="9525">
                <a:solidFill>
                  <a:srgbClr val="000000"/>
                </a:solidFill>
                <a:round/>
                <a:headEnd/>
                <a:tailEnd/>
              </a:ln>
            </p:spPr>
            <p:txBody>
              <a:bodyPr/>
              <a:lstStyle/>
              <a:p>
                <a:pPr algn="ctr"/>
                <a:endParaRPr lang="ru-RU" sz="2400" b="1" i="1">
                  <a:latin typeface="Tahoma" pitchFamily="34" charset="0"/>
                </a:endParaRPr>
              </a:p>
            </p:txBody>
          </p:sp>
          <p:sp>
            <p:nvSpPr>
              <p:cNvPr id="33845" name="Oval 52"/>
              <p:cNvSpPr>
                <a:spLocks noChangeArrowheads="1"/>
              </p:cNvSpPr>
              <p:nvPr/>
            </p:nvSpPr>
            <p:spPr bwMode="auto">
              <a:xfrm>
                <a:off x="117" y="1109"/>
                <a:ext cx="540" cy="360"/>
              </a:xfrm>
              <a:prstGeom prst="ellipse">
                <a:avLst/>
              </a:prstGeom>
              <a:solidFill>
                <a:srgbClr val="FFFFFF"/>
              </a:solidFill>
              <a:ln w="9525">
                <a:solidFill>
                  <a:srgbClr val="000000"/>
                </a:solidFill>
                <a:round/>
                <a:headEnd/>
                <a:tailEnd/>
              </a:ln>
            </p:spPr>
            <p:txBody>
              <a:bodyPr/>
              <a:lstStyle/>
              <a:p>
                <a:pPr algn="ctr"/>
                <a:endParaRPr lang="ru-RU" sz="2400" b="1" i="1">
                  <a:latin typeface="Tahoma" pitchFamily="34" charset="0"/>
                </a:endParaRPr>
              </a:p>
            </p:txBody>
          </p:sp>
          <p:sp>
            <p:nvSpPr>
              <p:cNvPr id="33846" name="Line 53"/>
              <p:cNvSpPr>
                <a:spLocks noChangeShapeType="1"/>
              </p:cNvSpPr>
              <p:nvPr/>
            </p:nvSpPr>
            <p:spPr bwMode="auto">
              <a:xfrm flipH="1">
                <a:off x="859" y="2548"/>
                <a:ext cx="135" cy="90"/>
              </a:xfrm>
              <a:prstGeom prst="line">
                <a:avLst/>
              </a:prstGeom>
              <a:noFill/>
              <a:ln w="9525">
                <a:solidFill>
                  <a:srgbClr val="000000"/>
                </a:solidFill>
                <a:round/>
                <a:headEnd/>
                <a:tailEnd/>
              </a:ln>
            </p:spPr>
            <p:txBody>
              <a:bodyPr/>
              <a:lstStyle/>
              <a:p>
                <a:endParaRPr lang="ru-RU"/>
              </a:p>
            </p:txBody>
          </p:sp>
          <p:sp>
            <p:nvSpPr>
              <p:cNvPr id="33847" name="Oval 54"/>
              <p:cNvSpPr>
                <a:spLocks noChangeArrowheads="1"/>
              </p:cNvSpPr>
              <p:nvPr/>
            </p:nvSpPr>
            <p:spPr bwMode="auto">
              <a:xfrm>
                <a:off x="1128" y="2638"/>
                <a:ext cx="674" cy="540"/>
              </a:xfrm>
              <a:prstGeom prst="ellipse">
                <a:avLst/>
              </a:prstGeom>
              <a:solidFill>
                <a:srgbClr val="FFFFFF"/>
              </a:solidFill>
              <a:ln w="9525">
                <a:solidFill>
                  <a:srgbClr val="000000"/>
                </a:solidFill>
                <a:round/>
                <a:headEnd/>
                <a:tailEnd/>
              </a:ln>
            </p:spPr>
            <p:txBody>
              <a:bodyPr/>
              <a:lstStyle/>
              <a:p>
                <a:pPr algn="ctr"/>
                <a:endParaRPr lang="ru-RU" sz="2400" b="1" i="1">
                  <a:latin typeface="Tahoma" pitchFamily="34" charset="0"/>
                </a:endParaRPr>
              </a:p>
            </p:txBody>
          </p:sp>
          <p:sp>
            <p:nvSpPr>
              <p:cNvPr id="33848" name="Oval 55"/>
              <p:cNvSpPr>
                <a:spLocks noChangeArrowheads="1"/>
              </p:cNvSpPr>
              <p:nvPr/>
            </p:nvSpPr>
            <p:spPr bwMode="auto">
              <a:xfrm>
                <a:off x="50" y="1739"/>
                <a:ext cx="674" cy="539"/>
              </a:xfrm>
              <a:prstGeom prst="ellipse">
                <a:avLst/>
              </a:prstGeom>
              <a:solidFill>
                <a:srgbClr val="FFFFFF"/>
              </a:solidFill>
              <a:ln w="9525">
                <a:solidFill>
                  <a:srgbClr val="000000"/>
                </a:solidFill>
                <a:round/>
                <a:headEnd/>
                <a:tailEnd/>
              </a:ln>
            </p:spPr>
            <p:txBody>
              <a:bodyPr lIns="0" rIns="0"/>
              <a:lstStyle/>
              <a:p>
                <a:pPr algn="ctr"/>
                <a:endParaRPr lang="ru-RU" sz="2400" b="1" i="1">
                  <a:latin typeface="Tahoma" pitchFamily="34" charset="0"/>
                </a:endParaRPr>
              </a:p>
            </p:txBody>
          </p:sp>
          <p:sp>
            <p:nvSpPr>
              <p:cNvPr id="33849" name="Line 56"/>
              <p:cNvSpPr>
                <a:spLocks noChangeShapeType="1"/>
              </p:cNvSpPr>
              <p:nvPr/>
            </p:nvSpPr>
            <p:spPr bwMode="auto">
              <a:xfrm flipH="1" flipV="1">
                <a:off x="734" y="1995"/>
                <a:ext cx="135" cy="90"/>
              </a:xfrm>
              <a:prstGeom prst="line">
                <a:avLst/>
              </a:prstGeom>
              <a:noFill/>
              <a:ln w="9525">
                <a:solidFill>
                  <a:srgbClr val="000000"/>
                </a:solidFill>
                <a:round/>
                <a:headEnd/>
                <a:tailEnd/>
              </a:ln>
            </p:spPr>
            <p:txBody>
              <a:bodyPr/>
              <a:lstStyle/>
              <a:p>
                <a:endParaRPr lang="ru-RU"/>
              </a:p>
            </p:txBody>
          </p:sp>
          <p:sp>
            <p:nvSpPr>
              <p:cNvPr id="33850" name="Line 57"/>
              <p:cNvSpPr>
                <a:spLocks noChangeShapeType="1"/>
              </p:cNvSpPr>
              <p:nvPr/>
            </p:nvSpPr>
            <p:spPr bwMode="auto">
              <a:xfrm>
                <a:off x="1273" y="2535"/>
                <a:ext cx="68" cy="90"/>
              </a:xfrm>
              <a:prstGeom prst="line">
                <a:avLst/>
              </a:prstGeom>
              <a:noFill/>
              <a:ln w="9525">
                <a:solidFill>
                  <a:srgbClr val="000000"/>
                </a:solidFill>
                <a:round/>
                <a:headEnd/>
                <a:tailEnd/>
              </a:ln>
            </p:spPr>
            <p:txBody>
              <a:bodyPr/>
              <a:lstStyle/>
              <a:p>
                <a:endParaRPr lang="ru-RU"/>
              </a:p>
            </p:txBody>
          </p:sp>
          <p:sp>
            <p:nvSpPr>
              <p:cNvPr id="33851" name="Line 58"/>
              <p:cNvSpPr>
                <a:spLocks noChangeShapeType="1"/>
              </p:cNvSpPr>
              <p:nvPr/>
            </p:nvSpPr>
            <p:spPr bwMode="auto">
              <a:xfrm flipH="1">
                <a:off x="2476" y="2998"/>
                <a:ext cx="68" cy="720"/>
              </a:xfrm>
              <a:prstGeom prst="line">
                <a:avLst/>
              </a:prstGeom>
              <a:noFill/>
              <a:ln w="9525">
                <a:solidFill>
                  <a:srgbClr val="000000"/>
                </a:solidFill>
                <a:round/>
                <a:headEnd/>
                <a:tailEnd/>
              </a:ln>
            </p:spPr>
            <p:txBody>
              <a:bodyPr/>
              <a:lstStyle/>
              <a:p>
                <a:endParaRPr lang="ru-RU"/>
              </a:p>
            </p:txBody>
          </p:sp>
          <p:sp>
            <p:nvSpPr>
              <p:cNvPr id="33852" name="Line 59"/>
              <p:cNvSpPr>
                <a:spLocks noChangeShapeType="1"/>
              </p:cNvSpPr>
              <p:nvPr/>
            </p:nvSpPr>
            <p:spPr bwMode="auto">
              <a:xfrm>
                <a:off x="2621" y="2985"/>
                <a:ext cx="202" cy="180"/>
              </a:xfrm>
              <a:prstGeom prst="line">
                <a:avLst/>
              </a:prstGeom>
              <a:noFill/>
              <a:ln w="9525">
                <a:solidFill>
                  <a:srgbClr val="000000"/>
                </a:solidFill>
                <a:round/>
                <a:headEnd/>
                <a:tailEnd/>
              </a:ln>
            </p:spPr>
            <p:txBody>
              <a:bodyPr/>
              <a:lstStyle/>
              <a:p>
                <a:endParaRPr lang="ru-RU"/>
              </a:p>
            </p:txBody>
          </p:sp>
          <p:sp>
            <p:nvSpPr>
              <p:cNvPr id="33853" name="Line 60"/>
              <p:cNvSpPr>
                <a:spLocks noChangeShapeType="1"/>
              </p:cNvSpPr>
              <p:nvPr/>
            </p:nvSpPr>
            <p:spPr bwMode="auto">
              <a:xfrm flipH="1">
                <a:off x="4565" y="2008"/>
                <a:ext cx="68" cy="270"/>
              </a:xfrm>
              <a:prstGeom prst="line">
                <a:avLst/>
              </a:prstGeom>
              <a:noFill/>
              <a:ln w="9525">
                <a:solidFill>
                  <a:srgbClr val="000000"/>
                </a:solidFill>
                <a:round/>
                <a:headEnd/>
                <a:tailEnd/>
              </a:ln>
            </p:spPr>
            <p:txBody>
              <a:bodyPr/>
              <a:lstStyle/>
              <a:p>
                <a:endParaRPr lang="ru-RU"/>
              </a:p>
            </p:txBody>
          </p:sp>
          <p:sp>
            <p:nvSpPr>
              <p:cNvPr id="33854" name="Line 61"/>
              <p:cNvSpPr>
                <a:spLocks noChangeShapeType="1"/>
              </p:cNvSpPr>
              <p:nvPr/>
            </p:nvSpPr>
            <p:spPr bwMode="auto">
              <a:xfrm>
                <a:off x="4768" y="2008"/>
                <a:ext cx="202" cy="450"/>
              </a:xfrm>
              <a:prstGeom prst="line">
                <a:avLst/>
              </a:prstGeom>
              <a:noFill/>
              <a:ln w="9525">
                <a:solidFill>
                  <a:srgbClr val="000000"/>
                </a:solidFill>
                <a:round/>
                <a:headEnd/>
                <a:tailEnd/>
              </a:ln>
            </p:spPr>
            <p:txBody>
              <a:bodyPr/>
              <a:lstStyle/>
              <a:p>
                <a:endParaRPr lang="ru-RU"/>
              </a:p>
            </p:txBody>
          </p:sp>
        </p:grpSp>
        <p:sp>
          <p:nvSpPr>
            <p:cNvPr id="33798" name="Oval 62"/>
            <p:cNvSpPr>
              <a:spLocks noChangeArrowheads="1"/>
            </p:cNvSpPr>
            <p:nvPr/>
          </p:nvSpPr>
          <p:spPr bwMode="auto">
            <a:xfrm>
              <a:off x="3167" y="2471"/>
              <a:ext cx="617" cy="540"/>
            </a:xfrm>
            <a:prstGeom prst="ellipse">
              <a:avLst/>
            </a:prstGeom>
            <a:solidFill>
              <a:srgbClr val="FFFFFF"/>
            </a:solidFill>
            <a:ln w="9525">
              <a:solidFill>
                <a:srgbClr val="000000"/>
              </a:solidFill>
              <a:round/>
              <a:headEnd/>
              <a:tailEnd/>
            </a:ln>
          </p:spPr>
          <p:txBody>
            <a:bodyPr/>
            <a:lstStyle/>
            <a:p>
              <a:pPr algn="ctr"/>
              <a:endParaRPr lang="ru-RU" sz="2400" b="1" i="1">
                <a:latin typeface="Tahoma" pitchFamily="34" charset="0"/>
              </a:endParaRPr>
            </a:p>
          </p:txBody>
        </p:sp>
        <p:sp>
          <p:nvSpPr>
            <p:cNvPr id="33799" name="Oval 63"/>
            <p:cNvSpPr>
              <a:spLocks noChangeArrowheads="1"/>
            </p:cNvSpPr>
            <p:nvPr/>
          </p:nvSpPr>
          <p:spPr bwMode="auto">
            <a:xfrm>
              <a:off x="3303" y="3104"/>
              <a:ext cx="617" cy="540"/>
            </a:xfrm>
            <a:prstGeom prst="ellipse">
              <a:avLst/>
            </a:prstGeom>
            <a:solidFill>
              <a:srgbClr val="FFFFFF"/>
            </a:solidFill>
            <a:ln w="9525">
              <a:solidFill>
                <a:srgbClr val="000000"/>
              </a:solidFill>
              <a:round/>
              <a:headEnd/>
              <a:tailEnd/>
            </a:ln>
          </p:spPr>
          <p:txBody>
            <a:bodyPr/>
            <a:lstStyle/>
            <a:p>
              <a:pPr algn="ctr"/>
              <a:r>
                <a:rPr lang="en-GB" sz="1200">
                  <a:latin typeface="Tahoma" pitchFamily="34" charset="0"/>
                </a:rPr>
                <a:t> </a:t>
              </a:r>
              <a:endParaRPr lang="ru-RU" sz="2400" b="1" i="1">
                <a:latin typeface="Tahoma" pitchFamily="34" charset="0"/>
              </a:endParaRPr>
            </a:p>
          </p:txBody>
        </p:sp>
        <p:sp>
          <p:nvSpPr>
            <p:cNvPr id="33800" name="Line 64"/>
            <p:cNvSpPr>
              <a:spLocks noChangeShapeType="1"/>
            </p:cNvSpPr>
            <p:nvPr/>
          </p:nvSpPr>
          <p:spPr bwMode="auto">
            <a:xfrm>
              <a:off x="2896" y="2742"/>
              <a:ext cx="271" cy="0"/>
            </a:xfrm>
            <a:prstGeom prst="line">
              <a:avLst/>
            </a:prstGeom>
            <a:noFill/>
            <a:ln w="9525">
              <a:solidFill>
                <a:srgbClr val="000000"/>
              </a:solidFill>
              <a:round/>
              <a:headEnd/>
              <a:tailEnd/>
            </a:ln>
          </p:spPr>
          <p:txBody>
            <a:bodyPr/>
            <a:lstStyle/>
            <a:p>
              <a:endParaRPr lang="ru-RU"/>
            </a:p>
          </p:txBody>
        </p:sp>
        <p:sp>
          <p:nvSpPr>
            <p:cNvPr id="33801" name="Line 65"/>
            <p:cNvSpPr>
              <a:spLocks noChangeShapeType="1"/>
            </p:cNvSpPr>
            <p:nvPr/>
          </p:nvSpPr>
          <p:spPr bwMode="auto">
            <a:xfrm>
              <a:off x="2829" y="2923"/>
              <a:ext cx="542" cy="272"/>
            </a:xfrm>
            <a:prstGeom prst="line">
              <a:avLst/>
            </a:prstGeom>
            <a:noFill/>
            <a:ln w="9525">
              <a:solidFill>
                <a:srgbClr val="000000"/>
              </a:solidFill>
              <a:round/>
              <a:headEnd/>
              <a:tailEnd/>
            </a:ln>
          </p:spPr>
          <p:txBody>
            <a:bodyPr/>
            <a:lstStyle/>
            <a:p>
              <a:endParaRPr lang="ru-RU"/>
            </a:p>
          </p:txBody>
        </p:sp>
        <p:sp>
          <p:nvSpPr>
            <p:cNvPr id="33802" name="Oval 66"/>
            <p:cNvSpPr>
              <a:spLocks noChangeArrowheads="1"/>
            </p:cNvSpPr>
            <p:nvPr/>
          </p:nvSpPr>
          <p:spPr bwMode="auto">
            <a:xfrm>
              <a:off x="4048" y="843"/>
              <a:ext cx="684" cy="539"/>
            </a:xfrm>
            <a:prstGeom prst="ellipse">
              <a:avLst/>
            </a:prstGeom>
            <a:solidFill>
              <a:srgbClr val="FFFFFF"/>
            </a:solidFill>
            <a:ln w="9525">
              <a:solidFill>
                <a:srgbClr val="000000"/>
              </a:solidFill>
              <a:round/>
              <a:headEnd/>
              <a:tailEnd/>
            </a:ln>
          </p:spPr>
          <p:txBody>
            <a:bodyPr lIns="0" tIns="0" rIns="0" bIns="0"/>
            <a:lstStyle/>
            <a:p>
              <a:pPr algn="ctr"/>
              <a:endParaRPr lang="ru-RU" sz="2400" b="1" i="1">
                <a:latin typeface="Tahoma" pitchFamily="34" charset="0"/>
              </a:endParaRPr>
            </a:p>
          </p:txBody>
        </p:sp>
        <p:sp>
          <p:nvSpPr>
            <p:cNvPr id="33803" name="Line 67"/>
            <p:cNvSpPr>
              <a:spLocks noChangeShapeType="1"/>
            </p:cNvSpPr>
            <p:nvPr/>
          </p:nvSpPr>
          <p:spPr bwMode="auto">
            <a:xfrm>
              <a:off x="4455" y="1385"/>
              <a:ext cx="136" cy="91"/>
            </a:xfrm>
            <a:prstGeom prst="line">
              <a:avLst/>
            </a:prstGeom>
            <a:noFill/>
            <a:ln w="9525">
              <a:solidFill>
                <a:srgbClr val="000000"/>
              </a:solidFill>
              <a:round/>
              <a:headEnd/>
              <a:tailEnd/>
            </a:ln>
          </p:spPr>
          <p:txBody>
            <a:bodyPr/>
            <a:lstStyle/>
            <a:p>
              <a:endParaRPr lang="ru-RU"/>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Oval 9"/>
          <p:cNvSpPr>
            <a:spLocks noChangeArrowheads="1"/>
          </p:cNvSpPr>
          <p:nvPr/>
        </p:nvSpPr>
        <p:spPr bwMode="auto">
          <a:xfrm>
            <a:off x="1835150" y="476250"/>
            <a:ext cx="5041900" cy="809625"/>
          </a:xfrm>
          <a:prstGeom prst="ellipse">
            <a:avLst/>
          </a:prstGeom>
          <a:gradFill rotWithShape="0">
            <a:gsLst>
              <a:gs pos="0">
                <a:srgbClr val="D99594"/>
              </a:gs>
              <a:gs pos="50000">
                <a:srgbClr val="C0504D"/>
              </a:gs>
              <a:gs pos="100000">
                <a:srgbClr val="D99594"/>
              </a:gs>
            </a:gsLst>
            <a:lin ang="5400000" scaled="1"/>
          </a:gradFill>
          <a:ln w="12700">
            <a:solidFill>
              <a:srgbClr val="C0504D"/>
            </a:solidFill>
            <a:round/>
            <a:headEnd/>
            <a:tailEnd/>
          </a:ln>
          <a:effectLst>
            <a:outerShdw dist="107763" dir="18900000" algn="ctr" rotWithShape="0">
              <a:srgbClr val="622423">
                <a:alpha val="50000"/>
              </a:srgbClr>
            </a:outerShdw>
          </a:effectLst>
        </p:spPr>
        <p:txBody>
          <a:bodyPr/>
          <a:lstStyle/>
          <a:p>
            <a:pPr algn="ctr" eaLnBrk="0" hangingPunct="0">
              <a:defRPr/>
            </a:pPr>
            <a:r>
              <a:rPr lang="en-US" sz="1400" b="1" dirty="0" err="1">
                <a:latin typeface="Arial" panose="020B0604020202020204" pitchFamily="34" charset="0"/>
                <a:ea typeface="Times New Roman" panose="02020603050405020304" pitchFamily="18" charset="0"/>
              </a:rPr>
              <a:t>Leybnits</a:t>
            </a:r>
            <a:r>
              <a:rPr lang="en-US" sz="1400" b="1" dirty="0">
                <a:latin typeface="Arial" panose="020B0604020202020204" pitchFamily="34" charset="0"/>
                <a:ea typeface="Times New Roman" panose="02020603050405020304" pitchFamily="18" charset="0"/>
              </a:rPr>
              <a:t> </a:t>
            </a:r>
            <a:r>
              <a:rPr lang="en-US" sz="1400" b="1" dirty="0" err="1">
                <a:latin typeface="Arial" panose="020B0604020202020204" pitchFamily="34" charset="0"/>
                <a:ea typeface="Times New Roman" panose="02020603050405020304" pitchFamily="18" charset="0"/>
              </a:rPr>
              <a:t>formulasinig</a:t>
            </a:r>
            <a:r>
              <a:rPr lang="en-US" sz="1400" b="1" dirty="0">
                <a:latin typeface="Arial" panose="020B0604020202020204" pitchFamily="34" charset="0"/>
                <a:ea typeface="Times New Roman" panose="02020603050405020304" pitchFamily="18" charset="0"/>
              </a:rPr>
              <a:t> </a:t>
            </a:r>
            <a:r>
              <a:rPr lang="en-US" sz="1400" b="1" dirty="0" err="1">
                <a:latin typeface="Arial" panose="020B0604020202020204" pitchFamily="34" charset="0"/>
                <a:ea typeface="Times New Roman" panose="02020603050405020304" pitchFamily="18" charset="0"/>
              </a:rPr>
              <a:t>qo’llanilishi</a:t>
            </a:r>
            <a:endParaRPr lang="en-US" sz="1400" dirty="0">
              <a:latin typeface="Arial" panose="020B0604020202020204" pitchFamily="34" charset="0"/>
            </a:endParaRPr>
          </a:p>
        </p:txBody>
      </p:sp>
      <p:sp>
        <p:nvSpPr>
          <p:cNvPr id="5" name="Oval 8"/>
          <p:cNvSpPr>
            <a:spLocks noChangeArrowheads="1"/>
          </p:cNvSpPr>
          <p:nvPr/>
        </p:nvSpPr>
        <p:spPr bwMode="auto">
          <a:xfrm>
            <a:off x="250825" y="1484313"/>
            <a:ext cx="1800225" cy="895350"/>
          </a:xfrm>
          <a:prstGeom prst="ellipse">
            <a:avLst/>
          </a:prstGeom>
          <a:solidFill>
            <a:srgbClr val="FFFFFF"/>
          </a:solidFill>
          <a:ln w="63500" cmpd="thickThin">
            <a:solidFill>
              <a:srgbClr val="F79646"/>
            </a:solidFill>
            <a:round/>
            <a:headEnd/>
            <a:tailEnd/>
          </a:ln>
          <a:effectLst>
            <a:outerShdw dist="107763" dir="18900000" algn="ctr" rotWithShape="0">
              <a:srgbClr val="868686">
                <a:alpha val="50000"/>
              </a:srgbClr>
            </a:outerShdw>
          </a:effectLst>
        </p:spPr>
        <p:txBody>
          <a:bodyPr/>
          <a:lstStyle/>
          <a:p>
            <a:pPr fontAlgn="auto">
              <a:spcBef>
                <a:spcPts val="0"/>
              </a:spcBef>
              <a:spcAft>
                <a:spcPts val="0"/>
              </a:spcAft>
              <a:defRPr/>
            </a:pPr>
            <a:endParaRPr lang="ru-RU">
              <a:latin typeface="+mn-lt"/>
            </a:endParaRPr>
          </a:p>
        </p:txBody>
      </p:sp>
      <p:sp>
        <p:nvSpPr>
          <p:cNvPr id="6" name="Oval 7"/>
          <p:cNvSpPr>
            <a:spLocks noChangeArrowheads="1"/>
          </p:cNvSpPr>
          <p:nvPr/>
        </p:nvSpPr>
        <p:spPr bwMode="auto">
          <a:xfrm>
            <a:off x="2124075" y="1989138"/>
            <a:ext cx="2087563" cy="895350"/>
          </a:xfrm>
          <a:prstGeom prst="ellipse">
            <a:avLst/>
          </a:prstGeom>
          <a:solidFill>
            <a:srgbClr val="FFFFFF"/>
          </a:solidFill>
          <a:ln w="63500" cmpd="thickThin">
            <a:solidFill>
              <a:srgbClr val="4BACC6"/>
            </a:solidFill>
            <a:round/>
            <a:headEnd/>
            <a:tailEnd/>
          </a:ln>
          <a:effectLst>
            <a:outerShdw dist="107763" dir="18900000" algn="ctr" rotWithShape="0">
              <a:srgbClr val="868686">
                <a:alpha val="50000"/>
              </a:srgbClr>
            </a:outerShdw>
          </a:effectLst>
        </p:spPr>
        <p:txBody>
          <a:bodyPr/>
          <a:lstStyle/>
          <a:p>
            <a:pPr fontAlgn="auto">
              <a:spcBef>
                <a:spcPts val="0"/>
              </a:spcBef>
              <a:spcAft>
                <a:spcPts val="0"/>
              </a:spcAft>
              <a:defRPr/>
            </a:pPr>
            <a:endParaRPr lang="ru-RU">
              <a:latin typeface="+mn-lt"/>
            </a:endParaRPr>
          </a:p>
        </p:txBody>
      </p:sp>
      <p:sp>
        <p:nvSpPr>
          <p:cNvPr id="7" name="Oval 6"/>
          <p:cNvSpPr>
            <a:spLocks noChangeArrowheads="1"/>
          </p:cNvSpPr>
          <p:nvPr/>
        </p:nvSpPr>
        <p:spPr bwMode="auto">
          <a:xfrm>
            <a:off x="4356100" y="1916113"/>
            <a:ext cx="2159000" cy="895350"/>
          </a:xfrm>
          <a:prstGeom prst="ellipse">
            <a:avLst/>
          </a:prstGeom>
          <a:solidFill>
            <a:srgbClr val="FFFFFF"/>
          </a:solidFill>
          <a:ln w="63500" cmpd="thickThin">
            <a:solidFill>
              <a:srgbClr val="8064A2"/>
            </a:solidFill>
            <a:round/>
            <a:headEnd/>
            <a:tailEnd/>
          </a:ln>
          <a:effectLst>
            <a:outerShdw dist="107763" dir="18900000" algn="ctr" rotWithShape="0">
              <a:srgbClr val="868686">
                <a:alpha val="50000"/>
              </a:srgbClr>
            </a:outerShdw>
          </a:effectLst>
        </p:spPr>
        <p:txBody>
          <a:bodyPr/>
          <a:lstStyle/>
          <a:p>
            <a:pPr fontAlgn="auto">
              <a:spcBef>
                <a:spcPts val="0"/>
              </a:spcBef>
              <a:spcAft>
                <a:spcPts val="0"/>
              </a:spcAft>
              <a:defRPr/>
            </a:pPr>
            <a:endParaRPr lang="ru-RU">
              <a:latin typeface="+mn-lt"/>
            </a:endParaRPr>
          </a:p>
        </p:txBody>
      </p:sp>
      <p:sp>
        <p:nvSpPr>
          <p:cNvPr id="8" name="Oval 5"/>
          <p:cNvSpPr>
            <a:spLocks noChangeArrowheads="1"/>
          </p:cNvSpPr>
          <p:nvPr/>
        </p:nvSpPr>
        <p:spPr bwMode="auto">
          <a:xfrm>
            <a:off x="6516688" y="1412875"/>
            <a:ext cx="2016125" cy="895350"/>
          </a:xfrm>
          <a:prstGeom prst="ellipse">
            <a:avLst/>
          </a:prstGeom>
          <a:solidFill>
            <a:srgbClr val="FFFFFF"/>
          </a:solidFill>
          <a:ln w="63500" cmpd="thickThin">
            <a:solidFill>
              <a:srgbClr val="9BBB59"/>
            </a:solidFill>
            <a:round/>
            <a:headEnd/>
            <a:tailEnd/>
          </a:ln>
          <a:effectLst>
            <a:outerShdw dist="107763" dir="18900000" algn="ctr" rotWithShape="0">
              <a:srgbClr val="868686">
                <a:alpha val="50000"/>
              </a:srgbClr>
            </a:outerShdw>
          </a:effectLst>
        </p:spPr>
        <p:txBody>
          <a:bodyPr/>
          <a:lstStyle/>
          <a:p>
            <a:pPr fontAlgn="auto">
              <a:spcBef>
                <a:spcPts val="0"/>
              </a:spcBef>
              <a:spcAft>
                <a:spcPts val="0"/>
              </a:spcAft>
              <a:defRPr/>
            </a:pPr>
            <a:endParaRPr lang="ru-RU">
              <a:latin typeface="+mn-lt"/>
            </a:endParaRPr>
          </a:p>
        </p:txBody>
      </p:sp>
      <p:cxnSp>
        <p:nvCxnSpPr>
          <p:cNvPr id="34823" name="AutoShape 4"/>
          <p:cNvCxnSpPr>
            <a:cxnSpLocks noChangeShapeType="1"/>
            <a:endCxn id="5" idx="7"/>
          </p:cNvCxnSpPr>
          <p:nvPr/>
        </p:nvCxnSpPr>
        <p:spPr bwMode="auto">
          <a:xfrm flipH="1">
            <a:off x="1787525" y="1196975"/>
            <a:ext cx="820738" cy="387350"/>
          </a:xfrm>
          <a:prstGeom prst="straightConnector1">
            <a:avLst/>
          </a:prstGeom>
          <a:noFill/>
          <a:ln w="9525">
            <a:solidFill>
              <a:srgbClr val="000000"/>
            </a:solidFill>
            <a:round/>
            <a:headEnd/>
            <a:tailEnd type="triangle" w="med" len="med"/>
          </a:ln>
        </p:spPr>
      </p:cxnSp>
      <p:cxnSp>
        <p:nvCxnSpPr>
          <p:cNvPr id="34824" name="AutoShape 3"/>
          <p:cNvCxnSpPr>
            <a:cxnSpLocks noChangeShapeType="1"/>
            <a:endCxn id="6" idx="0"/>
          </p:cNvCxnSpPr>
          <p:nvPr/>
        </p:nvCxnSpPr>
        <p:spPr bwMode="auto">
          <a:xfrm flipH="1">
            <a:off x="3168650" y="1268413"/>
            <a:ext cx="157163" cy="688975"/>
          </a:xfrm>
          <a:prstGeom prst="straightConnector1">
            <a:avLst/>
          </a:prstGeom>
          <a:noFill/>
          <a:ln w="9525">
            <a:solidFill>
              <a:srgbClr val="000000"/>
            </a:solidFill>
            <a:round/>
            <a:headEnd/>
            <a:tailEnd type="triangle" w="med" len="med"/>
          </a:ln>
        </p:spPr>
      </p:cxnSp>
      <p:cxnSp>
        <p:nvCxnSpPr>
          <p:cNvPr id="34825" name="AutoShape 2"/>
          <p:cNvCxnSpPr>
            <a:cxnSpLocks noChangeShapeType="1"/>
            <a:endCxn id="7" idx="0"/>
          </p:cNvCxnSpPr>
          <p:nvPr/>
        </p:nvCxnSpPr>
        <p:spPr bwMode="auto">
          <a:xfrm>
            <a:off x="5219700" y="1268413"/>
            <a:ext cx="215900" cy="615950"/>
          </a:xfrm>
          <a:prstGeom prst="straightConnector1">
            <a:avLst/>
          </a:prstGeom>
          <a:noFill/>
          <a:ln w="9525">
            <a:solidFill>
              <a:srgbClr val="000000"/>
            </a:solidFill>
            <a:round/>
            <a:headEnd/>
            <a:tailEnd type="triangle" w="med" len="med"/>
          </a:ln>
        </p:spPr>
      </p:cxnSp>
      <p:cxnSp>
        <p:nvCxnSpPr>
          <p:cNvPr id="34826" name="AutoShape 1"/>
          <p:cNvCxnSpPr>
            <a:cxnSpLocks noChangeShapeType="1"/>
            <a:stCxn id="4" idx="5"/>
            <a:endCxn id="8" idx="1"/>
          </p:cNvCxnSpPr>
          <p:nvPr/>
        </p:nvCxnSpPr>
        <p:spPr bwMode="auto">
          <a:xfrm>
            <a:off x="6138863" y="1166813"/>
            <a:ext cx="673100" cy="346075"/>
          </a:xfrm>
          <a:prstGeom prst="straightConnector1">
            <a:avLst/>
          </a:prstGeom>
          <a:noFill/>
          <a:ln w="9525">
            <a:solidFill>
              <a:srgbClr val="000000"/>
            </a:solidFill>
            <a:round/>
            <a:headEnd/>
            <a:tailEnd type="triangle" w="med" len="med"/>
          </a:ln>
        </p:spPr>
      </p:cxnSp>
      <p:sp>
        <p:nvSpPr>
          <p:cNvPr id="34827" name="Rectangle 10"/>
          <p:cNvSpPr>
            <a:spLocks noChangeArrowheads="1"/>
          </p:cNvSpPr>
          <p:nvPr/>
        </p:nvSpPr>
        <p:spPr bwMode="auto">
          <a:xfrm>
            <a:off x="468313" y="2816225"/>
            <a:ext cx="8208962" cy="3743325"/>
          </a:xfrm>
          <a:prstGeom prst="rect">
            <a:avLst/>
          </a:prstGeom>
          <a:noFill/>
          <a:ln w="9525">
            <a:noFill/>
            <a:miter lim="800000"/>
            <a:headEnd/>
            <a:tailEnd/>
          </a:ln>
        </p:spPr>
        <p:txBody>
          <a:bodyPr anchor="ctr">
            <a:spAutoFit/>
          </a:bodyPr>
          <a:lstStyle/>
          <a:p>
            <a:endParaRPr lang="ru-RU" sz="2400">
              <a:latin typeface="Calibri" pitchFamily="34" charset="0"/>
            </a:endParaRPr>
          </a:p>
          <a:p>
            <a:r>
              <a:rPr lang="en-US" sz="2400" b="1" i="1">
                <a:latin typeface="Calibri" pitchFamily="34" charset="0"/>
              </a:rPr>
              <a:t>O‘z-o‘zini tekshirish uchun savollar</a:t>
            </a:r>
            <a:endParaRPr lang="ru-RU" sz="2400">
              <a:latin typeface="Calibri" pitchFamily="34" charset="0"/>
            </a:endParaRPr>
          </a:p>
          <a:p>
            <a:r>
              <a:rPr lang="en-US" sz="2400">
                <a:latin typeface="Calibri" pitchFamily="34" charset="0"/>
              </a:rPr>
              <a:t>1. Yuqori tartibli hosilalar qanday aniqlanadi?</a:t>
            </a:r>
            <a:endParaRPr lang="ru-RU" sz="2400">
              <a:latin typeface="Calibri" pitchFamily="34" charset="0"/>
            </a:endParaRPr>
          </a:p>
          <a:p>
            <a:r>
              <a:rPr lang="en-US" sz="2400">
                <a:latin typeface="Calibri" pitchFamily="34" charset="0"/>
              </a:rPr>
              <a:t>2. Chekli sondagi funksiyalar yig‘indisining </a:t>
            </a:r>
            <a:r>
              <a:rPr lang="en-US" sz="2400" i="1">
                <a:latin typeface="Calibri" pitchFamily="34" charset="0"/>
              </a:rPr>
              <a:t>n</a:t>
            </a:r>
            <a:r>
              <a:rPr lang="en-US" sz="2400">
                <a:latin typeface="Calibri" pitchFamily="34" charset="0"/>
              </a:rPr>
              <a:t>-tartibli hosilasi qanday </a:t>
            </a:r>
          </a:p>
          <a:p>
            <a:r>
              <a:rPr lang="en-US" sz="2400">
                <a:latin typeface="Calibri" pitchFamily="34" charset="0"/>
              </a:rPr>
              <a:t>hisoblanadi?</a:t>
            </a:r>
            <a:endParaRPr lang="ru-RU" sz="2400">
              <a:latin typeface="Calibri" pitchFamily="34" charset="0"/>
            </a:endParaRPr>
          </a:p>
          <a:p>
            <a:r>
              <a:rPr lang="en-US" sz="2400">
                <a:latin typeface="Calibri" pitchFamily="34" charset="0"/>
              </a:rPr>
              <a:t>3. Ikkita funksiya ko‘paytmasining </a:t>
            </a:r>
            <a:r>
              <a:rPr lang="en-US" sz="2400" i="1">
                <a:latin typeface="Calibri" pitchFamily="34" charset="0"/>
              </a:rPr>
              <a:t>n</a:t>
            </a:r>
            <a:r>
              <a:rPr lang="en-US" sz="2400">
                <a:latin typeface="Calibri" pitchFamily="34" charset="0"/>
              </a:rPr>
              <a:t>-tartibli hosilasi qanday hisoblanadi?</a:t>
            </a:r>
          </a:p>
          <a:p>
            <a:r>
              <a:rPr lang="en-US" sz="2400">
                <a:latin typeface="Calibri" pitchFamily="34" charset="0"/>
              </a:rPr>
              <a:t> (Leybnits formulasi)</a:t>
            </a:r>
            <a:endParaRPr lang="ru-RU" sz="2400">
              <a:latin typeface="Calibri" pitchFamily="34" charset="0"/>
            </a:endParaRPr>
          </a:p>
          <a:p>
            <a:r>
              <a:rPr lang="en-US" sz="2400">
                <a:latin typeface="Calibri" pitchFamily="34" charset="0"/>
              </a:rPr>
              <a:t>4. Ikkinchi tartibli hosilaning mexanik ma’nosi nimadan iborat?</a:t>
            </a:r>
            <a:endParaRPr lang="ru-RU" sz="2400">
              <a:latin typeface="Calibri" pitchFamily="34" charset="0"/>
            </a:endParaRPr>
          </a:p>
        </p:txBody>
      </p:sp>
      <p:sp>
        <p:nvSpPr>
          <p:cNvPr id="34828" name="Rectangle 12"/>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E597CB"/>
            </a:gs>
          </a:gsLst>
          <a:path path="shape">
            <a:fillToRect l="50000" t="50000" r="50000" b="50000"/>
          </a:path>
        </a:gradFill>
        <a:effectLst/>
      </p:bgPr>
    </p:bg>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en-US" sz="3200" smtClean="0"/>
              <a:t>Mavzu doyrasi bo’yicha </a:t>
            </a:r>
            <a:r>
              <a:rPr lang="en-US" sz="3200" b="1" i="1" smtClean="0"/>
              <a:t>B.BX.B</a:t>
            </a:r>
            <a:r>
              <a:rPr lang="en-US" sz="3200" smtClean="0"/>
              <a:t> JADVALINI TO’LDIRING</a:t>
            </a:r>
            <a:endParaRPr lang="ru-RU" sz="3200" smtClean="0"/>
          </a:p>
        </p:txBody>
      </p:sp>
      <p:graphicFrame>
        <p:nvGraphicFramePr>
          <p:cNvPr id="33848" name="Group 56"/>
          <p:cNvGraphicFramePr>
            <a:graphicFrameLocks noGrp="1"/>
          </p:cNvGraphicFramePr>
          <p:nvPr>
            <p:ph type="tbl" idx="1"/>
          </p:nvPr>
        </p:nvGraphicFramePr>
        <p:xfrm>
          <a:off x="457200" y="1600200"/>
          <a:ext cx="8229600" cy="4166553"/>
        </p:xfrm>
        <a:graphic>
          <a:graphicData uri="http://schemas.openxmlformats.org/drawingml/2006/table">
            <a:tbl>
              <a:tblPr/>
              <a:tblGrid>
                <a:gridCol w="2098675"/>
                <a:gridCol w="3168650"/>
                <a:gridCol w="2962275"/>
              </a:tblGrid>
              <a:tr h="3889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BILAMAN</a:t>
                      </a:r>
                      <a:endParaRPr kumimoji="0" lang="ru-RU" sz="20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BILISHNI XOHLAYMAN</a:t>
                      </a:r>
                      <a:endParaRPr kumimoji="0" lang="ru-RU"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BILIB OLDIM</a:t>
                      </a:r>
                      <a:endParaRPr kumimoji="0" lang="ru-RU"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6866" name="Rectangle 221"/>
          <p:cNvSpPr>
            <a:spLocks noGrp="1"/>
          </p:cNvSpPr>
          <p:nvPr>
            <p:ph type="title"/>
          </p:nvPr>
        </p:nvSpPr>
        <p:spPr>
          <a:xfrm>
            <a:off x="755650" y="260350"/>
            <a:ext cx="7859713" cy="725488"/>
          </a:xfrm>
        </p:spPr>
        <p:txBody>
          <a:bodyPr/>
          <a:lstStyle/>
          <a:p>
            <a:r>
              <a:rPr lang="en-US" sz="4000" smtClean="0">
                <a:latin typeface="Arial" charset="0"/>
              </a:rPr>
              <a:t>MATEMATIK KRASSVORD</a:t>
            </a:r>
            <a:endParaRPr lang="ru-RU" sz="4000" smtClean="0">
              <a:latin typeface="Arial" charset="0"/>
            </a:endParaRPr>
          </a:p>
        </p:txBody>
      </p:sp>
      <p:graphicFrame>
        <p:nvGraphicFramePr>
          <p:cNvPr id="41194" name="Group 234"/>
          <p:cNvGraphicFramePr>
            <a:graphicFrameLocks noGrp="1"/>
          </p:cNvGraphicFramePr>
          <p:nvPr>
            <p:ph type="tbl" idx="1"/>
          </p:nvPr>
        </p:nvGraphicFramePr>
        <p:xfrm>
          <a:off x="1042988" y="1052513"/>
          <a:ext cx="6699250" cy="5608320"/>
        </p:xfrm>
        <a:graphic>
          <a:graphicData uri="http://schemas.openxmlformats.org/drawingml/2006/table">
            <a:tbl>
              <a:tblPr/>
              <a:tblGrid>
                <a:gridCol w="1195387"/>
                <a:gridCol w="287338"/>
                <a:gridCol w="161925"/>
                <a:gridCol w="309562"/>
                <a:gridCol w="136525"/>
                <a:gridCol w="265113"/>
                <a:gridCol w="173037"/>
                <a:gridCol w="136525"/>
                <a:gridCol w="250825"/>
                <a:gridCol w="496888"/>
                <a:gridCol w="417512"/>
                <a:gridCol w="136525"/>
                <a:gridCol w="306388"/>
                <a:gridCol w="220662"/>
                <a:gridCol w="225425"/>
                <a:gridCol w="219075"/>
                <a:gridCol w="223838"/>
                <a:gridCol w="290512"/>
                <a:gridCol w="273050"/>
                <a:gridCol w="225425"/>
                <a:gridCol w="747713"/>
              </a:tblGrid>
              <a:tr h="331788">
                <a:tc gridSpan="2">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gridSpan="2">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A</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gridSpan="4">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S</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I</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FF0000"/>
                          </a:solidFill>
                          <a:effectLst/>
                          <a:latin typeface="Calibri" pitchFamily="34" charset="0"/>
                        </a:rPr>
                        <a:t>M</a:t>
                      </a:r>
                      <a:endParaRPr kumimoji="0" lang="ru-RU" sz="3200" b="1" i="1"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T</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gridSpan="3">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O</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T</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A</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r>
              <a:tr h="441325">
                <a:tc gridSpan="9">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FF0000"/>
                          </a:solidFill>
                          <a:effectLst/>
                          <a:latin typeface="Calibri" pitchFamily="34" charset="0"/>
                        </a:rPr>
                        <a:t>A</a:t>
                      </a:r>
                      <a:endParaRPr kumimoji="0" lang="ru-RU" sz="3200" b="1" i="1"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gridSpan="11">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1325">
                <a:tc gridSpan="3">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gridSpan="2">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V</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gridSpan="3">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E</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R</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FF0000"/>
                          </a:solidFill>
                          <a:effectLst/>
                          <a:latin typeface="Calibri" pitchFamily="34" charset="0"/>
                        </a:rPr>
                        <a:t>T</a:t>
                      </a:r>
                      <a:endParaRPr kumimoji="0" lang="ru-RU" sz="3200" b="1" i="1"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I</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gridSpan="2">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K</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gridSpan="3">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A</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gridSpan="2">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L</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gridSpan="3">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r>
              <a:tr h="441325">
                <a:tc gridSpan="9">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FF0000"/>
                          </a:solidFill>
                          <a:effectLst/>
                          <a:latin typeface="Calibri" pitchFamily="34" charset="0"/>
                        </a:rPr>
                        <a:t>E</a:t>
                      </a:r>
                      <a:endParaRPr kumimoji="0" lang="ru-RU" sz="3200" b="1" i="1"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gridSpan="11">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8475">
                <a:tc gridSpan="3">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O</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gridSpan="5">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     G’</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FF0000"/>
                          </a:solidFill>
                          <a:effectLst/>
                          <a:latin typeface="Calibri" pitchFamily="34" charset="0"/>
                        </a:rPr>
                        <a:t>M</a:t>
                      </a:r>
                      <a:endParaRPr kumimoji="0" lang="ru-RU" sz="3200" b="1" i="1"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A</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gridSpan="10">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2913">
                <a:tc gridSpan="4">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     Q</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FF0000"/>
                          </a:solidFill>
                          <a:effectLst/>
                          <a:latin typeface="Calibri" pitchFamily="34" charset="0"/>
                        </a:rPr>
                        <a:t>A</a:t>
                      </a:r>
                      <a:endParaRPr kumimoji="0" lang="ru-RU" sz="3200" b="1" i="1"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V</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gridSpan="3">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A</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R</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gridSpan="2">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I</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gridSpan="2">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Q</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r>
              <a:tr h="441325">
                <a:tc gridSpan="4">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B</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gridSpan="3">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 O</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FF0000"/>
                          </a:solidFill>
                          <a:effectLst/>
                          <a:latin typeface="Calibri" pitchFamily="34" charset="0"/>
                        </a:rPr>
                        <a:t>T</a:t>
                      </a:r>
                      <a:endParaRPr kumimoji="0" lang="ru-RU" sz="3200" b="1" i="1"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gridSpan="2">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I</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gridSpan="7">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Q</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r>
              <a:tr h="441325">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         B</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gridSpan="2">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U</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rPr>
                        <a:t>R</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gridSpan="3">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I</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gridSpan="2">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L</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FF0000"/>
                          </a:solidFill>
                          <a:effectLst/>
                          <a:latin typeface="Calibri" pitchFamily="34" charset="0"/>
                        </a:rPr>
                        <a:t>I</a:t>
                      </a:r>
                      <a:endParaRPr kumimoji="0" lang="ru-RU" sz="3200" b="1" i="1"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gridSpan="5">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000000"/>
                          </a:solidFill>
                          <a:effectLst/>
                          <a:latin typeface="Calibri" pitchFamily="34" charset="0"/>
                        </a:rPr>
                        <a:t>SH</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r>
              <a:tr h="441325">
                <a:tc gridSpan="9">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FF0000"/>
                          </a:solidFill>
                          <a:effectLst/>
                          <a:latin typeface="Calibri" pitchFamily="34" charset="0"/>
                        </a:rPr>
                        <a:t>K</a:t>
                      </a:r>
                      <a:endParaRPr kumimoji="0" lang="ru-RU" sz="3200" b="1" i="1"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gridSpan="11">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1325">
                <a:tc gridSpan="9">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en-US" sz="3200" b="1" i="1" u="none" strike="noStrike" cap="none" normalizeH="0" baseline="0" smtClean="0">
                          <a:ln>
                            <a:noFill/>
                          </a:ln>
                          <a:solidFill>
                            <a:srgbClr val="FF0000"/>
                          </a:solidFill>
                          <a:effectLst/>
                          <a:latin typeface="Calibri" pitchFamily="34" charset="0"/>
                        </a:rPr>
                        <a:t>A</a:t>
                      </a:r>
                      <a:endParaRPr kumimoji="0" lang="ru-RU" sz="3200" b="1" i="1" u="none" strike="noStrike" cap="none" normalizeH="0" baseline="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gridSpan="11">
                  <a:txBody>
                    <a:bodyPr/>
                    <a:lstStyle/>
                    <a:p>
                      <a:pPr marL="0" marR="0" lvl="0" indent="0" algn="l" defTabSz="914400" rtl="0" eaLnBrk="0" fontAlgn="base" latinLnBrk="0" hangingPunct="0">
                        <a:lnSpc>
                          <a:spcPct val="115000"/>
                        </a:lnSpc>
                        <a:spcBef>
                          <a:spcPct val="0"/>
                        </a:spcBef>
                        <a:spcAft>
                          <a:spcPts val="1000"/>
                        </a:spcAft>
                        <a:buClrTx/>
                        <a:buSzTx/>
                        <a:buFontTx/>
                        <a:buNone/>
                        <a:tabLst/>
                      </a:pPr>
                      <a:r>
                        <a:rPr kumimoji="0" lang="ru-RU" sz="3200" b="1" i="1" u="none" strike="noStrike" cap="none" normalizeH="0" baseline="0" smtClean="0">
                          <a:ln>
                            <a:noFill/>
                          </a:ln>
                          <a:solidFill>
                            <a:srgbClr val="000000"/>
                          </a:solidFill>
                          <a:effectLst/>
                          <a:latin typeface="Calibri" pitchFamily="34" charset="0"/>
                        </a:rPr>
                        <a:t> </a:t>
                      </a:r>
                      <a:endParaRPr kumimoji="0" lang="ru-RU" sz="3200" b="1" i="1"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293E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endParaRPr lang="ru-RU" smtClean="0"/>
          </a:p>
        </p:txBody>
      </p:sp>
      <p:sp>
        <p:nvSpPr>
          <p:cNvPr id="37891" name="Rectangle 3"/>
          <p:cNvSpPr>
            <a:spLocks noGrp="1"/>
          </p:cNvSpPr>
          <p:nvPr>
            <p:ph idx="1"/>
          </p:nvPr>
        </p:nvSpPr>
        <p:spPr/>
        <p:txBody>
          <a:bodyPr/>
          <a:lstStyle/>
          <a:p>
            <a:endParaRPr lang="ru-RU" smtClean="0"/>
          </a:p>
        </p:txBody>
      </p:sp>
      <p:sp>
        <p:nvSpPr>
          <p:cNvPr id="3" name="Блок-схема: несколько документов 2"/>
          <p:cNvSpPr>
            <a:spLocks noRot="1" noChangeAspect="1" noMove="1" noResize="1" noEditPoints="1" noAdjustHandles="1" noChangeArrowheads="1" noChangeShapeType="1" noTextEdit="1"/>
          </p:cNvSpPr>
          <p:nvPr/>
        </p:nvSpPr>
        <p:spPr>
          <a:xfrm>
            <a:off x="152400" y="163444"/>
            <a:ext cx="9144000" cy="6846956"/>
          </a:xfrm>
          <a:prstGeom prst="flowChartMultidocument">
            <a:avLst/>
          </a:prstGeom>
          <a:blipFill rotWithShape="1">
            <a:blip r:embed="rId3"/>
            <a:stretch>
              <a:fillRect/>
            </a:stretch>
          </a:blipFill>
          <a:ln>
            <a:solidFill>
              <a:schemeClr val="tx1">
                <a:alpha val="99000"/>
              </a:schemeClr>
            </a:solidFill>
          </a:ln>
        </p:spPr>
        <p:txBody>
          <a:bodyPr/>
          <a:lstStyle/>
          <a:p>
            <a:pPr fontAlgn="auto">
              <a:spcBef>
                <a:spcPts val="0"/>
              </a:spcBef>
              <a:spcAft>
                <a:spcPts val="0"/>
              </a:spcAft>
              <a:defRPr/>
            </a:pPr>
            <a:r>
              <a:rPr lang="ru-RU">
                <a:noFill/>
                <a:latin typeface="+mn-lt"/>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692696"/>
            <a:ext cx="8229600" cy="4608512"/>
          </a:xfrm>
        </p:spPr>
        <p:txBody>
          <a:bodyPr>
            <a:normAutofit fontScale="90000"/>
          </a:bodyPr>
          <a:lstStyle/>
          <a:p>
            <a:r>
              <a:rPr lang="en-US" sz="3100" dirty="0" err="1"/>
              <a:t>Foydalanilgan</a:t>
            </a:r>
            <a:r>
              <a:rPr lang="en-US" sz="3100" dirty="0"/>
              <a:t> </a:t>
            </a:r>
            <a:r>
              <a:rPr lang="en-US" sz="3100" dirty="0" err="1"/>
              <a:t>adabiyotlar</a:t>
            </a:r>
            <a:r>
              <a:rPr lang="en-US" sz="3100" dirty="0"/>
              <a:t/>
            </a:r>
            <a:br>
              <a:rPr lang="en-US" sz="3100" dirty="0"/>
            </a:br>
            <a:r>
              <a:rPr lang="en-US" sz="3100" dirty="0"/>
              <a:t>1. </a:t>
            </a:r>
            <a:r>
              <a:rPr lang="en-US" sz="3100" dirty="0" err="1"/>
              <a:t>Toshmetov</a:t>
            </a:r>
            <a:r>
              <a:rPr lang="en-US" sz="3100" dirty="0"/>
              <a:t> O’., </a:t>
            </a:r>
            <a:r>
              <a:rPr lang="en-US" sz="3100" dirty="0" err="1"/>
              <a:t>Turgunbayev</a:t>
            </a:r>
            <a:r>
              <a:rPr lang="en-US" sz="3100" dirty="0"/>
              <a:t> R., </a:t>
            </a:r>
            <a:r>
              <a:rPr lang="en-US" sz="3100" dirty="0" err="1"/>
              <a:t>Saydamatov</a:t>
            </a:r>
            <a:r>
              <a:rPr lang="en-US" sz="3100" dirty="0"/>
              <a:t> E., </a:t>
            </a:r>
            <a:r>
              <a:rPr lang="en-US" sz="3100" dirty="0" err="1"/>
              <a:t>Madirimov</a:t>
            </a:r>
            <a:r>
              <a:rPr lang="en-US" sz="3100" dirty="0"/>
              <a:t> M. </a:t>
            </a:r>
            <a:r>
              <a:rPr lang="uz-Cyrl-UZ" sz="3100" dirty="0"/>
              <a:t>Matematik analiz I</a:t>
            </a:r>
            <a:r>
              <a:rPr lang="en-US" sz="3100" dirty="0"/>
              <a:t>-</a:t>
            </a:r>
            <a:r>
              <a:rPr lang="en-US" sz="3100" dirty="0" err="1"/>
              <a:t>qism</a:t>
            </a:r>
            <a:r>
              <a:rPr lang="en-US" sz="3100" dirty="0"/>
              <a:t>.</a:t>
            </a:r>
            <a:r>
              <a:rPr lang="uz-Cyrl-UZ" sz="3100" dirty="0"/>
              <a:t> T.: “</a:t>
            </a:r>
            <a:r>
              <a:rPr lang="en-US" sz="3100" dirty="0" err="1"/>
              <a:t>Extremum</a:t>
            </a:r>
            <a:r>
              <a:rPr lang="en-US" sz="3100" dirty="0"/>
              <a:t>-Press</a:t>
            </a:r>
            <a:r>
              <a:rPr lang="uz-Cyrl-UZ" sz="3100" dirty="0"/>
              <a:t>”</a:t>
            </a:r>
            <a:r>
              <a:rPr lang="en-US" sz="3100" dirty="0"/>
              <a:t>, 2015. </a:t>
            </a:r>
            <a:r>
              <a:rPr lang="en-US" sz="3100" dirty="0" smtClean="0"/>
              <a:t>-</a:t>
            </a:r>
            <a:r>
              <a:rPr lang="ru-RU" sz="3100" dirty="0" smtClean="0"/>
              <a:t>171-172</a:t>
            </a:r>
            <a:r>
              <a:rPr lang="en-US" sz="3100" dirty="0" smtClean="0"/>
              <a:t>b</a:t>
            </a:r>
            <a:r>
              <a:rPr lang="en-US" sz="3100" dirty="0"/>
              <a:t>.</a:t>
            </a:r>
            <a:br>
              <a:rPr lang="en-US" sz="3100" dirty="0"/>
            </a:br>
            <a:r>
              <a:rPr lang="en-US" sz="3100" dirty="0"/>
              <a:t>2. Claudia </a:t>
            </a:r>
            <a:r>
              <a:rPr lang="en-US" sz="3100" dirty="0" err="1"/>
              <a:t>Canuto</a:t>
            </a:r>
            <a:r>
              <a:rPr lang="en-US" sz="3100" dirty="0"/>
              <a:t>, Anita </a:t>
            </a:r>
            <a:r>
              <a:rPr lang="en-US" sz="3100" dirty="0" err="1"/>
              <a:t>Tabacco</a:t>
            </a:r>
            <a:r>
              <a:rPr lang="en-US" sz="3100" dirty="0"/>
              <a:t> Mathematical analysis. I. Springer-</a:t>
            </a:r>
            <a:r>
              <a:rPr lang="en-US" sz="3100" dirty="0" err="1"/>
              <a:t>Verlag</a:t>
            </a:r>
            <a:r>
              <a:rPr lang="en-US" sz="3100" dirty="0"/>
              <a:t>. Italia, Milan. 2008.-  </a:t>
            </a:r>
            <a:r>
              <a:rPr lang="ru-RU" sz="3100" dirty="0" smtClean="0"/>
              <a:t>188-189</a:t>
            </a:r>
            <a:r>
              <a:rPr lang="en-US" sz="3100" dirty="0" smtClean="0"/>
              <a:t>  p</a:t>
            </a:r>
            <a:r>
              <a:rPr lang="en-US" sz="3100" dirty="0"/>
              <a:t>.</a:t>
            </a:r>
            <a:br>
              <a:rPr lang="en-US" sz="3100" dirty="0"/>
            </a:br>
            <a:r>
              <a:rPr lang="en-US" sz="3100" dirty="0"/>
              <a:t>3. </a:t>
            </a:r>
            <a:r>
              <a:rPr lang="uz-Cyrl-UZ" sz="3100" dirty="0"/>
              <a:t>Xudayberganov G., Vorisov A., Mansurov X., Shoimqulov B. Matematik analizdan ma’ruzalar. I </a:t>
            </a:r>
            <a:r>
              <a:rPr lang="en-US" sz="3100" dirty="0"/>
              <a:t>T.:</a:t>
            </a:r>
            <a:r>
              <a:rPr lang="uz-Cyrl-UZ" sz="3100" dirty="0"/>
              <a:t>«Voris-nashriyot». 2010 y. </a:t>
            </a:r>
            <a:r>
              <a:rPr lang="uz-Cyrl-UZ" sz="3100" dirty="0" smtClean="0"/>
              <a:t>143</a:t>
            </a:r>
            <a:r>
              <a:rPr lang="en-US" sz="3100" dirty="0" smtClean="0"/>
              <a:t>–</a:t>
            </a:r>
            <a:r>
              <a:rPr lang="ru-RU" sz="3100" smtClean="0"/>
              <a:t>152</a:t>
            </a:r>
            <a:r>
              <a:rPr lang="en-US" sz="3100" smtClean="0"/>
              <a:t> </a:t>
            </a:r>
            <a:r>
              <a:rPr lang="en-US" sz="3100" dirty="0"/>
              <a:t>b.</a:t>
            </a:r>
            <a:r>
              <a:rPr lang="ru-RU" sz="3100" dirty="0"/>
              <a:t/>
            </a:r>
            <a:br>
              <a:rPr lang="ru-RU" sz="3100" dirty="0"/>
            </a:br>
            <a:r>
              <a:rPr lang="en-US" sz="3100" dirty="0"/>
              <a:t> </a:t>
            </a:r>
            <a:r>
              <a:rPr lang="ru-RU" dirty="0"/>
              <a:t/>
            </a:r>
            <a:br>
              <a:rPr lang="ru-RU" dirty="0"/>
            </a:br>
            <a:r>
              <a:rPr lang="en-US" b="1" dirty="0"/>
              <a:t> </a:t>
            </a:r>
            <a:r>
              <a:rPr lang="ru-RU" dirty="0"/>
              <a:t/>
            </a:r>
            <a:br>
              <a:rPr lang="ru-RU" dirty="0"/>
            </a:br>
            <a:endParaRPr lang="ru-RU" dirty="0"/>
          </a:p>
        </p:txBody>
      </p:sp>
    </p:spTree>
    <p:extLst>
      <p:ext uri="{BB962C8B-B14F-4D97-AF65-F5344CB8AC3E}">
        <p14:creationId xmlns:p14="http://schemas.microsoft.com/office/powerpoint/2010/main" val="1623102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250"/>
            <a:ext cx="3898900" cy="1509713"/>
          </a:xfrm>
          <a:blipFill>
            <a:blip r:embed="rId2"/>
            <a:tile tx="0" ty="0" sx="100000" sy="100000" flip="none" algn="tl"/>
          </a:blipFill>
        </p:spPr>
        <p:txBody>
          <a:bodyPr rtlCol="0">
            <a:normAutofit fontScale="90000"/>
          </a:bodyPr>
          <a:lstStyle/>
          <a:p>
            <a:pPr eaLnBrk="1" fontAlgn="auto" hangingPunct="1">
              <a:spcAft>
                <a:spcPts val="0"/>
              </a:spcAft>
              <a:defRPr/>
            </a:pPr>
            <a:r>
              <a:rPr lang="en-US" dirty="0" smtClean="0"/>
              <a:t>ETIBORINGIZ UCHUN RAXMAT</a:t>
            </a:r>
            <a:endParaRPr lang="ru-RU" dirty="0"/>
          </a:p>
        </p:txBody>
      </p:sp>
      <p:sp>
        <p:nvSpPr>
          <p:cNvPr id="39939" name="Объект 2"/>
          <p:cNvSpPr>
            <a:spLocks noGrp="1"/>
          </p:cNvSpPr>
          <p:nvPr>
            <p:ph idx="1"/>
          </p:nvPr>
        </p:nvSpPr>
        <p:spPr/>
        <p:txBody>
          <a:bodyPr/>
          <a:lstStyle/>
          <a:p>
            <a:pPr eaLnBrk="1" hangingPunct="1"/>
            <a:endParaRPr lang="en-US" smtClean="0"/>
          </a:p>
          <a:p>
            <a:pPr eaLnBrk="1" hangingPunct="1"/>
            <a:endParaRPr lang="ru-RU" smtClean="0"/>
          </a:p>
        </p:txBody>
      </p:sp>
      <p:pic>
        <p:nvPicPr>
          <p:cNvPr id="4" name="Рисунок 3"/>
          <p:cNvPicPr>
            <a:picLocks noChangeAspect="1"/>
          </p:cNvPicPr>
          <p:nvPr/>
        </p:nvPicPr>
        <p:blipFill>
          <a:blip r:embed="rId3"/>
          <a:srcRect/>
          <a:stretch>
            <a:fillRect/>
          </a:stretch>
        </p:blipFill>
        <p:spPr bwMode="auto">
          <a:xfrm>
            <a:off x="0" y="2717800"/>
            <a:ext cx="4495800" cy="4140200"/>
          </a:xfrm>
          <a:prstGeom prst="rect">
            <a:avLst/>
          </a:prstGeom>
          <a:noFill/>
          <a:ln w="9525">
            <a:noFill/>
            <a:miter lim="800000"/>
            <a:headEnd/>
            <a:tailEnd/>
          </a:ln>
        </p:spPr>
      </p:pic>
      <p:pic>
        <p:nvPicPr>
          <p:cNvPr id="5" name="Рисунок 4"/>
          <p:cNvPicPr>
            <a:picLocks noChangeAspect="1"/>
          </p:cNvPicPr>
          <p:nvPr/>
        </p:nvPicPr>
        <p:blipFill>
          <a:blip r:embed="rId4"/>
          <a:srcRect/>
          <a:stretch>
            <a:fillRect/>
          </a:stretch>
        </p:blipFill>
        <p:spPr bwMode="auto">
          <a:xfrm>
            <a:off x="4572000" y="1004888"/>
            <a:ext cx="4648200"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274638"/>
            <a:ext cx="8208963" cy="3802062"/>
          </a:xfrm>
        </p:spPr>
        <p:txBody>
          <a:bodyPr rtlCol="0">
            <a:normAutofit fontScale="90000"/>
          </a:bodyPr>
          <a:lstStyle/>
          <a:p>
            <a:pPr eaLnBrk="1" fontAlgn="auto" hangingPunct="1">
              <a:spcAft>
                <a:spcPts val="0"/>
              </a:spcAft>
              <a:defRPr/>
            </a:pPr>
            <a:r>
              <a:rPr lang="ru-RU" sz="3200" dirty="0"/>
              <a:t/>
            </a:r>
            <a:br>
              <a:rPr lang="ru-RU" sz="3200" dirty="0"/>
            </a:br>
            <a:r>
              <a:rPr lang="en-US" sz="3200" dirty="0"/>
              <a:t>                 </a:t>
            </a:r>
            <a:r>
              <a:rPr lang="en-US" sz="3200" dirty="0" err="1"/>
              <a:t>Tayanch</a:t>
            </a:r>
            <a:r>
              <a:rPr lang="en-US" sz="3200" dirty="0"/>
              <a:t> </a:t>
            </a:r>
            <a:r>
              <a:rPr lang="en-US" sz="3200" dirty="0" err="1"/>
              <a:t>tushunchalar</a:t>
            </a:r>
            <a:r>
              <a:rPr lang="en-US" sz="3200" dirty="0"/>
              <a:t>.</a:t>
            </a:r>
            <a:r>
              <a:rPr lang="ru-RU" sz="3200" dirty="0"/>
              <a:t/>
            </a:r>
            <a:br>
              <a:rPr lang="ru-RU" sz="3200" dirty="0"/>
            </a:br>
            <a:r>
              <a:rPr lang="en-US" sz="3200" b="1" dirty="0" err="1"/>
              <a:t>Yuqori</a:t>
            </a:r>
            <a:r>
              <a:rPr lang="en-US" sz="3200" b="1" dirty="0"/>
              <a:t> </a:t>
            </a:r>
            <a:r>
              <a:rPr lang="en-US" sz="3200" b="1" dirty="0" err="1"/>
              <a:t>tartibli</a:t>
            </a:r>
            <a:r>
              <a:rPr lang="en-US" sz="3200" b="1" dirty="0"/>
              <a:t> </a:t>
            </a:r>
            <a:r>
              <a:rPr lang="en-US" sz="3200" b="1" dirty="0" err="1"/>
              <a:t>hosila</a:t>
            </a:r>
            <a:r>
              <a:rPr lang="en-US" sz="3200" b="1" dirty="0"/>
              <a:t> </a:t>
            </a:r>
            <a:r>
              <a:rPr lang="en-US" sz="3200" b="1" dirty="0" err="1"/>
              <a:t>tushunchasi</a:t>
            </a:r>
            <a:r>
              <a:rPr lang="en-US" sz="3200" dirty="0"/>
              <a:t>. </a:t>
            </a:r>
            <a:r>
              <a:rPr lang="en-US" sz="3200" dirty="0" err="1"/>
              <a:t>Faraz</a:t>
            </a:r>
            <a:r>
              <a:rPr lang="en-US" sz="3200" dirty="0"/>
              <a:t> </a:t>
            </a:r>
            <a:r>
              <a:rPr lang="en-US" sz="3200" dirty="0" err="1"/>
              <a:t>qilaylik</a:t>
            </a:r>
            <a:r>
              <a:rPr lang="en-US" sz="3200" dirty="0"/>
              <a:t>, </a:t>
            </a:r>
            <a:r>
              <a:rPr lang="en-US" sz="3200" dirty="0" err="1"/>
              <a:t>biror</a:t>
            </a:r>
            <a:r>
              <a:rPr lang="en-US" sz="3200" dirty="0"/>
              <a:t> </a:t>
            </a:r>
            <a:r>
              <a:rPr lang="uz-Cyrl-UZ" sz="3200" dirty="0"/>
              <a:t>(</a:t>
            </a:r>
            <a:r>
              <a:rPr lang="en-US" sz="3200" i="1" dirty="0" err="1"/>
              <a:t>a,b</a:t>
            </a:r>
            <a:r>
              <a:rPr lang="en-US" sz="3200" dirty="0"/>
              <a:t>) da </a:t>
            </a:r>
            <a:r>
              <a:rPr lang="uz-Cyrl-UZ" sz="3200" dirty="0"/>
              <a:t>h</a:t>
            </a:r>
            <a:r>
              <a:rPr lang="en-US" sz="3200" dirty="0" err="1"/>
              <a:t>osilaga</a:t>
            </a:r>
            <a:r>
              <a:rPr lang="en-US" sz="3200" dirty="0"/>
              <a:t> </a:t>
            </a:r>
            <a:r>
              <a:rPr lang="uz-Cyrl-UZ" sz="3200" dirty="0"/>
              <a:t>ega </a:t>
            </a:r>
            <a:r>
              <a:rPr lang="en-US" sz="3200" i="1" dirty="0"/>
              <a:t>f(x)</a:t>
            </a:r>
            <a:r>
              <a:rPr lang="en-US" sz="3200" dirty="0"/>
              <a:t> </a:t>
            </a:r>
            <a:r>
              <a:rPr lang="en-US" sz="3200" dirty="0" err="1"/>
              <a:t>funksiya</a:t>
            </a:r>
            <a:r>
              <a:rPr lang="en-US" sz="3200" dirty="0"/>
              <a:t> </a:t>
            </a:r>
            <a:r>
              <a:rPr lang="en-US" sz="3200" dirty="0" err="1"/>
              <a:t>aniqlangan</a:t>
            </a:r>
            <a:r>
              <a:rPr lang="en-US" sz="3200" dirty="0"/>
              <a:t> </a:t>
            </a:r>
            <a:r>
              <a:rPr lang="en-US" sz="3200" dirty="0" err="1"/>
              <a:t>bo‘lsin</a:t>
            </a:r>
            <a:r>
              <a:rPr lang="en-US" sz="3200" dirty="0"/>
              <a:t>. </a:t>
            </a:r>
            <a:r>
              <a:rPr lang="en-US" sz="3200" dirty="0" err="1"/>
              <a:t>Ravshanki</a:t>
            </a:r>
            <a:r>
              <a:rPr lang="en-US" sz="3200" dirty="0"/>
              <a:t>,  </a:t>
            </a:r>
            <a:r>
              <a:rPr lang="en-US" sz="3200" i="1" dirty="0"/>
              <a:t>f’(x)</a:t>
            </a:r>
            <a:r>
              <a:rPr lang="en-US" sz="3200" dirty="0"/>
              <a:t> </a:t>
            </a:r>
            <a:r>
              <a:rPr lang="en-US" sz="3200" dirty="0" err="1"/>
              <a:t>hosila</a:t>
            </a:r>
            <a:r>
              <a:rPr lang="en-US" sz="3200" dirty="0"/>
              <a:t> </a:t>
            </a:r>
            <a:r>
              <a:rPr lang="uz-Cyrl-UZ" sz="3200" dirty="0"/>
              <a:t>(</a:t>
            </a:r>
            <a:r>
              <a:rPr lang="en-US" sz="3200" i="1" dirty="0" err="1"/>
              <a:t>a,b</a:t>
            </a:r>
            <a:r>
              <a:rPr lang="en-US" sz="3200" dirty="0"/>
              <a:t>) da </a:t>
            </a:r>
            <a:r>
              <a:rPr lang="en-US" sz="3200" dirty="0" err="1"/>
              <a:t>aniqlangan</a:t>
            </a:r>
            <a:r>
              <a:rPr lang="en-US" sz="3200" dirty="0"/>
              <a:t> </a:t>
            </a:r>
            <a:r>
              <a:rPr lang="en-US" sz="3200" dirty="0" err="1"/>
              <a:t>funksiya</a:t>
            </a:r>
            <a:r>
              <a:rPr lang="en-US" sz="3200" dirty="0"/>
              <a:t> </a:t>
            </a:r>
            <a:r>
              <a:rPr lang="en-US" sz="3200" dirty="0" err="1"/>
              <a:t>bo‘ladi</a:t>
            </a:r>
            <a:r>
              <a:rPr lang="en-US" sz="3200" dirty="0"/>
              <a:t>. </a:t>
            </a:r>
            <a:r>
              <a:rPr lang="en-US" sz="3200" dirty="0" err="1"/>
              <a:t>Demak</a:t>
            </a:r>
            <a:r>
              <a:rPr lang="en-US" sz="3200" dirty="0"/>
              <a:t>, </a:t>
            </a:r>
            <a:r>
              <a:rPr lang="en-US" sz="3200" dirty="0" err="1"/>
              <a:t>hosil</a:t>
            </a:r>
            <a:r>
              <a:rPr lang="en-US" sz="3200" dirty="0"/>
              <a:t> </a:t>
            </a:r>
            <a:r>
              <a:rPr lang="en-US" sz="3200" dirty="0" err="1"/>
              <a:t>bo‘lgan</a:t>
            </a:r>
            <a:r>
              <a:rPr lang="en-US" sz="3200" dirty="0"/>
              <a:t> </a:t>
            </a:r>
            <a:r>
              <a:rPr lang="en-US" sz="3200" dirty="0" err="1"/>
              <a:t>funksiyaning</a:t>
            </a:r>
            <a:r>
              <a:rPr lang="en-US" sz="3200" dirty="0"/>
              <a:t> </a:t>
            </a:r>
            <a:r>
              <a:rPr lang="en-US" sz="3200" dirty="0" err="1"/>
              <a:t>hosilasi</a:t>
            </a:r>
            <a:r>
              <a:rPr lang="en-US" sz="3200" dirty="0"/>
              <a:t>, </a:t>
            </a:r>
            <a:r>
              <a:rPr lang="en-US" sz="3200" dirty="0" err="1"/>
              <a:t>ya’ni</a:t>
            </a:r>
            <a:r>
              <a:rPr lang="en-US" sz="3200" dirty="0"/>
              <a:t> </a:t>
            </a:r>
            <a:r>
              <a:rPr lang="en-US" sz="3200" dirty="0" err="1"/>
              <a:t>hosilaning</a:t>
            </a:r>
            <a:r>
              <a:rPr lang="en-US" sz="3200" dirty="0"/>
              <a:t> </a:t>
            </a:r>
            <a:r>
              <a:rPr lang="en-US" sz="3200" dirty="0" err="1"/>
              <a:t>hosilasi</a:t>
            </a:r>
            <a:r>
              <a:rPr lang="en-US" sz="3200" dirty="0"/>
              <a:t> </a:t>
            </a:r>
            <a:r>
              <a:rPr lang="en-US" sz="3200" dirty="0" err="1"/>
              <a:t>haqida</a:t>
            </a:r>
            <a:r>
              <a:rPr lang="en-US" sz="3200" dirty="0"/>
              <a:t> </a:t>
            </a:r>
            <a:r>
              <a:rPr lang="en-US" sz="3200" dirty="0" err="1"/>
              <a:t>gapirish</a:t>
            </a:r>
            <a:r>
              <a:rPr lang="en-US" sz="3200" dirty="0"/>
              <a:t> </a:t>
            </a:r>
            <a:r>
              <a:rPr lang="en-US" sz="3200" dirty="0" err="1"/>
              <a:t>mumkin</a:t>
            </a:r>
            <a:r>
              <a:rPr lang="en-US" sz="3200" dirty="0"/>
              <a:t>. Agar </a:t>
            </a:r>
            <a:r>
              <a:rPr lang="en-US" sz="3200" i="1" dirty="0"/>
              <a:t>f’(x)</a:t>
            </a:r>
            <a:r>
              <a:rPr lang="en-US" sz="3200" dirty="0"/>
              <a:t> </a:t>
            </a:r>
            <a:r>
              <a:rPr lang="en-US" sz="3200" dirty="0" err="1"/>
              <a:t>funksiyaning</a:t>
            </a:r>
            <a:r>
              <a:rPr lang="en-US" sz="3200" dirty="0"/>
              <a:t> </a:t>
            </a:r>
            <a:r>
              <a:rPr lang="en-US" sz="3200" dirty="0" err="1"/>
              <a:t>hosilasi</a:t>
            </a:r>
            <a:r>
              <a:rPr lang="en-US" sz="3200" dirty="0"/>
              <a:t> </a:t>
            </a:r>
            <a:r>
              <a:rPr lang="en-US" sz="3200" dirty="0" err="1"/>
              <a:t>mavjud</a:t>
            </a:r>
            <a:r>
              <a:rPr lang="en-US" sz="3200" dirty="0"/>
              <a:t> </a:t>
            </a:r>
            <a:r>
              <a:rPr lang="en-US" sz="3200" dirty="0" err="1"/>
              <a:t>bo‘lsa</a:t>
            </a:r>
            <a:r>
              <a:rPr lang="en-US" sz="3200" dirty="0"/>
              <a:t>, </a:t>
            </a:r>
            <a:r>
              <a:rPr lang="en-US" sz="3200" dirty="0" err="1"/>
              <a:t>uni</a:t>
            </a:r>
            <a:r>
              <a:rPr lang="en-US" sz="3200" dirty="0"/>
              <a:t> </a:t>
            </a:r>
            <a:r>
              <a:rPr lang="en-US" sz="3200" i="1" dirty="0"/>
              <a:t>f(x)</a:t>
            </a:r>
            <a:r>
              <a:rPr lang="en-US" sz="3200" dirty="0"/>
              <a:t> </a:t>
            </a:r>
            <a:r>
              <a:rPr lang="en-US" sz="3200" dirty="0" err="1"/>
              <a:t>funksiyaning</a:t>
            </a:r>
            <a:r>
              <a:rPr lang="en-US" sz="3200" dirty="0"/>
              <a:t> </a:t>
            </a:r>
            <a:r>
              <a:rPr lang="en-US" sz="3200" i="1" dirty="0" err="1"/>
              <a:t>ikkinchi</a:t>
            </a:r>
            <a:r>
              <a:rPr lang="en-US" sz="3200" i="1" dirty="0"/>
              <a:t> </a:t>
            </a:r>
            <a:r>
              <a:rPr lang="en-US" sz="3200" i="1" dirty="0" err="1"/>
              <a:t>tartibli</a:t>
            </a:r>
            <a:r>
              <a:rPr lang="en-US" sz="3200" i="1" dirty="0"/>
              <a:t> </a:t>
            </a:r>
            <a:r>
              <a:rPr lang="en-US" sz="3200" i="1" dirty="0" err="1"/>
              <a:t>hosilasi</a:t>
            </a:r>
            <a:r>
              <a:rPr lang="en-US" sz="3200" dirty="0"/>
              <a:t> </a:t>
            </a:r>
            <a:r>
              <a:rPr lang="en-US" sz="3200" dirty="0" err="1"/>
              <a:t>deyiladi</a:t>
            </a:r>
            <a:r>
              <a:rPr lang="en-US" sz="3200" dirty="0"/>
              <a:t> </a:t>
            </a:r>
            <a:r>
              <a:rPr lang="en-US" sz="3200" dirty="0" err="1"/>
              <a:t>va</a:t>
            </a:r>
            <a:r>
              <a:rPr lang="en-US" sz="3200" dirty="0"/>
              <a:t> </a:t>
            </a:r>
            <a:r>
              <a:rPr lang="en-US" sz="3200" i="1" dirty="0"/>
              <a:t>y’’, f’’(x), </a:t>
            </a:r>
            <a:r>
              <a:rPr lang="en-US" sz="3200" dirty="0"/>
              <a:t> </a:t>
            </a:r>
            <a:r>
              <a:rPr lang="en-US" sz="3200" dirty="0" err="1"/>
              <a:t>simvollarning</a:t>
            </a:r>
            <a:r>
              <a:rPr lang="en-US" sz="3200" dirty="0"/>
              <a:t> </a:t>
            </a:r>
            <a:r>
              <a:rPr lang="en-US" sz="3200" dirty="0" err="1"/>
              <a:t>biri</a:t>
            </a:r>
            <a:r>
              <a:rPr lang="en-US" sz="3200" dirty="0"/>
              <a:t> </a:t>
            </a:r>
            <a:r>
              <a:rPr lang="en-US" sz="3200" dirty="0" err="1"/>
              <a:t>bilan</a:t>
            </a:r>
            <a:r>
              <a:rPr lang="en-US" sz="3200" dirty="0"/>
              <a:t> </a:t>
            </a:r>
            <a:r>
              <a:rPr lang="en-US" sz="3200" dirty="0" err="1"/>
              <a:t>belgilanadi</a:t>
            </a:r>
            <a:r>
              <a:rPr lang="en-US" sz="3200" dirty="0"/>
              <a:t>. </a:t>
            </a:r>
            <a:r>
              <a:rPr lang="en-US" sz="3200" dirty="0" err="1"/>
              <a:t>Shunday</a:t>
            </a:r>
            <a:r>
              <a:rPr lang="en-US" sz="3200" dirty="0"/>
              <a:t> </a:t>
            </a:r>
            <a:r>
              <a:rPr lang="en-US" sz="3200" dirty="0" err="1"/>
              <a:t>qilib</a:t>
            </a:r>
            <a:r>
              <a:rPr lang="en-US" sz="3200" dirty="0"/>
              <a:t>, </a:t>
            </a:r>
            <a:r>
              <a:rPr lang="en-US" sz="3200" dirty="0" err="1"/>
              <a:t>ta’rif</a:t>
            </a:r>
            <a:r>
              <a:rPr lang="en-US" sz="3200" dirty="0"/>
              <a:t> </a:t>
            </a:r>
            <a:r>
              <a:rPr lang="en-US" sz="3200" dirty="0" err="1"/>
              <a:t>bo‘yicha</a:t>
            </a:r>
            <a:r>
              <a:rPr lang="en-US" sz="3200" dirty="0"/>
              <a:t> </a:t>
            </a:r>
            <a:r>
              <a:rPr lang="en-US" sz="3200" i="1" dirty="0"/>
              <a:t>y’’(x)=(y’)’</a:t>
            </a:r>
            <a:r>
              <a:rPr lang="en-US" sz="3200" dirty="0"/>
              <a:t> </a:t>
            </a:r>
            <a:r>
              <a:rPr lang="en-US" sz="3200" dirty="0" err="1"/>
              <a:t>ekan</a:t>
            </a:r>
            <a:r>
              <a:rPr lang="en-US" sz="3200" dirty="0"/>
              <a:t>.</a:t>
            </a:r>
            <a:r>
              <a:rPr lang="ru-RU" sz="3200" dirty="0"/>
              <a:t/>
            </a:r>
            <a:br>
              <a:rPr lang="ru-RU" sz="3200" dirty="0"/>
            </a:br>
            <a:r>
              <a:rPr lang="en-US" sz="3200" dirty="0"/>
              <a:t> </a:t>
            </a:r>
            <a:r>
              <a:rPr lang="ru-RU" sz="3200" dirty="0"/>
              <a:t/>
            </a:r>
            <a:br>
              <a:rPr lang="ru-RU" sz="3200" dirty="0"/>
            </a:br>
            <a:r>
              <a:rPr lang="en-US" sz="3200" dirty="0"/>
              <a:t> </a:t>
            </a:r>
            <a:r>
              <a:rPr lang="ru-RU" sz="3200" dirty="0"/>
              <a:t/>
            </a:r>
            <a:br>
              <a:rPr lang="ru-RU" sz="3200" dirty="0"/>
            </a:br>
            <a:r>
              <a:rPr lang="uz-Cyrl-UZ" sz="3200" dirty="0"/>
              <a:t>     </a:t>
            </a:r>
            <a:r>
              <a:rPr lang="ru-RU" sz="3200" dirty="0"/>
              <a:t/>
            </a:r>
            <a:br>
              <a:rPr lang="ru-RU" sz="3200" dirty="0"/>
            </a:br>
            <a:r>
              <a:rPr lang="ru-RU" sz="2800" dirty="0"/>
              <a:t/>
            </a:r>
            <a:br>
              <a:rPr lang="ru-RU" sz="2800" dirty="0"/>
            </a:br>
            <a:r>
              <a:rPr lang="en-US" sz="2800" dirty="0"/>
              <a:t>                 </a:t>
            </a:r>
            <a:r>
              <a:rPr lang="en-US" sz="2800" dirty="0" err="1"/>
              <a:t>Tayanch</a:t>
            </a:r>
            <a:r>
              <a:rPr lang="en-US" sz="2800" dirty="0"/>
              <a:t> </a:t>
            </a:r>
            <a:r>
              <a:rPr lang="en-US" sz="2800" dirty="0" err="1"/>
              <a:t>tushunchalar</a:t>
            </a:r>
            <a:r>
              <a:rPr lang="en-US" sz="2800" dirty="0"/>
              <a:t>.</a:t>
            </a:r>
            <a:r>
              <a:rPr lang="ru-RU" sz="2800" dirty="0"/>
              <a:t/>
            </a:r>
            <a:br>
              <a:rPr lang="ru-RU" sz="2800" dirty="0"/>
            </a:br>
            <a:r>
              <a:rPr lang="en-US" sz="2800" b="1" dirty="0" err="1"/>
              <a:t>Yuqori</a:t>
            </a:r>
            <a:r>
              <a:rPr lang="en-US" sz="2800" b="1" dirty="0"/>
              <a:t> </a:t>
            </a:r>
            <a:r>
              <a:rPr lang="en-US" sz="2800" b="1" dirty="0" err="1"/>
              <a:t>tartibli</a:t>
            </a:r>
            <a:r>
              <a:rPr lang="en-US" sz="2800" b="1" dirty="0"/>
              <a:t> </a:t>
            </a:r>
            <a:r>
              <a:rPr lang="en-US" sz="2800" b="1" dirty="0" err="1"/>
              <a:t>hosila</a:t>
            </a:r>
            <a:r>
              <a:rPr lang="en-US" sz="2800" b="1" dirty="0"/>
              <a:t> </a:t>
            </a:r>
            <a:r>
              <a:rPr lang="en-US" sz="2800" b="1" dirty="0" err="1"/>
              <a:t>tushunchasi</a:t>
            </a:r>
            <a:r>
              <a:rPr lang="en-US" sz="2800" dirty="0"/>
              <a:t>. </a:t>
            </a:r>
            <a:r>
              <a:rPr lang="en-US" sz="2800" dirty="0" err="1"/>
              <a:t>Faraz</a:t>
            </a:r>
            <a:r>
              <a:rPr lang="en-US" sz="2800" dirty="0"/>
              <a:t> </a:t>
            </a:r>
            <a:r>
              <a:rPr lang="en-US" sz="2800" dirty="0" err="1"/>
              <a:t>qilaylik</a:t>
            </a:r>
            <a:r>
              <a:rPr lang="en-US" sz="2800" dirty="0"/>
              <a:t>, </a:t>
            </a:r>
            <a:r>
              <a:rPr lang="en-US" sz="2800" dirty="0" err="1"/>
              <a:t>biror</a:t>
            </a:r>
            <a:r>
              <a:rPr lang="en-US" sz="2800" dirty="0"/>
              <a:t> </a:t>
            </a:r>
            <a:r>
              <a:rPr lang="uz-Cyrl-UZ" sz="2800" dirty="0"/>
              <a:t>(</a:t>
            </a:r>
            <a:r>
              <a:rPr lang="en-US" sz="2800" i="1" dirty="0" err="1"/>
              <a:t>a,b</a:t>
            </a:r>
            <a:r>
              <a:rPr lang="en-US" sz="2800" dirty="0"/>
              <a:t>) da </a:t>
            </a:r>
            <a:r>
              <a:rPr lang="uz-Cyrl-UZ" sz="2800" dirty="0"/>
              <a:t>h</a:t>
            </a:r>
            <a:r>
              <a:rPr lang="en-US" sz="2800" dirty="0" err="1"/>
              <a:t>osilaga</a:t>
            </a:r>
            <a:r>
              <a:rPr lang="en-US" sz="2800" dirty="0"/>
              <a:t> </a:t>
            </a:r>
            <a:r>
              <a:rPr lang="uz-Cyrl-UZ" sz="2800" dirty="0"/>
              <a:t>ega </a:t>
            </a:r>
            <a:r>
              <a:rPr lang="en-US" sz="2800" i="1" dirty="0"/>
              <a:t>f(x)</a:t>
            </a:r>
            <a:r>
              <a:rPr lang="en-US" sz="2800" dirty="0"/>
              <a:t> </a:t>
            </a:r>
            <a:r>
              <a:rPr lang="en-US" sz="2800" dirty="0" err="1"/>
              <a:t>funksiya</a:t>
            </a:r>
            <a:r>
              <a:rPr lang="en-US" sz="2800" dirty="0"/>
              <a:t> </a:t>
            </a:r>
            <a:r>
              <a:rPr lang="en-US" sz="2800" dirty="0" err="1"/>
              <a:t>aniqlangan</a:t>
            </a:r>
            <a:r>
              <a:rPr lang="en-US" sz="2800" dirty="0"/>
              <a:t> </a:t>
            </a:r>
            <a:r>
              <a:rPr lang="en-US" sz="2800" dirty="0" err="1"/>
              <a:t>bo‘lsin</a:t>
            </a:r>
            <a:r>
              <a:rPr lang="en-US" sz="2800" dirty="0"/>
              <a:t>. </a:t>
            </a:r>
            <a:r>
              <a:rPr lang="en-US" sz="2800" dirty="0" err="1"/>
              <a:t>Ravshanki</a:t>
            </a:r>
            <a:r>
              <a:rPr lang="en-US" sz="2800" dirty="0"/>
              <a:t>,  </a:t>
            </a:r>
            <a:r>
              <a:rPr lang="en-US" sz="2800" i="1" dirty="0"/>
              <a:t>f’(x)</a:t>
            </a:r>
            <a:r>
              <a:rPr lang="en-US" sz="2800" dirty="0"/>
              <a:t> </a:t>
            </a:r>
            <a:r>
              <a:rPr lang="en-US" sz="2800" dirty="0" err="1"/>
              <a:t>hosila</a:t>
            </a:r>
            <a:r>
              <a:rPr lang="en-US" sz="2800" dirty="0"/>
              <a:t> </a:t>
            </a:r>
            <a:r>
              <a:rPr lang="uz-Cyrl-UZ" sz="2800" dirty="0"/>
              <a:t>(</a:t>
            </a:r>
            <a:r>
              <a:rPr lang="en-US" sz="2800" i="1" dirty="0" err="1"/>
              <a:t>a,b</a:t>
            </a:r>
            <a:r>
              <a:rPr lang="en-US" sz="2800" dirty="0"/>
              <a:t>) da </a:t>
            </a:r>
            <a:r>
              <a:rPr lang="en-US" sz="2800" dirty="0" err="1"/>
              <a:t>aniqlangan</a:t>
            </a:r>
            <a:r>
              <a:rPr lang="en-US" sz="2800" dirty="0"/>
              <a:t> </a:t>
            </a:r>
            <a:r>
              <a:rPr lang="en-US" sz="2800" dirty="0" err="1"/>
              <a:t>funksiya</a:t>
            </a:r>
            <a:r>
              <a:rPr lang="en-US" sz="2800" dirty="0"/>
              <a:t> </a:t>
            </a:r>
            <a:r>
              <a:rPr lang="en-US" sz="2800" dirty="0" err="1"/>
              <a:t>bo‘ladi</a:t>
            </a:r>
            <a:r>
              <a:rPr lang="en-US" sz="2800" dirty="0"/>
              <a:t>. </a:t>
            </a:r>
            <a:r>
              <a:rPr lang="en-US" sz="2800" dirty="0" err="1"/>
              <a:t>Demak</a:t>
            </a:r>
            <a:r>
              <a:rPr lang="en-US" sz="2800" dirty="0"/>
              <a:t>, </a:t>
            </a:r>
            <a:r>
              <a:rPr lang="en-US" sz="2800" dirty="0" err="1"/>
              <a:t>hosil</a:t>
            </a:r>
            <a:r>
              <a:rPr lang="en-US" sz="2800" dirty="0"/>
              <a:t> </a:t>
            </a:r>
            <a:r>
              <a:rPr lang="en-US" sz="2800" dirty="0" err="1"/>
              <a:t>bo‘lgan</a:t>
            </a:r>
            <a:r>
              <a:rPr lang="en-US" sz="2800" dirty="0"/>
              <a:t> </a:t>
            </a:r>
            <a:r>
              <a:rPr lang="en-US" sz="2800" dirty="0" err="1"/>
              <a:t>funksiyaning</a:t>
            </a:r>
            <a:r>
              <a:rPr lang="en-US" sz="2800" dirty="0"/>
              <a:t> </a:t>
            </a:r>
            <a:r>
              <a:rPr lang="en-US" sz="2800" dirty="0" err="1"/>
              <a:t>hosilasi</a:t>
            </a:r>
            <a:r>
              <a:rPr lang="en-US" sz="2800" dirty="0"/>
              <a:t>, </a:t>
            </a:r>
            <a:r>
              <a:rPr lang="en-US" sz="2800" dirty="0" err="1"/>
              <a:t>ya’ni</a:t>
            </a:r>
            <a:r>
              <a:rPr lang="en-US" sz="2800" dirty="0"/>
              <a:t> </a:t>
            </a:r>
            <a:r>
              <a:rPr lang="en-US" sz="2800" dirty="0" err="1"/>
              <a:t>hosilaning</a:t>
            </a:r>
            <a:r>
              <a:rPr lang="en-US" sz="2800" dirty="0"/>
              <a:t> </a:t>
            </a:r>
            <a:r>
              <a:rPr lang="en-US" sz="2800" dirty="0" err="1"/>
              <a:t>hosilasi</a:t>
            </a:r>
            <a:r>
              <a:rPr lang="en-US" sz="2800" dirty="0"/>
              <a:t> </a:t>
            </a:r>
            <a:r>
              <a:rPr lang="en-US" sz="2800" dirty="0" err="1"/>
              <a:t>haqida</a:t>
            </a:r>
            <a:r>
              <a:rPr lang="en-US" sz="2800" dirty="0"/>
              <a:t> </a:t>
            </a:r>
            <a:r>
              <a:rPr lang="en-US" sz="2800" dirty="0" err="1"/>
              <a:t>gapirish</a:t>
            </a:r>
            <a:r>
              <a:rPr lang="en-US" sz="2800" dirty="0"/>
              <a:t> </a:t>
            </a:r>
            <a:r>
              <a:rPr lang="en-US" sz="2800" dirty="0" err="1"/>
              <a:t>mumkin</a:t>
            </a:r>
            <a:r>
              <a:rPr lang="en-US" sz="2800" dirty="0"/>
              <a:t>. Agar </a:t>
            </a:r>
            <a:r>
              <a:rPr lang="en-US" sz="2800" i="1" dirty="0"/>
              <a:t>f’(x)</a:t>
            </a:r>
            <a:r>
              <a:rPr lang="en-US" sz="2800" dirty="0"/>
              <a:t> </a:t>
            </a:r>
            <a:r>
              <a:rPr lang="en-US" sz="2800" dirty="0" err="1"/>
              <a:t>funksiyaning</a:t>
            </a:r>
            <a:r>
              <a:rPr lang="en-US" sz="2800" dirty="0"/>
              <a:t> </a:t>
            </a:r>
            <a:r>
              <a:rPr lang="en-US" sz="2800" dirty="0" err="1"/>
              <a:t>hosilasi</a:t>
            </a:r>
            <a:r>
              <a:rPr lang="en-US" sz="2800" dirty="0"/>
              <a:t> </a:t>
            </a:r>
            <a:r>
              <a:rPr lang="en-US" sz="2800" dirty="0" err="1"/>
              <a:t>mavjud</a:t>
            </a:r>
            <a:r>
              <a:rPr lang="en-US" sz="2800" dirty="0"/>
              <a:t> </a:t>
            </a:r>
            <a:r>
              <a:rPr lang="en-US" sz="2800" dirty="0" err="1"/>
              <a:t>bo‘lsa</a:t>
            </a:r>
            <a:r>
              <a:rPr lang="en-US" sz="2800" dirty="0"/>
              <a:t>, </a:t>
            </a:r>
            <a:r>
              <a:rPr lang="en-US" sz="2800" dirty="0" err="1"/>
              <a:t>uni</a:t>
            </a:r>
            <a:r>
              <a:rPr lang="en-US" sz="2800" dirty="0"/>
              <a:t> </a:t>
            </a:r>
            <a:r>
              <a:rPr lang="en-US" sz="2800" i="1" dirty="0"/>
              <a:t>f(x)</a:t>
            </a:r>
            <a:r>
              <a:rPr lang="en-US" sz="2800" dirty="0"/>
              <a:t> </a:t>
            </a:r>
            <a:r>
              <a:rPr lang="en-US" sz="2800" dirty="0" err="1"/>
              <a:t>funksiyaning</a:t>
            </a:r>
            <a:r>
              <a:rPr lang="en-US" sz="2800" dirty="0"/>
              <a:t> </a:t>
            </a:r>
            <a:r>
              <a:rPr lang="en-US" sz="2800" i="1" dirty="0" err="1"/>
              <a:t>ikkinchi</a:t>
            </a:r>
            <a:r>
              <a:rPr lang="en-US" sz="2800" i="1" dirty="0"/>
              <a:t> </a:t>
            </a:r>
            <a:r>
              <a:rPr lang="en-US" sz="2800" i="1" dirty="0" err="1"/>
              <a:t>tartibli</a:t>
            </a:r>
            <a:r>
              <a:rPr lang="en-US" sz="2800" i="1" dirty="0"/>
              <a:t> </a:t>
            </a:r>
            <a:r>
              <a:rPr lang="en-US" sz="2800" i="1" dirty="0" err="1"/>
              <a:t>hosilasi</a:t>
            </a:r>
            <a:r>
              <a:rPr lang="en-US" sz="2800" dirty="0"/>
              <a:t> </a:t>
            </a:r>
            <a:r>
              <a:rPr lang="en-US" sz="2800" dirty="0" err="1"/>
              <a:t>deyiladi</a:t>
            </a:r>
            <a:r>
              <a:rPr lang="en-US" sz="2800" dirty="0"/>
              <a:t> </a:t>
            </a:r>
            <a:r>
              <a:rPr lang="en-US" sz="2800" dirty="0" err="1"/>
              <a:t>va</a:t>
            </a:r>
            <a:r>
              <a:rPr lang="en-US" sz="2800" dirty="0"/>
              <a:t> </a:t>
            </a:r>
            <a:r>
              <a:rPr lang="en-US" sz="2800" i="1" dirty="0"/>
              <a:t>y’’, f’’(x), </a:t>
            </a:r>
            <a:r>
              <a:rPr lang="en-US" sz="2800" dirty="0"/>
              <a:t> </a:t>
            </a:r>
            <a:r>
              <a:rPr lang="en-US" sz="2800" dirty="0" err="1"/>
              <a:t>simvollarning</a:t>
            </a:r>
            <a:r>
              <a:rPr lang="en-US" sz="2800" dirty="0"/>
              <a:t> </a:t>
            </a:r>
            <a:r>
              <a:rPr lang="en-US" sz="2800" dirty="0" err="1"/>
              <a:t>biri</a:t>
            </a:r>
            <a:r>
              <a:rPr lang="en-US" sz="2800" dirty="0"/>
              <a:t> </a:t>
            </a:r>
            <a:r>
              <a:rPr lang="en-US" sz="2800" dirty="0" err="1"/>
              <a:t>bilan</a:t>
            </a:r>
            <a:r>
              <a:rPr lang="en-US" sz="2800" dirty="0"/>
              <a:t> </a:t>
            </a:r>
            <a:r>
              <a:rPr lang="en-US" sz="2800" dirty="0" err="1"/>
              <a:t>belgilanadi</a:t>
            </a:r>
            <a:r>
              <a:rPr lang="en-US" sz="2800" dirty="0"/>
              <a:t>. </a:t>
            </a:r>
            <a:r>
              <a:rPr lang="en-US" sz="2800" dirty="0" err="1"/>
              <a:t>Shunday</a:t>
            </a:r>
            <a:r>
              <a:rPr lang="en-US" sz="2800" dirty="0"/>
              <a:t> </a:t>
            </a:r>
            <a:r>
              <a:rPr lang="en-US" sz="2800" dirty="0" err="1"/>
              <a:t>qilib</a:t>
            </a:r>
            <a:r>
              <a:rPr lang="en-US" sz="2800" dirty="0"/>
              <a:t>, </a:t>
            </a:r>
            <a:r>
              <a:rPr lang="en-US" sz="2800" dirty="0" err="1"/>
              <a:t>ta’rif</a:t>
            </a:r>
            <a:r>
              <a:rPr lang="en-US" sz="2800" dirty="0"/>
              <a:t> </a:t>
            </a:r>
            <a:r>
              <a:rPr lang="en-US" sz="2800" dirty="0" err="1"/>
              <a:t>bo‘yicha</a:t>
            </a:r>
            <a:r>
              <a:rPr lang="en-US" sz="2800" dirty="0"/>
              <a:t> </a:t>
            </a:r>
            <a:r>
              <a:rPr lang="en-US" sz="2800" i="1" dirty="0"/>
              <a:t>y’’(x)=(y’)’</a:t>
            </a:r>
            <a:r>
              <a:rPr lang="en-US" sz="2800" dirty="0"/>
              <a:t> </a:t>
            </a:r>
            <a:r>
              <a:rPr lang="en-US" sz="2800" dirty="0" err="1"/>
              <a:t>ekan</a:t>
            </a:r>
            <a:r>
              <a:rPr lang="en-US" sz="2800" dirty="0"/>
              <a:t>.</a:t>
            </a:r>
            <a:r>
              <a:rPr lang="ru-RU" sz="2800" dirty="0"/>
              <a:t/>
            </a:r>
            <a:br>
              <a:rPr lang="ru-RU" sz="2800" dirty="0"/>
            </a:br>
            <a:r>
              <a:rPr lang="en-US" sz="2800" dirty="0"/>
              <a:t> </a:t>
            </a:r>
            <a:r>
              <a:rPr lang="ru-RU" sz="2800" dirty="0"/>
              <a:t/>
            </a:r>
            <a:br>
              <a:rPr lang="ru-RU" sz="2800" dirty="0"/>
            </a:br>
            <a:r>
              <a:rPr lang="en-US" sz="2800" dirty="0"/>
              <a:t> </a:t>
            </a:r>
            <a:r>
              <a:rPr lang="ru-RU" sz="2800" dirty="0"/>
              <a:t/>
            </a:r>
            <a:br>
              <a:rPr lang="ru-RU" sz="2800" dirty="0"/>
            </a:br>
            <a:r>
              <a:rPr lang="uz-Cyrl-UZ" sz="2800" dirty="0"/>
              <a:t>     </a:t>
            </a:r>
            <a:r>
              <a:rPr lang="ru-RU" sz="2800" dirty="0"/>
              <a:t/>
            </a:r>
            <a:br>
              <a:rPr lang="ru-RU" sz="2800" dirty="0"/>
            </a:br>
            <a:r>
              <a:rPr lang="uz-Cyrl-UZ" sz="2800" dirty="0" smtClean="0"/>
              <a:t> </a:t>
            </a:r>
            <a:r>
              <a:rPr lang="ru-RU" sz="2800" dirty="0" smtClean="0"/>
              <a:t> </a:t>
            </a: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b="1" dirty="0" smtClean="0">
                <a:effectLst>
                  <a:outerShdw blurRad="38100" dist="38100" dir="2700000" algn="tl">
                    <a:srgbClr val="000000">
                      <a:alpha val="43137"/>
                    </a:srgbClr>
                  </a:outerShdw>
                </a:effectLst>
              </a:rPr>
              <a:t> </a:t>
            </a:r>
            <a:r>
              <a:rPr lang="en-US" sz="3600" b="1" i="1" dirty="0" smtClean="0">
                <a:effectLst>
                  <a:outerShdw blurRad="38100" dist="38100" dir="2700000" algn="tl">
                    <a:srgbClr val="000000">
                      <a:alpha val="43137"/>
                    </a:srgbClr>
                  </a:outerShdw>
                </a:effectLst>
              </a:rPr>
              <a:t> </a:t>
            </a:r>
            <a:r>
              <a:rPr lang="en-US" sz="3600" b="1" i="1" dirty="0" err="1">
                <a:effectLst>
                  <a:outerShdw blurRad="38100" dist="38100" dir="2700000" algn="tl">
                    <a:srgbClr val="000000">
                      <a:alpha val="43137"/>
                    </a:srgbClr>
                  </a:outerShdw>
                </a:effectLst>
              </a:rPr>
              <a:t>Tayanch</a:t>
            </a:r>
            <a:r>
              <a:rPr lang="en-US" sz="3600" b="1" i="1" dirty="0">
                <a:effectLst>
                  <a:outerShdw blurRad="38100" dist="38100" dir="2700000" algn="tl">
                    <a:srgbClr val="000000">
                      <a:alpha val="43137"/>
                    </a:srgbClr>
                  </a:outerShdw>
                </a:effectLst>
              </a:rPr>
              <a:t> </a:t>
            </a:r>
            <a:r>
              <a:rPr lang="en-US" sz="3600" b="1" i="1" dirty="0" err="1">
                <a:effectLst>
                  <a:outerShdw blurRad="38100" dist="38100" dir="2700000" algn="tl">
                    <a:srgbClr val="000000">
                      <a:alpha val="43137"/>
                    </a:srgbClr>
                  </a:outerShdw>
                </a:effectLst>
              </a:rPr>
              <a:t>tushunchalar</a:t>
            </a:r>
            <a:r>
              <a:rPr lang="en-US" sz="3600" b="1" i="1" dirty="0">
                <a:effectLst>
                  <a:outerShdw blurRad="38100" dist="38100" dir="2700000" algn="tl">
                    <a:srgbClr val="000000">
                      <a:alpha val="43137"/>
                    </a:srgbClr>
                  </a:outerShdw>
                </a:effectLst>
              </a:rPr>
              <a:t>.</a:t>
            </a:r>
            <a:r>
              <a:rPr lang="ru-RU" sz="2800" dirty="0"/>
              <a:t/>
            </a:r>
            <a:br>
              <a:rPr lang="ru-RU" sz="2800" dirty="0"/>
            </a:br>
            <a:r>
              <a:rPr lang="en-US" sz="2800" b="1" dirty="0" err="1"/>
              <a:t>Yuqori</a:t>
            </a:r>
            <a:r>
              <a:rPr lang="en-US" sz="2800" b="1" dirty="0"/>
              <a:t> </a:t>
            </a:r>
            <a:r>
              <a:rPr lang="en-US" sz="2800" b="1" dirty="0" err="1"/>
              <a:t>tartibli</a:t>
            </a:r>
            <a:r>
              <a:rPr lang="en-US" sz="2800" b="1" dirty="0"/>
              <a:t> </a:t>
            </a:r>
            <a:r>
              <a:rPr lang="en-US" sz="2800" b="1" dirty="0" err="1"/>
              <a:t>hosila</a:t>
            </a:r>
            <a:r>
              <a:rPr lang="en-US" sz="2800" b="1" dirty="0"/>
              <a:t> </a:t>
            </a:r>
            <a:r>
              <a:rPr lang="en-US" sz="2800" b="1" dirty="0" err="1"/>
              <a:t>tushunchasi</a:t>
            </a:r>
            <a:r>
              <a:rPr lang="en-US" sz="2800" dirty="0"/>
              <a:t>. </a:t>
            </a:r>
            <a:r>
              <a:rPr lang="en-US" sz="2800" dirty="0" err="1"/>
              <a:t>Faraz</a:t>
            </a:r>
            <a:r>
              <a:rPr lang="en-US" sz="2800" dirty="0"/>
              <a:t> </a:t>
            </a:r>
            <a:r>
              <a:rPr lang="en-US" sz="2800" dirty="0" err="1"/>
              <a:t>qilaylik</a:t>
            </a:r>
            <a:r>
              <a:rPr lang="en-US" sz="2800" dirty="0"/>
              <a:t>, </a:t>
            </a:r>
            <a:r>
              <a:rPr lang="en-US" sz="2800" dirty="0" err="1"/>
              <a:t>biror</a:t>
            </a:r>
            <a:r>
              <a:rPr lang="en-US" sz="2800" dirty="0"/>
              <a:t> </a:t>
            </a:r>
            <a:r>
              <a:rPr lang="uz-Cyrl-UZ" sz="2800" dirty="0"/>
              <a:t>(</a:t>
            </a:r>
            <a:r>
              <a:rPr lang="en-US" sz="2800" i="1" dirty="0" err="1"/>
              <a:t>a,b</a:t>
            </a:r>
            <a:r>
              <a:rPr lang="en-US" sz="2800" dirty="0"/>
              <a:t>) da </a:t>
            </a:r>
            <a:r>
              <a:rPr lang="uz-Cyrl-UZ" sz="2800" dirty="0"/>
              <a:t>h</a:t>
            </a:r>
            <a:r>
              <a:rPr lang="en-US" sz="2800" dirty="0" err="1"/>
              <a:t>osilaga</a:t>
            </a:r>
            <a:r>
              <a:rPr lang="en-US" sz="2800" dirty="0"/>
              <a:t> </a:t>
            </a:r>
            <a:r>
              <a:rPr lang="uz-Cyrl-UZ" sz="2800" dirty="0"/>
              <a:t>ega </a:t>
            </a:r>
            <a:r>
              <a:rPr lang="en-US" sz="2800" i="1" dirty="0"/>
              <a:t>f(x)</a:t>
            </a:r>
            <a:r>
              <a:rPr lang="en-US" sz="2800" dirty="0"/>
              <a:t> </a:t>
            </a:r>
            <a:r>
              <a:rPr lang="en-US" sz="2800" dirty="0" err="1"/>
              <a:t>funksiya</a:t>
            </a:r>
            <a:r>
              <a:rPr lang="en-US" sz="2800" dirty="0"/>
              <a:t> </a:t>
            </a:r>
            <a:r>
              <a:rPr lang="en-US" sz="2800" dirty="0" err="1"/>
              <a:t>aniqlangan</a:t>
            </a:r>
            <a:r>
              <a:rPr lang="en-US" sz="2800" dirty="0"/>
              <a:t> </a:t>
            </a:r>
            <a:r>
              <a:rPr lang="en-US" sz="2800" dirty="0" err="1"/>
              <a:t>bo‘lsin</a:t>
            </a:r>
            <a:r>
              <a:rPr lang="en-US" sz="2800" dirty="0"/>
              <a:t>. </a:t>
            </a:r>
            <a:r>
              <a:rPr lang="en-US" sz="2800" dirty="0" err="1"/>
              <a:t>Ravshanki</a:t>
            </a:r>
            <a:r>
              <a:rPr lang="en-US" sz="2800" dirty="0"/>
              <a:t>,  </a:t>
            </a:r>
            <a:r>
              <a:rPr lang="en-US" sz="2800" i="1" dirty="0"/>
              <a:t>f’(x)</a:t>
            </a:r>
            <a:r>
              <a:rPr lang="en-US" sz="2800" dirty="0"/>
              <a:t> </a:t>
            </a:r>
            <a:r>
              <a:rPr lang="en-US" sz="2800" dirty="0" err="1"/>
              <a:t>hosila</a:t>
            </a:r>
            <a:r>
              <a:rPr lang="en-US" sz="2800" dirty="0"/>
              <a:t> </a:t>
            </a:r>
            <a:r>
              <a:rPr lang="uz-Cyrl-UZ" sz="2800" dirty="0"/>
              <a:t>(</a:t>
            </a:r>
            <a:r>
              <a:rPr lang="en-US" sz="2800" i="1" dirty="0" err="1"/>
              <a:t>a,b</a:t>
            </a:r>
            <a:r>
              <a:rPr lang="en-US" sz="2800" dirty="0"/>
              <a:t>) da </a:t>
            </a:r>
            <a:r>
              <a:rPr lang="en-US" sz="2800" dirty="0" err="1"/>
              <a:t>aniqlangan</a:t>
            </a:r>
            <a:r>
              <a:rPr lang="en-US" sz="2800" dirty="0"/>
              <a:t> </a:t>
            </a:r>
            <a:r>
              <a:rPr lang="en-US" sz="2800" dirty="0" err="1"/>
              <a:t>funksiya</a:t>
            </a:r>
            <a:r>
              <a:rPr lang="en-US" sz="2800" dirty="0"/>
              <a:t> </a:t>
            </a:r>
            <a:r>
              <a:rPr lang="en-US" sz="2800" dirty="0" err="1"/>
              <a:t>bo‘ladi</a:t>
            </a:r>
            <a:r>
              <a:rPr lang="en-US" sz="2800" dirty="0"/>
              <a:t>. </a:t>
            </a:r>
            <a:r>
              <a:rPr lang="en-US" sz="2800" dirty="0" err="1"/>
              <a:t>Demak</a:t>
            </a:r>
            <a:r>
              <a:rPr lang="en-US" sz="2800" dirty="0"/>
              <a:t>, </a:t>
            </a:r>
            <a:r>
              <a:rPr lang="en-US" sz="2800" dirty="0" err="1"/>
              <a:t>hosil</a:t>
            </a:r>
            <a:r>
              <a:rPr lang="en-US" sz="2800" dirty="0"/>
              <a:t> </a:t>
            </a:r>
            <a:r>
              <a:rPr lang="en-US" sz="2800" dirty="0" err="1"/>
              <a:t>bo‘lgan</a:t>
            </a:r>
            <a:r>
              <a:rPr lang="en-US" sz="2800" dirty="0"/>
              <a:t> </a:t>
            </a:r>
            <a:r>
              <a:rPr lang="en-US" sz="2800" dirty="0" err="1"/>
              <a:t>funksiyaning</a:t>
            </a:r>
            <a:r>
              <a:rPr lang="en-US" sz="2800" dirty="0"/>
              <a:t> </a:t>
            </a:r>
            <a:r>
              <a:rPr lang="en-US" sz="2800" dirty="0" err="1"/>
              <a:t>hosilasi</a:t>
            </a:r>
            <a:r>
              <a:rPr lang="en-US" sz="2800" dirty="0"/>
              <a:t>, </a:t>
            </a:r>
            <a:r>
              <a:rPr lang="en-US" sz="2800" dirty="0" err="1"/>
              <a:t>ya’ni</a:t>
            </a:r>
            <a:r>
              <a:rPr lang="en-US" sz="2800" dirty="0"/>
              <a:t> </a:t>
            </a:r>
            <a:r>
              <a:rPr lang="en-US" sz="2800" dirty="0" err="1"/>
              <a:t>hosilaning</a:t>
            </a:r>
            <a:r>
              <a:rPr lang="en-US" sz="2800" dirty="0"/>
              <a:t> </a:t>
            </a:r>
            <a:r>
              <a:rPr lang="en-US" sz="2800" dirty="0" err="1"/>
              <a:t>hosilasi</a:t>
            </a:r>
            <a:r>
              <a:rPr lang="en-US" sz="2800" dirty="0"/>
              <a:t> </a:t>
            </a:r>
            <a:r>
              <a:rPr lang="en-US" sz="2800" dirty="0" err="1"/>
              <a:t>haqida</a:t>
            </a:r>
            <a:r>
              <a:rPr lang="en-US" sz="2800" dirty="0"/>
              <a:t> </a:t>
            </a:r>
            <a:r>
              <a:rPr lang="en-US" sz="2800" dirty="0" err="1"/>
              <a:t>gapirish</a:t>
            </a:r>
            <a:r>
              <a:rPr lang="en-US" sz="2800" dirty="0"/>
              <a:t> </a:t>
            </a:r>
            <a:r>
              <a:rPr lang="en-US" sz="2800" dirty="0" err="1"/>
              <a:t>mumkin</a:t>
            </a:r>
            <a:r>
              <a:rPr lang="en-US" sz="2800" dirty="0"/>
              <a:t>. Agar </a:t>
            </a:r>
            <a:r>
              <a:rPr lang="en-US" sz="2800" i="1" dirty="0"/>
              <a:t>f’(x)</a:t>
            </a:r>
            <a:r>
              <a:rPr lang="en-US" sz="2800" dirty="0"/>
              <a:t> </a:t>
            </a:r>
            <a:r>
              <a:rPr lang="en-US" sz="2800" dirty="0" err="1"/>
              <a:t>funksiyaning</a:t>
            </a:r>
            <a:r>
              <a:rPr lang="en-US" sz="2800" dirty="0"/>
              <a:t> </a:t>
            </a:r>
            <a:r>
              <a:rPr lang="en-US" sz="2800" dirty="0" err="1"/>
              <a:t>hosilasi</a:t>
            </a:r>
            <a:r>
              <a:rPr lang="en-US" sz="2800" dirty="0"/>
              <a:t> </a:t>
            </a:r>
            <a:r>
              <a:rPr lang="en-US" sz="2800" dirty="0" err="1"/>
              <a:t>mavjud</a:t>
            </a:r>
            <a:r>
              <a:rPr lang="en-US" sz="2800" dirty="0"/>
              <a:t> </a:t>
            </a:r>
            <a:r>
              <a:rPr lang="en-US" sz="2800" dirty="0" err="1"/>
              <a:t>bo‘lsa</a:t>
            </a:r>
            <a:r>
              <a:rPr lang="en-US" sz="2800" dirty="0"/>
              <a:t>, </a:t>
            </a:r>
            <a:r>
              <a:rPr lang="en-US" sz="2800" dirty="0" err="1"/>
              <a:t>uni</a:t>
            </a:r>
            <a:r>
              <a:rPr lang="en-US" sz="2800" dirty="0"/>
              <a:t> </a:t>
            </a:r>
            <a:r>
              <a:rPr lang="en-US" sz="2800" i="1" dirty="0" smtClean="0"/>
              <a:t>f(x)</a:t>
            </a:r>
            <a:r>
              <a:rPr lang="en-US" sz="2800" dirty="0"/>
              <a:t> </a:t>
            </a:r>
            <a:r>
              <a:rPr lang="en-US" sz="2800" dirty="0" err="1" smtClean="0"/>
              <a:t>funksiyaning</a:t>
            </a:r>
            <a:r>
              <a:rPr lang="en-US" sz="2800" dirty="0" smtClean="0"/>
              <a:t> </a:t>
            </a:r>
            <a:r>
              <a:rPr lang="en-US" sz="2800" i="1" dirty="0" err="1"/>
              <a:t>ikkinchi</a:t>
            </a:r>
            <a:r>
              <a:rPr lang="en-US" sz="2800" i="1" dirty="0"/>
              <a:t> </a:t>
            </a:r>
            <a:r>
              <a:rPr lang="en-US" sz="2800" i="1" dirty="0" err="1"/>
              <a:t>tartibli</a:t>
            </a:r>
            <a:r>
              <a:rPr lang="en-US" sz="2800" i="1" dirty="0"/>
              <a:t> </a:t>
            </a:r>
            <a:r>
              <a:rPr lang="en-US" sz="2800" i="1" dirty="0" err="1"/>
              <a:t>hosilasi</a:t>
            </a:r>
            <a:r>
              <a:rPr lang="en-US" sz="2800" dirty="0"/>
              <a:t> </a:t>
            </a:r>
            <a:r>
              <a:rPr lang="en-US" sz="2800" dirty="0" err="1"/>
              <a:t>deyiladi</a:t>
            </a:r>
            <a:r>
              <a:rPr lang="en-US" sz="2800" dirty="0"/>
              <a:t> </a:t>
            </a:r>
            <a:r>
              <a:rPr lang="en-US" sz="2800" dirty="0" err="1"/>
              <a:t>va</a:t>
            </a:r>
            <a:r>
              <a:rPr lang="en-US" sz="2800" dirty="0"/>
              <a:t> </a:t>
            </a:r>
            <a:r>
              <a:rPr lang="en-US" sz="2800" i="1" dirty="0"/>
              <a:t>y’’, f’’(x), </a:t>
            </a:r>
            <a:r>
              <a:rPr lang="en-US" sz="2800" dirty="0"/>
              <a:t> </a:t>
            </a:r>
            <a:r>
              <a:rPr lang="en-US" sz="2800" dirty="0" err="1"/>
              <a:t>simvollarning</a:t>
            </a:r>
            <a:r>
              <a:rPr lang="en-US" sz="2800" dirty="0"/>
              <a:t> </a:t>
            </a:r>
            <a:r>
              <a:rPr lang="en-US" sz="2800" dirty="0" err="1"/>
              <a:t>biri</a:t>
            </a:r>
            <a:r>
              <a:rPr lang="en-US" sz="2800" dirty="0"/>
              <a:t> </a:t>
            </a:r>
            <a:r>
              <a:rPr lang="en-US" sz="2800" dirty="0" err="1"/>
              <a:t>bilan</a:t>
            </a:r>
            <a:r>
              <a:rPr lang="en-US" sz="2800" dirty="0"/>
              <a:t> </a:t>
            </a:r>
            <a:r>
              <a:rPr lang="en-US" sz="2800" dirty="0" err="1"/>
              <a:t>belgilanadi</a:t>
            </a:r>
            <a:r>
              <a:rPr lang="en-US" sz="2800" dirty="0"/>
              <a:t>. </a:t>
            </a:r>
            <a:r>
              <a:rPr lang="en-US" sz="2800" dirty="0" err="1"/>
              <a:t>Shunday</a:t>
            </a:r>
            <a:r>
              <a:rPr lang="en-US" sz="2800" dirty="0"/>
              <a:t> </a:t>
            </a:r>
            <a:r>
              <a:rPr lang="en-US" sz="2800" dirty="0" err="1"/>
              <a:t>qilib</a:t>
            </a:r>
            <a:r>
              <a:rPr lang="en-US" sz="2800" dirty="0"/>
              <a:t>, </a:t>
            </a:r>
            <a:r>
              <a:rPr lang="en-US" sz="2800" dirty="0" err="1"/>
              <a:t>ta’rif</a:t>
            </a:r>
            <a:r>
              <a:rPr lang="en-US" sz="2800" dirty="0"/>
              <a:t> </a:t>
            </a:r>
            <a:r>
              <a:rPr lang="en-US" sz="2800" dirty="0" err="1"/>
              <a:t>bo‘yicha</a:t>
            </a:r>
            <a:r>
              <a:rPr lang="en-US" sz="2800" dirty="0"/>
              <a:t> </a:t>
            </a:r>
            <a:r>
              <a:rPr lang="en-US" sz="2800" i="1" dirty="0"/>
              <a:t>y’’(x)=(y’)’</a:t>
            </a:r>
            <a:r>
              <a:rPr lang="en-US" sz="2800" dirty="0"/>
              <a:t> </a:t>
            </a:r>
            <a:r>
              <a:rPr lang="en-US" sz="2800" dirty="0" err="1"/>
              <a:t>ekan</a:t>
            </a:r>
            <a:r>
              <a:rPr lang="en-US" sz="2800" dirty="0"/>
              <a:t>.</a:t>
            </a:r>
            <a:r>
              <a:rPr lang="ru-RU" sz="2800" dirty="0"/>
              <a:t/>
            </a:r>
            <a:br>
              <a:rPr lang="ru-RU" sz="2800" dirty="0"/>
            </a:br>
            <a:r>
              <a:rPr lang="en-US" sz="2800" dirty="0"/>
              <a:t> </a:t>
            </a:r>
            <a:r>
              <a:rPr lang="ru-RU" sz="2800" dirty="0"/>
              <a:t/>
            </a:r>
            <a:br>
              <a:rPr lang="ru-RU" sz="2800" dirty="0"/>
            </a:br>
            <a:r>
              <a:rPr lang="en-US" sz="2800" dirty="0"/>
              <a:t> </a:t>
            </a:r>
            <a:r>
              <a:rPr lang="ru-RU" sz="2800" dirty="0"/>
              <a:t/>
            </a:r>
            <a:br>
              <a:rPr lang="ru-RU" sz="2800" dirty="0"/>
            </a:br>
            <a:r>
              <a:rPr lang="uz-Cyrl-UZ" sz="2800" dirty="0"/>
              <a:t>     </a:t>
            </a:r>
            <a:r>
              <a:rPr lang="ru-RU" sz="2800" dirty="0"/>
              <a:t/>
            </a:r>
            <a:br>
              <a:rPr lang="ru-RU" sz="2800" dirty="0"/>
            </a:br>
            <a:r>
              <a:rPr lang="uz-Cyrl-UZ" sz="2800" dirty="0" smtClean="0"/>
              <a:t> </a:t>
            </a:r>
            <a:r>
              <a:rPr lang="ru-RU" sz="2800" dirty="0" smtClean="0"/>
              <a:t> </a:t>
            </a: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2800" dirty="0"/>
              <a:t> </a:t>
            </a:r>
            <a:r>
              <a:rPr lang="ru-RU" sz="2800" dirty="0"/>
              <a:t/>
            </a:r>
            <a:br>
              <a:rPr lang="ru-RU" sz="2800" dirty="0"/>
            </a:br>
            <a:r>
              <a:rPr lang="uz-Cyrl-UZ" sz="3200" dirty="0" smtClean="0"/>
              <a:t> </a:t>
            </a:r>
            <a:r>
              <a:rPr lang="ru-RU" sz="3200" dirty="0" smtClean="0"/>
              <a:t> </a:t>
            </a:r>
            <a:r>
              <a:rPr lang="uz-Cyrl-UZ" sz="3200" dirty="0"/>
              <a:t> </a:t>
            </a:r>
            <a:r>
              <a:rPr lang="ru-RU" sz="3200" dirty="0"/>
              <a:t/>
            </a:r>
            <a:br>
              <a:rPr lang="ru-RU" sz="3200" dirty="0"/>
            </a:br>
            <a:r>
              <a:rPr lang="uz-Cyrl-UZ" sz="3200" dirty="0"/>
              <a:t> </a:t>
            </a:r>
            <a:r>
              <a:rPr lang="ru-RU" sz="3200" dirty="0"/>
              <a:t/>
            </a:r>
            <a:br>
              <a:rPr lang="ru-RU" sz="3200" dirty="0"/>
            </a:br>
            <a:r>
              <a:rPr lang="uz-Cyrl-UZ" sz="3200" dirty="0"/>
              <a:t> </a:t>
            </a:r>
            <a:r>
              <a:rPr lang="ru-RU" sz="3200" dirty="0"/>
              <a:t/>
            </a:r>
            <a:br>
              <a:rPr lang="ru-RU" sz="3200" dirty="0"/>
            </a:br>
            <a:r>
              <a:rPr lang="uz-Cyrl-UZ" sz="3200" dirty="0"/>
              <a:t> </a:t>
            </a:r>
            <a:r>
              <a:rPr lang="ru-RU" sz="3200" dirty="0"/>
              <a:t/>
            </a:r>
            <a:br>
              <a:rPr lang="ru-RU" sz="3200" dirty="0"/>
            </a:br>
            <a:r>
              <a:rPr lang="uz-Cyrl-UZ" sz="3200" dirty="0"/>
              <a:t> </a:t>
            </a:r>
            <a:r>
              <a:rPr lang="ru-RU" sz="3200" dirty="0"/>
              <a:t/>
            </a:r>
            <a:br>
              <a:rPr lang="ru-RU" sz="3200" dirty="0"/>
            </a:br>
            <a:r>
              <a:rPr lang="uz-Cyrl-UZ" sz="3200" dirty="0"/>
              <a:t> </a:t>
            </a:r>
            <a:r>
              <a:rPr lang="ru-RU" sz="3200" dirty="0"/>
              <a:t/>
            </a:r>
            <a:br>
              <a:rPr lang="ru-RU" sz="3200" dirty="0"/>
            </a:br>
            <a:r>
              <a:rPr lang="uz-Cyrl-UZ" sz="3200" dirty="0"/>
              <a:t> </a:t>
            </a:r>
            <a:r>
              <a:rPr lang="ru-RU" sz="3200" dirty="0"/>
              <a:t/>
            </a:r>
            <a:br>
              <a:rPr lang="ru-RU" sz="3200" dirty="0"/>
            </a:br>
            <a:r>
              <a:rPr lang="uz-Cyrl-UZ" sz="3200" dirty="0"/>
              <a:t> </a:t>
            </a:r>
            <a:r>
              <a:rPr lang="ru-RU" sz="3200" dirty="0"/>
              <a:t/>
            </a:r>
            <a:br>
              <a:rPr lang="ru-RU" sz="3200" dirty="0"/>
            </a:br>
            <a:r>
              <a:rPr lang="uz-Cyrl-UZ" sz="3200" dirty="0"/>
              <a:t> </a:t>
            </a:r>
            <a:r>
              <a:rPr lang="ru-RU" sz="3200" dirty="0"/>
              <a:t/>
            </a:r>
            <a:br>
              <a:rPr lang="ru-RU" sz="3200" dirty="0"/>
            </a:br>
            <a:r>
              <a:rPr lang="uz-Cyrl-UZ" sz="3200" dirty="0"/>
              <a:t> </a:t>
            </a:r>
            <a:r>
              <a:rPr lang="ru-RU" sz="3200" dirty="0"/>
              <a:t/>
            </a:r>
            <a:br>
              <a:rPr lang="ru-RU" sz="3200" dirty="0"/>
            </a:br>
            <a:r>
              <a:rPr lang="uz-Cyrl-UZ" sz="3200" dirty="0"/>
              <a:t> </a:t>
            </a:r>
            <a:r>
              <a:rPr lang="ru-RU" sz="3200" dirty="0"/>
              <a:t/>
            </a:r>
            <a:br>
              <a:rPr lang="ru-RU" sz="3200" dirty="0"/>
            </a:br>
            <a:r>
              <a:rPr lang="uz-Cyrl-UZ" sz="3200" dirty="0"/>
              <a:t> </a:t>
            </a:r>
            <a:r>
              <a:rPr lang="ru-RU" sz="3200" dirty="0"/>
              <a:t/>
            </a:r>
            <a:br>
              <a:rPr lang="ru-RU" sz="3200" dirty="0"/>
            </a:br>
            <a:r>
              <a:rPr lang="uz-Cyrl-UZ" sz="3200" dirty="0"/>
              <a:t> </a:t>
            </a:r>
            <a:r>
              <a:rPr lang="ru-RU" sz="3200" dirty="0"/>
              <a:t/>
            </a:r>
            <a:br>
              <a:rPr lang="ru-RU" sz="3200" dirty="0"/>
            </a:br>
            <a:r>
              <a:rPr lang="uz-Cyrl-UZ" sz="3200" dirty="0"/>
              <a:t> </a:t>
            </a:r>
            <a:r>
              <a:rPr lang="ru-RU" sz="3200" dirty="0"/>
              <a:t/>
            </a:r>
            <a:br>
              <a:rPr lang="ru-RU" sz="3200" dirty="0"/>
            </a:br>
            <a:r>
              <a:rPr lang="ru-RU" sz="3100" dirty="0"/>
              <a:t/>
            </a:r>
            <a:br>
              <a:rPr lang="ru-RU" sz="3100" dirty="0"/>
            </a:br>
            <a:r>
              <a:rPr lang="en-US" sz="3100" dirty="0"/>
              <a:t> </a:t>
            </a:r>
            <a:r>
              <a:rPr lang="ru-RU" dirty="0"/>
              <a:t/>
            </a:r>
            <a:br>
              <a:rPr lang="ru-RU" dirty="0"/>
            </a:br>
            <a:r>
              <a:rPr lang="en-US" dirty="0"/>
              <a:t> </a:t>
            </a:r>
            <a:r>
              <a:rPr lang="ru-RU" dirty="0"/>
              <a:t/>
            </a:r>
            <a:br>
              <a:rPr lang="ru-RU" dirty="0"/>
            </a:br>
            <a:r>
              <a:rPr lang="uz-Cyrl-UZ" dirty="0"/>
              <a:t>     </a:t>
            </a:r>
            <a:r>
              <a:rPr lang="ru-RU" dirty="0"/>
              <a:t/>
            </a:r>
            <a:br>
              <a:rPr lang="ru-RU" dirty="0"/>
            </a:br>
            <a:r>
              <a:rPr lang="uz-Cyrl-UZ" dirty="0" smtClean="0"/>
              <a:t> </a:t>
            </a:r>
            <a:endParaRPr lang="ru-RU" dirty="0"/>
          </a:p>
        </p:txBody>
      </p:sp>
      <p:sp>
        <p:nvSpPr>
          <p:cNvPr id="3" name="Объект 2"/>
          <p:cNvSpPr>
            <a:spLocks noGrp="1"/>
          </p:cNvSpPr>
          <p:nvPr>
            <p:ph idx="1"/>
          </p:nvPr>
        </p:nvSpPr>
        <p:spPr>
          <a:xfrm>
            <a:off x="179388" y="3933825"/>
            <a:ext cx="8785225" cy="2736850"/>
          </a:xfrm>
        </p:spPr>
        <p:txBody>
          <a:bodyPr rtlCol="0">
            <a:normAutofit lnSpcReduction="10000"/>
          </a:bodyPr>
          <a:lstStyle/>
          <a:p>
            <a:pPr eaLnBrk="1" fontAlgn="auto" hangingPunct="1">
              <a:spcAft>
                <a:spcPts val="0"/>
              </a:spcAft>
              <a:buFont typeface="Arial" pitchFamily="34" charset="0"/>
              <a:buChar char="•"/>
              <a:defRPr/>
            </a:pPr>
            <a:r>
              <a:rPr lang="en-US" b="1" dirty="0" err="1"/>
              <a:t>Adabiyotlar</a:t>
            </a:r>
            <a:r>
              <a:rPr lang="en-US" b="1" dirty="0"/>
              <a:t> </a:t>
            </a:r>
            <a:r>
              <a:rPr lang="en-US" b="1" dirty="0" err="1"/>
              <a:t>ro’yxati</a:t>
            </a:r>
            <a:r>
              <a:rPr lang="en-US" b="1" dirty="0"/>
              <a:t> </a:t>
            </a:r>
            <a:endParaRPr lang="ru-RU" dirty="0"/>
          </a:p>
          <a:p>
            <a:pPr eaLnBrk="1" fontAlgn="auto" hangingPunct="1">
              <a:spcAft>
                <a:spcPts val="0"/>
              </a:spcAft>
              <a:buFont typeface="Arial" pitchFamily="34" charset="0"/>
              <a:buChar char="•"/>
              <a:defRPr/>
            </a:pPr>
            <a:r>
              <a:rPr lang="ru-RU" sz="2200" dirty="0"/>
              <a:t>1. </a:t>
            </a:r>
            <a:r>
              <a:rPr lang="uz-Cyrl-UZ" sz="2200" dirty="0"/>
              <a:t>Т.Азларов, Х.Мансуров, “Математик анализ”, </a:t>
            </a:r>
            <a:r>
              <a:rPr lang="en-US" sz="2200" dirty="0"/>
              <a:t>I</a:t>
            </a:r>
            <a:r>
              <a:rPr lang="uz-Cyrl-UZ" sz="2200" dirty="0"/>
              <a:t>-том, Т. “Ўқитувчи”, 1994 й, 278-280 б, 283-285 б.</a:t>
            </a:r>
            <a:endParaRPr lang="ru-RU" sz="2200" dirty="0"/>
          </a:p>
          <a:p>
            <a:pPr eaLnBrk="1" fontAlgn="auto" hangingPunct="1">
              <a:spcAft>
                <a:spcPts val="0"/>
              </a:spcAft>
              <a:buFont typeface="Arial" pitchFamily="34" charset="0"/>
              <a:buChar char="•"/>
              <a:defRPr/>
            </a:pPr>
            <a:r>
              <a:rPr lang="uz-Cyrl-UZ" sz="2200" dirty="0"/>
              <a:t>2. А.Ғ.Хикматов, Т.Т.Турдиев. “Математик анализ”, Т. “Ўқитувчи”, 1990 й, 186-187 б, 189-192 б.</a:t>
            </a:r>
            <a:endParaRPr lang="ru-RU" sz="2200" dirty="0"/>
          </a:p>
          <a:p>
            <a:pPr eaLnBrk="1" fontAlgn="auto" hangingPunct="1">
              <a:spcAft>
                <a:spcPts val="0"/>
              </a:spcAft>
              <a:buFont typeface="Arial" pitchFamily="34" charset="0"/>
              <a:buChar char="•"/>
              <a:defRPr/>
            </a:pPr>
            <a:r>
              <a:rPr lang="ru-RU" sz="2200" dirty="0"/>
              <a:t>3. </a:t>
            </a:r>
            <a:r>
              <a:rPr lang="uz-Cyrl-UZ" sz="2200" dirty="0"/>
              <a:t>Н.А.Фролов, “</a:t>
            </a:r>
            <a:r>
              <a:rPr lang="ru-RU" sz="2200" dirty="0"/>
              <a:t>Курс математического анализа</a:t>
            </a:r>
            <a:r>
              <a:rPr lang="uz-Cyrl-UZ" sz="2200" dirty="0"/>
              <a:t>”</a:t>
            </a:r>
            <a:r>
              <a:rPr lang="ru-RU" sz="2200" dirty="0"/>
              <a:t>, </a:t>
            </a:r>
            <a:r>
              <a:rPr lang="uz-Cyrl-UZ" sz="2200" dirty="0"/>
              <a:t>I</a:t>
            </a:r>
            <a:r>
              <a:rPr lang="ru-RU" sz="2200" dirty="0"/>
              <a:t>-том, просвещение 1964 г, 286-289 ст., 299-303 ст.</a:t>
            </a:r>
          </a:p>
          <a:p>
            <a:pPr marL="0" indent="0" eaLnBrk="1" fontAlgn="auto" hangingPunct="1">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a:gradFill>
        <a:effectLst/>
      </p:bgPr>
    </p:bg>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r>
              <a:rPr lang="uz-Cyrl-UZ" b="1" smtClean="0">
                <a:solidFill>
                  <a:srgbClr val="FF0000"/>
                </a:solidFill>
              </a:rPr>
              <a:t>JONLANTIRUVCHI </a:t>
            </a:r>
            <a:r>
              <a:rPr lang="en-US" b="1" smtClean="0">
                <a:solidFill>
                  <a:srgbClr val="FF0000"/>
                </a:solidFill>
              </a:rPr>
              <a:t>   </a:t>
            </a:r>
            <a:r>
              <a:rPr lang="uz-Cyrl-UZ" b="1" smtClean="0">
                <a:solidFill>
                  <a:srgbClr val="FF0000"/>
                </a:solidFill>
              </a:rPr>
              <a:t>SAVOLLAR</a:t>
            </a:r>
            <a:endParaRPr lang="ru-RU" smtClean="0"/>
          </a:p>
        </p:txBody>
      </p:sp>
      <p:sp>
        <p:nvSpPr>
          <p:cNvPr id="3" name="Содержимое 2"/>
          <p:cNvSpPr>
            <a:spLocks noGrp="1"/>
          </p:cNvSpPr>
          <p:nvPr>
            <p:ph idx="1"/>
          </p:nvPr>
        </p:nvSpPr>
        <p:spPr/>
        <p:txBody>
          <a:bodyPr rtlCol="0">
            <a:normAutofit lnSpcReduction="10000"/>
          </a:bodyPr>
          <a:lstStyle/>
          <a:p>
            <a:pPr eaLnBrk="1" fontAlgn="auto" hangingPunct="1">
              <a:spcAft>
                <a:spcPts val="0"/>
              </a:spcAft>
              <a:buFont typeface="Wingdings" pitchFamily="2" charset="2"/>
              <a:buNone/>
              <a:defRPr/>
            </a:pPr>
            <a:r>
              <a:rPr lang="en-US" b="1" dirty="0" smtClean="0">
                <a:solidFill>
                  <a:srgbClr val="0000D0"/>
                </a:solidFill>
              </a:rPr>
              <a:t>1)  </a:t>
            </a:r>
            <a:r>
              <a:rPr lang="uz-Cyrl-UZ" b="1" dirty="0" smtClean="0">
                <a:solidFill>
                  <a:srgbClr val="0000D0"/>
                </a:solidFill>
              </a:rPr>
              <a:t>Funksiya hosilasi qanday ta’riflanadi? </a:t>
            </a:r>
            <a:endParaRPr lang="ru-RU" b="1" dirty="0" smtClean="0">
              <a:solidFill>
                <a:srgbClr val="0000D0"/>
              </a:solidFill>
            </a:endParaRPr>
          </a:p>
          <a:p>
            <a:pPr eaLnBrk="1" fontAlgn="auto" hangingPunct="1">
              <a:spcAft>
                <a:spcPts val="0"/>
              </a:spcAft>
              <a:buFont typeface="Wingdings" pitchFamily="2" charset="2"/>
              <a:buNone/>
              <a:defRPr/>
            </a:pPr>
            <a:r>
              <a:rPr lang="en-US" b="1" dirty="0" smtClean="0">
                <a:solidFill>
                  <a:srgbClr val="0000D0"/>
                </a:solidFill>
              </a:rPr>
              <a:t>2)</a:t>
            </a:r>
            <a:r>
              <a:rPr lang="uz-Cyrl-UZ" b="1" dirty="0" smtClean="0">
                <a:solidFill>
                  <a:srgbClr val="0000D0"/>
                </a:solidFill>
              </a:rPr>
              <a:t>  Funksiya hosilasining geometrik ma’no</a:t>
            </a:r>
            <a:r>
              <a:rPr lang="en-US" b="1" dirty="0" smtClean="0">
                <a:solidFill>
                  <a:srgbClr val="0000D0"/>
                </a:solidFill>
              </a:rPr>
              <a:t>s</a:t>
            </a:r>
            <a:r>
              <a:rPr lang="uz-Cyrl-UZ" b="1" dirty="0" smtClean="0">
                <a:solidFill>
                  <a:srgbClr val="0000D0"/>
                </a:solidFill>
              </a:rPr>
              <a:t>i nimadan </a:t>
            </a:r>
            <a:r>
              <a:rPr lang="en-US" b="1" dirty="0" smtClean="0">
                <a:solidFill>
                  <a:srgbClr val="0000D0"/>
                </a:solidFill>
              </a:rPr>
              <a:t>  </a:t>
            </a:r>
            <a:r>
              <a:rPr lang="uz-Cyrl-UZ" b="1" dirty="0" smtClean="0">
                <a:solidFill>
                  <a:srgbClr val="0000D0"/>
                </a:solidFill>
              </a:rPr>
              <a:t>iborat?</a:t>
            </a:r>
            <a:endParaRPr lang="ru-RU" b="1" dirty="0" smtClean="0">
              <a:solidFill>
                <a:srgbClr val="0000D0"/>
              </a:solidFill>
            </a:endParaRPr>
          </a:p>
          <a:p>
            <a:pPr eaLnBrk="1" fontAlgn="auto" hangingPunct="1">
              <a:spcAft>
                <a:spcPts val="0"/>
              </a:spcAft>
              <a:buFont typeface="Wingdings" pitchFamily="2" charset="2"/>
              <a:buNone/>
              <a:defRPr/>
            </a:pPr>
            <a:r>
              <a:rPr lang="en-US" b="1" dirty="0" smtClean="0">
                <a:solidFill>
                  <a:srgbClr val="0000D0"/>
                </a:solidFill>
              </a:rPr>
              <a:t>3)  </a:t>
            </a:r>
            <a:r>
              <a:rPr lang="uz-Cyrl-UZ" b="1" dirty="0" smtClean="0">
                <a:solidFill>
                  <a:srgbClr val="0000D0"/>
                </a:solidFill>
              </a:rPr>
              <a:t>Egri chiziq urinmasi</a:t>
            </a:r>
            <a:r>
              <a:rPr lang="en-US" b="1" dirty="0" err="1" smtClean="0">
                <a:solidFill>
                  <a:srgbClr val="0000D0"/>
                </a:solidFill>
              </a:rPr>
              <a:t>ning</a:t>
            </a:r>
            <a:r>
              <a:rPr lang="uz-Cyrl-UZ" b="1" dirty="0" smtClean="0">
                <a:solidFill>
                  <a:srgbClr val="0000D0"/>
                </a:solidFill>
              </a:rPr>
              <a:t> tenglama</a:t>
            </a:r>
            <a:r>
              <a:rPr lang="en-US" b="1" dirty="0" smtClean="0">
                <a:solidFill>
                  <a:srgbClr val="0000D0"/>
                </a:solidFill>
              </a:rPr>
              <a:t>s</a:t>
            </a:r>
            <a:r>
              <a:rPr lang="uz-Cyrl-UZ" b="1" dirty="0" smtClean="0">
                <a:solidFill>
                  <a:srgbClr val="0000D0"/>
                </a:solidFill>
              </a:rPr>
              <a:t>i</a:t>
            </a:r>
            <a:r>
              <a:rPr lang="en-US" b="1" dirty="0" smtClean="0">
                <a:solidFill>
                  <a:srgbClr val="0000D0"/>
                </a:solidFill>
              </a:rPr>
              <a:t> </a:t>
            </a:r>
            <a:r>
              <a:rPr lang="en-US" b="1" dirty="0" err="1" smtClean="0">
                <a:solidFill>
                  <a:srgbClr val="0000D0"/>
                </a:solidFill>
              </a:rPr>
              <a:t>qanday</a:t>
            </a:r>
            <a:r>
              <a:rPr lang="en-US" b="1" dirty="0" smtClean="0">
                <a:solidFill>
                  <a:srgbClr val="0000D0"/>
                </a:solidFill>
              </a:rPr>
              <a:t> </a:t>
            </a:r>
            <a:r>
              <a:rPr lang="en-US" b="1" dirty="0" err="1" smtClean="0">
                <a:solidFill>
                  <a:srgbClr val="0000D0"/>
                </a:solidFill>
              </a:rPr>
              <a:t>ko’rinishga</a:t>
            </a:r>
            <a:r>
              <a:rPr lang="en-US" b="1" dirty="0" smtClean="0">
                <a:solidFill>
                  <a:srgbClr val="0000D0"/>
                </a:solidFill>
              </a:rPr>
              <a:t> </a:t>
            </a:r>
            <a:r>
              <a:rPr lang="en-US" b="1" dirty="0" err="1" smtClean="0">
                <a:solidFill>
                  <a:srgbClr val="0000D0"/>
                </a:solidFill>
              </a:rPr>
              <a:t>ega</a:t>
            </a:r>
            <a:r>
              <a:rPr lang="en-US" b="1" dirty="0" smtClean="0">
                <a:solidFill>
                  <a:srgbClr val="0000D0"/>
                </a:solidFill>
              </a:rPr>
              <a:t>? </a:t>
            </a:r>
            <a:endParaRPr lang="ru-RU" b="1" dirty="0" smtClean="0">
              <a:solidFill>
                <a:srgbClr val="0000D0"/>
              </a:solidFill>
            </a:endParaRPr>
          </a:p>
          <a:p>
            <a:pPr eaLnBrk="1" fontAlgn="auto" hangingPunct="1">
              <a:spcAft>
                <a:spcPts val="0"/>
              </a:spcAft>
              <a:buFont typeface="Wingdings" pitchFamily="2" charset="2"/>
              <a:buNone/>
              <a:defRPr/>
            </a:pPr>
            <a:r>
              <a:rPr lang="en-US" b="1" dirty="0" smtClean="0">
                <a:solidFill>
                  <a:srgbClr val="0000D0"/>
                </a:solidFill>
              </a:rPr>
              <a:t>4) </a:t>
            </a:r>
            <a:r>
              <a:rPr lang="uz-Cyrl-UZ" b="1" dirty="0" smtClean="0">
                <a:solidFill>
                  <a:srgbClr val="0000D0"/>
                </a:solidFill>
              </a:rPr>
              <a:t>Hosilaga ega bo‘lgan funksiyaning uzluksizligi</a:t>
            </a:r>
            <a:r>
              <a:rPr lang="en-US" b="1" dirty="0" smtClean="0">
                <a:solidFill>
                  <a:srgbClr val="0000D0"/>
                </a:solidFill>
              </a:rPr>
              <a:t> </a:t>
            </a:r>
            <a:r>
              <a:rPr lang="en-US" b="1" dirty="0" err="1" smtClean="0">
                <a:solidFill>
                  <a:srgbClr val="0000D0"/>
                </a:solidFill>
              </a:rPr>
              <a:t>deganda</a:t>
            </a:r>
            <a:r>
              <a:rPr lang="en-US" b="1" dirty="0" smtClean="0">
                <a:solidFill>
                  <a:srgbClr val="0000D0"/>
                </a:solidFill>
              </a:rPr>
              <a:t> </a:t>
            </a:r>
            <a:r>
              <a:rPr lang="en-US" b="1" dirty="0" err="1" smtClean="0">
                <a:solidFill>
                  <a:srgbClr val="0000D0"/>
                </a:solidFill>
              </a:rPr>
              <a:t>nimani</a:t>
            </a:r>
            <a:r>
              <a:rPr lang="en-US" b="1" dirty="0" smtClean="0">
                <a:solidFill>
                  <a:srgbClr val="0000D0"/>
                </a:solidFill>
              </a:rPr>
              <a:t> </a:t>
            </a:r>
            <a:r>
              <a:rPr lang="en-US" b="1" dirty="0" err="1" smtClean="0">
                <a:solidFill>
                  <a:srgbClr val="0000D0"/>
                </a:solidFill>
              </a:rPr>
              <a:t>tushunasiz</a:t>
            </a:r>
            <a:r>
              <a:rPr lang="en-US" b="1" dirty="0" smtClean="0">
                <a:solidFill>
                  <a:srgbClr val="0000D0"/>
                </a:solidFill>
              </a:rPr>
              <a:t>? </a:t>
            </a:r>
            <a:endParaRPr lang="ru-RU" b="1" dirty="0" smtClean="0">
              <a:solidFill>
                <a:srgbClr val="0000D0"/>
              </a:solidFill>
            </a:endParaRPr>
          </a:p>
          <a:p>
            <a:pPr eaLnBrk="1" fontAlgn="auto" hangingPunct="1">
              <a:spcAft>
                <a:spcPts val="0"/>
              </a:spcAft>
              <a:buFont typeface="Wingdings" pitchFamily="2" charset="2"/>
              <a:buNone/>
              <a:defRPr/>
            </a:pPr>
            <a:r>
              <a:rPr lang="en-US" b="1" dirty="0" smtClean="0">
                <a:solidFill>
                  <a:srgbClr val="0000D0"/>
                </a:solidFill>
              </a:rPr>
              <a:t>5) </a:t>
            </a:r>
            <a:r>
              <a:rPr lang="en-US" b="1" dirty="0" err="1" smtClean="0">
                <a:solidFill>
                  <a:srgbClr val="0000D0"/>
                </a:solidFill>
              </a:rPr>
              <a:t>To’plamda</a:t>
            </a:r>
            <a:r>
              <a:rPr lang="en-US" b="1" dirty="0" smtClean="0">
                <a:solidFill>
                  <a:srgbClr val="0000D0"/>
                </a:solidFill>
              </a:rPr>
              <a:t> </a:t>
            </a:r>
            <a:r>
              <a:rPr lang="en-US" b="1" dirty="0" err="1" smtClean="0">
                <a:solidFill>
                  <a:srgbClr val="0000D0"/>
                </a:solidFill>
              </a:rPr>
              <a:t>differensiallanuvchi</a:t>
            </a:r>
            <a:r>
              <a:rPr lang="en-US" b="1" dirty="0" smtClean="0">
                <a:solidFill>
                  <a:srgbClr val="0000D0"/>
                </a:solidFill>
              </a:rPr>
              <a:t> </a:t>
            </a:r>
            <a:r>
              <a:rPr lang="en-US" b="1" dirty="0" err="1" smtClean="0">
                <a:solidFill>
                  <a:srgbClr val="0000D0"/>
                </a:solidFill>
              </a:rPr>
              <a:t>funksiya</a:t>
            </a:r>
            <a:r>
              <a:rPr lang="en-US" b="1" dirty="0" smtClean="0">
                <a:solidFill>
                  <a:srgbClr val="0000D0"/>
                </a:solidFill>
              </a:rPr>
              <a:t> </a:t>
            </a:r>
            <a:r>
              <a:rPr lang="en-US" b="1" dirty="0" err="1" smtClean="0">
                <a:solidFill>
                  <a:srgbClr val="0000D0"/>
                </a:solidFill>
              </a:rPr>
              <a:t>deganda</a:t>
            </a:r>
            <a:r>
              <a:rPr lang="en-US" b="1" dirty="0" smtClean="0">
                <a:solidFill>
                  <a:srgbClr val="0000D0"/>
                </a:solidFill>
              </a:rPr>
              <a:t> </a:t>
            </a:r>
            <a:r>
              <a:rPr lang="en-US" b="1" dirty="0" err="1" smtClean="0">
                <a:solidFill>
                  <a:srgbClr val="0000D0"/>
                </a:solidFill>
              </a:rPr>
              <a:t>nimani</a:t>
            </a:r>
            <a:r>
              <a:rPr lang="en-US" b="1" dirty="0" smtClean="0">
                <a:solidFill>
                  <a:srgbClr val="0000D0"/>
                </a:solidFill>
              </a:rPr>
              <a:t> </a:t>
            </a:r>
            <a:r>
              <a:rPr lang="en-US" b="1" dirty="0" err="1" smtClean="0">
                <a:solidFill>
                  <a:srgbClr val="0000D0"/>
                </a:solidFill>
              </a:rPr>
              <a:t>tushunasiz</a:t>
            </a:r>
            <a:r>
              <a:rPr lang="en-US" b="1" dirty="0" smtClean="0">
                <a:solidFill>
                  <a:srgbClr val="0000D0"/>
                </a:solidFill>
              </a:rPr>
              <a:t>? </a:t>
            </a:r>
            <a:endParaRPr lang="ru-RU" b="1" dirty="0" smtClean="0">
              <a:solidFill>
                <a:srgbClr val="0000D0"/>
              </a:solidFill>
            </a:endParaRP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50" y="-100013"/>
            <a:ext cx="8640763" cy="4968876"/>
          </a:xfrm>
        </p:spPr>
        <p:txBody>
          <a:bodyPr rtlCol="0">
            <a:normAutofit/>
          </a:bodyPr>
          <a:lstStyle/>
          <a:p>
            <a:pPr eaLnBrk="1" fontAlgn="auto" hangingPunct="1">
              <a:spcAft>
                <a:spcPts val="0"/>
              </a:spcAft>
              <a:defRPr/>
            </a:pPr>
            <a:r>
              <a:rPr lang="uz-Cyrl-UZ" sz="2800" b="1" i="1" dirty="0">
                <a:effectLst>
                  <a:outerShdw blurRad="38100" dist="38100" dir="2700000" algn="tl">
                    <a:srgbClr val="000000">
                      <a:alpha val="43137"/>
                    </a:srgbClr>
                  </a:outerShdw>
                </a:effectLst>
              </a:rPr>
              <a:t>Yuqori tartibli hosilalar</a:t>
            </a:r>
            <a:r>
              <a:rPr lang="uz-Cyrl-UZ" sz="2800" b="1" dirty="0"/>
              <a:t> </a:t>
            </a:r>
            <a:r>
              <a:rPr lang="ru-RU" sz="2000" dirty="0"/>
              <a:t/>
            </a:r>
            <a:br>
              <a:rPr lang="ru-RU" sz="2000" dirty="0"/>
            </a:br>
            <a:r>
              <a:rPr lang="uz-Cyrl-UZ" sz="2000" b="1" dirty="0"/>
              <a:t>1. Yuqori tartibli hosila tushunchasi</a:t>
            </a:r>
            <a:r>
              <a:rPr lang="uz-Cyrl-UZ" sz="2000" dirty="0"/>
              <a:t>. </a:t>
            </a:r>
            <a:r>
              <a:rPr lang="uz-Cyrl-UZ" sz="1800" dirty="0"/>
              <a:t>Faraz qilaylik, biror (</a:t>
            </a:r>
            <a:r>
              <a:rPr lang="uz-Cyrl-UZ" sz="1800" i="1" dirty="0"/>
              <a:t>a,b</a:t>
            </a:r>
            <a:r>
              <a:rPr lang="uz-Cyrl-UZ" sz="1800" dirty="0"/>
              <a:t>) da hosilag</a:t>
            </a:r>
            <a:r>
              <a:rPr lang="en-US" sz="1800" dirty="0"/>
              <a:t>a </a:t>
            </a:r>
            <a:r>
              <a:rPr lang="uz-Cyrl-UZ" sz="1800" dirty="0"/>
              <a:t>ega </a:t>
            </a:r>
            <a:r>
              <a:rPr lang="en-US" sz="1800" i="1" dirty="0"/>
              <a:t>f(x)</a:t>
            </a:r>
            <a:r>
              <a:rPr lang="en-US" sz="1800" dirty="0"/>
              <a:t> </a:t>
            </a:r>
            <a:r>
              <a:rPr lang="en-US" sz="1800" dirty="0" err="1"/>
              <a:t>funksiya</a:t>
            </a:r>
            <a:r>
              <a:rPr lang="en-US" sz="1800" dirty="0"/>
              <a:t> </a:t>
            </a:r>
            <a:r>
              <a:rPr lang="en-US" sz="1800" dirty="0" err="1"/>
              <a:t>aniqlangan</a:t>
            </a:r>
            <a:r>
              <a:rPr lang="en-US" sz="1800" dirty="0"/>
              <a:t> </a:t>
            </a:r>
            <a:r>
              <a:rPr lang="en-US" sz="1800" dirty="0" err="1"/>
              <a:t>bo‘lsin</a:t>
            </a:r>
            <a:r>
              <a:rPr lang="en-US" sz="1800" dirty="0"/>
              <a:t>. </a:t>
            </a:r>
            <a:r>
              <a:rPr lang="en-US" sz="1800" dirty="0" err="1"/>
              <a:t>Ravshanki</a:t>
            </a:r>
            <a:r>
              <a:rPr lang="en-US" sz="1800" dirty="0"/>
              <a:t>,  </a:t>
            </a:r>
            <a:r>
              <a:rPr lang="en-US" sz="1800" i="1" dirty="0"/>
              <a:t>f’(x)</a:t>
            </a:r>
            <a:r>
              <a:rPr lang="en-US" sz="1800" dirty="0"/>
              <a:t> </a:t>
            </a:r>
            <a:r>
              <a:rPr lang="en-US" sz="1800" dirty="0" err="1"/>
              <a:t>hosila</a:t>
            </a:r>
            <a:r>
              <a:rPr lang="en-US" sz="1800" dirty="0"/>
              <a:t> </a:t>
            </a:r>
            <a:r>
              <a:rPr lang="uz-Cyrl-UZ" sz="1800" dirty="0"/>
              <a:t>(</a:t>
            </a:r>
            <a:r>
              <a:rPr lang="en-US" sz="1800" i="1" dirty="0" err="1"/>
              <a:t>a,b</a:t>
            </a:r>
            <a:r>
              <a:rPr lang="en-US" sz="1800" dirty="0"/>
              <a:t>) da </a:t>
            </a:r>
            <a:r>
              <a:rPr lang="en-US" sz="1800" dirty="0" err="1"/>
              <a:t>aniqlangan</a:t>
            </a:r>
            <a:r>
              <a:rPr lang="en-US" sz="1800" dirty="0"/>
              <a:t> </a:t>
            </a:r>
            <a:r>
              <a:rPr lang="en-US" sz="1800" dirty="0" err="1"/>
              <a:t>funksiya</a:t>
            </a:r>
            <a:r>
              <a:rPr lang="en-US" sz="1800" dirty="0"/>
              <a:t> </a:t>
            </a:r>
            <a:r>
              <a:rPr lang="en-US" sz="1800" dirty="0" err="1"/>
              <a:t>bo‘ladi</a:t>
            </a:r>
            <a:r>
              <a:rPr lang="en-US" sz="1800" dirty="0"/>
              <a:t>. </a:t>
            </a:r>
            <a:r>
              <a:rPr lang="en-US" sz="1800" dirty="0" err="1"/>
              <a:t>Demak</a:t>
            </a:r>
            <a:r>
              <a:rPr lang="en-US" sz="1800" dirty="0"/>
              <a:t>, </a:t>
            </a:r>
            <a:r>
              <a:rPr lang="en-US" sz="1800" dirty="0" err="1"/>
              <a:t>hosil</a:t>
            </a:r>
            <a:r>
              <a:rPr lang="en-US" sz="1800" dirty="0"/>
              <a:t> </a:t>
            </a:r>
            <a:r>
              <a:rPr lang="en-US" sz="1800" dirty="0" err="1"/>
              <a:t>bo‘lgan</a:t>
            </a:r>
            <a:r>
              <a:rPr lang="en-US" sz="1800" dirty="0"/>
              <a:t> </a:t>
            </a:r>
            <a:r>
              <a:rPr lang="en-US" sz="1800" dirty="0" err="1"/>
              <a:t>funksiyaning</a:t>
            </a:r>
            <a:r>
              <a:rPr lang="en-US" sz="1800" dirty="0"/>
              <a:t> </a:t>
            </a:r>
            <a:r>
              <a:rPr lang="en-US" sz="1800" dirty="0" err="1"/>
              <a:t>hosilasi</a:t>
            </a:r>
            <a:r>
              <a:rPr lang="en-US" sz="1800" dirty="0"/>
              <a:t>, </a:t>
            </a:r>
            <a:r>
              <a:rPr lang="en-US" sz="1800" dirty="0" err="1"/>
              <a:t>ya’ni</a:t>
            </a:r>
            <a:r>
              <a:rPr lang="en-US" sz="1800" dirty="0"/>
              <a:t> </a:t>
            </a:r>
            <a:r>
              <a:rPr lang="en-US" sz="1800" dirty="0" err="1"/>
              <a:t>hosilaning</a:t>
            </a:r>
            <a:r>
              <a:rPr lang="en-US" sz="1800" dirty="0"/>
              <a:t> </a:t>
            </a:r>
            <a:r>
              <a:rPr lang="en-US" sz="1800" dirty="0" err="1"/>
              <a:t>hosilasi</a:t>
            </a:r>
            <a:r>
              <a:rPr lang="en-US" sz="1800" dirty="0"/>
              <a:t> </a:t>
            </a:r>
            <a:r>
              <a:rPr lang="en-US" sz="1800" dirty="0" err="1"/>
              <a:t>haqida</a:t>
            </a:r>
            <a:r>
              <a:rPr lang="en-US" sz="1800" dirty="0"/>
              <a:t> </a:t>
            </a:r>
            <a:r>
              <a:rPr lang="en-US" sz="1800" dirty="0" err="1"/>
              <a:t>gapirish</a:t>
            </a:r>
            <a:r>
              <a:rPr lang="en-US" sz="1800" dirty="0"/>
              <a:t> </a:t>
            </a:r>
            <a:r>
              <a:rPr lang="en-US" sz="1800" dirty="0" err="1"/>
              <a:t>mumkin</a:t>
            </a:r>
            <a:r>
              <a:rPr lang="en-US" sz="1800" dirty="0"/>
              <a:t>. Agar </a:t>
            </a:r>
            <a:r>
              <a:rPr lang="en-US" sz="1800" i="1" dirty="0"/>
              <a:t>f’(x)</a:t>
            </a:r>
            <a:r>
              <a:rPr lang="en-US" sz="1800" dirty="0"/>
              <a:t> </a:t>
            </a:r>
            <a:r>
              <a:rPr lang="en-US" sz="1800" dirty="0" err="1"/>
              <a:t>funksiyaning</a:t>
            </a:r>
            <a:r>
              <a:rPr lang="en-US" sz="1800" dirty="0"/>
              <a:t> </a:t>
            </a:r>
            <a:r>
              <a:rPr lang="en-US" sz="1800" dirty="0" err="1"/>
              <a:t>hosilasi</a:t>
            </a:r>
            <a:r>
              <a:rPr lang="en-US" sz="1800" dirty="0"/>
              <a:t> </a:t>
            </a:r>
            <a:r>
              <a:rPr lang="en-US" sz="1800" dirty="0" err="1"/>
              <a:t>mavjud</a:t>
            </a:r>
            <a:r>
              <a:rPr lang="en-US" sz="1800" dirty="0"/>
              <a:t> </a:t>
            </a:r>
            <a:r>
              <a:rPr lang="en-US" sz="1800" dirty="0" err="1"/>
              <a:t>bo‘lsa</a:t>
            </a:r>
            <a:r>
              <a:rPr lang="en-US" sz="1800" dirty="0"/>
              <a:t>, </a:t>
            </a:r>
            <a:r>
              <a:rPr lang="en-US" sz="1800" dirty="0" err="1"/>
              <a:t>uni</a:t>
            </a:r>
            <a:r>
              <a:rPr lang="en-US" sz="1800" dirty="0"/>
              <a:t> </a:t>
            </a:r>
            <a:r>
              <a:rPr lang="en-US" sz="1800" i="1" dirty="0"/>
              <a:t>f(x)</a:t>
            </a:r>
            <a:r>
              <a:rPr lang="en-US" sz="1800" dirty="0"/>
              <a:t> </a:t>
            </a:r>
            <a:r>
              <a:rPr lang="en-US" sz="1800" dirty="0" err="1"/>
              <a:t>funksiyaning</a:t>
            </a:r>
            <a:r>
              <a:rPr lang="en-US" sz="1800" dirty="0"/>
              <a:t> </a:t>
            </a:r>
            <a:r>
              <a:rPr lang="en-US" sz="1800" i="1" dirty="0" err="1"/>
              <a:t>ikkinchi</a:t>
            </a:r>
            <a:r>
              <a:rPr lang="en-US" sz="1800" i="1" dirty="0"/>
              <a:t> </a:t>
            </a:r>
            <a:r>
              <a:rPr lang="en-US" sz="1800" i="1" dirty="0" err="1"/>
              <a:t>tartibli</a:t>
            </a:r>
            <a:r>
              <a:rPr lang="en-US" sz="1800" i="1" dirty="0"/>
              <a:t> </a:t>
            </a:r>
            <a:r>
              <a:rPr lang="en-US" sz="1800" i="1" dirty="0" err="1"/>
              <a:t>hosilasi</a:t>
            </a:r>
            <a:r>
              <a:rPr lang="en-US" sz="1800" dirty="0"/>
              <a:t> </a:t>
            </a:r>
            <a:r>
              <a:rPr lang="en-US" sz="1800" dirty="0" err="1"/>
              <a:t>deyiladi</a:t>
            </a:r>
            <a:r>
              <a:rPr lang="en-US" sz="1800" dirty="0"/>
              <a:t> </a:t>
            </a:r>
            <a:r>
              <a:rPr lang="en-US" sz="1800" dirty="0" err="1"/>
              <a:t>va</a:t>
            </a:r>
            <a:r>
              <a:rPr lang="en-US" sz="1800" dirty="0"/>
              <a:t> </a:t>
            </a:r>
            <a:r>
              <a:rPr lang="en-US" sz="1800" i="1" dirty="0"/>
              <a:t>y’’, f’’(x), </a:t>
            </a:r>
            <a:r>
              <a:rPr lang="en-US" sz="1800" dirty="0"/>
              <a:t> </a:t>
            </a:r>
            <a:r>
              <a:rPr lang="en-US" sz="1800" dirty="0" err="1"/>
              <a:t>simvollarning</a:t>
            </a:r>
            <a:r>
              <a:rPr lang="en-US" sz="1800" dirty="0"/>
              <a:t> </a:t>
            </a:r>
            <a:r>
              <a:rPr lang="en-US" sz="1800" dirty="0" err="1"/>
              <a:t>biri</a:t>
            </a:r>
            <a:r>
              <a:rPr lang="en-US" sz="1800" dirty="0"/>
              <a:t> </a:t>
            </a:r>
            <a:r>
              <a:rPr lang="en-US" sz="1800" dirty="0" err="1"/>
              <a:t>bilan</a:t>
            </a:r>
            <a:r>
              <a:rPr lang="en-US" sz="1800" dirty="0"/>
              <a:t> </a:t>
            </a:r>
            <a:r>
              <a:rPr lang="en-US" sz="1800" dirty="0" err="1"/>
              <a:t>belgilanadi</a:t>
            </a:r>
            <a:r>
              <a:rPr lang="en-US" sz="1800" dirty="0"/>
              <a:t>. </a:t>
            </a:r>
            <a:r>
              <a:rPr lang="en-US" sz="1800" dirty="0" err="1"/>
              <a:t>Shunday</a:t>
            </a:r>
            <a:r>
              <a:rPr lang="en-US" sz="1800" dirty="0"/>
              <a:t> </a:t>
            </a:r>
            <a:r>
              <a:rPr lang="en-US" sz="1800" dirty="0" err="1" smtClean="0"/>
              <a:t>qilib</a:t>
            </a:r>
            <a:r>
              <a:rPr lang="en-US" sz="1800" dirty="0" smtClean="0"/>
              <a:t>, </a:t>
            </a:r>
            <a:r>
              <a:rPr lang="en-US" sz="1800" dirty="0" err="1" smtClean="0"/>
              <a:t>ta’rif</a:t>
            </a:r>
            <a:r>
              <a:rPr lang="en-US" sz="1800" dirty="0" smtClean="0"/>
              <a:t> </a:t>
            </a:r>
            <a:r>
              <a:rPr lang="en-US" sz="1800" dirty="0" err="1"/>
              <a:t>bo‘yicha</a:t>
            </a:r>
            <a:r>
              <a:rPr lang="en-US" sz="1800" dirty="0"/>
              <a:t> </a:t>
            </a:r>
            <a:r>
              <a:rPr lang="en-US" sz="1800" i="1" dirty="0"/>
              <a:t>y’’(x)=(y’)’</a:t>
            </a:r>
            <a:r>
              <a:rPr lang="en-US" sz="1800" dirty="0"/>
              <a:t> </a:t>
            </a:r>
            <a:r>
              <a:rPr lang="en-US" sz="1800" dirty="0" err="1"/>
              <a:t>ekan</a:t>
            </a:r>
            <a:r>
              <a:rPr lang="en-US" sz="1800" dirty="0"/>
              <a:t>.</a:t>
            </a:r>
            <a:r>
              <a:rPr lang="ru-RU" sz="1800" dirty="0"/>
              <a:t/>
            </a:r>
            <a:br>
              <a:rPr lang="ru-RU" sz="1800" dirty="0"/>
            </a:br>
            <a:r>
              <a:rPr lang="en-US" sz="1800" dirty="0"/>
              <a:t>	</a:t>
            </a:r>
            <a:r>
              <a:rPr lang="en-US" sz="1800" dirty="0" err="1"/>
              <a:t>Shunga</a:t>
            </a:r>
            <a:r>
              <a:rPr lang="en-US" sz="1800" dirty="0"/>
              <a:t> </a:t>
            </a:r>
            <a:r>
              <a:rPr lang="en-US" sz="1800" dirty="0" err="1"/>
              <a:t>o‘xshash</a:t>
            </a:r>
            <a:r>
              <a:rPr lang="en-US" sz="1800" dirty="0"/>
              <a:t>, agar </a:t>
            </a:r>
            <a:r>
              <a:rPr lang="en-US" sz="1800" dirty="0" err="1"/>
              <a:t>ikkinchi</a:t>
            </a:r>
            <a:r>
              <a:rPr lang="en-US" sz="1800" dirty="0"/>
              <a:t> </a:t>
            </a:r>
            <a:r>
              <a:rPr lang="en-US" sz="1800" dirty="0" err="1"/>
              <a:t>tartibli</a:t>
            </a:r>
            <a:r>
              <a:rPr lang="en-US" sz="1800" dirty="0"/>
              <a:t> </a:t>
            </a:r>
            <a:r>
              <a:rPr lang="en-US" sz="1800" dirty="0" err="1"/>
              <a:t>hosilaning</a:t>
            </a:r>
            <a:r>
              <a:rPr lang="en-US" sz="1800" dirty="0"/>
              <a:t> </a:t>
            </a:r>
            <a:r>
              <a:rPr lang="en-US" sz="1800" dirty="0" err="1"/>
              <a:t>hosilasi</a:t>
            </a:r>
            <a:r>
              <a:rPr lang="en-US" sz="1800" dirty="0"/>
              <a:t> </a:t>
            </a:r>
            <a:r>
              <a:rPr lang="en-US" sz="1800" dirty="0" err="1"/>
              <a:t>mavjud</a:t>
            </a:r>
            <a:r>
              <a:rPr lang="en-US" sz="1800" dirty="0"/>
              <a:t> </a:t>
            </a:r>
            <a:r>
              <a:rPr lang="en-US" sz="1800" dirty="0" err="1"/>
              <a:t>bo‘lsa</a:t>
            </a:r>
            <a:r>
              <a:rPr lang="en-US" sz="1800" dirty="0"/>
              <a:t>, u </a:t>
            </a:r>
            <a:r>
              <a:rPr lang="en-US" sz="1800" dirty="0" err="1"/>
              <a:t>uchinchi</a:t>
            </a:r>
            <a:r>
              <a:rPr lang="en-US" sz="1800" dirty="0"/>
              <a:t> </a:t>
            </a:r>
            <a:r>
              <a:rPr lang="en-US" sz="1800" dirty="0" err="1"/>
              <a:t>tartibli</a:t>
            </a:r>
            <a:r>
              <a:rPr lang="en-US" sz="1800" dirty="0"/>
              <a:t> </a:t>
            </a:r>
            <a:r>
              <a:rPr lang="en-US" sz="1800" dirty="0" err="1"/>
              <a:t>hosila</a:t>
            </a:r>
            <a:r>
              <a:rPr lang="en-US" sz="1800" dirty="0"/>
              <a:t> </a:t>
            </a:r>
            <a:r>
              <a:rPr lang="en-US" sz="1800" dirty="0" err="1"/>
              <a:t>deyiladi</a:t>
            </a:r>
            <a:r>
              <a:rPr lang="en-US" sz="1800" dirty="0"/>
              <a:t> </a:t>
            </a:r>
            <a:r>
              <a:rPr lang="en-US" sz="1800" dirty="0" err="1"/>
              <a:t>va</a:t>
            </a:r>
            <a:r>
              <a:rPr lang="en-US" sz="1800" dirty="0"/>
              <a:t> </a:t>
            </a:r>
            <a:r>
              <a:rPr lang="en-US" sz="1800" i="1" dirty="0"/>
              <a:t>y’’’, f’’’(x), </a:t>
            </a:r>
            <a:r>
              <a:rPr lang="en-US" sz="1800" dirty="0"/>
              <a:t> </a:t>
            </a:r>
            <a:r>
              <a:rPr lang="en-US" sz="1800" dirty="0" err="1"/>
              <a:t>kabi</a:t>
            </a:r>
            <a:r>
              <a:rPr lang="en-US" sz="1800" dirty="0"/>
              <a:t> </a:t>
            </a:r>
            <a:r>
              <a:rPr lang="en-US" sz="1800" dirty="0" err="1"/>
              <a:t>belgilanadi</a:t>
            </a:r>
            <a:r>
              <a:rPr lang="en-US" sz="1800" dirty="0"/>
              <a:t>. </a:t>
            </a:r>
            <a:r>
              <a:rPr lang="en-US" sz="1800" dirty="0" err="1"/>
              <a:t>Demak</a:t>
            </a:r>
            <a:r>
              <a:rPr lang="en-US" sz="1800" dirty="0"/>
              <a:t>, </a:t>
            </a:r>
            <a:r>
              <a:rPr lang="en-US" sz="1800" dirty="0" err="1"/>
              <a:t>ta’rif</a:t>
            </a:r>
            <a:r>
              <a:rPr lang="en-US" sz="1800" dirty="0"/>
              <a:t> </a:t>
            </a:r>
            <a:r>
              <a:rPr lang="en-US" sz="1800" dirty="0" err="1" smtClean="0"/>
              <a:t>bo‘yicha</a:t>
            </a:r>
            <a:r>
              <a:rPr lang="en-US" sz="1800" dirty="0" smtClean="0"/>
              <a:t> </a:t>
            </a:r>
            <a:r>
              <a:rPr lang="en-US" sz="1800" i="1" dirty="0" smtClean="0"/>
              <a:t>y</a:t>
            </a:r>
            <a:r>
              <a:rPr lang="en-US" sz="1800" i="1" dirty="0"/>
              <a:t>’’’=(y’’)’</a:t>
            </a:r>
            <a:r>
              <a:rPr lang="en-US" sz="1800" dirty="0"/>
              <a:t>.</a:t>
            </a:r>
            <a:r>
              <a:rPr lang="ru-RU" sz="1800" dirty="0"/>
              <a:t/>
            </a:r>
            <a:br>
              <a:rPr lang="ru-RU" sz="1800" dirty="0"/>
            </a:br>
            <a:r>
              <a:rPr lang="en-US" sz="1800" dirty="0"/>
              <a:t>	</a:t>
            </a:r>
            <a:r>
              <a:rPr lang="en-US" sz="1800" dirty="0" err="1"/>
              <a:t>Berilgan</a:t>
            </a:r>
            <a:r>
              <a:rPr lang="en-US" sz="1800" dirty="0"/>
              <a:t> </a:t>
            </a:r>
            <a:r>
              <a:rPr lang="en-US" sz="1800" dirty="0" err="1"/>
              <a:t>funksiyaning</a:t>
            </a:r>
            <a:r>
              <a:rPr lang="en-US" sz="1800" dirty="0"/>
              <a:t> </a:t>
            </a:r>
            <a:r>
              <a:rPr lang="en-US" sz="1800" dirty="0" err="1"/>
              <a:t>to‘rtinchi</a:t>
            </a:r>
            <a:r>
              <a:rPr lang="en-US" sz="1800" dirty="0"/>
              <a:t> </a:t>
            </a:r>
            <a:r>
              <a:rPr lang="en-US" sz="1800" dirty="0" err="1"/>
              <a:t>va</a:t>
            </a:r>
            <a:r>
              <a:rPr lang="en-US" sz="1800" dirty="0"/>
              <a:t> </a:t>
            </a:r>
            <a:r>
              <a:rPr lang="en-US" sz="1800" dirty="0" err="1"/>
              <a:t>h.k</a:t>
            </a:r>
            <a:r>
              <a:rPr lang="en-US" sz="1800" dirty="0"/>
              <a:t>. </a:t>
            </a:r>
            <a:r>
              <a:rPr lang="en-US" sz="1800" dirty="0" err="1"/>
              <a:t>tartibdagi</a:t>
            </a:r>
            <a:r>
              <a:rPr lang="en-US" sz="1800" dirty="0"/>
              <a:t> </a:t>
            </a:r>
            <a:r>
              <a:rPr lang="en-US" sz="1800" dirty="0" err="1"/>
              <a:t>hosilalari</a:t>
            </a:r>
            <a:r>
              <a:rPr lang="en-US" sz="1800" dirty="0"/>
              <a:t>  </a:t>
            </a:r>
            <a:r>
              <a:rPr lang="en-US" sz="1800" dirty="0" err="1"/>
              <a:t>xuddi</a:t>
            </a:r>
            <a:r>
              <a:rPr lang="en-US" sz="1800" dirty="0"/>
              <a:t> </a:t>
            </a:r>
            <a:r>
              <a:rPr lang="en-US" sz="1800" dirty="0" err="1"/>
              <a:t>shunga</a:t>
            </a:r>
            <a:r>
              <a:rPr lang="en-US" sz="1800" dirty="0"/>
              <a:t> </a:t>
            </a:r>
            <a:r>
              <a:rPr lang="en-US" sz="1800" dirty="0" err="1"/>
              <a:t>o‘xshash</a:t>
            </a:r>
            <a:r>
              <a:rPr lang="en-US" sz="1800" dirty="0"/>
              <a:t> </a:t>
            </a:r>
            <a:r>
              <a:rPr lang="en-US" sz="1800" dirty="0" err="1"/>
              <a:t>aniqlanadi</a:t>
            </a:r>
            <a:r>
              <a:rPr lang="en-US" sz="1800" dirty="0"/>
              <a:t>. </a:t>
            </a:r>
            <a:r>
              <a:rPr lang="en-US" sz="1800" dirty="0" err="1"/>
              <a:t>Umuman</a:t>
            </a:r>
            <a:r>
              <a:rPr lang="en-US" sz="1800" dirty="0"/>
              <a:t> </a:t>
            </a:r>
            <a:r>
              <a:rPr lang="en-US" sz="1800" i="1" dirty="0"/>
              <a:t>f(x)</a:t>
            </a:r>
            <a:r>
              <a:rPr lang="en-US" sz="1800" dirty="0"/>
              <a:t> </a:t>
            </a:r>
            <a:r>
              <a:rPr lang="en-US" sz="1800" dirty="0" err="1"/>
              <a:t>funksiyaning</a:t>
            </a:r>
            <a:r>
              <a:rPr lang="en-US" sz="1800" dirty="0"/>
              <a:t> </a:t>
            </a:r>
            <a:r>
              <a:rPr lang="en-US" sz="1800" i="1" dirty="0"/>
              <a:t>(n-1)-</a:t>
            </a:r>
            <a:r>
              <a:rPr lang="en-US" sz="1800" dirty="0" err="1"/>
              <a:t>tartibli</a:t>
            </a:r>
            <a:r>
              <a:rPr lang="en-US" sz="1800" dirty="0"/>
              <a:t> </a:t>
            </a:r>
            <a:r>
              <a:rPr lang="en-US" sz="1800" i="1" dirty="0"/>
              <a:t>f</a:t>
            </a:r>
            <a:r>
              <a:rPr lang="en-US" sz="1800" i="1" baseline="30000" dirty="0"/>
              <a:t>(n-1)</a:t>
            </a:r>
            <a:r>
              <a:rPr lang="en-US" sz="1800" i="1" dirty="0"/>
              <a:t>(x)</a:t>
            </a:r>
            <a:r>
              <a:rPr lang="en-US" sz="1800" dirty="0"/>
              <a:t> </a:t>
            </a:r>
            <a:r>
              <a:rPr lang="en-US" sz="1800" dirty="0" err="1"/>
              <a:t>hosilasining</a:t>
            </a:r>
            <a:r>
              <a:rPr lang="en-US" sz="1800" dirty="0"/>
              <a:t> </a:t>
            </a:r>
            <a:r>
              <a:rPr lang="en-US" sz="1800" dirty="0" err="1"/>
              <a:t>hosilasiga</a:t>
            </a:r>
            <a:r>
              <a:rPr lang="en-US" sz="1800" dirty="0"/>
              <a:t> </a:t>
            </a:r>
            <a:r>
              <a:rPr lang="en-US" sz="1800" dirty="0" err="1"/>
              <a:t>uning</a:t>
            </a:r>
            <a:r>
              <a:rPr lang="en-US" sz="1800" dirty="0"/>
              <a:t> </a:t>
            </a:r>
            <a:r>
              <a:rPr lang="en-US" sz="1800" i="1" dirty="0"/>
              <a:t>n</a:t>
            </a:r>
            <a:r>
              <a:rPr lang="en-US" sz="1800" dirty="0"/>
              <a:t>-</a:t>
            </a:r>
            <a:r>
              <a:rPr lang="en-US" sz="1800" dirty="0" err="1"/>
              <a:t>tartibli</a:t>
            </a:r>
            <a:r>
              <a:rPr lang="en-US" sz="1800" dirty="0"/>
              <a:t> </a:t>
            </a:r>
            <a:r>
              <a:rPr lang="en-US" sz="1800" dirty="0" err="1"/>
              <a:t>hosilasi</a:t>
            </a:r>
            <a:r>
              <a:rPr lang="en-US" sz="1800" dirty="0"/>
              <a:t> </a:t>
            </a:r>
            <a:r>
              <a:rPr lang="en-US" sz="1800" dirty="0" err="1"/>
              <a:t>deyiladi</a:t>
            </a:r>
            <a:r>
              <a:rPr lang="en-US" sz="1800" dirty="0"/>
              <a:t> </a:t>
            </a:r>
            <a:r>
              <a:rPr lang="en-US" sz="1800" dirty="0" err="1"/>
              <a:t>va</a:t>
            </a:r>
            <a:r>
              <a:rPr lang="en-US" sz="1800" dirty="0"/>
              <a:t> </a:t>
            </a:r>
            <a:r>
              <a:rPr lang="en-US" sz="1800" i="1" dirty="0"/>
              <a:t>y</a:t>
            </a:r>
            <a:r>
              <a:rPr lang="en-US" sz="1800" i="1" baseline="30000" dirty="0"/>
              <a:t>(n)</a:t>
            </a:r>
            <a:r>
              <a:rPr lang="en-US" sz="1800" i="1" dirty="0"/>
              <a:t>, f</a:t>
            </a:r>
            <a:r>
              <a:rPr lang="en-US" sz="1800" i="1" baseline="30000" dirty="0"/>
              <a:t>(n)</a:t>
            </a:r>
            <a:r>
              <a:rPr lang="en-US" sz="1800" i="1" dirty="0"/>
              <a:t>(x),</a:t>
            </a:r>
            <a:r>
              <a:rPr lang="en-US" sz="1800" dirty="0"/>
              <a:t>  </a:t>
            </a:r>
            <a:r>
              <a:rPr lang="en-US" sz="1800" dirty="0" err="1"/>
              <a:t>simvollarning</a:t>
            </a:r>
            <a:r>
              <a:rPr lang="en-US" sz="1800" dirty="0"/>
              <a:t> </a:t>
            </a:r>
            <a:r>
              <a:rPr lang="en-US" sz="1800" dirty="0" err="1"/>
              <a:t>biri</a:t>
            </a:r>
            <a:r>
              <a:rPr lang="en-US" sz="1800" dirty="0"/>
              <a:t> </a:t>
            </a:r>
            <a:r>
              <a:rPr lang="en-US" sz="1800" dirty="0" err="1"/>
              <a:t>bilan</a:t>
            </a:r>
            <a:r>
              <a:rPr lang="en-US" sz="1800" dirty="0"/>
              <a:t> </a:t>
            </a:r>
            <a:r>
              <a:rPr lang="en-US" sz="1800" dirty="0" err="1"/>
              <a:t>belgilanadi</a:t>
            </a:r>
            <a:r>
              <a:rPr lang="en-US" sz="1800" dirty="0"/>
              <a:t>. </a:t>
            </a:r>
            <a:r>
              <a:rPr lang="en-US" sz="1800" dirty="0" err="1"/>
              <a:t>Demak</a:t>
            </a:r>
            <a:r>
              <a:rPr lang="en-US" sz="1800" dirty="0"/>
              <a:t>, </a:t>
            </a:r>
            <a:r>
              <a:rPr lang="en-US" sz="1800" dirty="0" err="1"/>
              <a:t>ta’rif</a:t>
            </a:r>
            <a:r>
              <a:rPr lang="en-US" sz="1800" dirty="0"/>
              <a:t> </a:t>
            </a:r>
            <a:r>
              <a:rPr lang="en-US" sz="1800" dirty="0" err="1"/>
              <a:t>bo‘yicha</a:t>
            </a:r>
            <a:r>
              <a:rPr lang="en-US" sz="1800" dirty="0"/>
              <a:t> </a:t>
            </a:r>
            <a:r>
              <a:rPr lang="en-US" sz="1800" i="1" dirty="0"/>
              <a:t>n</a:t>
            </a:r>
            <a:r>
              <a:rPr lang="en-US" sz="1800" dirty="0"/>
              <a:t>-</a:t>
            </a:r>
            <a:r>
              <a:rPr lang="en-US" sz="1800" dirty="0" err="1"/>
              <a:t>tartibli</a:t>
            </a:r>
            <a:r>
              <a:rPr lang="en-US" sz="1800" dirty="0"/>
              <a:t> </a:t>
            </a:r>
            <a:r>
              <a:rPr lang="en-US" sz="1800" dirty="0" err="1"/>
              <a:t>hosila</a:t>
            </a:r>
            <a:r>
              <a:rPr lang="en-US" sz="1800" dirty="0"/>
              <a:t> </a:t>
            </a:r>
            <a:r>
              <a:rPr lang="en-US" sz="1800" i="1" dirty="0"/>
              <a:t>y</a:t>
            </a:r>
            <a:r>
              <a:rPr lang="en-US" sz="1800" i="1" baseline="30000" dirty="0"/>
              <a:t>(n)</a:t>
            </a:r>
            <a:r>
              <a:rPr lang="en-US" sz="1800" i="1" dirty="0"/>
              <a:t>=(y</a:t>
            </a:r>
            <a:r>
              <a:rPr lang="en-US" sz="1800" i="1" baseline="30000" dirty="0"/>
              <a:t>(n-1)</a:t>
            </a:r>
            <a:r>
              <a:rPr lang="en-US" sz="1800" i="1" dirty="0"/>
              <a:t>)’</a:t>
            </a:r>
            <a:r>
              <a:rPr lang="en-US" sz="1800" dirty="0"/>
              <a:t> </a:t>
            </a:r>
            <a:r>
              <a:rPr lang="en-US" sz="1800" dirty="0" err="1"/>
              <a:t>rekkurent</a:t>
            </a:r>
            <a:r>
              <a:rPr lang="en-US" sz="1800" dirty="0"/>
              <a:t> (</a:t>
            </a:r>
            <a:r>
              <a:rPr lang="en-US" sz="1800" dirty="0" err="1"/>
              <a:t>qaytma</a:t>
            </a:r>
            <a:r>
              <a:rPr lang="en-US" sz="1800" dirty="0"/>
              <a:t>) formula </a:t>
            </a:r>
            <a:r>
              <a:rPr lang="en-US" sz="1800" dirty="0" err="1"/>
              <a:t>bilan</a:t>
            </a:r>
            <a:r>
              <a:rPr lang="en-US" sz="1800" dirty="0"/>
              <a:t> </a:t>
            </a:r>
            <a:r>
              <a:rPr lang="en-US" sz="1800" dirty="0" err="1"/>
              <a:t>hisoblanar</a:t>
            </a:r>
            <a:r>
              <a:rPr lang="en-US" sz="1800" dirty="0"/>
              <a:t> </a:t>
            </a:r>
            <a:r>
              <a:rPr lang="en-US" sz="1800" dirty="0" err="1"/>
              <a:t>ekan</a:t>
            </a:r>
            <a:r>
              <a:rPr lang="en-US" sz="1800" dirty="0"/>
              <a:t>.</a:t>
            </a:r>
            <a:r>
              <a:rPr lang="ru-RU" sz="1800" dirty="0"/>
              <a:t/>
            </a:r>
            <a:br>
              <a:rPr lang="ru-RU" sz="1800" dirty="0"/>
            </a:br>
            <a:endParaRPr lang="ru-RU" sz="1800" dirty="0"/>
          </a:p>
        </p:txBody>
      </p:sp>
      <p:sp>
        <p:nvSpPr>
          <p:cNvPr id="3" name="Объект 2"/>
          <p:cNvSpPr>
            <a:spLocks noGrp="1"/>
          </p:cNvSpPr>
          <p:nvPr>
            <p:ph idx="1"/>
          </p:nvPr>
        </p:nvSpPr>
        <p:spPr>
          <a:xfrm>
            <a:off x="468313" y="4652963"/>
            <a:ext cx="8218487" cy="1473200"/>
          </a:xfrm>
        </p:spPr>
        <p:txBody>
          <a:bodyPr rtlCol="0">
            <a:normAutofit lnSpcReduction="10000"/>
          </a:bodyPr>
          <a:lstStyle/>
          <a:p>
            <a:pPr marL="0" indent="0" eaLnBrk="1" fontAlgn="auto" hangingPunct="1">
              <a:spcAft>
                <a:spcPts val="0"/>
              </a:spcAft>
              <a:buFont typeface="Arial" pitchFamily="34" charset="0"/>
              <a:buNone/>
              <a:defRPr/>
            </a:pPr>
            <a:r>
              <a:rPr lang="en-US" b="1" i="1" dirty="0" err="1">
                <a:effectLst>
                  <a:outerShdw blurRad="38100" dist="38100" dir="2700000" algn="tl">
                    <a:srgbClr val="000000">
                      <a:alpha val="43137"/>
                    </a:srgbClr>
                  </a:outerShdw>
                </a:effectLst>
              </a:rPr>
              <a:t>Misol</a:t>
            </a:r>
            <a:r>
              <a:rPr lang="en-US" b="1" dirty="0">
                <a:effectLst>
                  <a:outerShdw blurRad="38100" dist="38100" dir="2700000" algn="tl">
                    <a:srgbClr val="000000">
                      <a:alpha val="43137"/>
                    </a:srgbClr>
                  </a:outerShdw>
                </a:effectLst>
              </a:rPr>
              <a:t>.</a:t>
            </a:r>
            <a:r>
              <a:rPr lang="en-US" sz="2400" dirty="0"/>
              <a:t> </a:t>
            </a:r>
            <a:r>
              <a:rPr lang="en-US" sz="2400" i="1" dirty="0" smtClean="0"/>
              <a:t>y=2x</a:t>
            </a:r>
            <a:r>
              <a:rPr lang="en-US" sz="2400" i="1" baseline="30000" dirty="0" smtClean="0"/>
              <a:t>4</a:t>
            </a:r>
            <a:r>
              <a:rPr lang="en-US" sz="2400" dirty="0" smtClean="0"/>
              <a:t> </a:t>
            </a:r>
            <a:r>
              <a:rPr lang="en-US" sz="2400" dirty="0" err="1"/>
              <a:t>funksiya</a:t>
            </a:r>
            <a:r>
              <a:rPr lang="en-US" sz="2400" dirty="0"/>
              <a:t> </a:t>
            </a:r>
            <a:r>
              <a:rPr lang="en-US" sz="2400" dirty="0" err="1"/>
              <a:t>berilgan</a:t>
            </a:r>
            <a:r>
              <a:rPr lang="en-US" sz="2400" dirty="0"/>
              <a:t>. </a:t>
            </a:r>
            <a:r>
              <a:rPr lang="en-US" sz="2400" i="1" dirty="0"/>
              <a:t>y’’’(2)</a:t>
            </a:r>
            <a:r>
              <a:rPr lang="en-US" sz="2400" dirty="0"/>
              <a:t> </a:t>
            </a:r>
            <a:r>
              <a:rPr lang="en-US" sz="2400" dirty="0" err="1"/>
              <a:t>ni</a:t>
            </a:r>
            <a:r>
              <a:rPr lang="en-US" sz="2400" dirty="0"/>
              <a:t> </a:t>
            </a:r>
            <a:r>
              <a:rPr lang="en-US" sz="2400" dirty="0" err="1"/>
              <a:t>hisoblang</a:t>
            </a:r>
            <a:r>
              <a:rPr lang="en-US" sz="2400" dirty="0" smtClean="0"/>
              <a:t>.</a:t>
            </a:r>
            <a:endParaRPr lang="ru-RU" sz="2400" dirty="0" smtClean="0"/>
          </a:p>
          <a:p>
            <a:pPr marL="0" indent="0" eaLnBrk="1" fontAlgn="auto" hangingPunct="1">
              <a:spcAft>
                <a:spcPts val="0"/>
              </a:spcAft>
              <a:buFont typeface="Arial" pitchFamily="34" charset="0"/>
              <a:buNone/>
              <a:defRPr/>
            </a:pPr>
            <a:r>
              <a:rPr lang="en-US" b="1" i="1" dirty="0" err="1" smtClean="0">
                <a:effectLst>
                  <a:outerShdw blurRad="38100" dist="38100" dir="2700000" algn="tl">
                    <a:srgbClr val="000000">
                      <a:alpha val="43137"/>
                    </a:srgbClr>
                  </a:outerShdw>
                </a:effectLst>
              </a:rPr>
              <a:t>Yechish</a:t>
            </a:r>
            <a:r>
              <a:rPr lang="en-US" b="1" dirty="0" smtClean="0">
                <a:effectLst>
                  <a:outerShdw blurRad="38100" dist="38100" dir="2700000" algn="tl">
                    <a:srgbClr val="000000">
                      <a:alpha val="43137"/>
                    </a:srgbClr>
                  </a:outerShdw>
                </a:effectLst>
              </a:rPr>
              <a:t>.</a:t>
            </a:r>
            <a:r>
              <a:rPr lang="en-US" dirty="0" smtClean="0"/>
              <a:t> </a:t>
            </a:r>
            <a:r>
              <a:rPr lang="en-US" sz="2600" i="1" dirty="0" smtClean="0"/>
              <a:t>y’=8x</a:t>
            </a:r>
            <a:r>
              <a:rPr lang="en-US" sz="2600" i="1" baseline="30000" dirty="0" smtClean="0"/>
              <a:t>3</a:t>
            </a:r>
            <a:r>
              <a:rPr lang="en-US" sz="2600" i="1" dirty="0" smtClean="0"/>
              <a:t>, y’’=24x</a:t>
            </a:r>
            <a:r>
              <a:rPr lang="en-US" sz="2600" i="1" baseline="30000" dirty="0" smtClean="0"/>
              <a:t>2</a:t>
            </a:r>
            <a:r>
              <a:rPr lang="en-US" sz="2600" i="1" dirty="0" smtClean="0"/>
              <a:t>, y’’’=48x</a:t>
            </a:r>
            <a:r>
              <a:rPr lang="en-US" sz="2600" dirty="0" smtClean="0"/>
              <a:t>, </a:t>
            </a:r>
            <a:r>
              <a:rPr lang="en-US" sz="2600" dirty="0" err="1" smtClean="0"/>
              <a:t>demak</a:t>
            </a:r>
            <a:r>
              <a:rPr lang="en-US" sz="2600" dirty="0" smtClean="0"/>
              <a:t> </a:t>
            </a:r>
            <a:r>
              <a:rPr lang="en-US" sz="2600" i="1" dirty="0" smtClean="0"/>
              <a:t>y’’’(</a:t>
            </a:r>
            <a:r>
              <a:rPr lang="uz-Cyrl-UZ" sz="2600" i="1" dirty="0" smtClean="0"/>
              <a:t>2</a:t>
            </a:r>
            <a:r>
              <a:rPr lang="en-US" sz="2600" i="1" dirty="0" smtClean="0"/>
              <a:t>)=48</a:t>
            </a:r>
            <a:r>
              <a:rPr lang="ru-RU" sz="2600" i="1" dirty="0" smtClean="0">
                <a:sym typeface="Symbol"/>
              </a:rPr>
              <a:t></a:t>
            </a:r>
            <a:r>
              <a:rPr lang="en-US" sz="2600" i="1" dirty="0" smtClean="0"/>
              <a:t>2=*96</a:t>
            </a:r>
            <a:r>
              <a:rPr lang="en-US" sz="2600" dirty="0" smtClean="0"/>
              <a:t>.</a:t>
            </a:r>
            <a:endParaRPr lang="ru-RU" sz="2600" dirty="0" smtClean="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narHorz">
          <a:fgClr>
            <a:schemeClr val="accent1"/>
          </a:fgClr>
          <a:bgClr>
            <a:schemeClr val="accent1"/>
          </a:bgClr>
        </a:patt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84213" y="115888"/>
            <a:ext cx="7940675" cy="1000125"/>
          </a:xfrm>
        </p:spPr>
        <p:txBody>
          <a:bodyPr/>
          <a:lstStyle/>
          <a:p>
            <a:pPr eaLnBrk="1" hangingPunct="1"/>
            <a:r>
              <a:rPr lang="uz-Cyrl-UZ" sz="3600" b="1" smtClean="0"/>
              <a:t>Yuqori tartibli hosilaning </a:t>
            </a:r>
            <a:r>
              <a:rPr lang="en-US" sz="3600" b="1" smtClean="0"/>
              <a:t>xossalari.</a:t>
            </a:r>
            <a:endParaRPr lang="ru-RU" sz="3600" smtClean="0"/>
          </a:p>
        </p:txBody>
      </p:sp>
      <p:sp>
        <p:nvSpPr>
          <p:cNvPr id="3" name="Объект 2"/>
          <p:cNvSpPr>
            <a:spLocks noGrp="1"/>
          </p:cNvSpPr>
          <p:nvPr>
            <p:ph idx="1"/>
          </p:nvPr>
        </p:nvSpPr>
        <p:spPr>
          <a:xfrm>
            <a:off x="323850" y="1052513"/>
            <a:ext cx="8362950" cy="5073650"/>
          </a:xfrm>
        </p:spPr>
        <p:txBody>
          <a:bodyPr rtlCol="0">
            <a:noAutofit/>
          </a:bodyPr>
          <a:lstStyle/>
          <a:p>
            <a:pPr eaLnBrk="1" fontAlgn="auto" hangingPunct="1">
              <a:spcAft>
                <a:spcPts val="0"/>
              </a:spcAft>
              <a:buFont typeface="Arial" pitchFamily="34" charset="0"/>
              <a:buChar char="•"/>
              <a:defRPr/>
            </a:pPr>
            <a:r>
              <a:rPr lang="en-US" sz="2000" b="1" i="1" dirty="0">
                <a:effectLst>
                  <a:outerShdw blurRad="38100" dist="38100" dir="2700000" algn="tl">
                    <a:srgbClr val="000000">
                      <a:alpha val="43137"/>
                    </a:srgbClr>
                  </a:outerShdw>
                </a:effectLst>
              </a:rPr>
              <a:t>1-xossa.</a:t>
            </a:r>
            <a:r>
              <a:rPr lang="en-US" sz="2000" dirty="0"/>
              <a:t> </a:t>
            </a:r>
            <a:r>
              <a:rPr lang="uz-Cyrl-UZ" sz="2000" dirty="0"/>
              <a:t>Agar  </a:t>
            </a:r>
            <a:r>
              <a:rPr lang="uz-Cyrl-UZ" sz="2000" i="1" dirty="0"/>
              <a:t>u(x)</a:t>
            </a:r>
            <a:r>
              <a:rPr lang="uz-Cyrl-UZ" sz="2000" dirty="0"/>
              <a:t> va </a:t>
            </a:r>
            <a:r>
              <a:rPr lang="uz-Cyrl-UZ" sz="2000" i="1" dirty="0"/>
              <a:t>v(x)</a:t>
            </a:r>
            <a:r>
              <a:rPr lang="uz-Cyrl-UZ" sz="2000" dirty="0"/>
              <a:t> funksiyalar </a:t>
            </a:r>
            <a:r>
              <a:rPr lang="uz-Cyrl-UZ" sz="2000" i="1" dirty="0"/>
              <a:t>n</a:t>
            </a:r>
            <a:r>
              <a:rPr lang="uz-Cyrl-UZ" sz="2000" dirty="0"/>
              <a:t>-tartibli hosilalarga ega bo‘lsa, u holda bu ikki funksiya  </a:t>
            </a:r>
            <a:r>
              <a:rPr lang="en-US" sz="2000" dirty="0" err="1"/>
              <a:t>yig‘indi</a:t>
            </a:r>
            <a:r>
              <a:rPr lang="uz-Cyrl-UZ" sz="2000" dirty="0"/>
              <a:t>sining  </a:t>
            </a:r>
            <a:r>
              <a:rPr lang="uz-Cyrl-UZ" sz="2000" i="1" dirty="0"/>
              <a:t>n</a:t>
            </a:r>
            <a:r>
              <a:rPr lang="uz-Cyrl-UZ" sz="2000" dirty="0"/>
              <a:t> -tartibli hosilasi uchun </a:t>
            </a:r>
            <a:endParaRPr lang="ru-RU" sz="2000" dirty="0"/>
          </a:p>
          <a:p>
            <a:pPr eaLnBrk="1" fontAlgn="auto" hangingPunct="1">
              <a:spcAft>
                <a:spcPts val="0"/>
              </a:spcAft>
              <a:buFont typeface="Arial" pitchFamily="34" charset="0"/>
              <a:buChar char="•"/>
              <a:defRPr/>
            </a:pPr>
            <a:r>
              <a:rPr lang="uz-Cyrl-UZ" sz="2000" i="1" dirty="0"/>
              <a:t>(u(x)+</a:t>
            </a:r>
            <a:r>
              <a:rPr lang="uz-Cyrl-UZ" sz="2000" dirty="0"/>
              <a:t> </a:t>
            </a:r>
            <a:r>
              <a:rPr lang="uz-Cyrl-UZ" sz="2000" i="1" dirty="0"/>
              <a:t>v(x))</a:t>
            </a:r>
            <a:r>
              <a:rPr lang="uz-Cyrl-UZ" sz="2000" i="1" baseline="30000" dirty="0"/>
              <a:t>(</a:t>
            </a:r>
            <a:r>
              <a:rPr lang="de-DE" sz="2000" i="1" baseline="30000" dirty="0"/>
              <a:t>n)</a:t>
            </a:r>
            <a:r>
              <a:rPr lang="de-DE" sz="2000" i="1" dirty="0"/>
              <a:t>=</a:t>
            </a:r>
            <a:r>
              <a:rPr lang="uz-Cyrl-UZ" sz="2000" i="1" dirty="0"/>
              <a:t> u</a:t>
            </a:r>
            <a:r>
              <a:rPr lang="de-DE" sz="2000" i="1" baseline="30000" dirty="0"/>
              <a:t>(n)</a:t>
            </a:r>
            <a:r>
              <a:rPr lang="uz-Cyrl-UZ" sz="2000" i="1" dirty="0"/>
              <a:t>(x)</a:t>
            </a:r>
            <a:r>
              <a:rPr lang="de-DE" sz="2000" i="1" dirty="0"/>
              <a:t>+</a:t>
            </a:r>
            <a:r>
              <a:rPr lang="de-DE" sz="2000" dirty="0"/>
              <a:t> </a:t>
            </a:r>
            <a:r>
              <a:rPr lang="uz-Cyrl-UZ" sz="2000" i="1" dirty="0"/>
              <a:t>v</a:t>
            </a:r>
            <a:r>
              <a:rPr lang="de-DE" sz="2000" i="1" baseline="30000" dirty="0"/>
              <a:t>(n)</a:t>
            </a:r>
            <a:r>
              <a:rPr lang="uz-Cyrl-UZ" sz="2000" i="1" dirty="0"/>
              <a:t>(x)</a:t>
            </a:r>
            <a:endParaRPr lang="ru-RU" sz="2000" dirty="0"/>
          </a:p>
          <a:p>
            <a:pPr eaLnBrk="1" fontAlgn="auto" hangingPunct="1">
              <a:spcAft>
                <a:spcPts val="0"/>
              </a:spcAft>
              <a:buFont typeface="Arial" pitchFamily="34" charset="0"/>
              <a:buChar char="•"/>
              <a:defRPr/>
            </a:pPr>
            <a:r>
              <a:rPr lang="en-US" sz="2000" dirty="0"/>
              <a:t>formula </a:t>
            </a:r>
            <a:r>
              <a:rPr lang="en-US" sz="2000" dirty="0" err="1"/>
              <a:t>o‘rinli</a:t>
            </a:r>
            <a:r>
              <a:rPr lang="en-US" sz="2000" dirty="0"/>
              <a:t> </a:t>
            </a:r>
            <a:r>
              <a:rPr lang="en-US" sz="2000" dirty="0" err="1"/>
              <a:t>bo‘ladi</a:t>
            </a:r>
            <a:r>
              <a:rPr lang="en-US" sz="2000" dirty="0"/>
              <a:t>.</a:t>
            </a:r>
            <a:endParaRPr lang="ru-RU" sz="2000" dirty="0"/>
          </a:p>
          <a:p>
            <a:pPr eaLnBrk="1" fontAlgn="auto" hangingPunct="1">
              <a:spcAft>
                <a:spcPts val="0"/>
              </a:spcAft>
              <a:buFont typeface="Arial" pitchFamily="34" charset="0"/>
              <a:buChar char="•"/>
              <a:defRPr/>
            </a:pPr>
            <a:r>
              <a:rPr lang="de-DE" sz="2000" dirty="0"/>
              <a:t>	</a:t>
            </a:r>
            <a:r>
              <a:rPr lang="en-US" sz="2000" b="1" i="1" dirty="0" err="1">
                <a:effectLst>
                  <a:outerShdw blurRad="38100" dist="38100" dir="2700000" algn="tl">
                    <a:srgbClr val="000000">
                      <a:alpha val="43137"/>
                    </a:srgbClr>
                  </a:outerShdw>
                </a:effectLst>
              </a:rPr>
              <a:t>Isboti</a:t>
            </a:r>
            <a:r>
              <a:rPr lang="en-US" sz="2000" i="1" dirty="0">
                <a:effectLst>
                  <a:outerShdw blurRad="38100" dist="38100" dir="2700000" algn="tl">
                    <a:srgbClr val="000000">
                      <a:alpha val="43137"/>
                    </a:srgbClr>
                  </a:outerShdw>
                </a:effectLst>
              </a:rPr>
              <a:t>.</a:t>
            </a:r>
            <a:r>
              <a:rPr lang="en-US" sz="2000" dirty="0"/>
              <a:t> </a:t>
            </a:r>
            <a:r>
              <a:rPr lang="en-US" sz="2000" dirty="0" err="1"/>
              <a:t>Aytaylik</a:t>
            </a:r>
            <a:r>
              <a:rPr lang="en-US" sz="2000" dirty="0"/>
              <a:t> </a:t>
            </a:r>
            <a:r>
              <a:rPr lang="en-US" sz="2000" i="1" dirty="0"/>
              <a:t>y=</a:t>
            </a:r>
            <a:r>
              <a:rPr lang="en-US" sz="2000" i="1" dirty="0" err="1"/>
              <a:t>u+v</a:t>
            </a:r>
            <a:r>
              <a:rPr lang="en-US" sz="2000" dirty="0"/>
              <a:t> </a:t>
            </a:r>
            <a:r>
              <a:rPr lang="en-US" sz="2000" dirty="0" err="1"/>
              <a:t>bo‘lsin</a:t>
            </a:r>
            <a:r>
              <a:rPr lang="en-US" sz="2000" dirty="0"/>
              <a:t>. Bu </a:t>
            </a:r>
            <a:r>
              <a:rPr lang="en-US" sz="2000" dirty="0" err="1"/>
              <a:t>funksiyaning</a:t>
            </a:r>
            <a:r>
              <a:rPr lang="en-US" sz="2000" dirty="0"/>
              <a:t> </a:t>
            </a:r>
            <a:r>
              <a:rPr lang="en-US" sz="2000" dirty="0" err="1"/>
              <a:t>hosilalarini</a:t>
            </a:r>
            <a:r>
              <a:rPr lang="en-US" sz="2000" dirty="0"/>
              <a:t>  </a:t>
            </a:r>
            <a:r>
              <a:rPr lang="en-US" sz="2000" dirty="0" err="1"/>
              <a:t>ketma-ket</a:t>
            </a:r>
            <a:r>
              <a:rPr lang="en-US" sz="2000" dirty="0"/>
              <a:t> </a:t>
            </a:r>
            <a:r>
              <a:rPr lang="uz-Cyrl-UZ" sz="2000" dirty="0"/>
              <a:t>hisoblash </a:t>
            </a:r>
            <a:r>
              <a:rPr lang="en-US" sz="2000" dirty="0" err="1"/>
              <a:t>natijasida</a:t>
            </a:r>
            <a:r>
              <a:rPr lang="en-US" sz="2000" dirty="0"/>
              <a:t> </a:t>
            </a:r>
            <a:r>
              <a:rPr lang="en-US" sz="2000" dirty="0" err="1"/>
              <a:t>quyidagilarni</a:t>
            </a:r>
            <a:r>
              <a:rPr lang="en-US" sz="2000" dirty="0"/>
              <a:t> </a:t>
            </a:r>
            <a:r>
              <a:rPr lang="en-US" sz="2000" dirty="0" err="1"/>
              <a:t>hosil</a:t>
            </a:r>
            <a:r>
              <a:rPr lang="en-US" sz="2000" dirty="0"/>
              <a:t> </a:t>
            </a:r>
            <a:r>
              <a:rPr lang="en-US" sz="2000" dirty="0" err="1"/>
              <a:t>qilamiz</a:t>
            </a:r>
            <a:r>
              <a:rPr lang="en-US" sz="2000" dirty="0"/>
              <a:t>: </a:t>
            </a:r>
            <a:endParaRPr lang="ru-RU" sz="2000" dirty="0"/>
          </a:p>
          <a:p>
            <a:pPr eaLnBrk="1" fontAlgn="auto" hangingPunct="1">
              <a:spcAft>
                <a:spcPts val="0"/>
              </a:spcAft>
              <a:buFont typeface="Arial" pitchFamily="34" charset="0"/>
              <a:buChar char="•"/>
              <a:defRPr/>
            </a:pPr>
            <a:r>
              <a:rPr lang="en-US" sz="2000" i="1" dirty="0"/>
              <a:t>y’=</a:t>
            </a:r>
            <a:r>
              <a:rPr lang="en-US" sz="2000" i="1" dirty="0" err="1"/>
              <a:t>u’+v</a:t>
            </a:r>
            <a:r>
              <a:rPr lang="en-US" sz="2000" i="1" dirty="0"/>
              <a:t>’, y’’=(y’)’=( </a:t>
            </a:r>
            <a:r>
              <a:rPr lang="en-US" sz="2000" i="1" dirty="0" err="1"/>
              <a:t>u’+v</a:t>
            </a:r>
            <a:r>
              <a:rPr lang="en-US" sz="2000" i="1" dirty="0"/>
              <a:t>’)’=</a:t>
            </a:r>
            <a:r>
              <a:rPr lang="en-US" sz="2000" i="1" dirty="0" err="1"/>
              <a:t>u’’+v</a:t>
            </a:r>
            <a:r>
              <a:rPr lang="en-US" sz="2000" i="1" dirty="0"/>
              <a:t>’’.</a:t>
            </a:r>
            <a:endParaRPr lang="ru-RU" sz="2000" dirty="0"/>
          </a:p>
          <a:p>
            <a:pPr eaLnBrk="1" fontAlgn="auto" hangingPunct="1">
              <a:spcAft>
                <a:spcPts val="0"/>
              </a:spcAft>
              <a:buFont typeface="Arial" pitchFamily="34" charset="0"/>
              <a:buChar char="•"/>
              <a:defRPr/>
            </a:pPr>
            <a:r>
              <a:rPr lang="uz-Cyrl-UZ" sz="2000" dirty="0"/>
              <a:t>Matematik induksiya metodidan foydalanamiz, ya’ni </a:t>
            </a:r>
            <a:r>
              <a:rPr lang="uz-Cyrl-UZ" sz="2000" i="1" dirty="0"/>
              <a:t>n=k</a:t>
            </a:r>
            <a:r>
              <a:rPr lang="uz-Cyrl-UZ" sz="2000" dirty="0"/>
              <a:t> tartibli hosila uchun </a:t>
            </a:r>
            <a:r>
              <a:rPr lang="uz-Cyrl-UZ" sz="2000" i="1" dirty="0"/>
              <a:t>y</a:t>
            </a:r>
            <a:r>
              <a:rPr lang="uz-Cyrl-UZ" sz="2000" i="1" baseline="30000" dirty="0"/>
              <a:t>(k)</a:t>
            </a:r>
            <a:r>
              <a:rPr lang="uz-Cyrl-UZ" sz="2000" i="1" dirty="0"/>
              <a:t>=u</a:t>
            </a:r>
            <a:r>
              <a:rPr lang="uz-Cyrl-UZ" sz="2000" i="1" baseline="30000" dirty="0"/>
              <a:t>(k)</a:t>
            </a:r>
            <a:r>
              <a:rPr lang="uz-Cyrl-UZ" sz="2000" i="1" dirty="0"/>
              <a:t>+v</a:t>
            </a:r>
            <a:r>
              <a:rPr lang="uz-Cyrl-UZ" sz="2000" i="1" baseline="30000" dirty="0"/>
              <a:t>(k)</a:t>
            </a:r>
            <a:r>
              <a:rPr lang="uz-Cyrl-UZ" sz="2000" dirty="0"/>
              <a:t>   tenglik o‘rinli bo‘lsin deb faraz qilamiz va </a:t>
            </a:r>
            <a:r>
              <a:rPr lang="uz-Cyrl-UZ" sz="2000" i="1" dirty="0"/>
              <a:t>n=k+1</a:t>
            </a:r>
            <a:r>
              <a:rPr lang="uz-Cyrl-UZ" sz="2000" dirty="0"/>
              <a:t> uchun  </a:t>
            </a:r>
            <a:r>
              <a:rPr lang="uz-Cyrl-UZ" sz="2000" i="1" dirty="0"/>
              <a:t>y</a:t>
            </a:r>
            <a:r>
              <a:rPr lang="uz-Cyrl-UZ" sz="2000" i="1" baseline="30000" dirty="0"/>
              <a:t>(k+1)</a:t>
            </a:r>
            <a:r>
              <a:rPr lang="uz-Cyrl-UZ" sz="2000" i="1" dirty="0"/>
              <a:t>=u</a:t>
            </a:r>
            <a:r>
              <a:rPr lang="uz-Cyrl-UZ" sz="2000" i="1" baseline="30000" dirty="0"/>
              <a:t>(k+1)</a:t>
            </a:r>
            <a:r>
              <a:rPr lang="uz-Cyrl-UZ" sz="2000" i="1" dirty="0"/>
              <a:t>+v</a:t>
            </a:r>
            <a:r>
              <a:rPr lang="uz-Cyrl-UZ" sz="2000" i="1" baseline="30000" dirty="0"/>
              <a:t>(k+1)</a:t>
            </a:r>
            <a:r>
              <a:rPr lang="uz-Cyrl-UZ" sz="2000" dirty="0"/>
              <a:t> ekanligini ko‘rsatamiz.</a:t>
            </a:r>
            <a:endParaRPr lang="ru-RU" sz="2000" dirty="0"/>
          </a:p>
          <a:p>
            <a:pPr eaLnBrk="1" fontAlgn="auto" hangingPunct="1">
              <a:spcAft>
                <a:spcPts val="0"/>
              </a:spcAft>
              <a:buFont typeface="Arial" pitchFamily="34" charset="0"/>
              <a:buChar char="•"/>
              <a:defRPr/>
            </a:pPr>
            <a:r>
              <a:rPr lang="uz-Cyrl-UZ" sz="2000" dirty="0"/>
              <a:t>	Haqiqatan ham, yuqori tartibli hosilaning ta’rifi, hosilaga ega bo‘lgan funksiyalar xossalaridan foydalanib </a:t>
            </a:r>
            <a:r>
              <a:rPr lang="uz-Cyrl-UZ" sz="2000" i="1" dirty="0"/>
              <a:t>y</a:t>
            </a:r>
            <a:r>
              <a:rPr lang="uz-Cyrl-UZ" sz="2000" i="1" baseline="30000" dirty="0"/>
              <a:t>(k+1)</a:t>
            </a:r>
            <a:r>
              <a:rPr lang="uz-Cyrl-UZ" sz="2000" i="1" dirty="0"/>
              <a:t>=(y</a:t>
            </a:r>
            <a:r>
              <a:rPr lang="uz-Cyrl-UZ" sz="2000" i="1" baseline="30000" dirty="0"/>
              <a:t>(k)</a:t>
            </a:r>
            <a:r>
              <a:rPr lang="uz-Cyrl-UZ" sz="2000" i="1" dirty="0"/>
              <a:t>)’=(u</a:t>
            </a:r>
            <a:r>
              <a:rPr lang="uz-Cyrl-UZ" sz="2000" i="1" baseline="30000" dirty="0"/>
              <a:t>(k)</a:t>
            </a:r>
            <a:r>
              <a:rPr lang="uz-Cyrl-UZ" sz="2000" i="1" dirty="0"/>
              <a:t>+v</a:t>
            </a:r>
            <a:r>
              <a:rPr lang="uz-Cyrl-UZ" sz="2000" i="1" baseline="30000" dirty="0"/>
              <a:t>(k)</a:t>
            </a:r>
            <a:r>
              <a:rPr lang="uz-Cyrl-UZ" sz="2000" i="1" dirty="0"/>
              <a:t>)’=(u</a:t>
            </a:r>
            <a:r>
              <a:rPr lang="uz-Cyrl-UZ" sz="2000" i="1" baseline="30000" dirty="0"/>
              <a:t>(k)</a:t>
            </a:r>
            <a:r>
              <a:rPr lang="uz-Cyrl-UZ" sz="2000" i="1" dirty="0"/>
              <a:t>)’+(v</a:t>
            </a:r>
            <a:r>
              <a:rPr lang="uz-Cyrl-UZ" sz="2000" i="1" baseline="30000" dirty="0"/>
              <a:t>(k)</a:t>
            </a:r>
            <a:r>
              <a:rPr lang="uz-Cyrl-UZ" sz="2000" i="1" dirty="0"/>
              <a:t>)’= =u</a:t>
            </a:r>
            <a:r>
              <a:rPr lang="uz-Cyrl-UZ" sz="2000" i="1" baseline="30000" dirty="0"/>
              <a:t>(k+1)</a:t>
            </a:r>
            <a:r>
              <a:rPr lang="uz-Cyrl-UZ" sz="2000" i="1" dirty="0"/>
              <a:t>+v</a:t>
            </a:r>
            <a:r>
              <a:rPr lang="uz-Cyrl-UZ" sz="2000" i="1" baseline="30000" dirty="0"/>
              <a:t>(k+1)</a:t>
            </a:r>
            <a:r>
              <a:rPr lang="uz-Cyrl-UZ" sz="2000" i="1" dirty="0"/>
              <a:t>  </a:t>
            </a:r>
            <a:r>
              <a:rPr lang="uz-Cyrl-UZ" sz="2000" dirty="0"/>
              <a:t>ekanligini topamiz.</a:t>
            </a:r>
            <a:endParaRPr lang="ru-RU" sz="2000" dirty="0"/>
          </a:p>
          <a:p>
            <a:pPr eaLnBrk="1" fontAlgn="auto" hangingPunct="1">
              <a:spcAft>
                <a:spcPts val="0"/>
              </a:spcAft>
              <a:buFont typeface="Arial" pitchFamily="34" charset="0"/>
              <a:buChar char="•"/>
              <a:defRPr/>
            </a:pPr>
            <a:r>
              <a:rPr lang="uz-Cyrl-UZ" sz="2000" dirty="0"/>
              <a:t>	Matematik induksiya prinsipiga ko‘ra  </a:t>
            </a:r>
            <a:r>
              <a:rPr lang="uz-Cyrl-UZ" sz="2000" i="1" dirty="0"/>
              <a:t>y</a:t>
            </a:r>
            <a:r>
              <a:rPr lang="uz-Cyrl-UZ" sz="2000" i="1" baseline="30000" dirty="0"/>
              <a:t>(n)</a:t>
            </a:r>
            <a:r>
              <a:rPr lang="uz-Cyrl-UZ" sz="2000" i="1" dirty="0"/>
              <a:t>=u</a:t>
            </a:r>
            <a:r>
              <a:rPr lang="uz-Cyrl-UZ" sz="2000" i="1" baseline="30000" dirty="0"/>
              <a:t>(n)</a:t>
            </a:r>
            <a:r>
              <a:rPr lang="uz-Cyrl-UZ" sz="2000" i="1" dirty="0"/>
              <a:t>+v</a:t>
            </a:r>
            <a:r>
              <a:rPr lang="uz-Cyrl-UZ" sz="2000" i="1" baseline="30000" dirty="0"/>
              <a:t>(n)</a:t>
            </a:r>
            <a:r>
              <a:rPr lang="uz-Cyrl-UZ" sz="2000" dirty="0"/>
              <a:t> tenglik </a:t>
            </a:r>
            <a:endParaRPr lang="en-US" sz="2000" dirty="0" smtClean="0"/>
          </a:p>
          <a:p>
            <a:pPr eaLnBrk="1" fontAlgn="auto" hangingPunct="1">
              <a:spcAft>
                <a:spcPts val="0"/>
              </a:spcAft>
              <a:buFont typeface="Arial" pitchFamily="34" charset="0"/>
              <a:buChar char="•"/>
              <a:defRPr/>
            </a:pPr>
            <a:r>
              <a:rPr lang="uz-Cyrl-UZ" sz="2000" dirty="0" smtClean="0"/>
              <a:t>ixtiyoriy </a:t>
            </a:r>
            <a:r>
              <a:rPr lang="uz-Cyrl-UZ" sz="2000" dirty="0"/>
              <a:t>natural </a:t>
            </a:r>
            <a:r>
              <a:rPr lang="uz-Cyrl-UZ" sz="2000" i="1" dirty="0"/>
              <a:t>n </a:t>
            </a:r>
            <a:r>
              <a:rPr lang="uz-Cyrl-UZ" sz="2000" dirty="0"/>
              <a:t>uchun o‘rinli deb xulosa chiqaramiz.</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36513"/>
            <a:ext cx="7561263" cy="1487487"/>
          </a:xfrm>
        </p:spPr>
        <p:txBody>
          <a:bodyPr rtlCol="0">
            <a:normAutofit fontScale="90000"/>
          </a:bodyPr>
          <a:lstStyle/>
          <a:p>
            <a:pPr eaLnBrk="1" fontAlgn="auto" hangingPunct="1">
              <a:spcAft>
                <a:spcPts val="0"/>
              </a:spcAft>
              <a:defRPr/>
            </a:pPr>
            <a:r>
              <a:rPr lang="uz-Cyrl-UZ" sz="2700" b="1" i="1" dirty="0" smtClean="0">
                <a:effectLst>
                  <a:outerShdw blurRad="38100" dist="38100" dir="2700000" algn="tl">
                    <a:srgbClr val="000000">
                      <a:alpha val="43137"/>
                    </a:srgbClr>
                  </a:outerShdw>
                </a:effectLst>
              </a:rPr>
              <a:t>2-xossa</a:t>
            </a:r>
            <a:r>
              <a:rPr lang="uz-Cyrl-UZ" sz="2700" b="1" i="1" dirty="0">
                <a:effectLst>
                  <a:outerShdw blurRad="38100" dist="38100" dir="2700000" algn="tl">
                    <a:srgbClr val="000000">
                      <a:alpha val="43137"/>
                    </a:srgbClr>
                  </a:outerShdw>
                </a:effectLst>
              </a:rPr>
              <a:t>.</a:t>
            </a:r>
            <a:r>
              <a:rPr lang="uz-Cyrl-UZ" sz="2200" dirty="0"/>
              <a:t> O‘zgarmas ko‘paytuvchini </a:t>
            </a:r>
            <a:r>
              <a:rPr lang="uz-Cyrl-UZ" sz="2200" i="1" dirty="0"/>
              <a:t>n</a:t>
            </a:r>
            <a:r>
              <a:rPr lang="uz-Cyrl-UZ" sz="2200" dirty="0"/>
              <a:t>-tartibli hosila belgisi oldiga chiqarish mumkin: </a:t>
            </a:r>
            <a:r>
              <a:rPr lang="uz-Cyrl-UZ" sz="2200" i="1" dirty="0"/>
              <a:t>(Cu)</a:t>
            </a:r>
            <a:r>
              <a:rPr lang="uz-Cyrl-UZ" sz="2200" i="1" baseline="30000" dirty="0"/>
              <a:t>(n)</a:t>
            </a:r>
            <a:r>
              <a:rPr lang="uz-Cyrl-UZ" sz="2200" i="1" dirty="0"/>
              <a:t>=Cu</a:t>
            </a:r>
            <a:r>
              <a:rPr lang="uz-Cyrl-UZ" sz="2200" i="1" baseline="30000" dirty="0"/>
              <a:t>(n)</a:t>
            </a:r>
            <a:r>
              <a:rPr lang="uz-Cyrl-UZ" sz="2200" i="1" dirty="0"/>
              <a:t>.</a:t>
            </a:r>
            <a:r>
              <a:rPr lang="ru-RU" sz="2200" dirty="0"/>
              <a:t/>
            </a:r>
            <a:br>
              <a:rPr lang="ru-RU" sz="2200" dirty="0"/>
            </a:br>
            <a:r>
              <a:rPr lang="uz-Cyrl-UZ" sz="2200" dirty="0"/>
              <a:t>	</a:t>
            </a:r>
            <a:r>
              <a:rPr lang="en-US" sz="2200" dirty="0"/>
              <a:t>Bu </a:t>
            </a:r>
            <a:r>
              <a:rPr lang="en-US" sz="2200" dirty="0" err="1"/>
              <a:t>xossa</a:t>
            </a:r>
            <a:r>
              <a:rPr lang="en-US" sz="2200" dirty="0"/>
              <a:t> ham </a:t>
            </a:r>
            <a:r>
              <a:rPr lang="en-US" sz="2200" dirty="0" err="1"/>
              <a:t>matematik</a:t>
            </a:r>
            <a:r>
              <a:rPr lang="en-US" sz="2200" dirty="0"/>
              <a:t> </a:t>
            </a:r>
            <a:r>
              <a:rPr lang="en-US" sz="2200" dirty="0" err="1"/>
              <a:t>induksiya</a:t>
            </a:r>
            <a:r>
              <a:rPr lang="en-US" sz="2200" dirty="0"/>
              <a:t> </a:t>
            </a:r>
            <a:r>
              <a:rPr lang="en-US" sz="2200" dirty="0" err="1"/>
              <a:t>metodidan</a:t>
            </a:r>
            <a:r>
              <a:rPr lang="en-US" sz="2200" dirty="0"/>
              <a:t> </a:t>
            </a:r>
            <a:r>
              <a:rPr lang="en-US" sz="2200" dirty="0" err="1"/>
              <a:t>foydalanib</a:t>
            </a:r>
            <a:r>
              <a:rPr lang="en-US" sz="2200" dirty="0"/>
              <a:t> </a:t>
            </a:r>
            <a:r>
              <a:rPr lang="en-US" sz="2200" dirty="0" err="1"/>
              <a:t>isbotlanadi</a:t>
            </a:r>
            <a:r>
              <a:rPr lang="en-US" sz="2200" dirty="0"/>
              <a:t>. </a:t>
            </a:r>
            <a:r>
              <a:rPr lang="en-US" sz="2200" dirty="0" err="1"/>
              <a:t>Isbotini</a:t>
            </a:r>
            <a:r>
              <a:rPr lang="en-US" sz="2200" dirty="0"/>
              <a:t> </a:t>
            </a:r>
            <a:r>
              <a:rPr lang="en-US" sz="2200" dirty="0" err="1"/>
              <a:t>o‘quvchilarga</a:t>
            </a:r>
            <a:r>
              <a:rPr lang="en-US" sz="2200" dirty="0"/>
              <a:t> </a:t>
            </a:r>
            <a:r>
              <a:rPr lang="en-US" sz="2200" dirty="0" err="1"/>
              <a:t>qoldiramiz</a:t>
            </a:r>
            <a:r>
              <a:rPr lang="en-US" sz="2200" dirty="0"/>
              <a:t>.</a:t>
            </a:r>
            <a:r>
              <a:rPr lang="ru-RU" sz="2200" dirty="0"/>
              <a:t/>
            </a:r>
            <a:br>
              <a:rPr lang="ru-RU" sz="2200" dirty="0"/>
            </a:br>
            <a:endParaRPr lang="ru-RU" sz="2200" dirty="0"/>
          </a:p>
        </p:txBody>
      </p:sp>
      <p:sp>
        <p:nvSpPr>
          <p:cNvPr id="3" name="Объект 2"/>
          <p:cNvSpPr>
            <a:spLocks noGrp="1" noRot="1" noChangeAspect="1" noMove="1" noResize="1" noEditPoints="1" noAdjustHandles="1" noChangeArrowheads="1" noChangeShapeType="1" noTextEdit="1"/>
          </p:cNvSpPr>
          <p:nvPr>
            <p:ph idx="1"/>
          </p:nvPr>
        </p:nvSpPr>
        <p:spPr>
          <a:xfrm>
            <a:off x="179512" y="1412776"/>
            <a:ext cx="8640960" cy="5328592"/>
          </a:xfrm>
          <a:blipFill rotWithShape="1">
            <a:blip r:embed="rId3" cstate="print"/>
            <a:stretch>
              <a:fillRect l="-212" t="-343" r="-423" b="-1831"/>
            </a:stretch>
          </a:blipFill>
        </p:spPr>
        <p:txBody>
          <a:bodyPr rtlCol="0">
            <a:normAutofit/>
          </a:bodyPr>
          <a:lstStyle/>
          <a:p>
            <a:pPr eaLnBrk="1" fontAlgn="auto" hangingPunct="1">
              <a:spcAft>
                <a:spcPts val="0"/>
              </a:spcAft>
              <a:buFont typeface="Arial" pitchFamily="34" charset="0"/>
              <a:buChar char="•"/>
              <a:defRPr/>
            </a:pPr>
            <a:r>
              <a:rPr lang="ru-RU">
                <a:no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eaLnBrk="1" hangingPunct="1"/>
            <a:r>
              <a:rPr lang="en-US" sz="3200" b="1" i="1" smtClean="0"/>
              <a:t>Ayrim elementar funksyalarning yuqori tartibli hosilalari:</a:t>
            </a:r>
            <a:endParaRPr lang="ru-RU" sz="3200" b="1" i="1" smtClean="0"/>
          </a:p>
        </p:txBody>
      </p:sp>
      <p:sp useBgFill="1">
        <p:nvSpPr>
          <p:cNvPr id="23555" name="Объект 2"/>
          <p:cNvSpPr>
            <a:spLocks noGrp="1"/>
          </p:cNvSpPr>
          <p:nvPr>
            <p:ph idx="1"/>
          </p:nvPr>
        </p:nvSpPr>
        <p:spPr>
          <a:xfrm>
            <a:off x="0" y="1600200"/>
            <a:ext cx="9144000" cy="5257800"/>
          </a:xfrm>
        </p:spPr>
        <p:txBody>
          <a:bodyPr/>
          <a:lstStyle/>
          <a:p>
            <a:pPr eaLnBrk="1" hangingPunct="1"/>
            <a:r>
              <a:rPr lang="en-US" sz="2000" smtClean="0"/>
              <a:t>1) </a:t>
            </a:r>
            <a:r>
              <a:rPr lang="en-US" sz="2000" i="1" smtClean="0"/>
              <a:t>y=x</a:t>
            </a:r>
            <a:r>
              <a:rPr lang="en-US" sz="2000" i="1" baseline="30000" smtClean="0">
                <a:sym typeface="Symbol" pitchFamily="18" charset="2"/>
              </a:rPr>
              <a:t></a:t>
            </a:r>
            <a:r>
              <a:rPr lang="en-US" sz="2000" i="1" smtClean="0"/>
              <a:t> (x&gt;0, </a:t>
            </a:r>
            <a:r>
              <a:rPr lang="ru-RU" sz="2000" i="1" smtClean="0">
                <a:sym typeface="Symbol" pitchFamily="18" charset="2"/>
              </a:rPr>
              <a:t></a:t>
            </a:r>
            <a:r>
              <a:rPr lang="en-US" sz="2000" i="1" smtClean="0"/>
              <a:t>R)</a:t>
            </a:r>
            <a:r>
              <a:rPr lang="en-US" sz="2000" smtClean="0"/>
              <a:t> funksiya uchun </a:t>
            </a:r>
            <a:r>
              <a:rPr lang="en-US" sz="2000" i="1" smtClean="0"/>
              <a:t>y</a:t>
            </a:r>
            <a:r>
              <a:rPr lang="en-US" sz="2000" i="1" baseline="30000" smtClean="0"/>
              <a:t>(n)</a:t>
            </a:r>
            <a:r>
              <a:rPr lang="en-US" sz="2000" baseline="30000" smtClean="0"/>
              <a:t> </a:t>
            </a:r>
            <a:r>
              <a:rPr lang="en-US" sz="2000" smtClean="0"/>
              <a:t>ni topamiz. Buning uchun uning hosilalarini ketma-ket hisoblaymiz: </a:t>
            </a:r>
            <a:r>
              <a:rPr lang="en-US" sz="2000" i="1" smtClean="0"/>
              <a:t>y’=</a:t>
            </a:r>
            <a:r>
              <a:rPr lang="en-US" sz="2000" i="1" smtClean="0">
                <a:sym typeface="Symbol" pitchFamily="18" charset="2"/>
              </a:rPr>
              <a:t></a:t>
            </a:r>
            <a:r>
              <a:rPr lang="en-US" sz="2000" i="1" smtClean="0"/>
              <a:t> x</a:t>
            </a:r>
            <a:r>
              <a:rPr lang="en-US" sz="2000" i="1" baseline="30000" smtClean="0">
                <a:sym typeface="Symbol" pitchFamily="18" charset="2"/>
              </a:rPr>
              <a:t></a:t>
            </a:r>
            <a:r>
              <a:rPr lang="en-US" sz="2000" i="1" baseline="30000" smtClean="0"/>
              <a:t>-1</a:t>
            </a:r>
            <a:r>
              <a:rPr lang="en-US" sz="2000" i="1" smtClean="0"/>
              <a:t>, y’’=</a:t>
            </a:r>
            <a:r>
              <a:rPr lang="en-US" sz="2000" i="1" smtClean="0">
                <a:sym typeface="Symbol" pitchFamily="18" charset="2"/>
              </a:rPr>
              <a:t></a:t>
            </a:r>
            <a:r>
              <a:rPr lang="en-US" sz="2000" i="1" smtClean="0"/>
              <a:t>(</a:t>
            </a:r>
            <a:r>
              <a:rPr lang="en-US" sz="2000" i="1" smtClean="0">
                <a:sym typeface="Symbol" pitchFamily="18" charset="2"/>
              </a:rPr>
              <a:t></a:t>
            </a:r>
            <a:r>
              <a:rPr lang="en-US" sz="2000" i="1" smtClean="0"/>
              <a:t>-1) x</a:t>
            </a:r>
            <a:r>
              <a:rPr lang="en-US" sz="2000" i="1" baseline="30000" smtClean="0">
                <a:sym typeface="Symbol" pitchFamily="18" charset="2"/>
              </a:rPr>
              <a:t></a:t>
            </a:r>
            <a:r>
              <a:rPr lang="en-US" sz="2000" i="1" baseline="30000" smtClean="0"/>
              <a:t>-2</a:t>
            </a:r>
            <a:r>
              <a:rPr lang="en-US" sz="2000" i="1" smtClean="0"/>
              <a:t>, . . . </a:t>
            </a:r>
            <a:endParaRPr lang="ru-RU" sz="2000" smtClean="0"/>
          </a:p>
          <a:p>
            <a:pPr eaLnBrk="1" hangingPunct="1"/>
            <a:r>
              <a:rPr lang="en-US" sz="2000" smtClean="0"/>
              <a:t>Bundan</a:t>
            </a:r>
            <a:endParaRPr lang="ru-RU" sz="2000" smtClean="0"/>
          </a:p>
          <a:p>
            <a:pPr eaLnBrk="1" hangingPunct="1"/>
            <a:r>
              <a:rPr lang="en-US" sz="2000" i="1" smtClean="0"/>
              <a:t>(x</a:t>
            </a:r>
            <a:r>
              <a:rPr lang="en-US" sz="2000" i="1" baseline="30000" smtClean="0">
                <a:sym typeface="Symbol" pitchFamily="18" charset="2"/>
              </a:rPr>
              <a:t></a:t>
            </a:r>
            <a:r>
              <a:rPr lang="en-US" sz="2000" i="1" smtClean="0"/>
              <a:t>)</a:t>
            </a:r>
            <a:r>
              <a:rPr lang="en-US" sz="2000" i="1" baseline="30000" smtClean="0"/>
              <a:t>(n)</a:t>
            </a:r>
            <a:r>
              <a:rPr lang="en-US" sz="2000" i="1" smtClean="0"/>
              <a:t>=</a:t>
            </a:r>
            <a:r>
              <a:rPr lang="en-US" sz="2000" i="1" smtClean="0">
                <a:sym typeface="Symbol" pitchFamily="18" charset="2"/>
              </a:rPr>
              <a:t></a:t>
            </a:r>
            <a:r>
              <a:rPr lang="en-US" sz="2000" i="1" smtClean="0"/>
              <a:t>(</a:t>
            </a:r>
            <a:r>
              <a:rPr lang="en-US" sz="2000" i="1" smtClean="0">
                <a:sym typeface="Symbol" pitchFamily="18" charset="2"/>
              </a:rPr>
              <a:t></a:t>
            </a:r>
            <a:r>
              <a:rPr lang="en-US" sz="2000" i="1" smtClean="0"/>
              <a:t>-1)(</a:t>
            </a:r>
            <a:r>
              <a:rPr lang="en-US" sz="2000" i="1" smtClean="0">
                <a:sym typeface="Symbol" pitchFamily="18" charset="2"/>
              </a:rPr>
              <a:t></a:t>
            </a:r>
            <a:r>
              <a:rPr lang="en-US" sz="2000" i="1" smtClean="0"/>
              <a:t>-2)...(</a:t>
            </a:r>
            <a:r>
              <a:rPr lang="en-US" sz="2000" i="1" smtClean="0">
                <a:sym typeface="Symbol" pitchFamily="18" charset="2"/>
              </a:rPr>
              <a:t></a:t>
            </a:r>
            <a:r>
              <a:rPr lang="en-US" sz="2000" i="1" smtClean="0"/>
              <a:t>-n+1)x</a:t>
            </a:r>
            <a:r>
              <a:rPr lang="en-US" sz="2000" i="1" baseline="30000" smtClean="0">
                <a:sym typeface="Symbol" pitchFamily="18" charset="2"/>
              </a:rPr>
              <a:t></a:t>
            </a:r>
            <a:r>
              <a:rPr lang="en-US" sz="2000" i="1" baseline="30000" smtClean="0"/>
              <a:t>-n</a:t>
            </a:r>
            <a:r>
              <a:rPr lang="en-US" sz="2000" smtClean="0"/>
              <a:t>               </a:t>
            </a:r>
            <a:r>
              <a:rPr lang="uz-Cyrl-UZ" sz="2000" smtClean="0"/>
              <a:t>            </a:t>
            </a:r>
            <a:r>
              <a:rPr lang="en-US" sz="2000" smtClean="0"/>
              <a:t>  (1)</a:t>
            </a:r>
            <a:endParaRPr lang="ru-RU" sz="2000" smtClean="0"/>
          </a:p>
          <a:p>
            <a:pPr eaLnBrk="1" hangingPunct="1"/>
            <a:r>
              <a:rPr lang="en-US" sz="2000" smtClean="0"/>
              <a:t>deb induktiv  faraz qilish mumkinligi kelib chiqadi. Bu formulaning </a:t>
            </a:r>
            <a:r>
              <a:rPr lang="en-US" sz="2000" i="1" smtClean="0"/>
              <a:t>n</a:t>
            </a:r>
            <a:r>
              <a:rPr lang="en-US" sz="2000" smtClean="0"/>
              <a:t>=1 uchun o‘rinliligi  yuqorida ko‘rsatilgan. Endi (1) formula </a:t>
            </a:r>
            <a:r>
              <a:rPr lang="en-US" sz="2000" i="1" smtClean="0"/>
              <a:t>n=k</a:t>
            </a:r>
            <a:r>
              <a:rPr lang="en-US" sz="2000" smtClean="0"/>
              <a:t> da o‘rinli, ya’ni  </a:t>
            </a:r>
            <a:endParaRPr lang="ru-RU" sz="2000" smtClean="0"/>
          </a:p>
          <a:p>
            <a:pPr eaLnBrk="1" hangingPunct="1"/>
            <a:r>
              <a:rPr lang="en-US" sz="2000" i="1" smtClean="0"/>
              <a:t>y</a:t>
            </a:r>
            <a:r>
              <a:rPr lang="en-US" sz="2000" i="1" baseline="30000" smtClean="0"/>
              <a:t>(k)</a:t>
            </a:r>
            <a:r>
              <a:rPr lang="en-US" sz="2000" i="1" smtClean="0"/>
              <a:t>=</a:t>
            </a:r>
            <a:r>
              <a:rPr lang="en-US" sz="2000" i="1" smtClean="0">
                <a:sym typeface="Symbol" pitchFamily="18" charset="2"/>
              </a:rPr>
              <a:t></a:t>
            </a:r>
            <a:r>
              <a:rPr lang="en-US" sz="2000" i="1" smtClean="0"/>
              <a:t>(</a:t>
            </a:r>
            <a:r>
              <a:rPr lang="en-US" sz="2000" i="1" smtClean="0">
                <a:sym typeface="Symbol" pitchFamily="18" charset="2"/>
              </a:rPr>
              <a:t></a:t>
            </a:r>
            <a:r>
              <a:rPr lang="en-US" sz="2000" i="1" smtClean="0"/>
              <a:t>-1)...(</a:t>
            </a:r>
            <a:r>
              <a:rPr lang="en-US" sz="2000" i="1" smtClean="0">
                <a:sym typeface="Symbol" pitchFamily="18" charset="2"/>
              </a:rPr>
              <a:t></a:t>
            </a:r>
            <a:r>
              <a:rPr lang="en-US" sz="2000" i="1" smtClean="0"/>
              <a:t>-k+1)x</a:t>
            </a:r>
            <a:r>
              <a:rPr lang="en-US" sz="2000" i="1" baseline="30000" smtClean="0">
                <a:sym typeface="Symbol" pitchFamily="18" charset="2"/>
              </a:rPr>
              <a:t></a:t>
            </a:r>
            <a:r>
              <a:rPr lang="en-US" sz="2000" i="1" baseline="30000" smtClean="0"/>
              <a:t>-k</a:t>
            </a:r>
            <a:r>
              <a:rPr lang="en-US" sz="2000" smtClean="0"/>
              <a:t> bo‘lsin deb, uning </a:t>
            </a:r>
            <a:r>
              <a:rPr lang="en-US" sz="2000" i="1" smtClean="0"/>
              <a:t>n=k+1</a:t>
            </a:r>
            <a:r>
              <a:rPr lang="en-US" sz="2000" smtClean="0"/>
              <a:t> da o‘rinli bo‘lishini ko‘rsatamiz. </a:t>
            </a:r>
            <a:endParaRPr lang="ru-RU" sz="2000" smtClean="0"/>
          </a:p>
          <a:p>
            <a:pPr eaLnBrk="1" hangingPunct="1"/>
            <a:r>
              <a:rPr lang="uz-Cyrl-UZ" sz="2000" smtClean="0"/>
              <a:t>Ta’rifga ko‘ra </a:t>
            </a:r>
            <a:r>
              <a:rPr lang="uz-Cyrl-UZ" sz="2000" i="1" smtClean="0"/>
              <a:t>y</a:t>
            </a:r>
            <a:r>
              <a:rPr lang="uz-Cyrl-UZ" sz="2000" i="1" baseline="30000" smtClean="0"/>
              <a:t>(k+1)</a:t>
            </a:r>
            <a:r>
              <a:rPr lang="uz-Cyrl-UZ" sz="2000" i="1" smtClean="0"/>
              <a:t>= (y</a:t>
            </a:r>
            <a:r>
              <a:rPr lang="uz-Cyrl-UZ" sz="2000" i="1" baseline="30000" smtClean="0"/>
              <a:t>(k)</a:t>
            </a:r>
            <a:r>
              <a:rPr lang="uz-Cyrl-UZ" sz="2000" i="1" smtClean="0"/>
              <a:t>)’</a:t>
            </a:r>
            <a:r>
              <a:rPr lang="uz-Cyrl-UZ" sz="2000" smtClean="0"/>
              <a:t>. Shuning uchun </a:t>
            </a:r>
            <a:endParaRPr lang="ru-RU" sz="2000" smtClean="0"/>
          </a:p>
          <a:p>
            <a:pPr eaLnBrk="1" hangingPunct="1"/>
            <a:r>
              <a:rPr lang="uz-Cyrl-UZ" sz="2000" i="1" smtClean="0"/>
              <a:t>y</a:t>
            </a:r>
            <a:r>
              <a:rPr lang="uz-Cyrl-UZ" sz="2000" i="1" baseline="30000" smtClean="0"/>
              <a:t>(k+1)</a:t>
            </a:r>
            <a:r>
              <a:rPr lang="uz-Cyrl-UZ" sz="2000" i="1" smtClean="0"/>
              <a:t>=(y</a:t>
            </a:r>
            <a:r>
              <a:rPr lang="uz-Cyrl-UZ" sz="2000" i="1" baseline="30000" smtClean="0"/>
              <a:t>(k)</a:t>
            </a:r>
            <a:r>
              <a:rPr lang="uz-Cyrl-UZ" sz="2000" i="1" smtClean="0"/>
              <a:t>)=(</a:t>
            </a:r>
            <a:r>
              <a:rPr lang="en-US" sz="2000" i="1" smtClean="0">
                <a:sym typeface="Symbol" pitchFamily="18" charset="2"/>
              </a:rPr>
              <a:t></a:t>
            </a:r>
            <a:r>
              <a:rPr lang="uz-Cyrl-UZ" sz="2000" i="1" smtClean="0"/>
              <a:t>(</a:t>
            </a:r>
            <a:r>
              <a:rPr lang="en-US" sz="2000" i="1" smtClean="0">
                <a:sym typeface="Symbol" pitchFamily="18" charset="2"/>
              </a:rPr>
              <a:t></a:t>
            </a:r>
            <a:r>
              <a:rPr lang="uz-Cyrl-UZ" sz="2000" i="1" smtClean="0"/>
              <a:t>-1)...(</a:t>
            </a:r>
            <a:r>
              <a:rPr lang="en-US" sz="2000" i="1" smtClean="0">
                <a:sym typeface="Symbol" pitchFamily="18" charset="2"/>
              </a:rPr>
              <a:t></a:t>
            </a:r>
            <a:r>
              <a:rPr lang="uz-Cyrl-UZ" sz="2000" i="1" smtClean="0"/>
              <a:t>-k+1)x</a:t>
            </a:r>
            <a:r>
              <a:rPr lang="en-US" sz="2000" i="1" baseline="30000" smtClean="0">
                <a:sym typeface="Symbol" pitchFamily="18" charset="2"/>
              </a:rPr>
              <a:t></a:t>
            </a:r>
            <a:r>
              <a:rPr lang="uz-Cyrl-UZ" sz="2000" i="1" baseline="30000" smtClean="0"/>
              <a:t>-k</a:t>
            </a:r>
            <a:r>
              <a:rPr lang="uz-Cyrl-UZ" sz="2000" i="1" smtClean="0"/>
              <a:t>)’=</a:t>
            </a:r>
            <a:r>
              <a:rPr lang="en-US" sz="2000" i="1" smtClean="0">
                <a:sym typeface="Symbol" pitchFamily="18" charset="2"/>
              </a:rPr>
              <a:t></a:t>
            </a:r>
            <a:r>
              <a:rPr lang="uz-Cyrl-UZ" sz="2000" i="1" smtClean="0"/>
              <a:t>(</a:t>
            </a:r>
            <a:r>
              <a:rPr lang="en-US" sz="2000" i="1" smtClean="0">
                <a:sym typeface="Symbol" pitchFamily="18" charset="2"/>
              </a:rPr>
              <a:t></a:t>
            </a:r>
            <a:r>
              <a:rPr lang="uz-Cyrl-UZ" sz="2000" i="1" smtClean="0"/>
              <a:t>-1)...(</a:t>
            </a:r>
            <a:r>
              <a:rPr lang="en-US" sz="2000" i="1" smtClean="0">
                <a:sym typeface="Symbol" pitchFamily="18" charset="2"/>
              </a:rPr>
              <a:t></a:t>
            </a:r>
            <a:r>
              <a:rPr lang="uz-Cyrl-UZ" sz="2000" i="1" smtClean="0"/>
              <a:t>-k+1)(</a:t>
            </a:r>
            <a:r>
              <a:rPr lang="en-US" sz="2000" i="1" smtClean="0">
                <a:sym typeface="Symbol" pitchFamily="18" charset="2"/>
              </a:rPr>
              <a:t></a:t>
            </a:r>
            <a:r>
              <a:rPr lang="uz-Cyrl-UZ" sz="2000" i="1" smtClean="0"/>
              <a:t>-k)x</a:t>
            </a:r>
            <a:r>
              <a:rPr lang="en-US" sz="2000" i="1" baseline="30000" smtClean="0">
                <a:sym typeface="Symbol" pitchFamily="18" charset="2"/>
              </a:rPr>
              <a:t></a:t>
            </a:r>
            <a:r>
              <a:rPr lang="uz-Cyrl-UZ" sz="2000" i="1" baseline="30000" smtClean="0"/>
              <a:t>-k-1</a:t>
            </a:r>
            <a:endParaRPr lang="ru-RU" sz="2000" smtClean="0"/>
          </a:p>
          <a:p>
            <a:pPr eaLnBrk="1" hangingPunct="1"/>
            <a:r>
              <a:rPr lang="uz-Cyrl-UZ" sz="2000" smtClean="0"/>
              <a:t>bo‘lishi kelib chiqadi. Bu esa (1) formulaning </a:t>
            </a:r>
            <a:r>
              <a:rPr lang="uz-Cyrl-UZ" sz="2000" i="1" smtClean="0"/>
              <a:t>n=k+1</a:t>
            </a:r>
            <a:r>
              <a:rPr lang="uz-Cyrl-UZ" sz="2000" smtClean="0"/>
              <a:t> da ham o‘rinli bo‘lishini bildiradi. </a:t>
            </a:r>
            <a:r>
              <a:rPr lang="en-US" sz="2000" smtClean="0"/>
              <a:t>Demak, matematik induksiya usuliga ko‘ra (1) formula </a:t>
            </a:r>
            <a:r>
              <a:rPr lang="ru-RU" sz="2000" i="1" smtClean="0">
                <a:sym typeface="Symbol" pitchFamily="18" charset="2"/>
              </a:rPr>
              <a:t></a:t>
            </a:r>
            <a:r>
              <a:rPr lang="en-US" sz="2000" i="1" smtClean="0"/>
              <a:t>n</a:t>
            </a:r>
            <a:r>
              <a:rPr lang="en-US" sz="2000" smtClean="0">
                <a:sym typeface="Symbol" pitchFamily="18" charset="2"/>
              </a:rPr>
              <a:t></a:t>
            </a:r>
            <a:r>
              <a:rPr lang="en-US" sz="2000" i="1" smtClean="0">
                <a:sym typeface="Symbol" pitchFamily="18" charset="2"/>
              </a:rPr>
              <a:t>N</a:t>
            </a:r>
            <a:r>
              <a:rPr lang="en-US" sz="2000" smtClean="0"/>
              <a:t> uchun o‘rinli.</a:t>
            </a:r>
            <a:r>
              <a:rPr lang="uz-Cyrl-UZ" sz="2000" smtClean="0"/>
              <a:t> </a:t>
            </a:r>
            <a:endParaRPr lang="ru-RU" sz="2000" smtClean="0"/>
          </a:p>
          <a:p>
            <a:pPr eaLnBrk="1" hangingPunct="1"/>
            <a:endParaRPr lang="ru-RU" sz="2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noRot="1" noChangeAspect="1" noMove="1" noResize="1" noEditPoints="1" noAdjustHandles="1" noChangeArrowheads="1" noChangeShapeType="1" noTextEdit="1"/>
          </p:cNvSpPr>
          <p:nvPr>
            <p:ph type="title"/>
          </p:nvPr>
        </p:nvSpPr>
        <p:spPr>
          <a:blipFill rotWithShape="0">
            <a:blip r:embed="rId3"/>
            <a:stretch>
              <a:fillRect t="-7447" r="-444" b="-17021"/>
            </a:stretch>
          </a:blipFill>
        </p:spPr>
        <p:txBody>
          <a:bodyPr rtlCol="0">
            <a:normAutofit/>
          </a:bodyPr>
          <a:lstStyle/>
          <a:p>
            <a:pPr eaLnBrk="1" fontAlgn="auto" hangingPunct="1">
              <a:spcAft>
                <a:spcPts val="0"/>
              </a:spcAft>
              <a:defRPr/>
            </a:pPr>
            <a:r>
              <a:rPr lang="ru-RU">
                <a:noFill/>
              </a:rPr>
              <a:t> </a:t>
            </a:r>
          </a:p>
        </p:txBody>
      </p:sp>
      <p:sp>
        <p:nvSpPr>
          <p:cNvPr id="3" name="Объект 2"/>
          <p:cNvSpPr>
            <a:spLocks noGrp="1" noRot="1" noChangeAspect="1" noMove="1" noResize="1" noEditPoints="1" noAdjustHandles="1" noChangeArrowheads="1" noChangeShapeType="1" noTextEdit="1"/>
          </p:cNvSpPr>
          <p:nvPr>
            <p:ph idx="1"/>
          </p:nvPr>
        </p:nvSpPr>
        <p:spPr>
          <a:xfrm>
            <a:off x="457200" y="1988840"/>
            <a:ext cx="8229600" cy="4525963"/>
          </a:xfrm>
          <a:blipFill rotWithShape="0">
            <a:blip r:embed="rId4"/>
            <a:stretch>
              <a:fillRect l="-1333" t="-1211"/>
            </a:stretch>
          </a:blipFill>
        </p:spPr>
        <p:txBody>
          <a:bodyPr rtlCol="0">
            <a:normAutofit/>
          </a:bodyPr>
          <a:lstStyle/>
          <a:p>
            <a:pPr eaLnBrk="1" fontAlgn="auto" hangingPunct="1">
              <a:spcAft>
                <a:spcPts val="0"/>
              </a:spcAft>
              <a:buFont typeface="Arial" pitchFamily="34" charset="0"/>
              <a:buChar char="•"/>
              <a:defRPr/>
            </a:pPr>
            <a:r>
              <a:rPr lang="ru-RU">
                <a:no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noRot="1" noChangeAspect="1" noMove="1" noResize="1" noEditPoints="1" noAdjustHandles="1" noChangeArrowheads="1" noChangeShapeType="1" noTextEdit="1"/>
          </p:cNvSpPr>
          <p:nvPr>
            <p:ph type="title"/>
          </p:nvPr>
        </p:nvSpPr>
        <p:spPr>
          <a:xfrm>
            <a:off x="457200" y="274638"/>
            <a:ext cx="7859216" cy="4378498"/>
          </a:xfrm>
          <a:blipFill rotWithShape="0">
            <a:blip r:embed="rId2"/>
            <a:stretch>
              <a:fillRect/>
            </a:stretch>
          </a:blipFill>
        </p:spPr>
        <p:txBody>
          <a:bodyPr rtlCol="0">
            <a:normAutofit/>
          </a:bodyPr>
          <a:lstStyle/>
          <a:p>
            <a:pPr eaLnBrk="1" fontAlgn="auto" hangingPunct="1">
              <a:spcAft>
                <a:spcPts val="0"/>
              </a:spcAft>
              <a:defRPr/>
            </a:pPr>
            <a:r>
              <a:rPr lang="ru-RU">
                <a:noFill/>
              </a:rPr>
              <a:t> </a:t>
            </a:r>
          </a:p>
        </p:txBody>
      </p:sp>
      <p:sp>
        <p:nvSpPr>
          <p:cNvPr id="3" name="Объект 2"/>
          <p:cNvSpPr>
            <a:spLocks noGrp="1" noRot="1" noChangeAspect="1" noMove="1" noResize="1" noEditPoints="1" noAdjustHandles="1" noChangeArrowheads="1" noChangeShapeType="1" noTextEdit="1"/>
          </p:cNvSpPr>
          <p:nvPr>
            <p:ph idx="1"/>
          </p:nvPr>
        </p:nvSpPr>
        <p:spPr>
          <a:xfrm>
            <a:off x="457200" y="5301208"/>
            <a:ext cx="7499176" cy="824955"/>
          </a:xfrm>
          <a:blipFill rotWithShape="0">
            <a:blip r:embed="rId3"/>
            <a:stretch>
              <a:fillRect/>
            </a:stretch>
          </a:blipFill>
        </p:spPr>
        <p:txBody>
          <a:bodyPr rtlCol="0">
            <a:normAutofit/>
          </a:bodyPr>
          <a:lstStyle/>
          <a:p>
            <a:pPr eaLnBrk="1" fontAlgn="auto" hangingPunct="1">
              <a:spcAft>
                <a:spcPts val="0"/>
              </a:spcAft>
              <a:buFont typeface="Arial" pitchFamily="34" charset="0"/>
              <a:buChar char="•"/>
              <a:defRPr/>
            </a:pPr>
            <a:r>
              <a:rPr lang="ru-RU">
                <a:no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TotalTime>
  <Words>765</Words>
  <Application>Microsoft Office PowerPoint</Application>
  <PresentationFormat>Экран (4:3)</PresentationFormat>
  <Paragraphs>136</Paragraphs>
  <Slides>18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0" baseType="lpstr">
      <vt:lpstr>Тема Office</vt:lpstr>
      <vt:lpstr>Рисунок</vt:lpstr>
      <vt:lpstr>Mavzu: Yuqori tartibli hosilalar, ikkichi tartibli hosilaning mexanik manosi</vt:lpstr>
      <vt:lpstr>                  Tayanch tushunchalar. Yuqori tartibli hosila tushunchasi. Faraz qilaylik, biror (a,b) da hosilaga ega f(x) funksiya aniqlangan bo‘lsin. Ravshanki,  f’(x) hosila (a,b) da aniqlangan funksiya bo‘ladi. Demak, hosil bo‘lgan funksiyaning hosilasi, ya’ni hosilaning hosilasi haqida gapirish mumkin. Agar f’(x) funksiyaning hosilasi mavjud bo‘lsa, uni f(x) funksiyaning ikkinchi tartibli hosilasi deyiladi va y’’, f’’(x),  simvollarning biri bilan belgilanadi. Shunday qilib, ta’rif bo‘yicha y’’(x)=(y’)’ ekan.                             Tayanch tushunchalar. Yuqori tartibli hosila tushunchasi. Faraz qilaylik, biror (a,b) da hosilaga ega f(x) funksiya aniqlangan bo‘lsin. Ravshanki,  f’(x) hosila (a,b) da aniqlangan funksiya bo‘ladi. Demak, hosil bo‘lgan funksiyaning hosilasi, ya’ni hosilaning hosilasi haqida gapirish mumkin. Agar f’(x) funksiyaning hosilasi mavjud bo‘lsa, uni f(x) funksiyaning ikkinchi tartibli hosilasi deyiladi va y’’, f’’(x),  simvollarning biri bilan belgilanadi. Shunday qilib, ta’rif bo‘yicha y’’(x)=(y’)’ ekan.                                Tayanch tushunchalar. Yuqori tartibli hosila tushunchasi. Faraz qilaylik, biror (a,b) da hosilaga ega f(x) funksiya aniqlangan bo‘lsin. Ravshanki,  f’(x) hosila (a,b) da aniqlangan funksiya bo‘ladi. Demak, hosil bo‘lgan funksiyaning hosilasi, ya’ni hosilaning hosilasi haqida gapirish mumkin. Agar f’(x) funksiyaning hosilasi mavjud bo‘lsa, uni f(x) funksiyaning ikkinchi tartibli hosilasi deyiladi va y’’, f’’(x),  simvollarning biri bilan belgilanadi. Shunday qilib, ta’rif bo‘yicha y’’(x)=(y’)’ ekan.                                                                                   </vt:lpstr>
      <vt:lpstr>JONLANTIRUVCHI    SAVOLLAR</vt:lpstr>
      <vt:lpstr>Yuqori tartibli hosilalar  1. Yuqori tartibli hosila tushunchasi. Faraz qilaylik, biror (a,b) da hosilaga ega f(x) funksiya aniqlangan bo‘lsin. Ravshanki,  f’(x) hosila (a,b) da aniqlangan funksiya bo‘ladi. Demak, hosil bo‘lgan funksiyaning hosilasi, ya’ni hosilaning hosilasi haqida gapirish mumkin. Agar f’(x) funksiyaning hosilasi mavjud bo‘lsa, uni f(x) funksiyaning ikkinchi tartibli hosilasi deyiladi va y’’, f’’(x),  simvollarning biri bilan belgilanadi. Shunday qilib, ta’rif bo‘yicha y’’(x)=(y’)’ ekan.  Shunga o‘xshash, agar ikkinchi tartibli hosilaning hosilasi mavjud bo‘lsa, u uchinchi tartibli hosila deyiladi va y’’’, f’’’(x),  kabi belgilanadi. Demak, ta’rif bo‘yicha y’’’=(y’’)’.  Berilgan funksiyaning to‘rtinchi va h.k. tartibdagi hosilalari  xuddi shunga o‘xshash aniqlanadi. Umuman f(x) funksiyaning (n-1)-tartibli f(n-1)(x) hosilasining hosilasiga uning n-tartibli hosilasi deyiladi va y(n), f(n)(x),  simvollarning biri bilan belgilanadi. Demak, ta’rif bo‘yicha n-tartibli hosila y(n)=(y(n-1))’ rekkurent (qaytma) formula bilan hisoblanar ekan. </vt:lpstr>
      <vt:lpstr>Yuqori tartibli hosilaning xossalari.</vt:lpstr>
      <vt:lpstr>2-xossa. O‘zgarmas ko‘paytuvchini n-tartibli hosila belgisi oldiga chiqarish mumkin: (Cu)(n)=Cu(n).  Bu xossa ham matematik induksiya metodidan foydalanib isbotlanadi. Isbotini o‘quvchilarga qoldiramiz. </vt:lpstr>
      <vt:lpstr>Ayrim elementar funksyalarning yuqori tartibli hosilalari:</vt:lpstr>
      <vt:lpstr> </vt:lpstr>
      <vt:lpstr> </vt:lpstr>
      <vt:lpstr>2. Ikkinchi tartibli hosilaning mexanik ma’nosi. Ikkinchi tartibli hosila sodda mexanik ma’noga ega. Faraz qilaylik moddiy nuqtaning harakat qonuni s=s(t) funksiya bilan aniqlangan bo‘lsin. U holda uning birinchi tartibli hosilasi v(t)=s’(t) harakat tezligini ifodalashi bizga ma’lum. Ikkinchi tartibli a=v’(t)=s’’(t) hosila esa harakat tezligining o‘zgarish tezligi, ya’ni harakat tezlanishini ifodalaydi.  </vt:lpstr>
      <vt:lpstr>Презентация PowerPoint</vt:lpstr>
      <vt:lpstr>BO’SH DOYRACHALARNI TO’LDIRING</vt:lpstr>
      <vt:lpstr>Презентация PowerPoint</vt:lpstr>
      <vt:lpstr>Mavzu doyrasi bo’yicha B.BX.B JADVALINI TO’LDIRING</vt:lpstr>
      <vt:lpstr>MATEMATIK KRASSVORD</vt:lpstr>
      <vt:lpstr>Презентация PowerPoint</vt:lpstr>
      <vt:lpstr>Foydalanilgan adabiyotlar 1. Toshmetov O’., Turgunbayev R., Saydamatov E., Madirimov M. Matematik analiz I-qism. T.: “Extremum-Press”, 2015. -171-172b. 2. Claudia Canuto, Anita Tabacco Mathematical analysis. I. Springer-Verlag. Italia, Milan. 2008.-  188-189  p. 3. Xudayberganov G., Vorisov A., Mansurov X., Shoimqulov B. Matematik analizdan ma’ruzalar. I T.:«Voris-nashriyot». 2010 y. 143–152 b.     </vt:lpstr>
      <vt:lpstr>ETIBORINGIZ UCHUN RAXMAT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Mavzu: Yuqori tartibli hosilalar, ikkichi tartibli hosilaning mexanik manosi</dc:title>
  <dc:creator>User</dc:creator>
  <cp:lastModifiedBy>UMK</cp:lastModifiedBy>
  <cp:revision>56</cp:revision>
  <dcterms:created xsi:type="dcterms:W3CDTF">2016-03-28T18:35:02Z</dcterms:created>
  <dcterms:modified xsi:type="dcterms:W3CDTF">2016-05-18T10:35:28Z</dcterms:modified>
</cp:coreProperties>
</file>