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7" r:id="rId2"/>
    <p:sldId id="27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3" r:id="rId14"/>
    <p:sldId id="272" r:id="rId15"/>
    <p:sldId id="277" r:id="rId16"/>
    <p:sldId id="27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901B7-266B-481A-A25D-69C183B4829C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A531FA-7C3F-433E-A080-1F27AAE626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814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2A0C-D8AC-4C5F-9AC3-A0A1A5D6D0CA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8B1F-0BAF-40F0-86C2-5246AC9DD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41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2A0C-D8AC-4C5F-9AC3-A0A1A5D6D0CA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8B1F-0BAF-40F0-86C2-5246AC9DD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326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2A0C-D8AC-4C5F-9AC3-A0A1A5D6D0CA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8B1F-0BAF-40F0-86C2-5246AC9DD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958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2A0C-D8AC-4C5F-9AC3-A0A1A5D6D0CA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8B1F-0BAF-40F0-86C2-5246AC9DD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663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2A0C-D8AC-4C5F-9AC3-A0A1A5D6D0CA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8B1F-0BAF-40F0-86C2-5246AC9DD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985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2A0C-D8AC-4C5F-9AC3-A0A1A5D6D0CA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8B1F-0BAF-40F0-86C2-5246AC9DD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9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2A0C-D8AC-4C5F-9AC3-A0A1A5D6D0CA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8B1F-0BAF-40F0-86C2-5246AC9DD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075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2A0C-D8AC-4C5F-9AC3-A0A1A5D6D0CA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8B1F-0BAF-40F0-86C2-5246AC9DD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9782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2A0C-D8AC-4C5F-9AC3-A0A1A5D6D0CA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8B1F-0BAF-40F0-86C2-5246AC9DD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699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2A0C-D8AC-4C5F-9AC3-A0A1A5D6D0CA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8B1F-0BAF-40F0-86C2-5246AC9DD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3818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52A0C-D8AC-4C5F-9AC3-A0A1A5D6D0CA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7A8B1F-0BAF-40F0-86C2-5246AC9DD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758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52A0C-D8AC-4C5F-9AC3-A0A1A5D6D0CA}" type="datetimeFigureOut">
              <a:rPr lang="ru-RU" smtClean="0"/>
              <a:t>19.05.2016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7A8B1F-0BAF-40F0-86C2-5246AC9DD60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817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016" y="382012"/>
            <a:ext cx="9144000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Mavzu</a:t>
            </a:r>
            <a:r>
              <a:rPr lang="en-U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</a:p>
          <a:p>
            <a:pPr algn="ctr"/>
            <a:endParaRPr lang="en-US" sz="54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en-US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Aniq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integral </a:t>
            </a:r>
            <a:r>
              <a:rPr lang="en-US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tushunchasiga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olib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keladigan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masalalar.Integral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yig’indi,aniq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integralning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ta’rifi</a:t>
            </a:r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</a:p>
          <a:p>
            <a:pPr algn="ctr"/>
            <a:endParaRPr lang="en-US" sz="54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7451728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204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04865"/>
            <a:ext cx="9144000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97152"/>
            <a:ext cx="9144000" cy="20608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149080"/>
            <a:ext cx="715516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6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348880"/>
            <a:ext cx="1009650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02341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7384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7810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lumMod val="5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077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5">
                <a:lumMod val="5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32448"/>
            <a:ext cx="9144000" cy="2780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931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вал 3"/>
          <p:cNvSpPr/>
          <p:nvPr/>
        </p:nvSpPr>
        <p:spPr>
          <a:xfrm>
            <a:off x="2915816" y="2671649"/>
            <a:ext cx="3528392" cy="154905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err="1" smtClean="0"/>
              <a:t>Aniq</a:t>
            </a:r>
            <a:r>
              <a:rPr lang="en-US" sz="3200" dirty="0" smtClean="0"/>
              <a:t> </a:t>
            </a:r>
            <a:r>
              <a:rPr lang="en-US" sz="3200" dirty="0" err="1" smtClean="0"/>
              <a:t>integralning</a:t>
            </a:r>
            <a:r>
              <a:rPr lang="en-US" sz="3200" dirty="0" smtClean="0"/>
              <a:t> </a:t>
            </a:r>
            <a:r>
              <a:rPr lang="en-US" sz="3200" dirty="0" err="1" smtClean="0"/>
              <a:t>tatbiqlari</a:t>
            </a:r>
            <a:endParaRPr 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79631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0" y="2456004"/>
            <a:ext cx="1763688" cy="1434661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/>
              <a:t>Egri</a:t>
            </a:r>
            <a:r>
              <a:rPr lang="en-US" sz="2000" dirty="0" smtClean="0"/>
              <a:t> </a:t>
            </a:r>
            <a:r>
              <a:rPr lang="en-US" sz="2000" dirty="0" err="1" smtClean="0"/>
              <a:t>chiziqli</a:t>
            </a:r>
            <a:r>
              <a:rPr lang="en-US" sz="2000" dirty="0" smtClean="0"/>
              <a:t> </a:t>
            </a:r>
            <a:r>
              <a:rPr lang="en-US" sz="2000" dirty="0" err="1" smtClean="0"/>
              <a:t>trapetsiya</a:t>
            </a:r>
            <a:r>
              <a:rPr lang="en-US" sz="2000" dirty="0" smtClean="0"/>
              <a:t> </a:t>
            </a:r>
            <a:r>
              <a:rPr lang="en-US" sz="2000" dirty="0" err="1" smtClean="0"/>
              <a:t>yuzini</a:t>
            </a:r>
            <a:r>
              <a:rPr lang="en-US" sz="2000" dirty="0" smtClean="0"/>
              <a:t> </a:t>
            </a:r>
            <a:r>
              <a:rPr lang="en-US" sz="2000" dirty="0" err="1" smtClean="0"/>
              <a:t>hisoblashda</a:t>
            </a:r>
            <a:endParaRPr lang="ru-RU" sz="2000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6555299" y="2967335"/>
            <a:ext cx="720080" cy="4616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лево 7"/>
          <p:cNvSpPr/>
          <p:nvPr/>
        </p:nvSpPr>
        <p:spPr>
          <a:xfrm>
            <a:off x="2051720" y="2984514"/>
            <a:ext cx="720080" cy="461665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7452320" y="2456004"/>
            <a:ext cx="1691680" cy="1333036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верх 9"/>
          <p:cNvSpPr/>
          <p:nvPr/>
        </p:nvSpPr>
        <p:spPr>
          <a:xfrm>
            <a:off x="4510620" y="2055188"/>
            <a:ext cx="360040" cy="5040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707904" y="332656"/>
            <a:ext cx="1800200" cy="100811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709638" y="5445224"/>
            <a:ext cx="1962004" cy="100811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499992" y="4365104"/>
            <a:ext cx="33968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437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-6079" y="58845"/>
            <a:ext cx="9143999" cy="674030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</a:t>
            </a:r>
            <a:r>
              <a:rPr 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Takrorlash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uchun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savollar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:</a:t>
            </a: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1)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Egri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chiziqli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trapetsiya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nima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</a:p>
          <a:p>
            <a:endParaRPr lang="en-US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2)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Aniq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va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aniq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	mas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integralning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farqi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nimada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</a:p>
          <a:p>
            <a:endParaRPr lang="en-US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3)Integral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yig’indisi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deganda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nimani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tushunasiz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</a:p>
          <a:p>
            <a:endParaRPr lang="en-US" sz="3600" b="1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4)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Darbuning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quyi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va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yuqori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yig’indilari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deb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nimaga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en-US" sz="36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aytiladi</a:t>
            </a:r>
            <a:r>
              <a:rPr lang="en-U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?</a:t>
            </a:r>
            <a:endParaRPr lang="en-US" sz="36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  <a:p>
            <a:pPr algn="ctr"/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5568600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203747" y="1961456"/>
            <a:ext cx="1872208" cy="48965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707904" y="1956692"/>
            <a:ext cx="1872208" cy="48965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948264" y="1956692"/>
            <a:ext cx="1944216" cy="48965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22781" y="332656"/>
            <a:ext cx="8712968" cy="79208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BBBX  </a:t>
            </a:r>
            <a:r>
              <a:rPr lang="en-US" sz="60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jadvali</a:t>
            </a:r>
            <a:endParaRPr lang="ru-RU" sz="60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cxnSp>
        <p:nvCxnSpPr>
          <p:cNvPr id="10" name="Соединительная линия уступом 9"/>
          <p:cNvCxnSpPr/>
          <p:nvPr/>
        </p:nvCxnSpPr>
        <p:spPr>
          <a:xfrm>
            <a:off x="222781" y="2209627"/>
            <a:ext cx="1872208" cy="21602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кругленный прямоугольник 10"/>
          <p:cNvSpPr/>
          <p:nvPr/>
        </p:nvSpPr>
        <p:spPr>
          <a:xfrm>
            <a:off x="203747" y="1772816"/>
            <a:ext cx="187220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BILAMAN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707904" y="1772816"/>
            <a:ext cx="187220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BILIB OLDIM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948264" y="1772816"/>
            <a:ext cx="194421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accent6">
                    <a:lumMod val="50000"/>
                  </a:schemeClr>
                </a:solidFill>
              </a:rPr>
              <a:t>BILISHNI XOXLAYMAN</a:t>
            </a:r>
            <a:endParaRPr lang="ru-RU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6835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lumMod val="5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748"/>
            <a:ext cx="9148265" cy="68727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572224" y="-27384"/>
            <a:ext cx="18473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4800" b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905232"/>
            <a:ext cx="8136904" cy="338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0680" algn="just">
              <a:lnSpc>
                <a:spcPct val="150000"/>
              </a:lnSpc>
              <a:spcAft>
                <a:spcPts val="1000"/>
              </a:spcAft>
            </a:pPr>
            <a:r>
              <a:rPr lang="en-US" dirty="0" err="1">
                <a:latin typeface="Times New Roman"/>
                <a:ea typeface="Calibri"/>
              </a:rPr>
              <a:t>Foydalanilgan</a:t>
            </a:r>
            <a:r>
              <a:rPr lang="en-US" dirty="0">
                <a:latin typeface="Times New Roman"/>
                <a:ea typeface="Calibri"/>
              </a:rPr>
              <a:t> </a:t>
            </a:r>
            <a:r>
              <a:rPr lang="en-US" dirty="0" err="1">
                <a:latin typeface="Times New Roman"/>
                <a:ea typeface="Calibri"/>
              </a:rPr>
              <a:t>adabiyotlar</a:t>
            </a:r>
            <a:endParaRPr lang="ru-RU" sz="11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en-US" dirty="0" err="1">
                <a:latin typeface="Times New Roman"/>
                <a:ea typeface="Calibri"/>
              </a:rPr>
              <a:t>Toshmetov</a:t>
            </a:r>
            <a:r>
              <a:rPr lang="en-US" dirty="0">
                <a:latin typeface="Times New Roman"/>
                <a:ea typeface="Calibri"/>
              </a:rPr>
              <a:t> O’., </a:t>
            </a:r>
            <a:r>
              <a:rPr lang="en-US" dirty="0" err="1">
                <a:latin typeface="Times New Roman"/>
                <a:ea typeface="Calibri"/>
              </a:rPr>
              <a:t>Turgunbayev</a:t>
            </a:r>
            <a:r>
              <a:rPr lang="en-US" dirty="0">
                <a:latin typeface="Times New Roman"/>
                <a:ea typeface="Calibri"/>
              </a:rPr>
              <a:t> R., </a:t>
            </a:r>
            <a:r>
              <a:rPr lang="en-US" dirty="0" err="1">
                <a:latin typeface="Times New Roman"/>
                <a:ea typeface="Calibri"/>
              </a:rPr>
              <a:t>Saydamatov</a:t>
            </a:r>
            <a:r>
              <a:rPr lang="en-US" dirty="0">
                <a:latin typeface="Times New Roman"/>
                <a:ea typeface="Calibri"/>
              </a:rPr>
              <a:t> E., </a:t>
            </a:r>
            <a:r>
              <a:rPr lang="en-US" dirty="0" err="1">
                <a:latin typeface="Times New Roman"/>
                <a:ea typeface="Calibri"/>
              </a:rPr>
              <a:t>Madirimov</a:t>
            </a:r>
            <a:r>
              <a:rPr lang="en-US" dirty="0">
                <a:latin typeface="Times New Roman"/>
                <a:ea typeface="Calibri"/>
              </a:rPr>
              <a:t> M. </a:t>
            </a:r>
            <a:r>
              <a:rPr lang="uz-Cyrl-UZ" dirty="0">
                <a:latin typeface="Times New Roman"/>
                <a:ea typeface="Calibri"/>
              </a:rPr>
              <a:t>Matematik analiz I</a:t>
            </a:r>
            <a:r>
              <a:rPr lang="en-US" dirty="0">
                <a:latin typeface="Times New Roman"/>
                <a:ea typeface="Calibri"/>
              </a:rPr>
              <a:t>-</a:t>
            </a:r>
            <a:r>
              <a:rPr lang="en-US" dirty="0" err="1">
                <a:latin typeface="Times New Roman"/>
                <a:ea typeface="Calibri"/>
              </a:rPr>
              <a:t>qism</a:t>
            </a:r>
            <a:r>
              <a:rPr lang="en-US" dirty="0">
                <a:latin typeface="Times New Roman"/>
                <a:ea typeface="Calibri"/>
              </a:rPr>
              <a:t>.</a:t>
            </a:r>
            <a:r>
              <a:rPr lang="uz-Cyrl-UZ" dirty="0">
                <a:latin typeface="Times New Roman"/>
                <a:ea typeface="Calibri"/>
              </a:rPr>
              <a:t> T.: “</a:t>
            </a:r>
            <a:r>
              <a:rPr lang="en-US" dirty="0" err="1">
                <a:latin typeface="Times New Roman"/>
                <a:ea typeface="Calibri"/>
              </a:rPr>
              <a:t>Extremum</a:t>
            </a:r>
            <a:r>
              <a:rPr lang="en-US" dirty="0">
                <a:latin typeface="Times New Roman"/>
                <a:ea typeface="Calibri"/>
              </a:rPr>
              <a:t>-Press</a:t>
            </a:r>
            <a:r>
              <a:rPr lang="uz-Cyrl-UZ" dirty="0">
                <a:latin typeface="Times New Roman"/>
                <a:ea typeface="Calibri"/>
              </a:rPr>
              <a:t>”</a:t>
            </a:r>
            <a:r>
              <a:rPr lang="en-US" dirty="0">
                <a:latin typeface="Times New Roman"/>
                <a:ea typeface="Calibri"/>
              </a:rPr>
              <a:t>, 2015. -307-312 bb.</a:t>
            </a:r>
            <a:endParaRPr lang="ru-RU" sz="11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en-US" dirty="0">
                <a:latin typeface="Times New Roman"/>
                <a:ea typeface="Calibri"/>
              </a:rPr>
              <a:t>Claudia </a:t>
            </a:r>
            <a:r>
              <a:rPr lang="en-US" dirty="0" err="1">
                <a:latin typeface="Times New Roman"/>
                <a:ea typeface="Calibri"/>
              </a:rPr>
              <a:t>Canuto</a:t>
            </a:r>
            <a:r>
              <a:rPr lang="en-US" dirty="0">
                <a:latin typeface="Times New Roman"/>
                <a:ea typeface="Calibri"/>
              </a:rPr>
              <a:t>, Anita </a:t>
            </a:r>
            <a:r>
              <a:rPr lang="en-US" dirty="0" err="1">
                <a:latin typeface="Times New Roman"/>
                <a:ea typeface="Calibri"/>
              </a:rPr>
              <a:t>Tabacco</a:t>
            </a:r>
            <a:r>
              <a:rPr lang="en-US" dirty="0">
                <a:latin typeface="Times New Roman"/>
                <a:ea typeface="Calibri"/>
              </a:rPr>
              <a:t> Mathematical analysis. I. Springer-</a:t>
            </a:r>
            <a:r>
              <a:rPr lang="en-US" dirty="0" err="1">
                <a:latin typeface="Times New Roman"/>
                <a:ea typeface="Calibri"/>
              </a:rPr>
              <a:t>Verlag</a:t>
            </a:r>
            <a:r>
              <a:rPr lang="en-US" dirty="0">
                <a:latin typeface="Times New Roman"/>
                <a:ea typeface="Calibri"/>
              </a:rPr>
              <a:t>. Italia, Milan. 2008.-    320-325p.</a:t>
            </a:r>
            <a:endParaRPr lang="ru-RU" sz="1100" dirty="0">
              <a:latin typeface="Times New Roman"/>
              <a:ea typeface="Times New Roman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1000"/>
              </a:spcAft>
              <a:tabLst>
                <a:tab pos="457200" algn="l"/>
              </a:tabLst>
            </a:pPr>
            <a:r>
              <a:rPr lang="uz-Cyrl-UZ" dirty="0">
                <a:latin typeface="Times New Roman"/>
                <a:ea typeface="Calibri"/>
              </a:rPr>
              <a:t>Xudayberganov G., Vorisov A., Mansurov X., Shoimqulov B. Matematik analizdan ma’ruzalar. I </a:t>
            </a:r>
            <a:r>
              <a:rPr lang="en-US" dirty="0">
                <a:latin typeface="Times New Roman"/>
                <a:ea typeface="Calibri"/>
              </a:rPr>
              <a:t>T.:</a:t>
            </a:r>
            <a:r>
              <a:rPr lang="uz-Cyrl-UZ" dirty="0">
                <a:latin typeface="Times New Roman"/>
                <a:ea typeface="Calibri"/>
              </a:rPr>
              <a:t>«Voris-nashriyot». 2010 y.</a:t>
            </a:r>
            <a:r>
              <a:rPr lang="en-US" dirty="0">
                <a:latin typeface="Times New Roman"/>
                <a:ea typeface="Calibri"/>
              </a:rPr>
              <a:t> b.</a:t>
            </a:r>
            <a:endParaRPr lang="ru-RU" sz="11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4337744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32406"/>
            <a:ext cx="9144000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REJA:</a:t>
            </a:r>
          </a:p>
          <a:p>
            <a:endParaRPr lang="en-U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1)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Egri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chiziqli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trapetsiyaning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yuzini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topish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masalasi</a:t>
            </a:r>
            <a:endParaRPr lang="en-U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2)</a:t>
            </a:r>
            <a:r>
              <a:rPr lang="en-US" sz="4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Aniq</a:t>
            </a: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integralning</a:t>
            </a:r>
            <a:r>
              <a:rPr lang="en-US" sz="4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000" b="1" cap="none" spc="0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ta’rifi</a:t>
            </a:r>
            <a:endParaRPr lang="en-US" sz="40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3)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Darbu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yig’indilari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va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ularning</a:t>
            </a:r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40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xossalari</a:t>
            </a:r>
            <a:endParaRPr lang="en-US" sz="4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4)</a:t>
            </a:r>
            <a:r>
              <a:rPr lang="en-US" sz="36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Xulosa</a:t>
            </a:r>
            <a:endParaRPr lang="ru-RU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79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66427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-27384"/>
            <a:ext cx="10096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9083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464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05064"/>
            <a:ext cx="9144000" cy="2852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83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916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6832"/>
            <a:ext cx="9143999" cy="4941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88840"/>
            <a:ext cx="10096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55971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99392"/>
            <a:ext cx="9144000" cy="45811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392488"/>
            <a:ext cx="9144000" cy="2492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rgbClr val="00B05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365104"/>
            <a:ext cx="100965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97671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lumMod val="40000"/>
                <a:lumOff val="6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49672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tx2">
                <a:lumMod val="40000"/>
                <a:lumOff val="6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69160"/>
            <a:ext cx="9144000" cy="19888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47830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lumMod val="5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356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5">
                <a:lumMod val="5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6992"/>
            <a:ext cx="9144000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5">
                <a:lumMod val="5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13176"/>
            <a:ext cx="9144000" cy="18448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59462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7384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44624"/>
            <a:ext cx="1009650" cy="529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0478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</TotalTime>
  <Words>135</Words>
  <Application>Microsoft Office PowerPoint</Application>
  <PresentationFormat>Экран (4:3)</PresentationFormat>
  <Paragraphs>27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DELL</dc:creator>
  <cp:lastModifiedBy>UMK</cp:lastModifiedBy>
  <cp:revision>31</cp:revision>
  <dcterms:created xsi:type="dcterms:W3CDTF">2016-04-09T11:30:25Z</dcterms:created>
  <dcterms:modified xsi:type="dcterms:W3CDTF">2016-05-19T09:43:42Z</dcterms:modified>
</cp:coreProperties>
</file>