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81" r:id="rId4"/>
    <p:sldMasterId id="2147483687" r:id="rId5"/>
    <p:sldMasterId id="2147483693" r:id="rId6"/>
    <p:sldMasterId id="2147483699" r:id="rId7"/>
    <p:sldMasterId id="2147483708" r:id="rId8"/>
    <p:sldMasterId id="2147483716" r:id="rId9"/>
    <p:sldMasterId id="2147483724" r:id="rId10"/>
  </p:sldMasterIdLst>
  <p:notesMasterIdLst>
    <p:notesMasterId r:id="rId50"/>
  </p:notesMasterIdLst>
  <p:sldIdLst>
    <p:sldId id="285" r:id="rId11"/>
    <p:sldId id="257" r:id="rId12"/>
    <p:sldId id="258" r:id="rId13"/>
    <p:sldId id="260" r:id="rId14"/>
    <p:sldId id="261" r:id="rId15"/>
    <p:sldId id="287" r:id="rId16"/>
    <p:sldId id="288" r:id="rId17"/>
    <p:sldId id="292" r:id="rId18"/>
    <p:sldId id="293" r:id="rId19"/>
    <p:sldId id="294" r:id="rId20"/>
    <p:sldId id="314" r:id="rId21"/>
    <p:sldId id="315" r:id="rId22"/>
    <p:sldId id="316" r:id="rId23"/>
    <p:sldId id="317" r:id="rId24"/>
    <p:sldId id="318" r:id="rId25"/>
    <p:sldId id="319" r:id="rId26"/>
    <p:sldId id="295" r:id="rId27"/>
    <p:sldId id="296" r:id="rId28"/>
    <p:sldId id="290" r:id="rId29"/>
    <p:sldId id="298" r:id="rId30"/>
    <p:sldId id="299" r:id="rId31"/>
    <p:sldId id="302" r:id="rId32"/>
    <p:sldId id="303" r:id="rId33"/>
    <p:sldId id="301" r:id="rId34"/>
    <p:sldId id="304" r:id="rId35"/>
    <p:sldId id="271" r:id="rId36"/>
    <p:sldId id="273" r:id="rId37"/>
    <p:sldId id="274" r:id="rId38"/>
    <p:sldId id="275" r:id="rId39"/>
    <p:sldId id="311" r:id="rId40"/>
    <p:sldId id="312" r:id="rId41"/>
    <p:sldId id="313" r:id="rId42"/>
    <p:sldId id="277" r:id="rId43"/>
    <p:sldId id="278" r:id="rId44"/>
    <p:sldId id="279" r:id="rId45"/>
    <p:sldId id="280" r:id="rId46"/>
    <p:sldId id="282" r:id="rId47"/>
    <p:sldId id="307" r:id="rId48"/>
    <p:sldId id="28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60"/>
  </p:normalViewPr>
  <p:slideViewPr>
    <p:cSldViewPr>
      <p:cViewPr varScale="1">
        <p:scale>
          <a:sx n="107" d="100"/>
          <a:sy n="107" d="100"/>
        </p:scale>
        <p:origin x="-189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B90D2-4136-46E5-BFD3-1ED9EDE4D4E8}" type="doc">
      <dgm:prSet loTypeId="urn:microsoft.com/office/officeart/2005/8/layout/pyramid3" loCatId="pyramid" qsTypeId="urn:microsoft.com/office/officeart/2005/8/quickstyle/simple1" qsCatId="simple" csTypeId="urn:microsoft.com/office/officeart/2005/8/colors/accent1_2" csCatId="accent1" phldr="1"/>
      <dgm:spPr/>
    </dgm:pt>
    <dgm:pt modelId="{D9995072-DEA3-480E-A99A-4AE10DE723CA}">
      <dgm:prSet phldrT="[Text]" custT="1"/>
      <dgm:spPr/>
      <dgm:t>
        <a:bodyPr/>
        <a:lstStyle/>
        <a:p>
          <a:r>
            <a:rPr lang="en-AU" sz="2200" b="1" dirty="0" smtClean="0">
              <a:solidFill>
                <a:schemeClr val="tx1"/>
              </a:solidFill>
            </a:rPr>
            <a:t>From </a:t>
          </a:r>
          <a:r>
            <a:rPr lang="en-AU" sz="2200" b="1" dirty="0" smtClean="0">
              <a:solidFill>
                <a:schemeClr val="tx1"/>
              </a:solidFill>
              <a:effectLst>
                <a:outerShdw blurRad="38100" dist="38100" dir="2700000" algn="tl">
                  <a:srgbClr val="000000">
                    <a:alpha val="43137"/>
                  </a:srgbClr>
                </a:outerShdw>
              </a:effectLst>
            </a:rPr>
            <a:t>within</a:t>
          </a:r>
          <a:r>
            <a:rPr lang="en-AU" sz="2200" b="1" dirty="0" smtClean="0">
              <a:solidFill>
                <a:schemeClr val="tx1"/>
              </a:solidFill>
            </a:rPr>
            <a:t> the company</a:t>
          </a:r>
          <a:endParaRPr lang="en-AU" sz="2200" b="1" dirty="0">
            <a:solidFill>
              <a:schemeClr val="tx1"/>
            </a:solidFill>
          </a:endParaRPr>
        </a:p>
      </dgm:t>
    </dgm:pt>
    <dgm:pt modelId="{D8AB1795-CD78-4782-9833-4C316F4271BA}" type="parTrans" cxnId="{057A78FD-4B10-4697-B08D-C0C144F93118}">
      <dgm:prSet/>
      <dgm:spPr/>
      <dgm:t>
        <a:bodyPr/>
        <a:lstStyle/>
        <a:p>
          <a:endParaRPr lang="en-AU">
            <a:solidFill>
              <a:schemeClr val="tx1"/>
            </a:solidFill>
          </a:endParaRPr>
        </a:p>
      </dgm:t>
    </dgm:pt>
    <dgm:pt modelId="{332257A5-10E9-4C41-93EE-8D17C55A0A32}" type="sibTrans" cxnId="{057A78FD-4B10-4697-B08D-C0C144F93118}">
      <dgm:prSet/>
      <dgm:spPr/>
      <dgm:t>
        <a:bodyPr/>
        <a:lstStyle/>
        <a:p>
          <a:endParaRPr lang="en-AU">
            <a:solidFill>
              <a:schemeClr val="tx1"/>
            </a:solidFill>
          </a:endParaRPr>
        </a:p>
      </dgm:t>
    </dgm:pt>
    <dgm:pt modelId="{982F1D10-C13C-44F8-936A-0DFA2FEC3A8F}">
      <dgm:prSet custT="1"/>
      <dgm:spPr/>
      <dgm:t>
        <a:bodyPr/>
        <a:lstStyle/>
        <a:p>
          <a:r>
            <a:rPr lang="en-AU" sz="2200" b="1" dirty="0" smtClean="0">
              <a:solidFill>
                <a:schemeClr val="tx1"/>
              </a:solidFill>
            </a:rPr>
            <a:t>Using their networks</a:t>
          </a:r>
        </a:p>
      </dgm:t>
    </dgm:pt>
    <dgm:pt modelId="{59454B1F-3149-47F5-A1D0-EF8975279B04}" type="parTrans" cxnId="{D0A34F02-388B-469D-9549-C6241F75A1A7}">
      <dgm:prSet/>
      <dgm:spPr/>
      <dgm:t>
        <a:bodyPr/>
        <a:lstStyle/>
        <a:p>
          <a:endParaRPr lang="en-AU">
            <a:solidFill>
              <a:schemeClr val="tx1"/>
            </a:solidFill>
          </a:endParaRPr>
        </a:p>
      </dgm:t>
    </dgm:pt>
    <dgm:pt modelId="{C09CA933-5135-4974-9A91-9731B4CBBAB0}" type="sibTrans" cxnId="{D0A34F02-388B-469D-9549-C6241F75A1A7}">
      <dgm:prSet/>
      <dgm:spPr/>
      <dgm:t>
        <a:bodyPr/>
        <a:lstStyle/>
        <a:p>
          <a:endParaRPr lang="en-AU">
            <a:solidFill>
              <a:schemeClr val="tx1"/>
            </a:solidFill>
          </a:endParaRPr>
        </a:p>
      </dgm:t>
    </dgm:pt>
    <dgm:pt modelId="{9AA77E0F-E731-4658-A45C-2F0D23D5746A}">
      <dgm:prSet custT="1"/>
      <dgm:spPr/>
      <dgm:t>
        <a:bodyPr/>
        <a:lstStyle/>
        <a:p>
          <a:r>
            <a:rPr lang="en-AU" sz="2200" b="1" dirty="0" smtClean="0">
              <a:solidFill>
                <a:schemeClr val="tx1"/>
              </a:solidFill>
            </a:rPr>
            <a:t>Using an agency</a:t>
          </a:r>
        </a:p>
      </dgm:t>
    </dgm:pt>
    <dgm:pt modelId="{4D5F6CB6-F634-4DD0-8B98-C8E560476ED0}" type="parTrans" cxnId="{E48DE9D5-FED3-4620-90BD-F4640E1AFE18}">
      <dgm:prSet/>
      <dgm:spPr/>
      <dgm:t>
        <a:bodyPr/>
        <a:lstStyle/>
        <a:p>
          <a:endParaRPr lang="en-AU">
            <a:solidFill>
              <a:schemeClr val="tx1"/>
            </a:solidFill>
          </a:endParaRPr>
        </a:p>
      </dgm:t>
    </dgm:pt>
    <dgm:pt modelId="{CA2771CE-C04B-4D49-991D-0B684BCA9045}" type="sibTrans" cxnId="{E48DE9D5-FED3-4620-90BD-F4640E1AFE18}">
      <dgm:prSet/>
      <dgm:spPr/>
      <dgm:t>
        <a:bodyPr/>
        <a:lstStyle/>
        <a:p>
          <a:endParaRPr lang="en-AU">
            <a:solidFill>
              <a:schemeClr val="tx1"/>
            </a:solidFill>
          </a:endParaRPr>
        </a:p>
      </dgm:t>
    </dgm:pt>
    <dgm:pt modelId="{2CA4AAAC-CAC0-4E33-B4B7-9E5B3ADF9F2A}">
      <dgm:prSet/>
      <dgm:spPr/>
      <dgm:t>
        <a:bodyPr/>
        <a:lstStyle/>
        <a:p>
          <a:endParaRPr lang="en-AU" b="1" dirty="0" smtClean="0">
            <a:solidFill>
              <a:schemeClr val="tx1"/>
            </a:solidFill>
          </a:endParaRPr>
        </a:p>
      </dgm:t>
    </dgm:pt>
    <dgm:pt modelId="{4473D66B-094C-449B-87CA-C6A3FDF48732}" type="parTrans" cxnId="{757CA51E-D04B-4198-9534-304D6E7A5C74}">
      <dgm:prSet/>
      <dgm:spPr/>
      <dgm:t>
        <a:bodyPr/>
        <a:lstStyle/>
        <a:p>
          <a:endParaRPr lang="en-AU">
            <a:solidFill>
              <a:schemeClr val="tx1"/>
            </a:solidFill>
          </a:endParaRPr>
        </a:p>
      </dgm:t>
    </dgm:pt>
    <dgm:pt modelId="{34C3DF1B-2A09-4183-BD4B-0AA3269658C2}" type="sibTrans" cxnId="{757CA51E-D04B-4198-9534-304D6E7A5C74}">
      <dgm:prSet/>
      <dgm:spPr/>
      <dgm:t>
        <a:bodyPr/>
        <a:lstStyle/>
        <a:p>
          <a:endParaRPr lang="en-AU">
            <a:solidFill>
              <a:schemeClr val="tx1"/>
            </a:solidFill>
          </a:endParaRPr>
        </a:p>
      </dgm:t>
    </dgm:pt>
    <dgm:pt modelId="{0F5256D4-5D03-4B79-8C75-34BE95ABEB6C}" type="pres">
      <dgm:prSet presAssocID="{354B90D2-4136-46E5-BFD3-1ED9EDE4D4E8}" presName="Name0" presStyleCnt="0">
        <dgm:presLayoutVars>
          <dgm:dir/>
          <dgm:animLvl val="lvl"/>
          <dgm:resizeHandles val="exact"/>
        </dgm:presLayoutVars>
      </dgm:prSet>
      <dgm:spPr/>
    </dgm:pt>
    <dgm:pt modelId="{C91E82C6-7946-495C-8578-2910929D1C69}" type="pres">
      <dgm:prSet presAssocID="{D9995072-DEA3-480E-A99A-4AE10DE723CA}" presName="Name8" presStyleCnt="0"/>
      <dgm:spPr/>
    </dgm:pt>
    <dgm:pt modelId="{965D1225-A7C0-4F16-BF19-871127473706}" type="pres">
      <dgm:prSet presAssocID="{D9995072-DEA3-480E-A99A-4AE10DE723CA}" presName="level" presStyleLbl="node1" presStyleIdx="0" presStyleCnt="4" custLinFactNeighborX="-545" custLinFactNeighborY="-17654">
        <dgm:presLayoutVars>
          <dgm:chMax val="1"/>
          <dgm:bulletEnabled val="1"/>
        </dgm:presLayoutVars>
      </dgm:prSet>
      <dgm:spPr/>
      <dgm:t>
        <a:bodyPr/>
        <a:lstStyle/>
        <a:p>
          <a:endParaRPr lang="en-AU"/>
        </a:p>
      </dgm:t>
    </dgm:pt>
    <dgm:pt modelId="{20B1BDB0-5162-44DA-B5CE-DAF3C416E0CB}" type="pres">
      <dgm:prSet presAssocID="{D9995072-DEA3-480E-A99A-4AE10DE723CA}" presName="levelTx" presStyleLbl="revTx" presStyleIdx="0" presStyleCnt="0">
        <dgm:presLayoutVars>
          <dgm:chMax val="1"/>
          <dgm:bulletEnabled val="1"/>
        </dgm:presLayoutVars>
      </dgm:prSet>
      <dgm:spPr/>
      <dgm:t>
        <a:bodyPr/>
        <a:lstStyle/>
        <a:p>
          <a:endParaRPr lang="en-AU"/>
        </a:p>
      </dgm:t>
    </dgm:pt>
    <dgm:pt modelId="{44E597D4-EC58-426C-9798-6427689BD7CC}" type="pres">
      <dgm:prSet presAssocID="{982F1D10-C13C-44F8-936A-0DFA2FEC3A8F}" presName="Name8" presStyleCnt="0"/>
      <dgm:spPr/>
    </dgm:pt>
    <dgm:pt modelId="{B274E8EF-5D0B-43C1-B063-D297CA6A327D}" type="pres">
      <dgm:prSet presAssocID="{982F1D10-C13C-44F8-936A-0DFA2FEC3A8F}" presName="level" presStyleLbl="node1" presStyleIdx="1" presStyleCnt="4">
        <dgm:presLayoutVars>
          <dgm:chMax val="1"/>
          <dgm:bulletEnabled val="1"/>
        </dgm:presLayoutVars>
      </dgm:prSet>
      <dgm:spPr/>
      <dgm:t>
        <a:bodyPr/>
        <a:lstStyle/>
        <a:p>
          <a:endParaRPr lang="en-AU"/>
        </a:p>
      </dgm:t>
    </dgm:pt>
    <dgm:pt modelId="{0DF6F2F9-880B-4566-AA67-E65052D79EF9}" type="pres">
      <dgm:prSet presAssocID="{982F1D10-C13C-44F8-936A-0DFA2FEC3A8F}" presName="levelTx" presStyleLbl="revTx" presStyleIdx="0" presStyleCnt="0">
        <dgm:presLayoutVars>
          <dgm:chMax val="1"/>
          <dgm:bulletEnabled val="1"/>
        </dgm:presLayoutVars>
      </dgm:prSet>
      <dgm:spPr/>
      <dgm:t>
        <a:bodyPr/>
        <a:lstStyle/>
        <a:p>
          <a:endParaRPr lang="en-AU"/>
        </a:p>
      </dgm:t>
    </dgm:pt>
    <dgm:pt modelId="{CCB1B8D0-E145-4D66-BD99-0B40CEE44E3E}" type="pres">
      <dgm:prSet presAssocID="{9AA77E0F-E731-4658-A45C-2F0D23D5746A}" presName="Name8" presStyleCnt="0"/>
      <dgm:spPr/>
    </dgm:pt>
    <dgm:pt modelId="{51A46796-32F6-4A6F-B52B-E720D9382596}" type="pres">
      <dgm:prSet presAssocID="{9AA77E0F-E731-4658-A45C-2F0D23D5746A}" presName="level" presStyleLbl="node1" presStyleIdx="2" presStyleCnt="4">
        <dgm:presLayoutVars>
          <dgm:chMax val="1"/>
          <dgm:bulletEnabled val="1"/>
        </dgm:presLayoutVars>
      </dgm:prSet>
      <dgm:spPr/>
      <dgm:t>
        <a:bodyPr/>
        <a:lstStyle/>
        <a:p>
          <a:endParaRPr lang="en-AU"/>
        </a:p>
      </dgm:t>
    </dgm:pt>
    <dgm:pt modelId="{27089B1C-3A7E-43B4-A05B-72287E33C980}" type="pres">
      <dgm:prSet presAssocID="{9AA77E0F-E731-4658-A45C-2F0D23D5746A}" presName="levelTx" presStyleLbl="revTx" presStyleIdx="0" presStyleCnt="0">
        <dgm:presLayoutVars>
          <dgm:chMax val="1"/>
          <dgm:bulletEnabled val="1"/>
        </dgm:presLayoutVars>
      </dgm:prSet>
      <dgm:spPr/>
      <dgm:t>
        <a:bodyPr/>
        <a:lstStyle/>
        <a:p>
          <a:endParaRPr lang="en-AU"/>
        </a:p>
      </dgm:t>
    </dgm:pt>
    <dgm:pt modelId="{508B088F-3269-432C-A2C1-D095C2832A24}" type="pres">
      <dgm:prSet presAssocID="{2CA4AAAC-CAC0-4E33-B4B7-9E5B3ADF9F2A}" presName="Name8" presStyleCnt="0"/>
      <dgm:spPr/>
    </dgm:pt>
    <dgm:pt modelId="{31F32AC0-84DE-43A2-A5AD-5C09E036FA6B}" type="pres">
      <dgm:prSet presAssocID="{2CA4AAAC-CAC0-4E33-B4B7-9E5B3ADF9F2A}" presName="level" presStyleLbl="node1" presStyleIdx="3" presStyleCnt="4">
        <dgm:presLayoutVars>
          <dgm:chMax val="1"/>
          <dgm:bulletEnabled val="1"/>
        </dgm:presLayoutVars>
      </dgm:prSet>
      <dgm:spPr/>
      <dgm:t>
        <a:bodyPr/>
        <a:lstStyle/>
        <a:p>
          <a:endParaRPr lang="en-AU"/>
        </a:p>
      </dgm:t>
    </dgm:pt>
    <dgm:pt modelId="{8DA75988-669A-404E-A584-663D9C87DB7D}" type="pres">
      <dgm:prSet presAssocID="{2CA4AAAC-CAC0-4E33-B4B7-9E5B3ADF9F2A}" presName="levelTx" presStyleLbl="revTx" presStyleIdx="0" presStyleCnt="0">
        <dgm:presLayoutVars>
          <dgm:chMax val="1"/>
          <dgm:bulletEnabled val="1"/>
        </dgm:presLayoutVars>
      </dgm:prSet>
      <dgm:spPr/>
      <dgm:t>
        <a:bodyPr/>
        <a:lstStyle/>
        <a:p>
          <a:endParaRPr lang="en-AU"/>
        </a:p>
      </dgm:t>
    </dgm:pt>
  </dgm:ptLst>
  <dgm:cxnLst>
    <dgm:cxn modelId="{8A99B322-80E5-41DA-841A-AA3062336BA6}" type="presOf" srcId="{9AA77E0F-E731-4658-A45C-2F0D23D5746A}" destId="{51A46796-32F6-4A6F-B52B-E720D9382596}" srcOrd="0" destOrd="0" presId="urn:microsoft.com/office/officeart/2005/8/layout/pyramid3"/>
    <dgm:cxn modelId="{6F2780DD-AEDA-415B-BD64-A71B7A9C8F8D}" type="presOf" srcId="{D9995072-DEA3-480E-A99A-4AE10DE723CA}" destId="{965D1225-A7C0-4F16-BF19-871127473706}" srcOrd="0" destOrd="0" presId="urn:microsoft.com/office/officeart/2005/8/layout/pyramid3"/>
    <dgm:cxn modelId="{A4143106-538E-4BA5-A011-D98CF2B54F66}" type="presOf" srcId="{354B90D2-4136-46E5-BFD3-1ED9EDE4D4E8}" destId="{0F5256D4-5D03-4B79-8C75-34BE95ABEB6C}" srcOrd="0" destOrd="0" presId="urn:microsoft.com/office/officeart/2005/8/layout/pyramid3"/>
    <dgm:cxn modelId="{9E61B791-E1FF-4388-B2CA-ABFA06449B01}" type="presOf" srcId="{2CA4AAAC-CAC0-4E33-B4B7-9E5B3ADF9F2A}" destId="{8DA75988-669A-404E-A584-663D9C87DB7D}" srcOrd="1" destOrd="0" presId="urn:microsoft.com/office/officeart/2005/8/layout/pyramid3"/>
    <dgm:cxn modelId="{90EF201C-27C3-42DA-A086-4D3EDBD27C7C}" type="presOf" srcId="{9AA77E0F-E731-4658-A45C-2F0D23D5746A}" destId="{27089B1C-3A7E-43B4-A05B-72287E33C980}" srcOrd="1" destOrd="0" presId="urn:microsoft.com/office/officeart/2005/8/layout/pyramid3"/>
    <dgm:cxn modelId="{5F2DC50C-C9E7-4641-8EA3-38E902BED0A2}" type="presOf" srcId="{2CA4AAAC-CAC0-4E33-B4B7-9E5B3ADF9F2A}" destId="{31F32AC0-84DE-43A2-A5AD-5C09E036FA6B}" srcOrd="0" destOrd="0" presId="urn:microsoft.com/office/officeart/2005/8/layout/pyramid3"/>
    <dgm:cxn modelId="{BE8A3FB2-A06E-40F7-B28D-38A9244800C1}" type="presOf" srcId="{D9995072-DEA3-480E-A99A-4AE10DE723CA}" destId="{20B1BDB0-5162-44DA-B5CE-DAF3C416E0CB}" srcOrd="1" destOrd="0" presId="urn:microsoft.com/office/officeart/2005/8/layout/pyramid3"/>
    <dgm:cxn modelId="{057A78FD-4B10-4697-B08D-C0C144F93118}" srcId="{354B90D2-4136-46E5-BFD3-1ED9EDE4D4E8}" destId="{D9995072-DEA3-480E-A99A-4AE10DE723CA}" srcOrd="0" destOrd="0" parTransId="{D8AB1795-CD78-4782-9833-4C316F4271BA}" sibTransId="{332257A5-10E9-4C41-93EE-8D17C55A0A32}"/>
    <dgm:cxn modelId="{757CA51E-D04B-4198-9534-304D6E7A5C74}" srcId="{354B90D2-4136-46E5-BFD3-1ED9EDE4D4E8}" destId="{2CA4AAAC-CAC0-4E33-B4B7-9E5B3ADF9F2A}" srcOrd="3" destOrd="0" parTransId="{4473D66B-094C-449B-87CA-C6A3FDF48732}" sibTransId="{34C3DF1B-2A09-4183-BD4B-0AA3269658C2}"/>
    <dgm:cxn modelId="{E48DE9D5-FED3-4620-90BD-F4640E1AFE18}" srcId="{354B90D2-4136-46E5-BFD3-1ED9EDE4D4E8}" destId="{9AA77E0F-E731-4658-A45C-2F0D23D5746A}" srcOrd="2" destOrd="0" parTransId="{4D5F6CB6-F634-4DD0-8B98-C8E560476ED0}" sibTransId="{CA2771CE-C04B-4D49-991D-0B684BCA9045}"/>
    <dgm:cxn modelId="{D0A34F02-388B-469D-9549-C6241F75A1A7}" srcId="{354B90D2-4136-46E5-BFD3-1ED9EDE4D4E8}" destId="{982F1D10-C13C-44F8-936A-0DFA2FEC3A8F}" srcOrd="1" destOrd="0" parTransId="{59454B1F-3149-47F5-A1D0-EF8975279B04}" sibTransId="{C09CA933-5135-4974-9A91-9731B4CBBAB0}"/>
    <dgm:cxn modelId="{1F8FBE35-7705-4E7A-9C17-621F1B7564E1}" type="presOf" srcId="{982F1D10-C13C-44F8-936A-0DFA2FEC3A8F}" destId="{0DF6F2F9-880B-4566-AA67-E65052D79EF9}" srcOrd="1" destOrd="0" presId="urn:microsoft.com/office/officeart/2005/8/layout/pyramid3"/>
    <dgm:cxn modelId="{E4B15D60-0180-48A4-97F6-EABF90ED6B9A}" type="presOf" srcId="{982F1D10-C13C-44F8-936A-0DFA2FEC3A8F}" destId="{B274E8EF-5D0B-43C1-B063-D297CA6A327D}" srcOrd="0" destOrd="0" presId="urn:microsoft.com/office/officeart/2005/8/layout/pyramid3"/>
    <dgm:cxn modelId="{6A8A43E0-45B4-4480-82EA-1B54EB19059C}" type="presParOf" srcId="{0F5256D4-5D03-4B79-8C75-34BE95ABEB6C}" destId="{C91E82C6-7946-495C-8578-2910929D1C69}" srcOrd="0" destOrd="0" presId="urn:microsoft.com/office/officeart/2005/8/layout/pyramid3"/>
    <dgm:cxn modelId="{27129F1F-DC77-4C1B-9CA3-F5AA2F808687}" type="presParOf" srcId="{C91E82C6-7946-495C-8578-2910929D1C69}" destId="{965D1225-A7C0-4F16-BF19-871127473706}" srcOrd="0" destOrd="0" presId="urn:microsoft.com/office/officeart/2005/8/layout/pyramid3"/>
    <dgm:cxn modelId="{FF3327AB-2733-4C09-AE92-564497978815}" type="presParOf" srcId="{C91E82C6-7946-495C-8578-2910929D1C69}" destId="{20B1BDB0-5162-44DA-B5CE-DAF3C416E0CB}" srcOrd="1" destOrd="0" presId="urn:microsoft.com/office/officeart/2005/8/layout/pyramid3"/>
    <dgm:cxn modelId="{74159393-2B65-4F27-8469-72D0D3CCFA6A}" type="presParOf" srcId="{0F5256D4-5D03-4B79-8C75-34BE95ABEB6C}" destId="{44E597D4-EC58-426C-9798-6427689BD7CC}" srcOrd="1" destOrd="0" presId="urn:microsoft.com/office/officeart/2005/8/layout/pyramid3"/>
    <dgm:cxn modelId="{BE635D23-32E2-4CF3-AF04-22896AE7F87C}" type="presParOf" srcId="{44E597D4-EC58-426C-9798-6427689BD7CC}" destId="{B274E8EF-5D0B-43C1-B063-D297CA6A327D}" srcOrd="0" destOrd="0" presId="urn:microsoft.com/office/officeart/2005/8/layout/pyramid3"/>
    <dgm:cxn modelId="{9AC19AFE-585B-4001-AA37-65DB6EE66CEC}" type="presParOf" srcId="{44E597D4-EC58-426C-9798-6427689BD7CC}" destId="{0DF6F2F9-880B-4566-AA67-E65052D79EF9}" srcOrd="1" destOrd="0" presId="urn:microsoft.com/office/officeart/2005/8/layout/pyramid3"/>
    <dgm:cxn modelId="{310F7059-A444-4F63-9603-9D34BB624642}" type="presParOf" srcId="{0F5256D4-5D03-4B79-8C75-34BE95ABEB6C}" destId="{CCB1B8D0-E145-4D66-BD99-0B40CEE44E3E}" srcOrd="2" destOrd="0" presId="urn:microsoft.com/office/officeart/2005/8/layout/pyramid3"/>
    <dgm:cxn modelId="{94E19D2A-8DF2-4AA3-9FBE-8DB4DD8F638C}" type="presParOf" srcId="{CCB1B8D0-E145-4D66-BD99-0B40CEE44E3E}" destId="{51A46796-32F6-4A6F-B52B-E720D9382596}" srcOrd="0" destOrd="0" presId="urn:microsoft.com/office/officeart/2005/8/layout/pyramid3"/>
    <dgm:cxn modelId="{44C85059-CAF4-4998-8E30-AB0FFD8698BC}" type="presParOf" srcId="{CCB1B8D0-E145-4D66-BD99-0B40CEE44E3E}" destId="{27089B1C-3A7E-43B4-A05B-72287E33C980}" srcOrd="1" destOrd="0" presId="urn:microsoft.com/office/officeart/2005/8/layout/pyramid3"/>
    <dgm:cxn modelId="{6421AD3F-9EBD-49F6-B984-A7A8C7086218}" type="presParOf" srcId="{0F5256D4-5D03-4B79-8C75-34BE95ABEB6C}" destId="{508B088F-3269-432C-A2C1-D095C2832A24}" srcOrd="3" destOrd="0" presId="urn:microsoft.com/office/officeart/2005/8/layout/pyramid3"/>
    <dgm:cxn modelId="{0C322E99-91E4-4B3B-B007-9DB2F48BA190}" type="presParOf" srcId="{508B088F-3269-432C-A2C1-D095C2832A24}" destId="{31F32AC0-84DE-43A2-A5AD-5C09E036FA6B}" srcOrd="0" destOrd="0" presId="urn:microsoft.com/office/officeart/2005/8/layout/pyramid3"/>
    <dgm:cxn modelId="{104FB356-D449-4AB8-A26E-BA28E5112FF5}" type="presParOf" srcId="{508B088F-3269-432C-A2C1-D095C2832A24}" destId="{8DA75988-669A-404E-A584-663D9C87DB7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4B90D2-4136-46E5-BFD3-1ED9EDE4D4E8}" type="doc">
      <dgm:prSet loTypeId="urn:microsoft.com/office/officeart/2005/8/layout/pyramid1" loCatId="pyramid" qsTypeId="urn:microsoft.com/office/officeart/2005/8/quickstyle/simple1" qsCatId="simple" csTypeId="urn:microsoft.com/office/officeart/2005/8/colors/accent1_2" csCatId="accent1" phldr="1"/>
      <dgm:spPr/>
    </dgm:pt>
    <dgm:pt modelId="{D9995072-DEA3-480E-A99A-4AE10DE723CA}">
      <dgm:prSet phldrT="[Text]"/>
      <dgm:spPr/>
      <dgm:t>
        <a:bodyPr/>
        <a:lstStyle/>
        <a:p>
          <a:endParaRPr lang="en-AU" b="1" dirty="0">
            <a:solidFill>
              <a:schemeClr val="tx1"/>
            </a:solidFill>
            <a:effectLst>
              <a:outerShdw blurRad="38100" dist="38100" dir="2700000" algn="tl">
                <a:srgbClr val="000000">
                  <a:alpha val="43137"/>
                </a:srgbClr>
              </a:outerShdw>
            </a:effectLst>
          </a:endParaRPr>
        </a:p>
      </dgm:t>
    </dgm:pt>
    <dgm:pt modelId="{D8AB1795-CD78-4782-9833-4C316F4271BA}" type="parTrans" cxnId="{057A78FD-4B10-4697-B08D-C0C144F93118}">
      <dgm:prSet/>
      <dgm:spPr/>
      <dgm:t>
        <a:bodyPr/>
        <a:lstStyle/>
        <a:p>
          <a:endParaRPr lang="en-AU" b="1">
            <a:solidFill>
              <a:schemeClr val="tx1"/>
            </a:solidFill>
            <a:effectLst>
              <a:outerShdw blurRad="38100" dist="38100" dir="2700000" algn="tl">
                <a:srgbClr val="000000">
                  <a:alpha val="43137"/>
                </a:srgbClr>
              </a:outerShdw>
            </a:effectLst>
          </a:endParaRPr>
        </a:p>
      </dgm:t>
    </dgm:pt>
    <dgm:pt modelId="{332257A5-10E9-4C41-93EE-8D17C55A0A32}" type="sibTrans" cxnId="{057A78FD-4B10-4697-B08D-C0C144F93118}">
      <dgm:prSet/>
      <dgm:spPr/>
      <dgm:t>
        <a:bodyPr/>
        <a:lstStyle/>
        <a:p>
          <a:endParaRPr lang="en-AU" b="1">
            <a:solidFill>
              <a:schemeClr val="tx1"/>
            </a:solidFill>
            <a:effectLst>
              <a:outerShdw blurRad="38100" dist="38100" dir="2700000" algn="tl">
                <a:srgbClr val="000000">
                  <a:alpha val="43137"/>
                </a:srgbClr>
              </a:outerShdw>
            </a:effectLst>
          </a:endParaRPr>
        </a:p>
      </dgm:t>
    </dgm:pt>
    <dgm:pt modelId="{40221B65-24CD-416B-92F5-0C67E1FAFB6F}">
      <dgm:prSet custT="1"/>
      <dgm:spPr/>
      <dgm:t>
        <a:bodyPr/>
        <a:lstStyle/>
        <a:p>
          <a:r>
            <a:rPr lang="en-AU" sz="2200" b="1" dirty="0" smtClean="0">
              <a:solidFill>
                <a:schemeClr val="tx1"/>
              </a:solidFill>
              <a:effectLst>
                <a:outerShdw blurRad="38100" dist="38100" dir="2700000" algn="tl">
                  <a:srgbClr val="000000">
                    <a:alpha val="43137"/>
                  </a:srgbClr>
                </a:outerShdw>
              </a:effectLst>
            </a:rPr>
            <a:t>Using an agency</a:t>
          </a:r>
        </a:p>
      </dgm:t>
    </dgm:pt>
    <dgm:pt modelId="{2B443BE5-39DE-4E68-9DD4-429CA68EFC25}" type="parTrans" cxnId="{DE2D954A-A8D0-4FFB-A0F2-01CC5156ED44}">
      <dgm:prSet/>
      <dgm:spPr/>
      <dgm:t>
        <a:bodyPr/>
        <a:lstStyle/>
        <a:p>
          <a:endParaRPr lang="en-AU" b="1">
            <a:solidFill>
              <a:schemeClr val="tx1"/>
            </a:solidFill>
            <a:effectLst>
              <a:outerShdw blurRad="38100" dist="38100" dir="2700000" algn="tl">
                <a:srgbClr val="000000">
                  <a:alpha val="43137"/>
                </a:srgbClr>
              </a:outerShdw>
            </a:effectLst>
          </a:endParaRPr>
        </a:p>
      </dgm:t>
    </dgm:pt>
    <dgm:pt modelId="{7EB672F1-4064-414F-B84C-F5D90A7DBF8D}" type="sibTrans" cxnId="{DE2D954A-A8D0-4FFB-A0F2-01CC5156ED44}">
      <dgm:prSet/>
      <dgm:spPr/>
      <dgm:t>
        <a:bodyPr/>
        <a:lstStyle/>
        <a:p>
          <a:endParaRPr lang="en-AU" b="1">
            <a:solidFill>
              <a:schemeClr val="tx1"/>
            </a:solidFill>
            <a:effectLst>
              <a:outerShdw blurRad="38100" dist="38100" dir="2700000" algn="tl">
                <a:srgbClr val="000000">
                  <a:alpha val="43137"/>
                </a:srgbClr>
              </a:outerShdw>
            </a:effectLst>
          </a:endParaRPr>
        </a:p>
      </dgm:t>
    </dgm:pt>
    <dgm:pt modelId="{D666BC0F-F573-4793-87E4-C5FB200A0987}">
      <dgm:prSet custT="1"/>
      <dgm:spPr/>
      <dgm:t>
        <a:bodyPr/>
        <a:lstStyle/>
        <a:p>
          <a:r>
            <a:rPr lang="en-AU" sz="2200" b="1" dirty="0" smtClean="0">
              <a:solidFill>
                <a:schemeClr val="tx1"/>
              </a:solidFill>
              <a:effectLst>
                <a:outerShdw blurRad="38100" dist="38100" dir="2700000" algn="tl">
                  <a:srgbClr val="000000">
                    <a:alpha val="43137"/>
                  </a:srgbClr>
                </a:outerShdw>
              </a:effectLst>
            </a:rPr>
            <a:t>From within the company</a:t>
          </a:r>
        </a:p>
      </dgm:t>
    </dgm:pt>
    <dgm:pt modelId="{5EE57E69-1131-41D2-ADD4-F1C3BF2DCB5B}" type="parTrans" cxnId="{F2314894-5615-4ECF-968A-6752405C807D}">
      <dgm:prSet/>
      <dgm:spPr/>
      <dgm:t>
        <a:bodyPr/>
        <a:lstStyle/>
        <a:p>
          <a:endParaRPr lang="en-AU" b="1">
            <a:solidFill>
              <a:schemeClr val="tx1"/>
            </a:solidFill>
            <a:effectLst>
              <a:outerShdw blurRad="38100" dist="38100" dir="2700000" algn="tl">
                <a:srgbClr val="000000">
                  <a:alpha val="43137"/>
                </a:srgbClr>
              </a:outerShdw>
            </a:effectLst>
          </a:endParaRPr>
        </a:p>
      </dgm:t>
    </dgm:pt>
    <dgm:pt modelId="{31F036F0-6E4B-40A2-8F58-469447907D84}" type="sibTrans" cxnId="{F2314894-5615-4ECF-968A-6752405C807D}">
      <dgm:prSet/>
      <dgm:spPr/>
      <dgm:t>
        <a:bodyPr/>
        <a:lstStyle/>
        <a:p>
          <a:endParaRPr lang="en-AU" b="1">
            <a:solidFill>
              <a:schemeClr val="tx1"/>
            </a:solidFill>
            <a:effectLst>
              <a:outerShdw blurRad="38100" dist="38100" dir="2700000" algn="tl">
                <a:srgbClr val="000000">
                  <a:alpha val="43137"/>
                </a:srgbClr>
              </a:outerShdw>
            </a:effectLst>
          </a:endParaRPr>
        </a:p>
      </dgm:t>
    </dgm:pt>
    <dgm:pt modelId="{0FE01996-01AD-48D8-A7A0-E6FD00B07C81}">
      <dgm:prSet custT="1"/>
      <dgm:spPr/>
      <dgm:t>
        <a:bodyPr/>
        <a:lstStyle/>
        <a:p>
          <a:r>
            <a:rPr lang="en-AU" sz="2200" b="1" dirty="0" smtClean="0">
              <a:solidFill>
                <a:schemeClr val="tx1"/>
              </a:solidFill>
              <a:effectLst>
                <a:outerShdw blurRad="38100" dist="38100" dir="2700000" algn="tl">
                  <a:srgbClr val="000000">
                    <a:alpha val="43137"/>
                  </a:srgbClr>
                </a:outerShdw>
              </a:effectLst>
            </a:rPr>
            <a:t>Using their networks</a:t>
          </a:r>
        </a:p>
      </dgm:t>
    </dgm:pt>
    <dgm:pt modelId="{7DB75F7F-C3BE-4A05-B481-E8347A7C26DC}" type="parTrans" cxnId="{4E95C0F3-5D03-4EB9-A0F2-F08EE86518C3}">
      <dgm:prSet/>
      <dgm:spPr/>
      <dgm:t>
        <a:bodyPr/>
        <a:lstStyle/>
        <a:p>
          <a:endParaRPr lang="en-AU" b="1">
            <a:solidFill>
              <a:schemeClr val="tx1"/>
            </a:solidFill>
            <a:effectLst>
              <a:outerShdw blurRad="38100" dist="38100" dir="2700000" algn="tl">
                <a:srgbClr val="000000">
                  <a:alpha val="43137"/>
                </a:srgbClr>
              </a:outerShdw>
            </a:effectLst>
          </a:endParaRPr>
        </a:p>
      </dgm:t>
    </dgm:pt>
    <dgm:pt modelId="{9E724C1C-51C9-4094-A252-883D03079A8C}" type="sibTrans" cxnId="{4E95C0F3-5D03-4EB9-A0F2-F08EE86518C3}">
      <dgm:prSet/>
      <dgm:spPr/>
      <dgm:t>
        <a:bodyPr/>
        <a:lstStyle/>
        <a:p>
          <a:endParaRPr lang="en-AU" b="1">
            <a:solidFill>
              <a:schemeClr val="tx1"/>
            </a:solidFill>
            <a:effectLst>
              <a:outerShdw blurRad="38100" dist="38100" dir="2700000" algn="tl">
                <a:srgbClr val="000000">
                  <a:alpha val="43137"/>
                </a:srgbClr>
              </a:outerShdw>
            </a:effectLst>
          </a:endParaRPr>
        </a:p>
      </dgm:t>
    </dgm:pt>
    <dgm:pt modelId="{A125DC92-E3BE-4761-AD98-7424F1E5485F}" type="pres">
      <dgm:prSet presAssocID="{354B90D2-4136-46E5-BFD3-1ED9EDE4D4E8}" presName="Name0" presStyleCnt="0">
        <dgm:presLayoutVars>
          <dgm:dir/>
          <dgm:animLvl val="lvl"/>
          <dgm:resizeHandles val="exact"/>
        </dgm:presLayoutVars>
      </dgm:prSet>
      <dgm:spPr/>
    </dgm:pt>
    <dgm:pt modelId="{99AD47D4-EB4B-4A84-8FEC-1237E4359DFE}" type="pres">
      <dgm:prSet presAssocID="{D9995072-DEA3-480E-A99A-4AE10DE723CA}" presName="Name8" presStyleCnt="0"/>
      <dgm:spPr/>
    </dgm:pt>
    <dgm:pt modelId="{366ABE04-AE06-4D0B-ABD3-0CA065B73638}" type="pres">
      <dgm:prSet presAssocID="{D9995072-DEA3-480E-A99A-4AE10DE723CA}" presName="level" presStyleLbl="node1" presStyleIdx="0" presStyleCnt="4" custLinFactNeighborX="-2776" custLinFactNeighborY="-17654">
        <dgm:presLayoutVars>
          <dgm:chMax val="1"/>
          <dgm:bulletEnabled val="1"/>
        </dgm:presLayoutVars>
      </dgm:prSet>
      <dgm:spPr/>
      <dgm:t>
        <a:bodyPr/>
        <a:lstStyle/>
        <a:p>
          <a:endParaRPr lang="en-AU"/>
        </a:p>
      </dgm:t>
    </dgm:pt>
    <dgm:pt modelId="{DB84B119-6534-4DB5-91D8-90AEAE56BD1D}" type="pres">
      <dgm:prSet presAssocID="{D9995072-DEA3-480E-A99A-4AE10DE723CA}" presName="levelTx" presStyleLbl="revTx" presStyleIdx="0" presStyleCnt="0">
        <dgm:presLayoutVars>
          <dgm:chMax val="1"/>
          <dgm:bulletEnabled val="1"/>
        </dgm:presLayoutVars>
      </dgm:prSet>
      <dgm:spPr/>
      <dgm:t>
        <a:bodyPr/>
        <a:lstStyle/>
        <a:p>
          <a:endParaRPr lang="en-AU"/>
        </a:p>
      </dgm:t>
    </dgm:pt>
    <dgm:pt modelId="{CE1FC635-5D07-48C2-97F5-CCEFE1715618}" type="pres">
      <dgm:prSet presAssocID="{40221B65-24CD-416B-92F5-0C67E1FAFB6F}" presName="Name8" presStyleCnt="0"/>
      <dgm:spPr/>
    </dgm:pt>
    <dgm:pt modelId="{6796B643-952F-47A1-9E11-10A4E3887503}" type="pres">
      <dgm:prSet presAssocID="{40221B65-24CD-416B-92F5-0C67E1FAFB6F}" presName="level" presStyleLbl="node1" presStyleIdx="1" presStyleCnt="4">
        <dgm:presLayoutVars>
          <dgm:chMax val="1"/>
          <dgm:bulletEnabled val="1"/>
        </dgm:presLayoutVars>
      </dgm:prSet>
      <dgm:spPr/>
      <dgm:t>
        <a:bodyPr/>
        <a:lstStyle/>
        <a:p>
          <a:endParaRPr lang="en-AU"/>
        </a:p>
      </dgm:t>
    </dgm:pt>
    <dgm:pt modelId="{AAA7F6F3-B1B1-4CFE-8453-E2D55EF5DEE3}" type="pres">
      <dgm:prSet presAssocID="{40221B65-24CD-416B-92F5-0C67E1FAFB6F}" presName="levelTx" presStyleLbl="revTx" presStyleIdx="0" presStyleCnt="0">
        <dgm:presLayoutVars>
          <dgm:chMax val="1"/>
          <dgm:bulletEnabled val="1"/>
        </dgm:presLayoutVars>
      </dgm:prSet>
      <dgm:spPr/>
      <dgm:t>
        <a:bodyPr/>
        <a:lstStyle/>
        <a:p>
          <a:endParaRPr lang="en-AU"/>
        </a:p>
      </dgm:t>
    </dgm:pt>
    <dgm:pt modelId="{F30D54D1-FF55-4179-AFC2-9B89D91DBCB7}" type="pres">
      <dgm:prSet presAssocID="{0FE01996-01AD-48D8-A7A0-E6FD00B07C81}" presName="Name8" presStyleCnt="0"/>
      <dgm:spPr/>
    </dgm:pt>
    <dgm:pt modelId="{53CB0208-885E-45DA-B5E5-0195D03D919C}" type="pres">
      <dgm:prSet presAssocID="{0FE01996-01AD-48D8-A7A0-E6FD00B07C81}" presName="level" presStyleLbl="node1" presStyleIdx="2" presStyleCnt="4">
        <dgm:presLayoutVars>
          <dgm:chMax val="1"/>
          <dgm:bulletEnabled val="1"/>
        </dgm:presLayoutVars>
      </dgm:prSet>
      <dgm:spPr/>
      <dgm:t>
        <a:bodyPr/>
        <a:lstStyle/>
        <a:p>
          <a:endParaRPr lang="en-AU"/>
        </a:p>
      </dgm:t>
    </dgm:pt>
    <dgm:pt modelId="{100162DE-86EE-4507-8B48-BEF709B88AD4}" type="pres">
      <dgm:prSet presAssocID="{0FE01996-01AD-48D8-A7A0-E6FD00B07C81}" presName="levelTx" presStyleLbl="revTx" presStyleIdx="0" presStyleCnt="0">
        <dgm:presLayoutVars>
          <dgm:chMax val="1"/>
          <dgm:bulletEnabled val="1"/>
        </dgm:presLayoutVars>
      </dgm:prSet>
      <dgm:spPr/>
      <dgm:t>
        <a:bodyPr/>
        <a:lstStyle/>
        <a:p>
          <a:endParaRPr lang="en-AU"/>
        </a:p>
      </dgm:t>
    </dgm:pt>
    <dgm:pt modelId="{5202CEA7-13C2-4B72-96D8-8C4493C93800}" type="pres">
      <dgm:prSet presAssocID="{D666BC0F-F573-4793-87E4-C5FB200A0987}" presName="Name8" presStyleCnt="0"/>
      <dgm:spPr/>
    </dgm:pt>
    <dgm:pt modelId="{7439F5EA-A7B0-4CA4-9187-D56E2F41E78A}" type="pres">
      <dgm:prSet presAssocID="{D666BC0F-F573-4793-87E4-C5FB200A0987}" presName="level" presStyleLbl="node1" presStyleIdx="3" presStyleCnt="4">
        <dgm:presLayoutVars>
          <dgm:chMax val="1"/>
          <dgm:bulletEnabled val="1"/>
        </dgm:presLayoutVars>
      </dgm:prSet>
      <dgm:spPr/>
      <dgm:t>
        <a:bodyPr/>
        <a:lstStyle/>
        <a:p>
          <a:endParaRPr lang="en-AU"/>
        </a:p>
      </dgm:t>
    </dgm:pt>
    <dgm:pt modelId="{6959B704-9878-4D10-8598-3B17693737F3}" type="pres">
      <dgm:prSet presAssocID="{D666BC0F-F573-4793-87E4-C5FB200A0987}" presName="levelTx" presStyleLbl="revTx" presStyleIdx="0" presStyleCnt="0">
        <dgm:presLayoutVars>
          <dgm:chMax val="1"/>
          <dgm:bulletEnabled val="1"/>
        </dgm:presLayoutVars>
      </dgm:prSet>
      <dgm:spPr/>
      <dgm:t>
        <a:bodyPr/>
        <a:lstStyle/>
        <a:p>
          <a:endParaRPr lang="en-AU"/>
        </a:p>
      </dgm:t>
    </dgm:pt>
  </dgm:ptLst>
  <dgm:cxnLst>
    <dgm:cxn modelId="{057A78FD-4B10-4697-B08D-C0C144F93118}" srcId="{354B90D2-4136-46E5-BFD3-1ED9EDE4D4E8}" destId="{D9995072-DEA3-480E-A99A-4AE10DE723CA}" srcOrd="0" destOrd="0" parTransId="{D8AB1795-CD78-4782-9833-4C316F4271BA}" sibTransId="{332257A5-10E9-4C41-93EE-8D17C55A0A32}"/>
    <dgm:cxn modelId="{D3A7C65C-85D8-4CE9-9ED3-B727B577328A}" type="presOf" srcId="{40221B65-24CD-416B-92F5-0C67E1FAFB6F}" destId="{6796B643-952F-47A1-9E11-10A4E3887503}" srcOrd="0" destOrd="0" presId="urn:microsoft.com/office/officeart/2005/8/layout/pyramid1"/>
    <dgm:cxn modelId="{CAE94894-D266-4591-89DD-CD572702943F}" type="presOf" srcId="{0FE01996-01AD-48D8-A7A0-E6FD00B07C81}" destId="{100162DE-86EE-4507-8B48-BEF709B88AD4}" srcOrd="1" destOrd="0" presId="urn:microsoft.com/office/officeart/2005/8/layout/pyramid1"/>
    <dgm:cxn modelId="{DE2D954A-A8D0-4FFB-A0F2-01CC5156ED44}" srcId="{354B90D2-4136-46E5-BFD3-1ED9EDE4D4E8}" destId="{40221B65-24CD-416B-92F5-0C67E1FAFB6F}" srcOrd="1" destOrd="0" parTransId="{2B443BE5-39DE-4E68-9DD4-429CA68EFC25}" sibTransId="{7EB672F1-4064-414F-B84C-F5D90A7DBF8D}"/>
    <dgm:cxn modelId="{39C65B11-CD0C-4D07-8A0B-2BC450D13391}" type="presOf" srcId="{D666BC0F-F573-4793-87E4-C5FB200A0987}" destId="{6959B704-9878-4D10-8598-3B17693737F3}" srcOrd="1" destOrd="0" presId="urn:microsoft.com/office/officeart/2005/8/layout/pyramid1"/>
    <dgm:cxn modelId="{49922BCC-E511-4F68-BB19-854C7C806E6E}" type="presOf" srcId="{D9995072-DEA3-480E-A99A-4AE10DE723CA}" destId="{DB84B119-6534-4DB5-91D8-90AEAE56BD1D}" srcOrd="1" destOrd="0" presId="urn:microsoft.com/office/officeart/2005/8/layout/pyramid1"/>
    <dgm:cxn modelId="{4BB759C1-CCB2-4BDD-8FB9-669B1A4B81C3}" type="presOf" srcId="{0FE01996-01AD-48D8-A7A0-E6FD00B07C81}" destId="{53CB0208-885E-45DA-B5E5-0195D03D919C}" srcOrd="0" destOrd="0" presId="urn:microsoft.com/office/officeart/2005/8/layout/pyramid1"/>
    <dgm:cxn modelId="{8B3E140A-FB5E-49BF-BE52-2984D649AC02}" type="presOf" srcId="{D666BC0F-F573-4793-87E4-C5FB200A0987}" destId="{7439F5EA-A7B0-4CA4-9187-D56E2F41E78A}" srcOrd="0" destOrd="0" presId="urn:microsoft.com/office/officeart/2005/8/layout/pyramid1"/>
    <dgm:cxn modelId="{6B6780FC-A31C-43EB-9144-33EEF5B8AD7C}" type="presOf" srcId="{40221B65-24CD-416B-92F5-0C67E1FAFB6F}" destId="{AAA7F6F3-B1B1-4CFE-8453-E2D55EF5DEE3}" srcOrd="1" destOrd="0" presId="urn:microsoft.com/office/officeart/2005/8/layout/pyramid1"/>
    <dgm:cxn modelId="{F2314894-5615-4ECF-968A-6752405C807D}" srcId="{354B90D2-4136-46E5-BFD3-1ED9EDE4D4E8}" destId="{D666BC0F-F573-4793-87E4-C5FB200A0987}" srcOrd="3" destOrd="0" parTransId="{5EE57E69-1131-41D2-ADD4-F1C3BF2DCB5B}" sibTransId="{31F036F0-6E4B-40A2-8F58-469447907D84}"/>
    <dgm:cxn modelId="{4E95C0F3-5D03-4EB9-A0F2-F08EE86518C3}" srcId="{354B90D2-4136-46E5-BFD3-1ED9EDE4D4E8}" destId="{0FE01996-01AD-48D8-A7A0-E6FD00B07C81}" srcOrd="2" destOrd="0" parTransId="{7DB75F7F-C3BE-4A05-B481-E8347A7C26DC}" sibTransId="{9E724C1C-51C9-4094-A252-883D03079A8C}"/>
    <dgm:cxn modelId="{0F8FF153-F448-47AD-B217-116FCC338505}" type="presOf" srcId="{D9995072-DEA3-480E-A99A-4AE10DE723CA}" destId="{366ABE04-AE06-4D0B-ABD3-0CA065B73638}" srcOrd="0" destOrd="0" presId="urn:microsoft.com/office/officeart/2005/8/layout/pyramid1"/>
    <dgm:cxn modelId="{6C292641-B1A2-443A-AA1F-9BF04BDC8A99}" type="presOf" srcId="{354B90D2-4136-46E5-BFD3-1ED9EDE4D4E8}" destId="{A125DC92-E3BE-4761-AD98-7424F1E5485F}" srcOrd="0" destOrd="0" presId="urn:microsoft.com/office/officeart/2005/8/layout/pyramid1"/>
    <dgm:cxn modelId="{7383D2A6-7CB5-4B08-A645-2E399DB3AA8F}" type="presParOf" srcId="{A125DC92-E3BE-4761-AD98-7424F1E5485F}" destId="{99AD47D4-EB4B-4A84-8FEC-1237E4359DFE}" srcOrd="0" destOrd="0" presId="urn:microsoft.com/office/officeart/2005/8/layout/pyramid1"/>
    <dgm:cxn modelId="{3832A743-2A6A-43EF-B0E3-49730EF95A72}" type="presParOf" srcId="{99AD47D4-EB4B-4A84-8FEC-1237E4359DFE}" destId="{366ABE04-AE06-4D0B-ABD3-0CA065B73638}" srcOrd="0" destOrd="0" presId="urn:microsoft.com/office/officeart/2005/8/layout/pyramid1"/>
    <dgm:cxn modelId="{F271DDBD-81F6-4810-89B2-CF3ABF85B46E}" type="presParOf" srcId="{99AD47D4-EB4B-4A84-8FEC-1237E4359DFE}" destId="{DB84B119-6534-4DB5-91D8-90AEAE56BD1D}" srcOrd="1" destOrd="0" presId="urn:microsoft.com/office/officeart/2005/8/layout/pyramid1"/>
    <dgm:cxn modelId="{09FB9964-7EB3-4682-8A35-6CF900F3470E}" type="presParOf" srcId="{A125DC92-E3BE-4761-AD98-7424F1E5485F}" destId="{CE1FC635-5D07-48C2-97F5-CCEFE1715618}" srcOrd="1" destOrd="0" presId="urn:microsoft.com/office/officeart/2005/8/layout/pyramid1"/>
    <dgm:cxn modelId="{A1F3B2EE-8764-4FBD-B17B-5E14252EAAD3}" type="presParOf" srcId="{CE1FC635-5D07-48C2-97F5-CCEFE1715618}" destId="{6796B643-952F-47A1-9E11-10A4E3887503}" srcOrd="0" destOrd="0" presId="urn:microsoft.com/office/officeart/2005/8/layout/pyramid1"/>
    <dgm:cxn modelId="{4F97097B-C943-4672-8911-D2376F77D9BF}" type="presParOf" srcId="{CE1FC635-5D07-48C2-97F5-CCEFE1715618}" destId="{AAA7F6F3-B1B1-4CFE-8453-E2D55EF5DEE3}" srcOrd="1" destOrd="0" presId="urn:microsoft.com/office/officeart/2005/8/layout/pyramid1"/>
    <dgm:cxn modelId="{C20DB52C-28C7-429E-8106-55ED9682F5F8}" type="presParOf" srcId="{A125DC92-E3BE-4761-AD98-7424F1E5485F}" destId="{F30D54D1-FF55-4179-AFC2-9B89D91DBCB7}" srcOrd="2" destOrd="0" presId="urn:microsoft.com/office/officeart/2005/8/layout/pyramid1"/>
    <dgm:cxn modelId="{DEF60B36-3617-43A4-82CE-5C561BA102A1}" type="presParOf" srcId="{F30D54D1-FF55-4179-AFC2-9B89D91DBCB7}" destId="{53CB0208-885E-45DA-B5E5-0195D03D919C}" srcOrd="0" destOrd="0" presId="urn:microsoft.com/office/officeart/2005/8/layout/pyramid1"/>
    <dgm:cxn modelId="{E6174FE8-4965-466C-8FAE-D5865177EAFC}" type="presParOf" srcId="{F30D54D1-FF55-4179-AFC2-9B89D91DBCB7}" destId="{100162DE-86EE-4507-8B48-BEF709B88AD4}" srcOrd="1" destOrd="0" presId="urn:microsoft.com/office/officeart/2005/8/layout/pyramid1"/>
    <dgm:cxn modelId="{FCD4D1B9-31A4-4E86-BB09-26CE55DA1F44}" type="presParOf" srcId="{A125DC92-E3BE-4761-AD98-7424F1E5485F}" destId="{5202CEA7-13C2-4B72-96D8-8C4493C93800}" srcOrd="3" destOrd="0" presId="urn:microsoft.com/office/officeart/2005/8/layout/pyramid1"/>
    <dgm:cxn modelId="{177FF386-EAE8-45B0-9B65-7D69180A4D1D}" type="presParOf" srcId="{5202CEA7-13C2-4B72-96D8-8C4493C93800}" destId="{7439F5EA-A7B0-4CA4-9187-D56E2F41E78A}" srcOrd="0" destOrd="0" presId="urn:microsoft.com/office/officeart/2005/8/layout/pyramid1"/>
    <dgm:cxn modelId="{306830A7-EF58-42A0-9FB7-6F223D70EC85}" type="presParOf" srcId="{5202CEA7-13C2-4B72-96D8-8C4493C93800}" destId="{6959B704-9878-4D10-8598-3B17693737F3}"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D1225-A7C0-4F16-BF19-871127473706}">
      <dsp:nvSpPr>
        <dsp:cNvPr id="0" name=""/>
        <dsp:cNvSpPr/>
      </dsp:nvSpPr>
      <dsp:spPr>
        <a:xfrm rot="10800000">
          <a:off x="0" y="0"/>
          <a:ext cx="4663044" cy="1016000"/>
        </a:xfrm>
        <a:prstGeom prst="trapezoid">
          <a:avLst>
            <a:gd name="adj" fmla="val 57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AU" sz="2200" b="1" kern="1200" dirty="0" smtClean="0">
              <a:solidFill>
                <a:schemeClr val="tx1"/>
              </a:solidFill>
            </a:rPr>
            <a:t>From </a:t>
          </a:r>
          <a:r>
            <a:rPr lang="en-AU" sz="2200" b="1" kern="1200" dirty="0" smtClean="0">
              <a:solidFill>
                <a:schemeClr val="tx1"/>
              </a:solidFill>
              <a:effectLst>
                <a:outerShdw blurRad="38100" dist="38100" dir="2700000" algn="tl">
                  <a:srgbClr val="000000">
                    <a:alpha val="43137"/>
                  </a:srgbClr>
                </a:outerShdw>
              </a:effectLst>
            </a:rPr>
            <a:t>within</a:t>
          </a:r>
          <a:r>
            <a:rPr lang="en-AU" sz="2200" b="1" kern="1200" dirty="0" smtClean="0">
              <a:solidFill>
                <a:schemeClr val="tx1"/>
              </a:solidFill>
            </a:rPr>
            <a:t> the company</a:t>
          </a:r>
          <a:endParaRPr lang="en-AU" sz="2200" b="1" kern="1200" dirty="0">
            <a:solidFill>
              <a:schemeClr val="tx1"/>
            </a:solidFill>
          </a:endParaRPr>
        </a:p>
      </dsp:txBody>
      <dsp:txXfrm rot="-10800000">
        <a:off x="816032" y="0"/>
        <a:ext cx="3030978" cy="1016000"/>
      </dsp:txXfrm>
    </dsp:sp>
    <dsp:sp modelId="{B274E8EF-5D0B-43C1-B063-D297CA6A327D}">
      <dsp:nvSpPr>
        <dsp:cNvPr id="0" name=""/>
        <dsp:cNvSpPr/>
      </dsp:nvSpPr>
      <dsp:spPr>
        <a:xfrm rot="10800000">
          <a:off x="582880" y="1016000"/>
          <a:ext cx="3497282" cy="1016000"/>
        </a:xfrm>
        <a:prstGeom prst="trapezoid">
          <a:avLst>
            <a:gd name="adj" fmla="val 57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AU" sz="2200" b="1" kern="1200" dirty="0" smtClean="0">
              <a:solidFill>
                <a:schemeClr val="tx1"/>
              </a:solidFill>
            </a:rPr>
            <a:t>Using their networks</a:t>
          </a:r>
        </a:p>
      </dsp:txBody>
      <dsp:txXfrm rot="-10800000">
        <a:off x="1194905" y="1016000"/>
        <a:ext cx="2273233" cy="1016000"/>
      </dsp:txXfrm>
    </dsp:sp>
    <dsp:sp modelId="{51A46796-32F6-4A6F-B52B-E720D9382596}">
      <dsp:nvSpPr>
        <dsp:cNvPr id="0" name=""/>
        <dsp:cNvSpPr/>
      </dsp:nvSpPr>
      <dsp:spPr>
        <a:xfrm rot="10800000">
          <a:off x="1165761" y="2032000"/>
          <a:ext cx="2331522" cy="1016000"/>
        </a:xfrm>
        <a:prstGeom prst="trapezoid">
          <a:avLst>
            <a:gd name="adj" fmla="val 57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AU" sz="2200" b="1" kern="1200" dirty="0" smtClean="0">
              <a:solidFill>
                <a:schemeClr val="tx1"/>
              </a:solidFill>
            </a:rPr>
            <a:t>Using an agency</a:t>
          </a:r>
        </a:p>
      </dsp:txBody>
      <dsp:txXfrm rot="-10800000">
        <a:off x="1573777" y="2032000"/>
        <a:ext cx="1515489" cy="1016000"/>
      </dsp:txXfrm>
    </dsp:sp>
    <dsp:sp modelId="{31F32AC0-84DE-43A2-A5AD-5C09E036FA6B}">
      <dsp:nvSpPr>
        <dsp:cNvPr id="0" name=""/>
        <dsp:cNvSpPr/>
      </dsp:nvSpPr>
      <dsp:spPr>
        <a:xfrm rot="10800000">
          <a:off x="1748641" y="3047999"/>
          <a:ext cx="1165761" cy="1016000"/>
        </a:xfrm>
        <a:prstGeom prst="trapezoid">
          <a:avLst>
            <a:gd name="adj" fmla="val 57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en-AU" sz="6400" b="1" kern="1200" dirty="0" smtClean="0">
            <a:solidFill>
              <a:schemeClr val="tx1"/>
            </a:solidFill>
          </a:endParaRPr>
        </a:p>
      </dsp:txBody>
      <dsp:txXfrm rot="-10800000">
        <a:off x="1748641" y="3047999"/>
        <a:ext cx="1165761"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ABE04-AE06-4D0B-ABD3-0CA065B73638}">
      <dsp:nvSpPr>
        <dsp:cNvPr id="0" name=""/>
        <dsp:cNvSpPr/>
      </dsp:nvSpPr>
      <dsp:spPr>
        <a:xfrm>
          <a:off x="1763630" y="0"/>
          <a:ext cx="1197923" cy="1016000"/>
        </a:xfrm>
        <a:prstGeom prst="trapezoid">
          <a:avLst>
            <a:gd name="adj" fmla="val 589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en-AU" sz="6400" b="1" kern="1200" dirty="0">
            <a:solidFill>
              <a:schemeClr val="tx1"/>
            </a:solidFill>
            <a:effectLst>
              <a:outerShdw blurRad="38100" dist="38100" dir="2700000" algn="tl">
                <a:srgbClr val="000000">
                  <a:alpha val="43137"/>
                </a:srgbClr>
              </a:outerShdw>
            </a:effectLst>
          </a:endParaRPr>
        </a:p>
      </dsp:txBody>
      <dsp:txXfrm>
        <a:off x="1763630" y="0"/>
        <a:ext cx="1197923" cy="1016000"/>
      </dsp:txXfrm>
    </dsp:sp>
    <dsp:sp modelId="{6796B643-952F-47A1-9E11-10A4E3887503}">
      <dsp:nvSpPr>
        <dsp:cNvPr id="0" name=""/>
        <dsp:cNvSpPr/>
      </dsp:nvSpPr>
      <dsp:spPr>
        <a:xfrm>
          <a:off x="1197923" y="1015999"/>
          <a:ext cx="2395847" cy="1016000"/>
        </a:xfrm>
        <a:prstGeom prst="trapezoid">
          <a:avLst>
            <a:gd name="adj" fmla="val 589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AU" sz="2200" b="1" kern="1200" dirty="0" smtClean="0">
              <a:solidFill>
                <a:schemeClr val="tx1"/>
              </a:solidFill>
              <a:effectLst>
                <a:outerShdw blurRad="38100" dist="38100" dir="2700000" algn="tl">
                  <a:srgbClr val="000000">
                    <a:alpha val="43137"/>
                  </a:srgbClr>
                </a:outerShdw>
              </a:effectLst>
            </a:rPr>
            <a:t>Using an agency</a:t>
          </a:r>
        </a:p>
      </dsp:txBody>
      <dsp:txXfrm>
        <a:off x="1617196" y="1015999"/>
        <a:ext cx="1557300" cy="1016000"/>
      </dsp:txXfrm>
    </dsp:sp>
    <dsp:sp modelId="{53CB0208-885E-45DA-B5E5-0195D03D919C}">
      <dsp:nvSpPr>
        <dsp:cNvPr id="0" name=""/>
        <dsp:cNvSpPr/>
      </dsp:nvSpPr>
      <dsp:spPr>
        <a:xfrm>
          <a:off x="598961" y="2031999"/>
          <a:ext cx="3593770" cy="1016000"/>
        </a:xfrm>
        <a:prstGeom prst="trapezoid">
          <a:avLst>
            <a:gd name="adj" fmla="val 589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AU" sz="2200" b="1" kern="1200" dirty="0" smtClean="0">
              <a:solidFill>
                <a:schemeClr val="tx1"/>
              </a:solidFill>
              <a:effectLst>
                <a:outerShdw blurRad="38100" dist="38100" dir="2700000" algn="tl">
                  <a:srgbClr val="000000">
                    <a:alpha val="43137"/>
                  </a:srgbClr>
                </a:outerShdw>
              </a:effectLst>
            </a:rPr>
            <a:t>Using their networks</a:t>
          </a:r>
        </a:p>
      </dsp:txBody>
      <dsp:txXfrm>
        <a:off x="1227871" y="2031999"/>
        <a:ext cx="2335950" cy="1016000"/>
      </dsp:txXfrm>
    </dsp:sp>
    <dsp:sp modelId="{7439F5EA-A7B0-4CA4-9187-D56E2F41E78A}">
      <dsp:nvSpPr>
        <dsp:cNvPr id="0" name=""/>
        <dsp:cNvSpPr/>
      </dsp:nvSpPr>
      <dsp:spPr>
        <a:xfrm>
          <a:off x="0" y="3047999"/>
          <a:ext cx="4791694" cy="1016000"/>
        </a:xfrm>
        <a:prstGeom prst="trapezoid">
          <a:avLst>
            <a:gd name="adj" fmla="val 589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AU" sz="2200" b="1" kern="1200" dirty="0" smtClean="0">
              <a:solidFill>
                <a:schemeClr val="tx1"/>
              </a:solidFill>
              <a:effectLst>
                <a:outerShdw blurRad="38100" dist="38100" dir="2700000" algn="tl">
                  <a:srgbClr val="000000">
                    <a:alpha val="43137"/>
                  </a:srgbClr>
                </a:outerShdw>
              </a:effectLst>
            </a:rPr>
            <a:t>From within the company</a:t>
          </a:r>
        </a:p>
      </dsp:txBody>
      <dsp:txXfrm>
        <a:off x="838546" y="3047999"/>
        <a:ext cx="3114601"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88823-2ED4-40E4-BF84-E20E869D7E47}" type="datetimeFigureOut">
              <a:rPr lang="en-AU" smtClean="0"/>
              <a:t>20/11/2015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D1F70-0AED-4ADF-8E83-84175A01830F}" type="slidenum">
              <a:rPr lang="en-AU" smtClean="0"/>
              <a:t>‹#›</a:t>
            </a:fld>
            <a:endParaRPr lang="en-AU"/>
          </a:p>
        </p:txBody>
      </p:sp>
    </p:spTree>
    <p:extLst>
      <p:ext uri="{BB962C8B-B14F-4D97-AF65-F5344CB8AC3E}">
        <p14:creationId xmlns:p14="http://schemas.microsoft.com/office/powerpoint/2010/main" val="232938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0D6C90F6-6BF9-4708-BB7D-CA22F176AE07}" type="slidenum">
              <a:rPr lang="en-AU">
                <a:solidFill>
                  <a:prstClr val="black"/>
                </a:solidFill>
              </a:rPr>
              <a:pPr>
                <a:defRPr/>
              </a:pPr>
              <a:t>1</a:t>
            </a:fld>
            <a:endParaRPr lang="en-AU" dirty="0">
              <a:solidFill>
                <a:prstClr val="black"/>
              </a:solidFill>
            </a:endParaRPr>
          </a:p>
        </p:txBody>
      </p:sp>
      <p:sp>
        <p:nvSpPr>
          <p:cNvPr id="12289" name="Slide Image Placeholder 1"/>
          <p:cNvSpPr>
            <a:spLocks noGrp="1" noRot="1" noChangeAspect="1" noTextEdit="1"/>
          </p:cNvSpPr>
          <p:nvPr>
            <p:ph type="sldImg"/>
          </p:nvPr>
        </p:nvSpPr>
        <p:spPr>
          <a:xfrm>
            <a:off x="1144588" y="687388"/>
            <a:ext cx="4568825" cy="3425825"/>
          </a:xfrm>
          <a:ln/>
        </p:spPr>
      </p:sp>
      <p:sp>
        <p:nvSpPr>
          <p:cNvPr id="12290" name="Notes Placeholder 2"/>
          <p:cNvSpPr>
            <a:spLocks noGrp="1"/>
          </p:cNvSpPr>
          <p:nvPr>
            <p:ph type="body" idx="1"/>
          </p:nvPr>
        </p:nvSpPr>
        <p:spPr>
          <a:noFill/>
          <a:ln/>
        </p:spPr>
        <p:txBody>
          <a:bodyPr/>
          <a:lstStyle/>
          <a:p>
            <a:r>
              <a:rPr lang="en-US" dirty="0" smtClean="0">
                <a:ea typeface="ＭＳ Ｐゴシック"/>
                <a:cs typeface="ＭＳ Ｐゴシック"/>
              </a:rPr>
              <a:t>Save this template as a new PowerPoint Presentation, giving it the name you require</a:t>
            </a:r>
            <a:r>
              <a:rPr lang="en-US" baseline="0" dirty="0" smtClean="0">
                <a:ea typeface="ＭＳ Ｐゴシック"/>
                <a:cs typeface="ＭＳ Ｐゴシック"/>
              </a:rPr>
              <a:t> OR copy these templates from Slide Master view into your existing presentation’s Slide Master options</a:t>
            </a:r>
            <a:endParaRPr lang="en-US" dirty="0" smtClean="0">
              <a:ea typeface="ＭＳ Ｐゴシック"/>
              <a:cs typeface="ＭＳ Ｐゴシック"/>
            </a:endParaRPr>
          </a:p>
          <a:p>
            <a:r>
              <a:rPr lang="en-US" dirty="0" smtClean="0">
                <a:ea typeface="ＭＳ Ｐゴシック"/>
                <a:cs typeface="ＭＳ Ｐゴシック"/>
              </a:rPr>
              <a:t>If you go to &gt;View &gt;</a:t>
            </a:r>
            <a:r>
              <a:rPr lang="en-US" baseline="0" dirty="0" smtClean="0">
                <a:ea typeface="ＭＳ Ｐゴシック"/>
                <a:cs typeface="ＭＳ Ｐゴシック"/>
              </a:rPr>
              <a:t> Slide Master you will see this template can be applied in Black, White or Grey background versions (which you will apply as you build or edit your presentation)</a:t>
            </a:r>
          </a:p>
          <a:p>
            <a:r>
              <a:rPr lang="en-US" baseline="0" dirty="0" smtClean="0">
                <a:ea typeface="ＭＳ Ｐゴシック"/>
                <a:cs typeface="ＭＳ Ｐゴシック"/>
              </a:rPr>
              <a:t>Close Slide Master view. You can now construct your presentation.</a:t>
            </a:r>
          </a:p>
          <a:p>
            <a:r>
              <a:rPr lang="en-US" baseline="0" dirty="0" smtClean="0">
                <a:ea typeface="ＭＳ Ｐゴシック"/>
                <a:cs typeface="ＭＳ Ｐゴシック"/>
              </a:rPr>
              <a:t>In the Slides area, select ‘New Slide’ to add a new slide. </a:t>
            </a:r>
          </a:p>
          <a:p>
            <a:r>
              <a:rPr lang="en-US" baseline="0" dirty="0" smtClean="0">
                <a:ea typeface="ＭＳ Ｐゴシック"/>
                <a:cs typeface="ＭＳ Ｐゴシック"/>
              </a:rPr>
              <a:t>To apply a slide style to the new/highlighted slide - in the Slides area, select ‘Layout’ menu, select preferred slide style from the menu (</a:t>
            </a:r>
            <a:r>
              <a:rPr lang="en-US" baseline="0" dirty="0" err="1" smtClean="0">
                <a:ea typeface="ＭＳ Ｐゴシック"/>
                <a:cs typeface="ＭＳ Ｐゴシック"/>
              </a:rPr>
              <a:t>eg</a:t>
            </a:r>
            <a:r>
              <a:rPr lang="en-US" baseline="0" dirty="0" smtClean="0">
                <a:ea typeface="ＭＳ Ｐゴシック"/>
                <a:cs typeface="ＭＳ Ｐゴシック"/>
              </a:rPr>
              <a:t>. ‘Title and Content’) , select ‘Reset’.</a:t>
            </a:r>
          </a:p>
          <a:p>
            <a:r>
              <a:rPr lang="en-US" baseline="0" dirty="0" smtClean="0">
                <a:ea typeface="ＭＳ Ｐゴシック"/>
                <a:cs typeface="ＭＳ Ｐゴシック"/>
              </a:rPr>
              <a:t>If you are updating an existing presentation, existing styles may not automatically update (hence using ‘reset’,) especially if the existing slide has not been produced with a template.</a:t>
            </a:r>
          </a:p>
          <a:p>
            <a:r>
              <a:rPr lang="en-US" baseline="0" dirty="0" smtClean="0">
                <a:ea typeface="ＭＳ Ｐゴシック"/>
                <a:cs typeface="ＭＳ Ｐゴシック"/>
              </a:rPr>
              <a:t>Text from imposed text boxes may need to be cut &amp; pasted into new auto-generated template text boxes etc.</a:t>
            </a:r>
          </a:p>
          <a:p>
            <a:endParaRPr lang="en-US" baseline="0" dirty="0" smtClean="0">
              <a:ea typeface="ＭＳ Ｐゴシック"/>
              <a:cs typeface="ＭＳ Ｐゴシック"/>
            </a:endParaRPr>
          </a:p>
          <a:p>
            <a:r>
              <a:rPr lang="en-US" baseline="0" dirty="0" smtClean="0">
                <a:ea typeface="ＭＳ Ｐゴシック"/>
                <a:cs typeface="ＭＳ Ｐゴシック"/>
              </a:rPr>
              <a:t>You should only use one colour template for each presentation (</a:t>
            </a:r>
            <a:r>
              <a:rPr lang="en-US" baseline="0" dirty="0" err="1" smtClean="0">
                <a:ea typeface="ＭＳ Ｐゴシック"/>
                <a:cs typeface="ＭＳ Ｐゴシック"/>
              </a:rPr>
              <a:t>eg</a:t>
            </a:r>
            <a:r>
              <a:rPr lang="en-US" baseline="0" dirty="0" smtClean="0">
                <a:ea typeface="ＭＳ Ｐゴシック"/>
                <a:cs typeface="ＭＳ Ｐゴシック"/>
              </a:rPr>
              <a:t>. Only black background, or white, or grey – not a combination)</a:t>
            </a:r>
          </a:p>
          <a:p>
            <a:r>
              <a:rPr lang="en-US" baseline="0" dirty="0" smtClean="0">
                <a:ea typeface="ＭＳ Ｐゴシック"/>
                <a:cs typeface="ＭＳ Ｐゴシック"/>
              </a:rPr>
              <a:t>The Design uses only 24pt Arial as the font, with 22pt the minimum text size (used at third level).</a:t>
            </a:r>
          </a:p>
          <a:p>
            <a:endParaRPr lang="en-US" baseline="0" dirty="0" smtClean="0">
              <a:ea typeface="ＭＳ Ｐゴシック"/>
              <a:cs typeface="ＭＳ Ｐゴシック"/>
            </a:endParaRPr>
          </a:p>
          <a:p>
            <a:endParaRPr lang="en-US" baseline="0" dirty="0" smtClean="0">
              <a:ea typeface="ＭＳ Ｐゴシック"/>
              <a:cs typeface="ＭＳ Ｐゴシック"/>
            </a:endParaRPr>
          </a:p>
          <a:p>
            <a:pPr defTabSz="875538">
              <a:defRPr/>
            </a:pPr>
            <a:r>
              <a:rPr lang="en-US" dirty="0" smtClean="0">
                <a:ea typeface="ＭＳ Ｐゴシック"/>
                <a:cs typeface="ＭＳ Ｐゴシック"/>
              </a:rPr>
              <a:t>The title page ‘wave’ graphics can be increased in width, but not height.</a:t>
            </a:r>
          </a:p>
          <a:p>
            <a:endParaRPr lang="en-US" baseline="0" dirty="0" smtClean="0">
              <a:ea typeface="ＭＳ Ｐゴシック"/>
              <a:cs typeface="ＭＳ Ｐゴシック"/>
            </a:endParaRPr>
          </a:p>
        </p:txBody>
      </p:sp>
      <p:sp>
        <p:nvSpPr>
          <p:cNvPr id="12291" name="Slide Number Placeholder 3"/>
          <p:cNvSpPr txBox="1">
            <a:spLocks noGrp="1"/>
          </p:cNvSpPr>
          <p:nvPr/>
        </p:nvSpPr>
        <p:spPr bwMode="auto">
          <a:xfrm>
            <a:off x="3884464" y="8685879"/>
            <a:ext cx="2972005" cy="456703"/>
          </a:xfrm>
          <a:prstGeom prst="rect">
            <a:avLst/>
          </a:prstGeom>
          <a:noFill/>
          <a:ln w="9525">
            <a:noFill/>
            <a:miter lim="800000"/>
            <a:headEnd/>
            <a:tailEnd/>
          </a:ln>
        </p:spPr>
        <p:txBody>
          <a:bodyPr lIns="94838" tIns="47419" rIns="94838" bIns="47419" anchor="b"/>
          <a:lstStyle/>
          <a:p>
            <a:pPr algn="r" defTabSz="948500" fontAlgn="base">
              <a:spcBef>
                <a:spcPct val="0"/>
              </a:spcBef>
              <a:spcAft>
                <a:spcPct val="0"/>
              </a:spcAft>
            </a:pPr>
            <a:fld id="{105165CB-49A6-4291-B934-0D35AB6D5249}" type="slidenum">
              <a:rPr lang="en-AU" sz="1200">
                <a:solidFill>
                  <a:prstClr val="black"/>
                </a:solidFill>
                <a:latin typeface="Arial" charset="0"/>
                <a:ea typeface="ＭＳ Ｐゴシック"/>
              </a:rPr>
              <a:pPr algn="r" defTabSz="948500" fontAlgn="base">
                <a:spcBef>
                  <a:spcPct val="0"/>
                </a:spcBef>
                <a:spcAft>
                  <a:spcPct val="0"/>
                </a:spcAft>
              </a:pPr>
              <a:t>1</a:t>
            </a:fld>
            <a:endParaRPr lang="en-AU" sz="1200">
              <a:solidFill>
                <a:prstClr val="black"/>
              </a:solidFill>
              <a:latin typeface="Arial" charset="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D0D1F70-0AED-4ADF-8E83-84175A01830F}" type="slidenum">
              <a:rPr lang="en-AU" smtClean="0"/>
              <a:t>17</a:t>
            </a:fld>
            <a:endParaRPr lang="en-AU"/>
          </a:p>
        </p:txBody>
      </p:sp>
    </p:spTree>
    <p:extLst>
      <p:ext uri="{BB962C8B-B14F-4D97-AF65-F5344CB8AC3E}">
        <p14:creationId xmlns:p14="http://schemas.microsoft.com/office/powerpoint/2010/main" val="181608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talking about graduate</a:t>
            </a:r>
            <a:r>
              <a:rPr lang="en-AU" baseline="0" dirty="0" smtClean="0"/>
              <a:t> opportunities, ensure you emphasise that graduate programs are only 1 option of many. Encourage students to adopt a broad perspective and to keep all options open. Also talk to students about registering for email alerts and applying for jobs asap.  </a:t>
            </a:r>
          </a:p>
          <a:p>
            <a:endParaRPr lang="en-AU" baseline="0" dirty="0" smtClean="0"/>
          </a:p>
          <a:p>
            <a:r>
              <a:rPr lang="en-AU" baseline="0" dirty="0" smtClean="0"/>
              <a:t>When talking about advertised job boards, make sure you mention some that are relevant to the discipline you are teaching e.g. Design – Pedestrian TV, Finance (</a:t>
            </a:r>
            <a:r>
              <a:rPr lang="en-AU" baseline="0" dirty="0" err="1" smtClean="0"/>
              <a:t>efinancial</a:t>
            </a:r>
            <a:r>
              <a:rPr lang="en-AU" baseline="0" dirty="0" smtClean="0"/>
              <a:t> careers), Psychology (job seeker) etc. </a:t>
            </a:r>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a:solidFill>
                  <a:prstClr val="black"/>
                </a:solidFill>
              </a:rPr>
              <a:pPr>
                <a:defRPr/>
              </a:pPr>
              <a:t>18</a:t>
            </a:fld>
            <a:endParaRPr lang="en-AU">
              <a:solidFill>
                <a:prstClr val="black"/>
              </a:solidFill>
            </a:endParaRPr>
          </a:p>
        </p:txBody>
      </p:sp>
    </p:spTree>
    <p:extLst>
      <p:ext uri="{BB962C8B-B14F-4D97-AF65-F5344CB8AC3E}">
        <p14:creationId xmlns:p14="http://schemas.microsoft.com/office/powerpoint/2010/main" val="105973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solidFill>
                  <a:prstClr val="black"/>
                </a:solidFill>
              </a:rPr>
              <a:pPr>
                <a:defRPr/>
              </a:pPr>
              <a:t>30</a:t>
            </a:fld>
            <a:endParaRPr lang="en-AU">
              <a:solidFill>
                <a:prstClr val="black"/>
              </a:solidFill>
            </a:endParaRPr>
          </a:p>
        </p:txBody>
      </p:sp>
    </p:spTree>
    <p:extLst>
      <p:ext uri="{BB962C8B-B14F-4D97-AF65-F5344CB8AC3E}">
        <p14:creationId xmlns:p14="http://schemas.microsoft.com/office/powerpoint/2010/main" val="118710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4588" y="687388"/>
            <a:ext cx="4568825" cy="3427412"/>
          </a:xfrm>
          <a:ln/>
        </p:spPr>
      </p:sp>
      <p:sp>
        <p:nvSpPr>
          <p:cNvPr id="107523" name="Rectangle 3"/>
          <p:cNvSpPr>
            <a:spLocks noGrp="1" noChangeArrowheads="1"/>
          </p:cNvSpPr>
          <p:nvPr>
            <p:ph type="body" idx="1"/>
          </p:nvPr>
        </p:nvSpPr>
        <p:spPr>
          <a:noFill/>
          <a:ln/>
        </p:spPr>
        <p:txBody>
          <a:bodyPr/>
          <a:lstStyle/>
          <a:p>
            <a:r>
              <a:rPr lang="en-US" dirty="0" smtClean="0">
                <a:latin typeface="Arial" pitchFamily="34" charset="0"/>
              </a:rPr>
              <a:t>Networking is a big component of job search within the media / coms industry </a:t>
            </a:r>
          </a:p>
          <a:p>
            <a:endParaRPr lang="en-US" dirty="0">
              <a:latin typeface="Arial" pitchFamily="34" charset="0"/>
            </a:endParaRPr>
          </a:p>
          <a:p>
            <a:r>
              <a:rPr lang="en-US" dirty="0" smtClean="0">
                <a:latin typeface="Arial" pitchFamily="34" charset="0"/>
              </a:rPr>
              <a:t>Relationships and networks are a central component of how the industry operates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solidFill>
                  <a:prstClr val="black"/>
                </a:solidFill>
              </a:rPr>
              <a:pPr>
                <a:defRPr/>
              </a:pPr>
              <a:t>32</a:t>
            </a:fld>
            <a:endParaRPr lang="en-AU">
              <a:solidFill>
                <a:prstClr val="black"/>
              </a:solidFill>
            </a:endParaRPr>
          </a:p>
        </p:txBody>
      </p:sp>
    </p:spTree>
    <p:extLst>
      <p:ext uri="{BB962C8B-B14F-4D97-AF65-F5344CB8AC3E}">
        <p14:creationId xmlns:p14="http://schemas.microsoft.com/office/powerpoint/2010/main" val="371917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3.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2"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7" name="Slide Number Placeholder 4"/>
          <p:cNvSpPr>
            <a:spLocks noGrp="1"/>
          </p:cNvSpPr>
          <p:nvPr userDrawn="1">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0"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270827071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a:srcRect/>
          <a:stretch>
            <a:fillRect/>
          </a:stretch>
        </p:blipFill>
        <p:spPr bwMode="auto">
          <a:xfrm>
            <a:off x="7696516" y="-9525"/>
            <a:ext cx="1444625" cy="2882900"/>
          </a:xfrm>
          <a:prstGeom prst="rect">
            <a:avLst/>
          </a:prstGeom>
          <a:noFill/>
          <a:ln w="9525">
            <a:noFill/>
            <a:miter lim="800000"/>
            <a:headEnd/>
            <a:tailEnd/>
          </a:ln>
        </p:spPr>
      </p:pic>
      <p:pic>
        <p:nvPicPr>
          <p:cNvPr id="10" name="Picture 9"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1" name="Picture 10"/>
          <p:cNvPicPr>
            <a:picLocks noChangeAspect="1"/>
          </p:cNvPicPr>
          <p:nvPr userDrawn="1"/>
        </p:nvPicPr>
        <p:blipFill>
          <a:blip r:embed="rId4"/>
          <a:stretch>
            <a:fillRect/>
          </a:stretch>
        </p:blipFill>
        <p:spPr>
          <a:xfrm>
            <a:off x="6268084" y="5346700"/>
            <a:ext cx="2456815" cy="927100"/>
          </a:xfrm>
          <a:prstGeom prst="rect">
            <a:avLst/>
          </a:prstGeom>
        </p:spPr>
      </p:pic>
      <p:sp>
        <p:nvSpPr>
          <p:cNvPr id="12"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13"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extLst>
      <p:ext uri="{BB962C8B-B14F-4D97-AF65-F5344CB8AC3E}">
        <p14:creationId xmlns:p14="http://schemas.microsoft.com/office/powerpoint/2010/main" val="170879677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13"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4" name="TextBox 13"/>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801131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8"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2112674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10" name="Text Placeholder 9"/>
          <p:cNvSpPr>
            <a:spLocks noGrp="1"/>
          </p:cNvSpPr>
          <p:nvPr>
            <p:ph type="body" sz="quarter" idx="12"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5" name="TextBox 14"/>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3235867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7" name="Picture 6"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1"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tx1"/>
                </a:solidFill>
              </a:defRPr>
            </a:lvl1pPr>
          </a:lstStyle>
          <a:p>
            <a:pPr lvl="0"/>
            <a:r>
              <a:rPr lang="en-US" dirty="0" smtClean="0"/>
              <a:t>Presentation title</a:t>
            </a:r>
          </a:p>
        </p:txBody>
      </p:sp>
      <p:sp>
        <p:nvSpPr>
          <p:cNvPr id="12"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2810356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10"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pic>
        <p:nvPicPr>
          <p:cNvPr id="11" name="Picture 10"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2" name="Picture 11"/>
          <p:cNvPicPr>
            <a:picLocks noChangeAspect="1"/>
          </p:cNvPicPr>
          <p:nvPr userDrawn="1"/>
        </p:nvPicPr>
        <p:blipFill>
          <a:blip r:embed="rId4"/>
          <a:stretch>
            <a:fillRect/>
          </a:stretch>
        </p:blipFill>
        <p:spPr>
          <a:xfrm>
            <a:off x="6268084" y="5346700"/>
            <a:ext cx="2456815" cy="927100"/>
          </a:xfrm>
          <a:prstGeom prst="rect">
            <a:avLst/>
          </a:prstGeom>
        </p:spPr>
      </p:pic>
      <p:sp>
        <p:nvSpPr>
          <p:cNvPr id="13"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14"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extLst>
      <p:ext uri="{BB962C8B-B14F-4D97-AF65-F5344CB8AC3E}">
        <p14:creationId xmlns:p14="http://schemas.microsoft.com/office/powerpoint/2010/main" val="2362063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450" y="274638"/>
            <a:ext cx="7499350" cy="1143000"/>
          </a:xfrm>
          <a:prstGeom prst="rect">
            <a:avLst/>
          </a:prstGeo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1187450" y="1600200"/>
            <a:ext cx="7499350" cy="4525963"/>
          </a:xfrm>
          <a:prstGeom prst="rect">
            <a:avLst/>
          </a:prstGeo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a:xfrm>
            <a:off x="7591425" y="6356350"/>
            <a:ext cx="1373188" cy="365125"/>
          </a:xfrm>
          <a:prstGeom prst="rect">
            <a:avLst/>
          </a:prstGeom>
        </p:spPr>
        <p:txBody>
          <a:bodyPr/>
          <a:lstStyle>
            <a:lvl1pPr>
              <a:defRPr>
                <a:solidFill>
                  <a:schemeClr val="bg1"/>
                </a:solidFill>
              </a:defRPr>
            </a:lvl1pPr>
          </a:lstStyle>
          <a:p>
            <a:pPr fontAlgn="base">
              <a:spcBef>
                <a:spcPct val="0"/>
              </a:spcBef>
              <a:spcAft>
                <a:spcPct val="0"/>
              </a:spcAft>
              <a:defRPr/>
            </a:pPr>
            <a:fld id="{FCD6408C-2F27-4ED9-B0AE-6539A769639F}" type="datetime1">
              <a:rPr lang="en-US" smtClean="0">
                <a:solidFill>
                  <a:srgbClr val="000000"/>
                </a:solidFill>
                <a:ea typeface="ＭＳ Ｐゴシック"/>
              </a:rPr>
              <a:pPr fontAlgn="base">
                <a:spcBef>
                  <a:spcPct val="0"/>
                </a:spcBef>
                <a:spcAft>
                  <a:spcPct val="0"/>
                </a:spcAft>
                <a:defRPr/>
              </a:pPr>
              <a:t>11/20/2015</a:t>
            </a:fld>
            <a:endParaRPr lang="en-AU" dirty="0">
              <a:solidFill>
                <a:srgbClr val="000000"/>
              </a:solidFill>
              <a:ea typeface="ＭＳ Ｐゴシック"/>
            </a:endParaRPr>
          </a:p>
        </p:txBody>
      </p:sp>
      <p:sp>
        <p:nvSpPr>
          <p:cNvPr id="5" name="Footer Placeholder 4"/>
          <p:cNvSpPr>
            <a:spLocks noGrp="1"/>
          </p:cNvSpPr>
          <p:nvPr>
            <p:ph type="ftr" sz="quarter" idx="11"/>
          </p:nvPr>
        </p:nvSpPr>
        <p:spPr>
          <a:xfrm>
            <a:off x="2916238" y="6381750"/>
            <a:ext cx="1871662" cy="339725"/>
          </a:xfrm>
          <a:prstGeom prst="rect">
            <a:avLst/>
          </a:prstGeom>
        </p:spPr>
        <p:txBody>
          <a:bodyPr/>
          <a:lstStyle>
            <a:lvl1pPr>
              <a:defRPr>
                <a:solidFill>
                  <a:schemeClr val="bg1"/>
                </a:solidFill>
              </a:defRPr>
            </a:lvl1pPr>
          </a:lstStyle>
          <a:p>
            <a:pPr fontAlgn="base">
              <a:spcBef>
                <a:spcPct val="0"/>
              </a:spcBef>
              <a:spcAft>
                <a:spcPct val="0"/>
              </a:spcAft>
              <a:defRPr/>
            </a:pPr>
            <a:endParaRPr lang="en-AU" dirty="0">
              <a:solidFill>
                <a:srgbClr val="000000"/>
              </a:solidFill>
              <a:ea typeface="ＭＳ Ｐゴシック"/>
            </a:endParaRPr>
          </a:p>
        </p:txBody>
      </p:sp>
      <p:sp>
        <p:nvSpPr>
          <p:cNvPr id="6" name="Slide Number Placeholder 5"/>
          <p:cNvSpPr>
            <a:spLocks noGrp="1"/>
          </p:cNvSpPr>
          <p:nvPr>
            <p:ph type="sldNum" sz="quarter" idx="12"/>
          </p:nvPr>
        </p:nvSpPr>
        <p:spPr>
          <a:xfrm>
            <a:off x="5003800" y="6308725"/>
            <a:ext cx="514350" cy="365125"/>
          </a:xfrm>
          <a:prstGeom prst="rect">
            <a:avLst/>
          </a:prstGeom>
        </p:spPr>
        <p:txBody>
          <a:bodyPr/>
          <a:lstStyle>
            <a:lvl1pPr>
              <a:defRPr>
                <a:solidFill>
                  <a:schemeClr val="bg1"/>
                </a:solidFill>
              </a:defRPr>
            </a:lvl1pPr>
          </a:lstStyle>
          <a:p>
            <a:pPr fontAlgn="base">
              <a:spcBef>
                <a:spcPct val="0"/>
              </a:spcBef>
              <a:spcAft>
                <a:spcPct val="0"/>
              </a:spcAft>
              <a:defRPr/>
            </a:pPr>
            <a:fld id="{CF33CDA1-13E1-4F2E-B345-017E7A0ADB6E}" type="slidenum">
              <a:rPr lang="en-AU" smtClean="0">
                <a:solidFill>
                  <a:srgbClr val="000000"/>
                </a:solidFill>
                <a:ea typeface="ＭＳ Ｐゴシック"/>
              </a:rPr>
              <a:pPr fontAlgn="base">
                <a:spcBef>
                  <a:spcPct val="0"/>
                </a:spcBef>
                <a:spcAft>
                  <a:spcPct val="0"/>
                </a:spcAft>
                <a:defRPr/>
              </a:pPr>
              <a:t>‹#›</a:t>
            </a:fld>
            <a:endParaRPr lang="en-AU" dirty="0">
              <a:solidFill>
                <a:srgbClr val="000000"/>
              </a:solidFill>
              <a:ea typeface="ＭＳ Ｐゴシック"/>
            </a:endParaRPr>
          </a:p>
        </p:txBody>
      </p:sp>
    </p:spTree>
    <p:extLst>
      <p:ext uri="{BB962C8B-B14F-4D97-AF65-F5344CB8AC3E}">
        <p14:creationId xmlns:p14="http://schemas.microsoft.com/office/powerpoint/2010/main" val="2314326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373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AU">
              <a:solidFill>
                <a:srgbClr val="FFFFFF"/>
              </a:solidFill>
              <a:ea typeface="ＭＳ Ｐゴシック"/>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AU">
              <a:solidFill>
                <a:srgbClr val="FFFFFF"/>
              </a:solidFill>
              <a:ea typeface="ＭＳ Ｐゴシック"/>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0A5C16EE-A030-45D7-95A3-3362FECD791C}" type="slidenum">
              <a:rPr lang="en-AU">
                <a:solidFill>
                  <a:srgbClr val="FFFFFF"/>
                </a:solidFill>
                <a:ea typeface="ＭＳ Ｐゴシック"/>
              </a:rPr>
              <a:pPr fontAlgn="base">
                <a:spcBef>
                  <a:spcPct val="0"/>
                </a:spcBef>
                <a:spcAft>
                  <a:spcPct val="0"/>
                </a:spcAft>
                <a:defRPr/>
              </a:pPr>
              <a:t>‹#›</a:t>
            </a:fld>
            <a:endParaRPr lang="en-AU">
              <a:solidFill>
                <a:srgbClr val="FFFFFF"/>
              </a:solidFill>
              <a:ea typeface="ＭＳ Ｐゴシック"/>
            </a:endParaRPr>
          </a:p>
        </p:txBody>
      </p:sp>
    </p:spTree>
    <p:extLst>
      <p:ext uri="{BB962C8B-B14F-4D97-AF65-F5344CB8AC3E}">
        <p14:creationId xmlns:p14="http://schemas.microsoft.com/office/powerpoint/2010/main" val="126815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23492587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8"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1"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52490017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8"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579574936"/>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10" name="Text Placeholder 9"/>
          <p:cNvSpPr>
            <a:spLocks noGrp="1"/>
          </p:cNvSpPr>
          <p:nvPr>
            <p:ph type="body" sz="quarter" idx="12"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3186572205"/>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66699" y="342900"/>
            <a:ext cx="6553201" cy="571500"/>
          </a:xfrm>
          <a:prstGeom prst="rect">
            <a:avLst/>
          </a:prstGeom>
        </p:spPr>
        <p:txBody>
          <a:bodyPr/>
          <a:lstStyle>
            <a:lvl1pPr>
              <a:defRPr>
                <a:solidFill>
                  <a:schemeClr val="bg2"/>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266699" y="1438275"/>
            <a:ext cx="6591300" cy="1133475"/>
          </a:xfrm>
          <a:prstGeom prst="rect">
            <a:avLst/>
          </a:prstGeom>
        </p:spPr>
        <p:txBody>
          <a:bodyPr/>
          <a:lstStyle>
            <a:lvl1pPr>
              <a:defRPr>
                <a:solidFill>
                  <a:schemeClr val="bg1"/>
                </a:solidFill>
              </a:defRPr>
            </a:lvl1pPr>
          </a:lstStyle>
          <a:p>
            <a:pPr lvl="0"/>
            <a:r>
              <a:rPr lang="en-US" dirty="0" smtClean="0"/>
              <a:t>Presentation title</a:t>
            </a:r>
          </a:p>
        </p:txBody>
      </p:sp>
    </p:spTree>
    <p:extLst>
      <p:ext uri="{BB962C8B-B14F-4D97-AF65-F5344CB8AC3E}">
        <p14:creationId xmlns:p14="http://schemas.microsoft.com/office/powerpoint/2010/main" val="668653050"/>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33550"/>
            <a:ext cx="6591300" cy="1133475"/>
          </a:xfrm>
          <a:prstGeom prst="rect">
            <a:avLst/>
          </a:prstGeom>
        </p:spPr>
        <p:txBody>
          <a:bodyPr/>
          <a:lstStyle>
            <a:lvl1pPr>
              <a:defRPr baseline="0">
                <a:solidFill>
                  <a:schemeClr val="bg1"/>
                </a:solidFill>
              </a:defRPr>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bg2"/>
                </a:solidFill>
              </a:defRPr>
            </a:lvl1pPr>
          </a:lstStyle>
          <a:p>
            <a:pPr lvl="0"/>
            <a:r>
              <a:rPr lang="en-US" dirty="0" smtClean="0"/>
              <a:t>Presentation tile</a:t>
            </a:r>
          </a:p>
        </p:txBody>
      </p:sp>
    </p:spTree>
    <p:extLst>
      <p:ext uri="{BB962C8B-B14F-4D97-AF65-F5344CB8AC3E}">
        <p14:creationId xmlns:p14="http://schemas.microsoft.com/office/powerpoint/2010/main" val="3582285557"/>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2"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7" name="Slide Number Placeholder 4"/>
          <p:cNvSpPr>
            <a:spLocks noGrp="1"/>
          </p:cNvSpPr>
          <p:nvPr userDrawn="1">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0"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3061926643"/>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8"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1"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528633871"/>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1052088806"/>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95274" y="371475"/>
            <a:ext cx="6553201" cy="914400"/>
          </a:xfrm>
          <a:prstGeom prst="rect">
            <a:avLst/>
          </a:prstGeom>
        </p:spPr>
        <p:txBody>
          <a:bodyPr/>
          <a:lstStyle>
            <a:lvl1pPr marL="0" indent="0">
              <a:defRPr>
                <a:solidFill>
                  <a:schemeClr val="accent4"/>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304800" y="1438275"/>
            <a:ext cx="6591300" cy="1133475"/>
          </a:xfrm>
          <a:prstGeom prst="rect">
            <a:avLst/>
          </a:prstGeom>
        </p:spPr>
        <p:txBody>
          <a:bodyPr/>
          <a:lstStyle>
            <a:lvl1pPr marL="0" indent="0">
              <a:defRPr baseline="0"/>
            </a:lvl1pPr>
          </a:lstStyle>
          <a:p>
            <a:pPr lvl="0"/>
            <a:r>
              <a:rPr lang="en-US" dirty="0" smtClean="0"/>
              <a:t>Presentation title</a:t>
            </a:r>
          </a:p>
        </p:txBody>
      </p:sp>
    </p:spTree>
    <p:extLst>
      <p:ext uri="{BB962C8B-B14F-4D97-AF65-F5344CB8AC3E}">
        <p14:creationId xmlns:p14="http://schemas.microsoft.com/office/powerpoint/2010/main" val="4132825879"/>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5" name="Text Placeholder 13"/>
          <p:cNvSpPr>
            <a:spLocks noGrp="1"/>
          </p:cNvSpPr>
          <p:nvPr>
            <p:ph type="body" sz="quarter" idx="14" hasCustomPrompt="1"/>
          </p:nvPr>
        </p:nvSpPr>
        <p:spPr>
          <a:xfrm>
            <a:off x="304800" y="266700"/>
            <a:ext cx="6591300" cy="4476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7" name="Text Placeholder 13"/>
          <p:cNvSpPr>
            <a:spLocks noGrp="1"/>
          </p:cNvSpPr>
          <p:nvPr>
            <p:ph type="body" sz="quarter" idx="15" hasCustomPrompt="1"/>
          </p:nvPr>
        </p:nvSpPr>
        <p:spPr>
          <a:xfrm>
            <a:off x="304800" y="1771650"/>
            <a:ext cx="6591300" cy="1133475"/>
          </a:xfrm>
          <a:prstGeom prst="rect">
            <a:avLst/>
          </a:prstGeom>
        </p:spPr>
        <p:txBody>
          <a:bodyPr/>
          <a:lstStyle>
            <a:lvl1pPr marL="0" indent="0">
              <a:defRPr baseline="0"/>
            </a:lvl1pPr>
          </a:lstStyle>
          <a:p>
            <a:pPr lvl="0"/>
            <a:r>
              <a:rPr lang="en-US" dirty="0" smtClean="0"/>
              <a:t>Further contact details or call-to-action</a:t>
            </a:r>
          </a:p>
        </p:txBody>
      </p:sp>
    </p:spTree>
    <p:extLst>
      <p:ext uri="{BB962C8B-B14F-4D97-AF65-F5344CB8AC3E}">
        <p14:creationId xmlns:p14="http://schemas.microsoft.com/office/powerpoint/2010/main" val="1698570118"/>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2"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7" name="Slide Number Placeholder 4"/>
          <p:cNvSpPr>
            <a:spLocks noGrp="1"/>
          </p:cNvSpPr>
          <p:nvPr userDrawn="1">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0"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1" name="TextBox 10"/>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209193423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415427019"/>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8"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1"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1750216441"/>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5" name="TextBox 14"/>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3682474072"/>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7" name="Picture 6"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1"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tx1"/>
                </a:solidFill>
              </a:defRPr>
            </a:lvl1pPr>
          </a:lstStyle>
          <a:p>
            <a:pPr lvl="0"/>
            <a:r>
              <a:rPr lang="en-US" dirty="0" smtClean="0"/>
              <a:t>Presentation title</a:t>
            </a:r>
          </a:p>
        </p:txBody>
      </p:sp>
      <p:sp>
        <p:nvSpPr>
          <p:cNvPr id="12"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2361852919"/>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a:srcRect/>
          <a:stretch>
            <a:fillRect/>
          </a:stretch>
        </p:blipFill>
        <p:spPr bwMode="auto">
          <a:xfrm>
            <a:off x="7696516" y="-9525"/>
            <a:ext cx="1444625" cy="2882900"/>
          </a:xfrm>
          <a:prstGeom prst="rect">
            <a:avLst/>
          </a:prstGeom>
          <a:noFill/>
          <a:ln w="9525">
            <a:noFill/>
            <a:miter lim="800000"/>
            <a:headEnd/>
            <a:tailEnd/>
          </a:ln>
        </p:spPr>
      </p:pic>
      <p:pic>
        <p:nvPicPr>
          <p:cNvPr id="10" name="Picture 9"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1" name="Picture 10"/>
          <p:cNvPicPr>
            <a:picLocks noChangeAspect="1"/>
          </p:cNvPicPr>
          <p:nvPr userDrawn="1"/>
        </p:nvPicPr>
        <p:blipFill>
          <a:blip r:embed="rId4"/>
          <a:stretch>
            <a:fillRect/>
          </a:stretch>
        </p:blipFill>
        <p:spPr>
          <a:xfrm>
            <a:off x="6268084" y="5346700"/>
            <a:ext cx="2456815" cy="927100"/>
          </a:xfrm>
          <a:prstGeom prst="rect">
            <a:avLst/>
          </a:prstGeom>
        </p:spPr>
      </p:pic>
      <p:sp>
        <p:nvSpPr>
          <p:cNvPr id="12"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13"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extLst>
      <p:ext uri="{BB962C8B-B14F-4D97-AF65-F5344CB8AC3E}">
        <p14:creationId xmlns:p14="http://schemas.microsoft.com/office/powerpoint/2010/main" val="1391164622"/>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userDrawn="1"/>
        </p:nvSpPr>
        <p:spPr>
          <a:xfrm>
            <a:off x="7088190" y="228602"/>
            <a:ext cx="1685925" cy="461665"/>
          </a:xfrm>
          <a:prstGeom prst="rect">
            <a:avLst/>
          </a:prstGeom>
          <a:noFill/>
        </p:spPr>
        <p:txBody>
          <a:bodyPr>
            <a:spAutoFit/>
          </a:bodyPr>
          <a:lstStyle/>
          <a:p>
            <a:pPr fontAlgn="base">
              <a:spcBef>
                <a:spcPct val="0"/>
              </a:spcBef>
              <a:spcAft>
                <a:spcPct val="0"/>
              </a:spcAft>
              <a:defRPr/>
            </a:pPr>
            <a:r>
              <a:rPr lang="en-US" sz="2400" dirty="0">
                <a:solidFill>
                  <a:srgbClr val="969696"/>
                </a:solidFill>
                <a:ea typeface="ＭＳ Ｐゴシック" charset="-128"/>
                <a:cs typeface="Arial"/>
              </a:rPr>
              <a:t>Swinburne</a:t>
            </a:r>
          </a:p>
        </p:txBody>
      </p:sp>
      <p:sp>
        <p:nvSpPr>
          <p:cNvPr id="8" name="Slide Number Placeholder 4"/>
          <p:cNvSpPr>
            <a:spLocks noGrp="1"/>
          </p:cNvSpPr>
          <p:nvPr>
            <p:ph type="sldNum" sz="quarter" idx="10"/>
          </p:nvPr>
        </p:nvSpPr>
        <p:spPr>
          <a:xfrm>
            <a:off x="6648450" y="6470651"/>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prstClr val="white"/>
                </a:solidFill>
                <a:ea typeface="ＭＳ Ｐゴシック"/>
              </a:rPr>
              <a:pPr fontAlgn="base">
                <a:spcBef>
                  <a:spcPct val="0"/>
                </a:spcBef>
                <a:spcAft>
                  <a:spcPct val="0"/>
                </a:spcAft>
                <a:defRPr/>
              </a:pPr>
              <a:t>‹#›</a:t>
            </a:fld>
            <a:endParaRPr lang="en-US" dirty="0">
              <a:solidFill>
                <a:prstClr val="white"/>
              </a:solidFill>
              <a:ea typeface="ＭＳ Ｐゴシック"/>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0" name="Content Placeholder 2"/>
          <p:cNvSpPr>
            <a:spLocks noGrp="1"/>
          </p:cNvSpPr>
          <p:nvPr>
            <p:ph idx="1" hasCustomPrompt="1"/>
          </p:nvPr>
        </p:nvSpPr>
        <p:spPr>
          <a:xfrm>
            <a:off x="388938" y="1647826"/>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1" name="TextBox 10"/>
          <p:cNvSpPr txBox="1"/>
          <p:nvPr userDrawn="1"/>
        </p:nvSpPr>
        <p:spPr>
          <a:xfrm>
            <a:off x="381001" y="6448426"/>
            <a:ext cx="5838825" cy="261610"/>
          </a:xfrm>
          <a:prstGeom prst="rect">
            <a:avLst/>
          </a:prstGeom>
          <a:noFill/>
        </p:spPr>
        <p:txBody>
          <a:bodyPr wrap="square" rtlCol="0">
            <a:spAutoFit/>
          </a:bodyPr>
          <a:lstStyle/>
          <a:p>
            <a:pPr fontAlgn="base">
              <a:spcBef>
                <a:spcPct val="0"/>
              </a:spcBef>
              <a:spcAft>
                <a:spcPct val="0"/>
              </a:spcAft>
            </a:pPr>
            <a:r>
              <a:rPr lang="en-AU" sz="1100" dirty="0">
                <a:solidFill>
                  <a:prstClr val="white">
                    <a:lumMod val="50000"/>
                  </a:prstClr>
                </a:solidFill>
                <a:ea typeface="ＭＳ Ｐゴシック"/>
              </a:rPr>
              <a:t>SCIENCE  |  TECHNOLOGY  |  INNOVATION  |  BUSINESS  |  DESIGN</a:t>
            </a:r>
          </a:p>
        </p:txBody>
      </p:sp>
      <p:sp>
        <p:nvSpPr>
          <p:cNvPr id="17"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Rectangle 8"/>
          <p:cNvSpPr/>
          <p:nvPr userDrawn="1"/>
        </p:nvSpPr>
        <p:spPr>
          <a:xfrm>
            <a:off x="8845550" y="293688"/>
            <a:ext cx="301625" cy="3000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spTree>
    <p:extLst>
      <p:ext uri="{BB962C8B-B14F-4D97-AF65-F5344CB8AC3E}">
        <p14:creationId xmlns:p14="http://schemas.microsoft.com/office/powerpoint/2010/main" val="2683556236"/>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userDrawn="1"/>
        </p:nvSpPr>
        <p:spPr>
          <a:xfrm>
            <a:off x="7088190" y="228602"/>
            <a:ext cx="1685925" cy="461665"/>
          </a:xfrm>
          <a:prstGeom prst="rect">
            <a:avLst/>
          </a:prstGeom>
          <a:noFill/>
        </p:spPr>
        <p:txBody>
          <a:bodyPr>
            <a:spAutoFit/>
          </a:bodyPr>
          <a:lstStyle/>
          <a:p>
            <a:pPr fontAlgn="base">
              <a:spcBef>
                <a:spcPct val="0"/>
              </a:spcBef>
              <a:spcAft>
                <a:spcPct val="0"/>
              </a:spcAft>
              <a:defRPr/>
            </a:pPr>
            <a:r>
              <a:rPr lang="en-US" sz="2400" dirty="0">
                <a:solidFill>
                  <a:srgbClr val="969696"/>
                </a:solidFill>
                <a:ea typeface="ＭＳ Ｐゴシック" charset="-128"/>
                <a:cs typeface="Arial"/>
              </a:rPr>
              <a:t>Swinburne</a:t>
            </a:r>
          </a:p>
        </p:txBody>
      </p:sp>
      <p:sp>
        <p:nvSpPr>
          <p:cNvPr id="8" name="Slide Number Placeholder 4"/>
          <p:cNvSpPr>
            <a:spLocks noGrp="1"/>
          </p:cNvSpPr>
          <p:nvPr>
            <p:ph type="sldNum" sz="quarter" idx="10"/>
          </p:nvPr>
        </p:nvSpPr>
        <p:spPr>
          <a:xfrm>
            <a:off x="6648450" y="6470651"/>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prstClr val="white"/>
                </a:solidFill>
                <a:ea typeface="ＭＳ Ｐゴシック"/>
              </a:rPr>
              <a:pPr fontAlgn="base">
                <a:spcBef>
                  <a:spcPct val="0"/>
                </a:spcBef>
                <a:spcAft>
                  <a:spcPct val="0"/>
                </a:spcAft>
                <a:defRPr/>
              </a:pPr>
              <a:t>‹#›</a:t>
            </a:fld>
            <a:endParaRPr lang="en-US" dirty="0">
              <a:solidFill>
                <a:prstClr val="white"/>
              </a:solidFill>
              <a:ea typeface="ＭＳ Ｐゴシック"/>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1"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0" name="TextBox 9"/>
          <p:cNvSpPr txBox="1"/>
          <p:nvPr userDrawn="1"/>
        </p:nvSpPr>
        <p:spPr>
          <a:xfrm>
            <a:off x="381001" y="6448426"/>
            <a:ext cx="5838825" cy="261610"/>
          </a:xfrm>
          <a:prstGeom prst="rect">
            <a:avLst/>
          </a:prstGeom>
          <a:noFill/>
        </p:spPr>
        <p:txBody>
          <a:bodyPr wrap="square" rtlCol="0">
            <a:spAutoFit/>
          </a:bodyPr>
          <a:lstStyle/>
          <a:p>
            <a:pPr fontAlgn="base">
              <a:spcBef>
                <a:spcPct val="0"/>
              </a:spcBef>
              <a:spcAft>
                <a:spcPct val="0"/>
              </a:spcAft>
            </a:pPr>
            <a:r>
              <a:rPr lang="en-AU" sz="1100" dirty="0">
                <a:solidFill>
                  <a:srgbClr val="B2B2B2"/>
                </a:solidFill>
                <a:ea typeface="ＭＳ Ｐゴシック"/>
              </a:rPr>
              <a:t>SCIENCE  |  TECHNOLOGY  |  INNOVATION  |  BUSINESS  |  DESIGN</a:t>
            </a:r>
          </a:p>
        </p:txBody>
      </p:sp>
      <p:sp>
        <p:nvSpPr>
          <p:cNvPr id="16"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Rectangle 8"/>
          <p:cNvSpPr/>
          <p:nvPr userDrawn="1"/>
        </p:nvSpPr>
        <p:spPr>
          <a:xfrm>
            <a:off x="8845550" y="293688"/>
            <a:ext cx="301625" cy="3000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spTree>
    <p:extLst>
      <p:ext uri="{BB962C8B-B14F-4D97-AF65-F5344CB8AC3E}">
        <p14:creationId xmlns:p14="http://schemas.microsoft.com/office/powerpoint/2010/main" val="3019680855"/>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ackground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userDrawn="1"/>
        </p:nvSpPr>
        <p:spPr>
          <a:xfrm>
            <a:off x="7088190" y="228602"/>
            <a:ext cx="1685925" cy="461665"/>
          </a:xfrm>
          <a:prstGeom prst="rect">
            <a:avLst/>
          </a:prstGeom>
          <a:noFill/>
        </p:spPr>
        <p:txBody>
          <a:bodyPr>
            <a:spAutoFit/>
          </a:bodyPr>
          <a:lstStyle/>
          <a:p>
            <a:pPr fontAlgn="base">
              <a:spcBef>
                <a:spcPct val="0"/>
              </a:spcBef>
              <a:spcAft>
                <a:spcPct val="0"/>
              </a:spcAft>
              <a:defRPr/>
            </a:pPr>
            <a:r>
              <a:rPr lang="en-US" sz="2400" dirty="0">
                <a:solidFill>
                  <a:srgbClr val="969696"/>
                </a:solidFill>
                <a:ea typeface="ＭＳ Ｐゴシック" charset="-128"/>
                <a:cs typeface="Arial"/>
              </a:rPr>
              <a:t>Swinburne</a:t>
            </a:r>
          </a:p>
        </p:txBody>
      </p:sp>
      <p:sp>
        <p:nvSpPr>
          <p:cNvPr id="8" name="Slide Number Placeholder 4"/>
          <p:cNvSpPr>
            <a:spLocks noGrp="1"/>
          </p:cNvSpPr>
          <p:nvPr>
            <p:ph type="sldNum" sz="quarter" idx="10"/>
          </p:nvPr>
        </p:nvSpPr>
        <p:spPr>
          <a:xfrm>
            <a:off x="6648450" y="6470651"/>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prstClr val="white"/>
                </a:solidFill>
                <a:ea typeface="ＭＳ Ｐゴシック"/>
              </a:rPr>
              <a:pPr fontAlgn="base">
                <a:spcBef>
                  <a:spcPct val="0"/>
                </a:spcBef>
                <a:spcAft>
                  <a:spcPct val="0"/>
                </a:spcAft>
                <a:defRPr/>
              </a:pPr>
              <a:t>‹#›</a:t>
            </a:fld>
            <a:endParaRPr lang="en-US" dirty="0">
              <a:solidFill>
                <a:prstClr val="white"/>
              </a:solidFill>
              <a:ea typeface="ＭＳ Ｐゴシック"/>
            </a:endParaRPr>
          </a:p>
        </p:txBody>
      </p:sp>
      <p:sp>
        <p:nvSpPr>
          <p:cNvPr id="10" name="TextBox 9"/>
          <p:cNvSpPr txBox="1"/>
          <p:nvPr userDrawn="1"/>
        </p:nvSpPr>
        <p:spPr>
          <a:xfrm>
            <a:off x="381001" y="6448426"/>
            <a:ext cx="5838825" cy="261610"/>
          </a:xfrm>
          <a:prstGeom prst="rect">
            <a:avLst/>
          </a:prstGeom>
          <a:noFill/>
        </p:spPr>
        <p:txBody>
          <a:bodyPr wrap="square" rtlCol="0">
            <a:spAutoFit/>
          </a:bodyPr>
          <a:lstStyle/>
          <a:p>
            <a:pPr fontAlgn="base">
              <a:spcBef>
                <a:spcPct val="0"/>
              </a:spcBef>
              <a:spcAft>
                <a:spcPct val="0"/>
              </a:spcAft>
            </a:pPr>
            <a:r>
              <a:rPr lang="en-AU" sz="1100" dirty="0">
                <a:solidFill>
                  <a:srgbClr val="B2B2B2"/>
                </a:solidFill>
                <a:ea typeface="ＭＳ Ｐゴシック"/>
              </a:rPr>
              <a:t>SCIENCE  |  TECHNOLOGY  |  INNOVATION  |  BUSINESS  |  DESIGN</a:t>
            </a:r>
          </a:p>
        </p:txBody>
      </p:sp>
      <p:sp>
        <p:nvSpPr>
          <p:cNvPr id="16"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Rectangle 8"/>
          <p:cNvSpPr/>
          <p:nvPr userDrawn="1"/>
        </p:nvSpPr>
        <p:spPr>
          <a:xfrm>
            <a:off x="8845550" y="293688"/>
            <a:ext cx="301625" cy="3000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spTree>
    <p:extLst>
      <p:ext uri="{BB962C8B-B14F-4D97-AF65-F5344CB8AC3E}">
        <p14:creationId xmlns:p14="http://schemas.microsoft.com/office/powerpoint/2010/main" val="756910936"/>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 column gre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userDrawn="1"/>
        </p:nvSpPr>
        <p:spPr>
          <a:xfrm>
            <a:off x="7088190" y="228602"/>
            <a:ext cx="1685925" cy="461665"/>
          </a:xfrm>
          <a:prstGeom prst="rect">
            <a:avLst/>
          </a:prstGeom>
          <a:noFill/>
        </p:spPr>
        <p:txBody>
          <a:bodyPr>
            <a:spAutoFit/>
          </a:bodyPr>
          <a:lstStyle/>
          <a:p>
            <a:pPr fontAlgn="base">
              <a:spcBef>
                <a:spcPct val="0"/>
              </a:spcBef>
              <a:spcAft>
                <a:spcPct val="0"/>
              </a:spcAft>
              <a:defRPr/>
            </a:pPr>
            <a:r>
              <a:rPr lang="en-US" sz="2400" dirty="0">
                <a:solidFill>
                  <a:srgbClr val="969696"/>
                </a:solidFill>
                <a:ea typeface="ＭＳ Ｐゴシック" charset="-128"/>
                <a:cs typeface="Arial"/>
              </a:rPr>
              <a:t>Swinburne</a:t>
            </a:r>
          </a:p>
        </p:txBody>
      </p:sp>
      <p:sp>
        <p:nvSpPr>
          <p:cNvPr id="10" name="Slide Number Placeholder 4"/>
          <p:cNvSpPr>
            <a:spLocks noGrp="1"/>
          </p:cNvSpPr>
          <p:nvPr>
            <p:ph type="sldNum" sz="quarter" idx="10"/>
          </p:nvPr>
        </p:nvSpPr>
        <p:spPr>
          <a:xfrm>
            <a:off x="6648450" y="6470651"/>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prstClr val="white"/>
                </a:solidFill>
                <a:ea typeface="ＭＳ Ｐゴシック"/>
              </a:rPr>
              <a:pPr fontAlgn="base">
                <a:spcBef>
                  <a:spcPct val="0"/>
                </a:spcBef>
                <a:spcAft>
                  <a:spcPct val="0"/>
                </a:spcAft>
                <a:defRPr/>
              </a:pPr>
              <a:t>‹#›</a:t>
            </a:fld>
            <a:endParaRPr lang="en-US" dirty="0">
              <a:solidFill>
                <a:prstClr val="white"/>
              </a:solidFill>
              <a:ea typeface="ＭＳ Ｐゴシック"/>
            </a:endParaRP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4" name="Content Placeholder 2"/>
          <p:cNvSpPr>
            <a:spLocks noGrp="1"/>
          </p:cNvSpPr>
          <p:nvPr>
            <p:ph idx="1" hasCustomPrompt="1"/>
          </p:nvPr>
        </p:nvSpPr>
        <p:spPr>
          <a:xfrm>
            <a:off x="376238" y="1695451"/>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5" name="Content Placeholder 2"/>
          <p:cNvSpPr>
            <a:spLocks noGrp="1"/>
          </p:cNvSpPr>
          <p:nvPr>
            <p:ph idx="11" hasCustomPrompt="1"/>
          </p:nvPr>
        </p:nvSpPr>
        <p:spPr>
          <a:xfrm>
            <a:off x="4652963" y="1695451"/>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2"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3" name="TextBox 12"/>
          <p:cNvSpPr txBox="1"/>
          <p:nvPr userDrawn="1"/>
        </p:nvSpPr>
        <p:spPr>
          <a:xfrm>
            <a:off x="381001" y="6448426"/>
            <a:ext cx="5838825" cy="261610"/>
          </a:xfrm>
          <a:prstGeom prst="rect">
            <a:avLst/>
          </a:prstGeom>
          <a:noFill/>
        </p:spPr>
        <p:txBody>
          <a:bodyPr wrap="square" rtlCol="0">
            <a:spAutoFit/>
          </a:bodyPr>
          <a:lstStyle/>
          <a:p>
            <a:pPr fontAlgn="base">
              <a:spcBef>
                <a:spcPct val="0"/>
              </a:spcBef>
              <a:spcAft>
                <a:spcPct val="0"/>
              </a:spcAft>
            </a:pPr>
            <a:r>
              <a:rPr lang="en-AU" sz="1100" dirty="0">
                <a:solidFill>
                  <a:prstClr val="white">
                    <a:lumMod val="50000"/>
                  </a:prstClr>
                </a:solidFill>
                <a:ea typeface="ＭＳ Ｐゴシック"/>
              </a:rPr>
              <a:t>SCIENCE  |  TECHNOLOGY  |  INNOVATION  |  BUSINESS  |  DESIGN</a:t>
            </a:r>
          </a:p>
        </p:txBody>
      </p:sp>
      <p:sp>
        <p:nvSpPr>
          <p:cNvPr id="16"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Rectangle 8"/>
          <p:cNvSpPr/>
          <p:nvPr userDrawn="1"/>
        </p:nvSpPr>
        <p:spPr>
          <a:xfrm>
            <a:off x="8845550" y="293688"/>
            <a:ext cx="301625" cy="30003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spTree>
    <p:extLst>
      <p:ext uri="{BB962C8B-B14F-4D97-AF65-F5344CB8AC3E}">
        <p14:creationId xmlns:p14="http://schemas.microsoft.com/office/powerpoint/2010/main" val="3765677758"/>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11" name="Picture 10"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0"/>
            <a:ext cx="9144000" cy="6866467"/>
          </a:xfrm>
          <a:prstGeom prst="rect">
            <a:avLst/>
          </a:prstGeom>
        </p:spPr>
      </p:pic>
      <p:pic>
        <p:nvPicPr>
          <p:cNvPr id="9" name="Picture 8"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0" name="Text Placeholder 9"/>
          <p:cNvSpPr>
            <a:spLocks noGrp="1"/>
          </p:cNvSpPr>
          <p:nvPr>
            <p:ph type="body" sz="quarter" idx="13" hasCustomPrompt="1"/>
          </p:nvPr>
        </p:nvSpPr>
        <p:spPr>
          <a:xfrm>
            <a:off x="295276" y="1200150"/>
            <a:ext cx="5200651" cy="1419367"/>
          </a:xfrm>
          <a:prstGeom prst="rect">
            <a:avLst/>
          </a:prstGeom>
        </p:spPr>
        <p:txBody>
          <a:bodyPr/>
          <a:lstStyle>
            <a:lvl1pPr marL="0" indent="0">
              <a:defRPr sz="3600" baseline="0">
                <a:solidFill>
                  <a:schemeClr val="accent1"/>
                </a:solidFill>
              </a:defRPr>
            </a:lvl1pPr>
          </a:lstStyle>
          <a:p>
            <a:pPr lvl="0"/>
            <a:r>
              <a:rPr lang="en-US" dirty="0" smtClean="0"/>
              <a:t>Presentation title</a:t>
            </a:r>
          </a:p>
        </p:txBody>
      </p:sp>
      <p:sp>
        <p:nvSpPr>
          <p:cNvPr id="14" name="Text Placeholder 13"/>
          <p:cNvSpPr>
            <a:spLocks noGrp="1"/>
          </p:cNvSpPr>
          <p:nvPr>
            <p:ph type="body" sz="quarter" idx="14" hasCustomPrompt="1"/>
          </p:nvPr>
        </p:nvSpPr>
        <p:spPr>
          <a:xfrm>
            <a:off x="304800" y="3114676"/>
            <a:ext cx="4133850" cy="1133475"/>
          </a:xfrm>
          <a:prstGeom prst="rect">
            <a:avLst/>
          </a:prstGeom>
        </p:spPr>
        <p:txBody>
          <a:bodyPr/>
          <a:lstStyle>
            <a:lvl1pPr marL="0" indent="0">
              <a:defRPr baseline="0"/>
            </a:lvl1pPr>
          </a:lstStyle>
          <a:p>
            <a:pPr lvl="0"/>
            <a:r>
              <a:rPr lang="en-US" dirty="0" smtClean="0"/>
              <a:t>Presenter</a:t>
            </a:r>
          </a:p>
        </p:txBody>
      </p:sp>
      <p:pic>
        <p:nvPicPr>
          <p:cNvPr id="8" name="Picture 7"/>
          <p:cNvPicPr>
            <a:picLocks noChangeAspect="1"/>
          </p:cNvPicPr>
          <p:nvPr userDrawn="1"/>
        </p:nvPicPr>
        <p:blipFill>
          <a:blip r:embed="rId4"/>
          <a:stretch>
            <a:fillRect/>
          </a:stretch>
        </p:blipFill>
        <p:spPr>
          <a:xfrm>
            <a:off x="6268084" y="5346700"/>
            <a:ext cx="2456815" cy="927100"/>
          </a:xfrm>
          <a:prstGeom prst="rect">
            <a:avLst/>
          </a:prstGeom>
        </p:spPr>
      </p:pic>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775931123"/>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5" name="Text Placeholder 13"/>
          <p:cNvSpPr>
            <a:spLocks noGrp="1"/>
          </p:cNvSpPr>
          <p:nvPr>
            <p:ph type="body" sz="quarter" idx="14" hasCustomPrompt="1"/>
          </p:nvPr>
        </p:nvSpPr>
        <p:spPr>
          <a:xfrm>
            <a:off x="304800" y="1314451"/>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7" name="Text Placeholder 13"/>
          <p:cNvSpPr>
            <a:spLocks noGrp="1"/>
          </p:cNvSpPr>
          <p:nvPr>
            <p:ph type="body" sz="quarter" idx="15" hasCustomPrompt="1"/>
          </p:nvPr>
        </p:nvSpPr>
        <p:spPr>
          <a:xfrm>
            <a:off x="352427"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pic>
        <p:nvPicPr>
          <p:cNvPr id="10" name="Picture 9"/>
          <p:cNvPicPr>
            <a:picLocks noChangeAspect="1"/>
          </p:cNvPicPr>
          <p:nvPr userDrawn="1"/>
        </p:nvPicPr>
        <p:blipFill>
          <a:blip r:embed="rId4"/>
          <a:stretch>
            <a:fillRect/>
          </a:stretch>
        </p:blipFill>
        <p:spPr>
          <a:xfrm>
            <a:off x="6268084" y="5346700"/>
            <a:ext cx="2456815" cy="927100"/>
          </a:xfrm>
          <a:prstGeom prst="rect">
            <a:avLst/>
          </a:prstGeom>
        </p:spPr>
      </p:pic>
      <p:pic>
        <p:nvPicPr>
          <p:cNvPr id="11"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300449027"/>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95274" y="371475"/>
            <a:ext cx="6553201" cy="914400"/>
          </a:xfrm>
          <a:prstGeom prst="rect">
            <a:avLst/>
          </a:prstGeom>
        </p:spPr>
        <p:txBody>
          <a:bodyPr/>
          <a:lstStyle>
            <a:lvl1pPr marL="0" indent="0">
              <a:defRPr>
                <a:solidFill>
                  <a:schemeClr val="accent4"/>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304800" y="1438275"/>
            <a:ext cx="6591300" cy="1133475"/>
          </a:xfrm>
          <a:prstGeom prst="rect">
            <a:avLst/>
          </a:prstGeom>
        </p:spPr>
        <p:txBody>
          <a:bodyPr/>
          <a:lstStyle>
            <a:lvl1pPr marL="0" indent="0">
              <a:defRPr baseline="0"/>
            </a:lvl1pPr>
          </a:lstStyle>
          <a:p>
            <a:pPr lvl="0"/>
            <a:r>
              <a:rPr lang="en-US" dirty="0" smtClean="0"/>
              <a:t>Presentation title</a:t>
            </a:r>
          </a:p>
        </p:txBody>
      </p:sp>
    </p:spTree>
    <p:extLst>
      <p:ext uri="{BB962C8B-B14F-4D97-AF65-F5344CB8AC3E}">
        <p14:creationId xmlns:p14="http://schemas.microsoft.com/office/powerpoint/2010/main" val="1045611795"/>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ftr" sz="quarter" idx="10"/>
          </p:nvPr>
        </p:nvSpPr>
        <p:spPr>
          <a:xfrm>
            <a:off x="715963" y="6173788"/>
            <a:ext cx="5494337" cy="336550"/>
          </a:xfrm>
          <a:prstGeom prst="rect">
            <a:avLst/>
          </a:prstGeom>
        </p:spPr>
        <p:txBody>
          <a:bodyPr/>
          <a:lstStyle>
            <a:lvl1pPr>
              <a:defRPr/>
            </a:lvl1pPr>
          </a:lstStyle>
          <a:p>
            <a:pPr fontAlgn="base">
              <a:spcBef>
                <a:spcPct val="0"/>
              </a:spcBef>
              <a:spcAft>
                <a:spcPct val="0"/>
              </a:spcAft>
              <a:defRPr/>
            </a:pPr>
            <a:r>
              <a:rPr lang="en-AU">
                <a:solidFill>
                  <a:srgbClr val="FFFFFF"/>
                </a:solidFill>
                <a:ea typeface="ＭＳ Ｐゴシック"/>
              </a:rPr>
              <a:t>Swinburne University of Technology, Melbourne Australia</a:t>
            </a:r>
          </a:p>
        </p:txBody>
      </p:sp>
      <p:sp>
        <p:nvSpPr>
          <p:cNvPr id="5" name="Rectangle 5"/>
          <p:cNvSpPr>
            <a:spLocks noGrp="1" noChangeArrowheads="1"/>
          </p:cNvSpPr>
          <p:nvPr>
            <p:ph type="sldNum" sz="quarter" idx="11"/>
          </p:nvPr>
        </p:nvSpPr>
        <p:spPr>
          <a:xfrm>
            <a:off x="6643688" y="6154738"/>
            <a:ext cx="1812925" cy="365125"/>
          </a:xfrm>
          <a:prstGeom prst="rect">
            <a:avLst/>
          </a:prstGeom>
        </p:spPr>
        <p:txBody>
          <a:bodyPr/>
          <a:lstStyle>
            <a:lvl1pPr>
              <a:defRPr/>
            </a:lvl1pPr>
          </a:lstStyle>
          <a:p>
            <a:pPr fontAlgn="base">
              <a:spcBef>
                <a:spcPct val="0"/>
              </a:spcBef>
              <a:spcAft>
                <a:spcPct val="0"/>
              </a:spcAft>
              <a:defRPr/>
            </a:pPr>
            <a:fld id="{F75994DF-941B-44C5-8040-DFAC5D38B2FD}" type="slidenum">
              <a:rPr lang="en-AU">
                <a:solidFill>
                  <a:srgbClr val="FFFFFF"/>
                </a:solidFill>
                <a:ea typeface="ＭＳ Ｐゴシック"/>
              </a:rPr>
              <a:pPr fontAlgn="base">
                <a:spcBef>
                  <a:spcPct val="0"/>
                </a:spcBef>
                <a:spcAft>
                  <a:spcPct val="0"/>
                </a:spcAft>
                <a:defRPr/>
              </a:pPr>
              <a:t>‹#›</a:t>
            </a:fld>
            <a:endParaRPr lang="en-AU" dirty="0">
              <a:solidFill>
                <a:srgbClr val="FFFFFF"/>
              </a:solidFill>
              <a:ea typeface="ＭＳ Ｐゴシック"/>
            </a:endParaRPr>
          </a:p>
        </p:txBody>
      </p:sp>
    </p:spTree>
    <p:extLst>
      <p:ext uri="{BB962C8B-B14F-4D97-AF65-F5344CB8AC3E}">
        <p14:creationId xmlns:p14="http://schemas.microsoft.com/office/powerpoint/2010/main" val="40958321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79500" y="358775"/>
            <a:ext cx="6997700" cy="685800"/>
          </a:xfrm>
          <a:prstGeom prst="rect">
            <a:avLst/>
          </a:prstGeom>
        </p:spPr>
        <p:txBody>
          <a:bodyPr/>
          <a:lstStyle/>
          <a:p>
            <a:r>
              <a:rPr lang="en-US" smtClean="0"/>
              <a:t>Click to edit Master title style</a:t>
            </a:r>
            <a:endParaRPr lang="en-AU"/>
          </a:p>
        </p:txBody>
      </p:sp>
      <p:sp>
        <p:nvSpPr>
          <p:cNvPr id="3" name="Table Placeholder 2"/>
          <p:cNvSpPr>
            <a:spLocks noGrp="1"/>
          </p:cNvSpPr>
          <p:nvPr>
            <p:ph type="tbl" idx="1"/>
          </p:nvPr>
        </p:nvSpPr>
        <p:spPr>
          <a:xfrm>
            <a:off x="1079500" y="1143000"/>
            <a:ext cx="7543800" cy="4800600"/>
          </a:xfrm>
          <a:prstGeom prst="rect">
            <a:avLst/>
          </a:prstGeom>
        </p:spPr>
        <p:txBody>
          <a:bodyPr/>
          <a:lstStyle/>
          <a:p>
            <a:pPr lvl="0"/>
            <a:endParaRPr lang="en-AU" noProof="0" smtClean="0"/>
          </a:p>
        </p:txBody>
      </p:sp>
      <p:sp>
        <p:nvSpPr>
          <p:cNvPr id="4" name="Slide Number Placeholder 3"/>
          <p:cNvSpPr>
            <a:spLocks noGrp="1"/>
          </p:cNvSpPr>
          <p:nvPr>
            <p:ph type="sldNum" sz="quarter" idx="10"/>
          </p:nvPr>
        </p:nvSpPr>
        <p:spPr>
          <a:xfrm>
            <a:off x="6781800" y="6172200"/>
            <a:ext cx="1905000" cy="457200"/>
          </a:xfrm>
          <a:prstGeom prst="rect">
            <a:avLst/>
          </a:prstGeom>
        </p:spPr>
        <p:txBody>
          <a:bodyPr/>
          <a:lstStyle>
            <a:lvl1pPr>
              <a:defRPr/>
            </a:lvl1pPr>
          </a:lstStyle>
          <a:p>
            <a:pPr fontAlgn="base">
              <a:spcBef>
                <a:spcPct val="0"/>
              </a:spcBef>
              <a:spcAft>
                <a:spcPct val="0"/>
              </a:spcAft>
              <a:defRPr/>
            </a:pPr>
            <a:fld id="{1FE3819B-3B84-4C52-815A-9D4A885533C2}" type="slidenum">
              <a:rPr lang="en-AU">
                <a:solidFill>
                  <a:srgbClr val="FFFFFF"/>
                </a:solidFill>
                <a:ea typeface="ＭＳ Ｐゴシック"/>
              </a:rPr>
              <a:pPr fontAlgn="base">
                <a:spcBef>
                  <a:spcPct val="0"/>
                </a:spcBef>
                <a:spcAft>
                  <a:spcPct val="0"/>
                </a:spcAft>
                <a:defRPr/>
              </a:pPr>
              <a:t>‹#›</a:t>
            </a:fld>
            <a:endParaRPr lang="en-AU">
              <a:solidFill>
                <a:srgbClr val="FFFFFF"/>
              </a:solidFill>
              <a:ea typeface="ＭＳ Ｐゴシック"/>
            </a:endParaRPr>
          </a:p>
        </p:txBody>
      </p:sp>
    </p:spTree>
    <p:extLst>
      <p:ext uri="{BB962C8B-B14F-4D97-AF65-F5344CB8AC3E}">
        <p14:creationId xmlns:p14="http://schemas.microsoft.com/office/powerpoint/2010/main" val="1261427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997670484"/>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8"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124353108"/>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10" name="Text Placeholder 9"/>
          <p:cNvSpPr>
            <a:spLocks noGrp="1"/>
          </p:cNvSpPr>
          <p:nvPr>
            <p:ph type="body" sz="quarter" idx="12"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3400775218"/>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66699" y="342900"/>
            <a:ext cx="6553201" cy="571500"/>
          </a:xfrm>
          <a:prstGeom prst="rect">
            <a:avLst/>
          </a:prstGeom>
        </p:spPr>
        <p:txBody>
          <a:bodyPr/>
          <a:lstStyle>
            <a:lvl1pPr>
              <a:defRPr>
                <a:solidFill>
                  <a:schemeClr val="bg2"/>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266699" y="1438275"/>
            <a:ext cx="6591300" cy="1133475"/>
          </a:xfrm>
          <a:prstGeom prst="rect">
            <a:avLst/>
          </a:prstGeom>
        </p:spPr>
        <p:txBody>
          <a:bodyPr/>
          <a:lstStyle>
            <a:lvl1pPr>
              <a:defRPr>
                <a:solidFill>
                  <a:schemeClr val="bg1"/>
                </a:solidFill>
              </a:defRPr>
            </a:lvl1pPr>
          </a:lstStyle>
          <a:p>
            <a:pPr lvl="0"/>
            <a:r>
              <a:rPr lang="en-US" dirty="0" smtClean="0"/>
              <a:t>Presentation title</a:t>
            </a:r>
          </a:p>
        </p:txBody>
      </p:sp>
    </p:spTree>
    <p:extLst>
      <p:ext uri="{BB962C8B-B14F-4D97-AF65-F5344CB8AC3E}">
        <p14:creationId xmlns:p14="http://schemas.microsoft.com/office/powerpoint/2010/main" val="1841984943"/>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33550"/>
            <a:ext cx="6591300" cy="1133475"/>
          </a:xfrm>
          <a:prstGeom prst="rect">
            <a:avLst/>
          </a:prstGeom>
        </p:spPr>
        <p:txBody>
          <a:bodyPr/>
          <a:lstStyle>
            <a:lvl1pPr>
              <a:defRPr baseline="0">
                <a:solidFill>
                  <a:schemeClr val="bg1"/>
                </a:solidFill>
              </a:defRPr>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bg2"/>
                </a:solidFill>
              </a:defRPr>
            </a:lvl1pPr>
          </a:lstStyle>
          <a:p>
            <a:pPr lvl="0"/>
            <a:r>
              <a:rPr lang="en-US" dirty="0" smtClean="0"/>
              <a:t>Presentation tile</a:t>
            </a:r>
          </a:p>
        </p:txBody>
      </p:sp>
    </p:spTree>
    <p:extLst>
      <p:ext uri="{BB962C8B-B14F-4D97-AF65-F5344CB8AC3E}">
        <p14:creationId xmlns:p14="http://schemas.microsoft.com/office/powerpoint/2010/main" val="3555052402"/>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490877950"/>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0" y="466725"/>
            <a:ext cx="6481763" cy="522288"/>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1619250" y="1619250"/>
            <a:ext cx="3162300" cy="4171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933950" y="1619250"/>
            <a:ext cx="3163888" cy="4171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FFFFFF"/>
              </a:solidFill>
              <a:ea typeface="ＭＳ Ｐゴシック"/>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a:solidFill>
                <a:srgbClr val="FFFFFF"/>
              </a:solidFill>
              <a:ea typeface="ＭＳ Ｐゴシック"/>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DFC76365-5F64-4239-B117-9B86DC7464C0}" type="slidenum">
              <a:rPr lang="en-US">
                <a:solidFill>
                  <a:srgbClr val="FFFFFF"/>
                </a:solidFill>
                <a:ea typeface="ＭＳ Ｐゴシック"/>
              </a:rPr>
              <a:pPr fontAlgn="base">
                <a:spcBef>
                  <a:spcPct val="0"/>
                </a:spcBef>
                <a:spcAft>
                  <a:spcPct val="0"/>
                </a:spcAft>
                <a:defRPr/>
              </a:pPr>
              <a:t>‹#›</a:t>
            </a:fld>
            <a:endParaRPr lang="en-US">
              <a:solidFill>
                <a:srgbClr val="FFFFFF"/>
              </a:solidFill>
              <a:ea typeface="ＭＳ Ｐゴシック"/>
            </a:endParaRPr>
          </a:p>
        </p:txBody>
      </p:sp>
    </p:spTree>
    <p:extLst>
      <p:ext uri="{BB962C8B-B14F-4D97-AF65-F5344CB8AC3E}">
        <p14:creationId xmlns:p14="http://schemas.microsoft.com/office/powerpoint/2010/main" val="22570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3021130219"/>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5" name="Text Placeholder 13"/>
          <p:cNvSpPr>
            <a:spLocks noGrp="1"/>
          </p:cNvSpPr>
          <p:nvPr>
            <p:ph type="body" sz="quarter" idx="14" hasCustomPrompt="1"/>
          </p:nvPr>
        </p:nvSpPr>
        <p:spPr>
          <a:xfrm>
            <a:off x="304800" y="266700"/>
            <a:ext cx="6591300" cy="4476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7" name="Text Placeholder 13"/>
          <p:cNvSpPr>
            <a:spLocks noGrp="1"/>
          </p:cNvSpPr>
          <p:nvPr>
            <p:ph type="body" sz="quarter" idx="15" hasCustomPrompt="1"/>
          </p:nvPr>
        </p:nvSpPr>
        <p:spPr>
          <a:xfrm>
            <a:off x="304800" y="1771650"/>
            <a:ext cx="6591300" cy="1133475"/>
          </a:xfrm>
          <a:prstGeom prst="rect">
            <a:avLst/>
          </a:prstGeom>
        </p:spPr>
        <p:txBody>
          <a:bodyPr/>
          <a:lstStyle>
            <a:lvl1pPr marL="0" indent="0">
              <a:defRPr baseline="0"/>
            </a:lvl1pPr>
          </a:lstStyle>
          <a:p>
            <a:pPr lvl="0"/>
            <a:r>
              <a:rPr lang="en-US" dirty="0" smtClean="0"/>
              <a:t>Further contact details or call-to-action</a:t>
            </a:r>
          </a:p>
        </p:txBody>
      </p:sp>
    </p:spTree>
    <p:extLst>
      <p:ext uri="{BB962C8B-B14F-4D97-AF65-F5344CB8AC3E}">
        <p14:creationId xmlns:p14="http://schemas.microsoft.com/office/powerpoint/2010/main" val="2007906093"/>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8"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2656111005"/>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10" name="Text Placeholder 9"/>
          <p:cNvSpPr>
            <a:spLocks noGrp="1"/>
          </p:cNvSpPr>
          <p:nvPr>
            <p:ph type="body" sz="quarter" idx="12"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289320776"/>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66699" y="342900"/>
            <a:ext cx="6553201" cy="571500"/>
          </a:xfrm>
          <a:prstGeom prst="rect">
            <a:avLst/>
          </a:prstGeom>
        </p:spPr>
        <p:txBody>
          <a:bodyPr/>
          <a:lstStyle>
            <a:lvl1pPr>
              <a:defRPr>
                <a:solidFill>
                  <a:schemeClr val="bg2"/>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266699" y="1438275"/>
            <a:ext cx="6591300" cy="1133475"/>
          </a:xfrm>
          <a:prstGeom prst="rect">
            <a:avLst/>
          </a:prstGeom>
        </p:spPr>
        <p:txBody>
          <a:bodyPr/>
          <a:lstStyle>
            <a:lvl1pPr>
              <a:defRPr>
                <a:solidFill>
                  <a:schemeClr val="bg1"/>
                </a:solidFill>
              </a:defRPr>
            </a:lvl1pPr>
          </a:lstStyle>
          <a:p>
            <a:pPr lvl="0"/>
            <a:r>
              <a:rPr lang="en-US" dirty="0" smtClean="0"/>
              <a:t>Presentation title</a:t>
            </a:r>
          </a:p>
        </p:txBody>
      </p:sp>
    </p:spTree>
    <p:extLst>
      <p:ext uri="{BB962C8B-B14F-4D97-AF65-F5344CB8AC3E}">
        <p14:creationId xmlns:p14="http://schemas.microsoft.com/office/powerpoint/2010/main" val="134550073"/>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33550"/>
            <a:ext cx="6591300" cy="1133475"/>
          </a:xfrm>
          <a:prstGeom prst="rect">
            <a:avLst/>
          </a:prstGeom>
        </p:spPr>
        <p:txBody>
          <a:bodyPr/>
          <a:lstStyle>
            <a:lvl1pPr>
              <a:defRPr baseline="0">
                <a:solidFill>
                  <a:schemeClr val="bg1"/>
                </a:solidFill>
              </a:defRPr>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bg2"/>
                </a:solidFill>
              </a:defRPr>
            </a:lvl1pPr>
          </a:lstStyle>
          <a:p>
            <a:pPr lvl="0"/>
            <a:r>
              <a:rPr lang="en-US" dirty="0" smtClean="0"/>
              <a:t>Presentation tile</a:t>
            </a:r>
          </a:p>
        </p:txBody>
      </p:sp>
    </p:spTree>
    <p:extLst>
      <p:ext uri="{BB962C8B-B14F-4D97-AF65-F5344CB8AC3E}">
        <p14:creationId xmlns:p14="http://schemas.microsoft.com/office/powerpoint/2010/main" val="3749150227"/>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132871806"/>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0" y="466725"/>
            <a:ext cx="6481763" cy="522288"/>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1619250" y="1619250"/>
            <a:ext cx="3162300" cy="4171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933950" y="1619250"/>
            <a:ext cx="3163888" cy="4171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FFFFFF"/>
              </a:solidFill>
              <a:ea typeface="ＭＳ Ｐゴシック"/>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a:solidFill>
                <a:srgbClr val="FFFFFF"/>
              </a:solidFill>
              <a:ea typeface="ＭＳ Ｐゴシック"/>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DFC76365-5F64-4239-B117-9B86DC7464C0}" type="slidenum">
              <a:rPr lang="en-US">
                <a:solidFill>
                  <a:srgbClr val="FFFFFF"/>
                </a:solidFill>
                <a:ea typeface="ＭＳ Ｐゴシック"/>
              </a:rPr>
              <a:pPr fontAlgn="base">
                <a:spcBef>
                  <a:spcPct val="0"/>
                </a:spcBef>
                <a:spcAft>
                  <a:spcPct val="0"/>
                </a:spcAft>
                <a:defRPr/>
              </a:pPr>
              <a:t>‹#›</a:t>
            </a:fld>
            <a:endParaRPr lang="en-US">
              <a:solidFill>
                <a:srgbClr val="FFFFFF"/>
              </a:solidFill>
              <a:ea typeface="ＭＳ Ｐゴシック"/>
            </a:endParaRPr>
          </a:p>
        </p:txBody>
      </p:sp>
    </p:spTree>
    <p:extLst>
      <p:ext uri="{BB962C8B-B14F-4D97-AF65-F5344CB8AC3E}">
        <p14:creationId xmlns:p14="http://schemas.microsoft.com/office/powerpoint/2010/main" val="306813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13"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4" name="TextBox 13"/>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2808826325"/>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8"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1518113560"/>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808080"/>
                </a:solidFil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a:t>
            </a:fld>
            <a:endParaRPr lang="en-US" dirty="0">
              <a:solidFill>
                <a:srgbClr val="808080"/>
              </a:solidFill>
              <a:ea typeface="ＭＳ Ｐゴシック"/>
            </a:endParaRPr>
          </a:p>
        </p:txBody>
      </p:sp>
      <p:sp>
        <p:nvSpPr>
          <p:cNvPr id="10" name="Text Placeholder 9"/>
          <p:cNvSpPr>
            <a:spLocks noGrp="1"/>
          </p:cNvSpPr>
          <p:nvPr>
            <p:ph type="body" sz="quarter" idx="12"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5" name="TextBox 14"/>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3314428858"/>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7" name="Picture 6"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1"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tx1"/>
                </a:solidFill>
              </a:defRPr>
            </a:lvl1pPr>
          </a:lstStyle>
          <a:p>
            <a:pPr lvl="0"/>
            <a:r>
              <a:rPr lang="en-US" dirty="0" smtClean="0"/>
              <a:t>Presentation title</a:t>
            </a:r>
          </a:p>
        </p:txBody>
      </p:sp>
      <p:sp>
        <p:nvSpPr>
          <p:cNvPr id="12"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826252776"/>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2"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7" name="Slide Number Placeholder 4"/>
          <p:cNvSpPr>
            <a:spLocks noGrp="1"/>
          </p:cNvSpPr>
          <p:nvPr userDrawn="1">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0"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1" name="TextBox 10"/>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1824469018"/>
      </p:ext>
    </p:extLst>
  </p:cSld>
  <p:clrMapOvr>
    <a:masterClrMapping/>
  </p:clrMapOv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10"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pic>
        <p:nvPicPr>
          <p:cNvPr id="11" name="Picture 10"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2" name="Picture 11"/>
          <p:cNvPicPr>
            <a:picLocks noChangeAspect="1"/>
          </p:cNvPicPr>
          <p:nvPr userDrawn="1"/>
        </p:nvPicPr>
        <p:blipFill>
          <a:blip r:embed="rId4"/>
          <a:stretch>
            <a:fillRect/>
          </a:stretch>
        </p:blipFill>
        <p:spPr>
          <a:xfrm>
            <a:off x="6268084" y="5346700"/>
            <a:ext cx="2456815" cy="927100"/>
          </a:xfrm>
          <a:prstGeom prst="rect">
            <a:avLst/>
          </a:prstGeom>
        </p:spPr>
      </p:pic>
      <p:sp>
        <p:nvSpPr>
          <p:cNvPr id="13"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14"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extLst>
      <p:ext uri="{BB962C8B-B14F-4D97-AF65-F5344CB8AC3E}">
        <p14:creationId xmlns:p14="http://schemas.microsoft.com/office/powerpoint/2010/main" val="3263038799"/>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ABF42641-3710-4265-BF6F-596A037E4ACE}" type="datetimeFigureOut">
              <a:rPr lang="en-AU">
                <a:solidFill>
                  <a:srgbClr val="FFFFFF"/>
                </a:solidFill>
                <a:ea typeface="ＭＳ Ｐゴシック"/>
              </a:rPr>
              <a:pPr fontAlgn="base">
                <a:spcBef>
                  <a:spcPct val="0"/>
                </a:spcBef>
                <a:spcAft>
                  <a:spcPct val="0"/>
                </a:spcAft>
              </a:pPr>
              <a:t>20/11/2015</a:t>
            </a:fld>
            <a:endParaRPr lang="en-AU">
              <a:solidFill>
                <a:srgbClr val="FFFFFF"/>
              </a:solidFill>
              <a:ea typeface="ＭＳ Ｐゴシック"/>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AU">
              <a:solidFill>
                <a:srgbClr val="FFFFFF"/>
              </a:solidFill>
              <a:ea typeface="ＭＳ Ｐゴシック"/>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E916E557-7572-49B4-B057-8DDA3462C863}" type="slidenum">
              <a:rPr lang="en-AU">
                <a:solidFill>
                  <a:srgbClr val="FFFFFF"/>
                </a:solidFill>
                <a:ea typeface="ＭＳ Ｐゴシック"/>
              </a:rPr>
              <a:pPr fontAlgn="base">
                <a:spcBef>
                  <a:spcPct val="0"/>
                </a:spcBef>
                <a:spcAft>
                  <a:spcPct val="0"/>
                </a:spcAft>
              </a:pPr>
              <a:t>‹#›</a:t>
            </a:fld>
            <a:endParaRPr lang="en-AU">
              <a:solidFill>
                <a:srgbClr val="FFFFFF"/>
              </a:solidFill>
              <a:ea typeface="ＭＳ Ｐゴシック"/>
            </a:endParaRPr>
          </a:p>
        </p:txBody>
      </p:sp>
    </p:spTree>
    <p:extLst>
      <p:ext uri="{BB962C8B-B14F-4D97-AF65-F5344CB8AC3E}">
        <p14:creationId xmlns:p14="http://schemas.microsoft.com/office/powerpoint/2010/main" val="17663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 column gre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969696"/>
                </a:solidFill>
                <a:ea typeface="ＭＳ Ｐゴシック" charset="-128"/>
                <a:cs typeface="Arial"/>
              </a:rPr>
              <a:t>Swinburne</a:t>
            </a:r>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prstClr val="white"/>
                </a:solidFill>
                <a:ea typeface="ＭＳ Ｐゴシック"/>
              </a:rPr>
              <a:pPr fontAlgn="base">
                <a:spcBef>
                  <a:spcPct val="0"/>
                </a:spcBef>
                <a:spcAft>
                  <a:spcPct val="0"/>
                </a:spcAft>
                <a:defRPr/>
              </a:pPr>
              <a:t>‹#›</a:t>
            </a:fld>
            <a:endParaRPr lang="en-US" dirty="0">
              <a:solidFill>
                <a:prstClr val="white"/>
              </a:solidFill>
              <a:ea typeface="ＭＳ Ｐゴシック"/>
            </a:endParaRP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4"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5"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2"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235842707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8"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1"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191575401"/>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fontAlgn="base">
              <a:spcBef>
                <a:spcPct val="0"/>
              </a:spcBef>
              <a:spcAft>
                <a:spcPct val="0"/>
              </a:spcAft>
              <a:defRPr/>
            </a:pPr>
            <a:r>
              <a:rPr lang="en-US" sz="2400" dirty="0">
                <a:solidFill>
                  <a:srgbClr val="AAAAAA"/>
                </a:solidFil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fontAlgn="base">
              <a:spcBef>
                <a:spcPct val="0"/>
              </a:spcBef>
              <a:spcAft>
                <a:spcPct val="0"/>
              </a:spcAft>
              <a:defRPr/>
            </a:pPr>
            <a:fld id="{02AEB0F0-5540-4FE2-9628-2CB6653FEAB5}" type="slidenum">
              <a:rPr lang="en-US">
                <a:solidFill>
                  <a:srgbClr val="FFFFFF"/>
                </a:solidFill>
                <a:ea typeface="ＭＳ Ｐゴシック"/>
              </a:rPr>
              <a:pPr fontAlgn="base">
                <a:spcBef>
                  <a:spcPct val="0"/>
                </a:spcBef>
                <a:spcAft>
                  <a:spcPct val="0"/>
                </a:spcAft>
                <a:defRPr/>
              </a:pPr>
              <a:t>‹#›</a:t>
            </a:fld>
            <a:endParaRPr lang="en-US" dirty="0">
              <a:solidFill>
                <a:srgbClr val="FFFFFF"/>
              </a:solidFill>
              <a:ea typeface="ＭＳ Ｐゴシック"/>
            </a:endParaRPr>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5" name="TextBox 14"/>
          <p:cNvSpPr txBox="1"/>
          <p:nvPr userDrawn="1"/>
        </p:nvSpPr>
        <p:spPr>
          <a:xfrm>
            <a:off x="304800" y="6486525"/>
            <a:ext cx="4467225" cy="246221"/>
          </a:xfrm>
          <a:prstGeom prst="rect">
            <a:avLst/>
          </a:prstGeom>
          <a:noFill/>
        </p:spPr>
        <p:txBody>
          <a:bodyPr wrap="square" rtlCol="0">
            <a:spAutoFit/>
          </a:bodyPr>
          <a:lstStyle/>
          <a:p>
            <a:pPr fontAlgn="base">
              <a:spcBef>
                <a:spcPct val="0"/>
              </a:spcBef>
              <a:spcAft>
                <a:spcPct val="0"/>
              </a:spcAft>
            </a:pPr>
            <a:r>
              <a:rPr lang="en-AU" sz="1000" dirty="0">
                <a:solidFill>
                  <a:srgbClr val="808080"/>
                </a:solidFill>
                <a:ea typeface="ＭＳ Ｐゴシック"/>
              </a:rPr>
              <a:t>SCIENCE  |  TECHNOLOGY  |   INNOVATION  |  BUSINESS  |  DESIGN</a:t>
            </a:r>
          </a:p>
        </p:txBody>
      </p:sp>
    </p:spTree>
    <p:extLst>
      <p:ext uri="{BB962C8B-B14F-4D97-AF65-F5344CB8AC3E}">
        <p14:creationId xmlns:p14="http://schemas.microsoft.com/office/powerpoint/2010/main" val="807049353"/>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7" name="Picture 6"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1"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tx1"/>
                </a:solidFill>
              </a:defRPr>
            </a:lvl1pPr>
          </a:lstStyle>
          <a:p>
            <a:pPr lvl="0"/>
            <a:r>
              <a:rPr lang="en-US" dirty="0" smtClean="0"/>
              <a:t>Presentation title</a:t>
            </a:r>
          </a:p>
        </p:txBody>
      </p:sp>
      <p:sp>
        <p:nvSpPr>
          <p:cNvPr id="12"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39207010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6.jpg"/><Relationship Id="rId4" Type="http://schemas.openxmlformats.org/officeDocument/2006/relationships/slideLayout" Target="../slideLayouts/slideLayout3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Subtitle 2"/>
          <p:cNvSpPr txBox="1">
            <a:spLocks/>
          </p:cNvSpPr>
          <p:nvPr/>
        </p:nvSpPr>
        <p:spPr bwMode="auto">
          <a:xfrm>
            <a:off x="228600" y="990600"/>
            <a:ext cx="8686800" cy="5715000"/>
          </a:xfrm>
          <a:prstGeom prst="rect">
            <a:avLst/>
          </a:prstGeom>
          <a:noFill/>
          <a:ln w="9525">
            <a:noFill/>
            <a:miter lim="800000"/>
            <a:headEnd/>
            <a:tailEnd/>
          </a:ln>
        </p:spPr>
        <p:txBody>
          <a:bodyPr/>
          <a:lstStyle/>
          <a:p>
            <a:pPr marL="266700" indent="-266700" fontAlgn="base">
              <a:lnSpc>
                <a:spcPct val="90000"/>
              </a:lnSpc>
              <a:spcBef>
                <a:spcPts val="600"/>
              </a:spcBef>
              <a:spcAft>
                <a:spcPts val="600"/>
              </a:spcAft>
              <a:buClr>
                <a:srgbClr val="FFFFFF"/>
              </a:buClr>
            </a:pPr>
            <a:r>
              <a:rPr lang="en-US" sz="2400">
                <a:solidFill>
                  <a:srgbClr val="000000"/>
                </a:solidFill>
                <a:ea typeface="ＭＳ Ｐゴシック"/>
              </a:rPr>
              <a:t>Text line</a:t>
            </a:r>
          </a:p>
        </p:txBody>
      </p:sp>
    </p:spTree>
    <p:extLst>
      <p:ext uri="{BB962C8B-B14F-4D97-AF65-F5344CB8AC3E}">
        <p14:creationId xmlns:p14="http://schemas.microsoft.com/office/powerpoint/2010/main" val="273239225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4400" b="1">
          <a:solidFill>
            <a:schemeClr val="tx2"/>
          </a:solidFill>
          <a:latin typeface="Arial" charset="0"/>
        </a:defRPr>
      </a:lvl6pPr>
      <a:lvl7pPr marL="914400" algn="l" rtl="0" eaLnBrk="1" fontAlgn="base" hangingPunct="1">
        <a:lnSpc>
          <a:spcPct val="85000"/>
        </a:lnSpc>
        <a:spcBef>
          <a:spcPct val="0"/>
        </a:spcBef>
        <a:spcAft>
          <a:spcPct val="0"/>
        </a:spcAft>
        <a:defRPr sz="4400" b="1">
          <a:solidFill>
            <a:schemeClr val="tx2"/>
          </a:solidFill>
          <a:latin typeface="Arial" charset="0"/>
        </a:defRPr>
      </a:lvl7pPr>
      <a:lvl8pPr marL="1371600" algn="l" rtl="0" eaLnBrk="1" fontAlgn="base" hangingPunct="1">
        <a:lnSpc>
          <a:spcPct val="85000"/>
        </a:lnSpc>
        <a:spcBef>
          <a:spcPct val="0"/>
        </a:spcBef>
        <a:spcAft>
          <a:spcPct val="0"/>
        </a:spcAft>
        <a:defRPr sz="4400" b="1">
          <a:solidFill>
            <a:schemeClr val="tx2"/>
          </a:solidFill>
          <a:latin typeface="Arial" charset="0"/>
        </a:defRPr>
      </a:lvl8pPr>
      <a:lvl9pPr marL="1828800" algn="l" rtl="0" eaLnBrk="1" fontAlgn="base" hangingPunct="1">
        <a:lnSpc>
          <a:spcPct val="85000"/>
        </a:lnSpc>
        <a:spcBef>
          <a:spcPct val="0"/>
        </a:spcBef>
        <a:spcAft>
          <a:spcPct val="0"/>
        </a:spcAft>
        <a:defRPr sz="4400" b="1">
          <a:solidFill>
            <a:schemeClr val="tx2"/>
          </a:solidFill>
          <a:latin typeface="Arial" charset="0"/>
        </a:defRPr>
      </a:lvl9pPr>
    </p:titleStyle>
    <p:bodyStyle>
      <a:lvl1pPr marL="266700" indent="-266700" algn="l" rtl="0" eaLnBrk="1" fontAlgn="base" hangingPunct="1">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1" fontAlgn="base" hangingPunct="1">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693097"/>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Subtitle 2"/>
          <p:cNvSpPr txBox="1">
            <a:spLocks/>
          </p:cNvSpPr>
          <p:nvPr/>
        </p:nvSpPr>
        <p:spPr bwMode="auto">
          <a:xfrm>
            <a:off x="228600" y="990600"/>
            <a:ext cx="8686800" cy="5715000"/>
          </a:xfrm>
          <a:prstGeom prst="rect">
            <a:avLst/>
          </a:prstGeom>
          <a:noFill/>
          <a:ln w="9525">
            <a:noFill/>
            <a:miter lim="800000"/>
            <a:headEnd/>
            <a:tailEnd/>
          </a:ln>
        </p:spPr>
        <p:txBody>
          <a:bodyPr/>
          <a:lstStyle/>
          <a:p>
            <a:pPr marL="266700" indent="-266700" fontAlgn="base">
              <a:lnSpc>
                <a:spcPct val="90000"/>
              </a:lnSpc>
              <a:spcBef>
                <a:spcPts val="600"/>
              </a:spcBef>
              <a:spcAft>
                <a:spcPts val="600"/>
              </a:spcAft>
              <a:buClr>
                <a:srgbClr val="FFFFFF"/>
              </a:buClr>
            </a:pPr>
            <a:r>
              <a:rPr lang="en-US" sz="2400">
                <a:solidFill>
                  <a:srgbClr val="000000"/>
                </a:solidFill>
                <a:ea typeface="ＭＳ Ｐゴシック"/>
              </a:rPr>
              <a:t>Text line</a:t>
            </a:r>
          </a:p>
        </p:txBody>
      </p:sp>
    </p:spTree>
    <p:extLst>
      <p:ext uri="{BB962C8B-B14F-4D97-AF65-F5344CB8AC3E}">
        <p14:creationId xmlns:p14="http://schemas.microsoft.com/office/powerpoint/2010/main" val="3189841157"/>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4400" b="1">
          <a:solidFill>
            <a:schemeClr val="tx2"/>
          </a:solidFill>
          <a:latin typeface="Arial" charset="0"/>
        </a:defRPr>
      </a:lvl6pPr>
      <a:lvl7pPr marL="914400" algn="l" rtl="0" eaLnBrk="1" fontAlgn="base" hangingPunct="1">
        <a:lnSpc>
          <a:spcPct val="85000"/>
        </a:lnSpc>
        <a:spcBef>
          <a:spcPct val="0"/>
        </a:spcBef>
        <a:spcAft>
          <a:spcPct val="0"/>
        </a:spcAft>
        <a:defRPr sz="4400" b="1">
          <a:solidFill>
            <a:schemeClr val="tx2"/>
          </a:solidFill>
          <a:latin typeface="Arial" charset="0"/>
        </a:defRPr>
      </a:lvl7pPr>
      <a:lvl8pPr marL="1371600" algn="l" rtl="0" eaLnBrk="1" fontAlgn="base" hangingPunct="1">
        <a:lnSpc>
          <a:spcPct val="85000"/>
        </a:lnSpc>
        <a:spcBef>
          <a:spcPct val="0"/>
        </a:spcBef>
        <a:spcAft>
          <a:spcPct val="0"/>
        </a:spcAft>
        <a:defRPr sz="4400" b="1">
          <a:solidFill>
            <a:schemeClr val="tx2"/>
          </a:solidFill>
          <a:latin typeface="Arial" charset="0"/>
        </a:defRPr>
      </a:lvl8pPr>
      <a:lvl9pPr marL="1828800" algn="l" rtl="0" eaLnBrk="1" fontAlgn="base" hangingPunct="1">
        <a:lnSpc>
          <a:spcPct val="85000"/>
        </a:lnSpc>
        <a:spcBef>
          <a:spcPct val="0"/>
        </a:spcBef>
        <a:spcAft>
          <a:spcPct val="0"/>
        </a:spcAft>
        <a:defRPr sz="4400" b="1">
          <a:solidFill>
            <a:schemeClr val="tx2"/>
          </a:solidFill>
          <a:latin typeface="Arial" charset="0"/>
        </a:defRPr>
      </a:lvl9pPr>
    </p:titleStyle>
    <p:bodyStyle>
      <a:lvl1pPr marL="266700" indent="-266700" algn="l" rtl="0" eaLnBrk="1" fontAlgn="base" hangingPunct="1">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1" fontAlgn="base" hangingPunct="1">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16683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916756"/>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Subtitle 2"/>
          <p:cNvSpPr txBox="1">
            <a:spLocks/>
          </p:cNvSpPr>
          <p:nvPr/>
        </p:nvSpPr>
        <p:spPr bwMode="auto">
          <a:xfrm>
            <a:off x="228600" y="990600"/>
            <a:ext cx="8686800" cy="5715000"/>
          </a:xfrm>
          <a:prstGeom prst="rect">
            <a:avLst/>
          </a:prstGeom>
          <a:noFill/>
          <a:ln w="9525">
            <a:noFill/>
            <a:miter lim="800000"/>
            <a:headEnd/>
            <a:tailEnd/>
          </a:ln>
        </p:spPr>
        <p:txBody>
          <a:bodyPr/>
          <a:lstStyle/>
          <a:p>
            <a:pPr marL="266700" indent="-266700" fontAlgn="base">
              <a:lnSpc>
                <a:spcPct val="90000"/>
              </a:lnSpc>
              <a:spcBef>
                <a:spcPts val="600"/>
              </a:spcBef>
              <a:spcAft>
                <a:spcPts val="600"/>
              </a:spcAft>
              <a:buClr>
                <a:srgbClr val="FFFFFF"/>
              </a:buClr>
            </a:pPr>
            <a:r>
              <a:rPr lang="en-US" sz="2400">
                <a:solidFill>
                  <a:srgbClr val="000000"/>
                </a:solidFill>
                <a:ea typeface="ＭＳ Ｐゴシック"/>
              </a:rPr>
              <a:t>Text line</a:t>
            </a:r>
          </a:p>
        </p:txBody>
      </p:sp>
    </p:spTree>
    <p:extLst>
      <p:ext uri="{BB962C8B-B14F-4D97-AF65-F5344CB8AC3E}">
        <p14:creationId xmlns:p14="http://schemas.microsoft.com/office/powerpoint/2010/main" val="1816814003"/>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4400" b="1">
          <a:solidFill>
            <a:schemeClr val="tx2"/>
          </a:solidFill>
          <a:latin typeface="Arial" charset="0"/>
        </a:defRPr>
      </a:lvl6pPr>
      <a:lvl7pPr marL="914400" algn="l" rtl="0" eaLnBrk="1" fontAlgn="base" hangingPunct="1">
        <a:lnSpc>
          <a:spcPct val="85000"/>
        </a:lnSpc>
        <a:spcBef>
          <a:spcPct val="0"/>
        </a:spcBef>
        <a:spcAft>
          <a:spcPct val="0"/>
        </a:spcAft>
        <a:defRPr sz="4400" b="1">
          <a:solidFill>
            <a:schemeClr val="tx2"/>
          </a:solidFill>
          <a:latin typeface="Arial" charset="0"/>
        </a:defRPr>
      </a:lvl7pPr>
      <a:lvl8pPr marL="1371600" algn="l" rtl="0" eaLnBrk="1" fontAlgn="base" hangingPunct="1">
        <a:lnSpc>
          <a:spcPct val="85000"/>
        </a:lnSpc>
        <a:spcBef>
          <a:spcPct val="0"/>
        </a:spcBef>
        <a:spcAft>
          <a:spcPct val="0"/>
        </a:spcAft>
        <a:defRPr sz="4400" b="1">
          <a:solidFill>
            <a:schemeClr val="tx2"/>
          </a:solidFill>
          <a:latin typeface="Arial" charset="0"/>
        </a:defRPr>
      </a:lvl8pPr>
      <a:lvl9pPr marL="1828800" algn="l" rtl="0" eaLnBrk="1" fontAlgn="base" hangingPunct="1">
        <a:lnSpc>
          <a:spcPct val="85000"/>
        </a:lnSpc>
        <a:spcBef>
          <a:spcPct val="0"/>
        </a:spcBef>
        <a:spcAft>
          <a:spcPct val="0"/>
        </a:spcAft>
        <a:defRPr sz="4400" b="1">
          <a:solidFill>
            <a:schemeClr val="tx2"/>
          </a:solidFill>
          <a:latin typeface="Arial" charset="0"/>
        </a:defRPr>
      </a:lvl9pPr>
    </p:titleStyle>
    <p:bodyStyle>
      <a:lvl1pPr marL="266700" indent="-266700" algn="l" rtl="0" eaLnBrk="1" fontAlgn="base" hangingPunct="1">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1" fontAlgn="base" hangingPunct="1">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Subtitle 2"/>
          <p:cNvSpPr txBox="1">
            <a:spLocks/>
          </p:cNvSpPr>
          <p:nvPr/>
        </p:nvSpPr>
        <p:spPr bwMode="auto">
          <a:xfrm>
            <a:off x="228600" y="990600"/>
            <a:ext cx="8686800" cy="5715000"/>
          </a:xfrm>
          <a:prstGeom prst="rect">
            <a:avLst/>
          </a:prstGeom>
          <a:noFill/>
          <a:ln w="9525">
            <a:noFill/>
            <a:miter lim="800000"/>
            <a:headEnd/>
            <a:tailEnd/>
          </a:ln>
        </p:spPr>
        <p:txBody>
          <a:bodyPr/>
          <a:lstStyle/>
          <a:p>
            <a:pPr marL="266700" indent="-266700" fontAlgn="base">
              <a:lnSpc>
                <a:spcPct val="90000"/>
              </a:lnSpc>
              <a:spcBef>
                <a:spcPts val="600"/>
              </a:spcBef>
              <a:spcAft>
                <a:spcPts val="600"/>
              </a:spcAft>
              <a:buClr>
                <a:srgbClr val="FFFFFF"/>
              </a:buClr>
            </a:pPr>
            <a:r>
              <a:rPr lang="en-US" sz="2400" dirty="0">
                <a:solidFill>
                  <a:srgbClr val="000000"/>
                </a:solidFill>
                <a:ea typeface="ＭＳ Ｐゴシック"/>
              </a:rPr>
              <a:t>Text line</a:t>
            </a:r>
          </a:p>
        </p:txBody>
      </p:sp>
    </p:spTree>
    <p:extLst>
      <p:ext uri="{BB962C8B-B14F-4D97-AF65-F5344CB8AC3E}">
        <p14:creationId xmlns:p14="http://schemas.microsoft.com/office/powerpoint/2010/main" val="412095195"/>
      </p:ext>
    </p:extLst>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4400" b="1">
          <a:solidFill>
            <a:schemeClr val="tx2"/>
          </a:solidFill>
          <a:latin typeface="Arial" charset="0"/>
        </a:defRPr>
      </a:lvl6pPr>
      <a:lvl7pPr marL="914400" algn="l" rtl="0" eaLnBrk="1" fontAlgn="base" hangingPunct="1">
        <a:lnSpc>
          <a:spcPct val="85000"/>
        </a:lnSpc>
        <a:spcBef>
          <a:spcPct val="0"/>
        </a:spcBef>
        <a:spcAft>
          <a:spcPct val="0"/>
        </a:spcAft>
        <a:defRPr sz="4400" b="1">
          <a:solidFill>
            <a:schemeClr val="tx2"/>
          </a:solidFill>
          <a:latin typeface="Arial" charset="0"/>
        </a:defRPr>
      </a:lvl7pPr>
      <a:lvl8pPr marL="1371600" algn="l" rtl="0" eaLnBrk="1" fontAlgn="base" hangingPunct="1">
        <a:lnSpc>
          <a:spcPct val="85000"/>
        </a:lnSpc>
        <a:spcBef>
          <a:spcPct val="0"/>
        </a:spcBef>
        <a:spcAft>
          <a:spcPct val="0"/>
        </a:spcAft>
        <a:defRPr sz="4400" b="1">
          <a:solidFill>
            <a:schemeClr val="tx2"/>
          </a:solidFill>
          <a:latin typeface="Arial" charset="0"/>
        </a:defRPr>
      </a:lvl8pPr>
      <a:lvl9pPr marL="1828800" algn="l" rtl="0" eaLnBrk="1" fontAlgn="base" hangingPunct="1">
        <a:lnSpc>
          <a:spcPct val="85000"/>
        </a:lnSpc>
        <a:spcBef>
          <a:spcPct val="0"/>
        </a:spcBef>
        <a:spcAft>
          <a:spcPct val="0"/>
        </a:spcAft>
        <a:defRPr sz="4400" b="1">
          <a:solidFill>
            <a:schemeClr val="tx2"/>
          </a:solidFill>
          <a:latin typeface="Arial" charset="0"/>
        </a:defRPr>
      </a:lvl9pPr>
    </p:titleStyle>
    <p:bodyStyle>
      <a:lvl1pPr marL="266700" indent="-266700" algn="l" rtl="0" eaLnBrk="1" fontAlgn="base" hangingPunct="1">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1" fontAlgn="base" hangingPunct="1">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00">
            <a:alpha val="80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9533552"/>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550891"/>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165285"/>
      </p:ext>
    </p:extLst>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graduateopportunities.com.au/" TargetMode="External"/><Relationship Id="rId2" Type="http://schemas.openxmlformats.org/officeDocument/2006/relationships/hyperlink" Target="http://www.gradconnection.com.au/" TargetMode="External"/><Relationship Id="rId1" Type="http://schemas.openxmlformats.org/officeDocument/2006/relationships/slideLayout" Target="../slideLayouts/slideLayout12.xml"/><Relationship Id="rId4" Type="http://schemas.openxmlformats.org/officeDocument/2006/relationships/hyperlink" Target="http://www.unigrad.com.a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order.gov.au/Trav/Stud/Post"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www.jobseeker.org.au/" TargetMode="External"/><Relationship Id="rId2" Type="http://schemas.openxmlformats.org/officeDocument/2006/relationships/hyperlink" Target="http://www.efinancialcareers.com/" TargetMode="External"/><Relationship Id="rId1" Type="http://schemas.openxmlformats.org/officeDocument/2006/relationships/slideLayout" Target="../slideLayouts/slideLayout12.xml"/><Relationship Id="rId6" Type="http://schemas.openxmlformats.org/officeDocument/2006/relationships/hyperlink" Target="http://www.loop.com.au/" TargetMode="External"/><Relationship Id="rId5" Type="http://schemas.openxmlformats.org/officeDocument/2006/relationships/hyperlink" Target="http://www.pedestrian.tv/" TargetMode="External"/><Relationship Id="rId4" Type="http://schemas.openxmlformats.org/officeDocument/2006/relationships/hyperlink" Target="http://www.ethicaljobs.com.a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jobsinhr.com.au/" TargetMode="External"/><Relationship Id="rId2" Type="http://schemas.openxmlformats.org/officeDocument/2006/relationships/hyperlink" Target="http://www.engjobs.net.au/" TargetMode="External"/><Relationship Id="rId1" Type="http://schemas.openxmlformats.org/officeDocument/2006/relationships/slideLayout" Target="../slideLayouts/slideLayout12.xml"/><Relationship Id="rId4" Type="http://schemas.openxmlformats.org/officeDocument/2006/relationships/hyperlink" Target="http://jobs.newscientist.com/en-au/"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Hh0Xa397uGY" TargetMode="Externa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au/imgres?imgurl=http://www.mediabistro.com/agencyspy/original/wordofmouth.jpg&amp;imgrefurl=http://www.mediabistro.com/agencyspy/news/whats_your_word_worth_88260.asp&amp;usg=__6c3qHNNowucHWWsvMqdNb3IW7FI=&amp;h=595&amp;w=800&amp;sz=170&amp;hl=en&amp;start=1&amp;itbs=1&amp;tbnid=cC8GACrqB71aeM:&amp;tbnh=106&amp;tbnw=143&amp;prev=/images?q=word+of+mouth&amp;hl=en&amp;gbv=2&amp;tbs=isch:1" TargetMode="Externa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fairwork.gov.au/resources/fact-sheets/employer-obligations/pages/unpaid-work-fact-sheet"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314325" y="3105150"/>
            <a:ext cx="4401691" cy="914400"/>
          </a:xfrm>
          <a:prstGeom prst="rect">
            <a:avLst/>
          </a:prstGeom>
        </p:spPr>
        <p:txBody>
          <a:bodyPr/>
          <a:lstStyle/>
          <a:p>
            <a:pPr marL="0" indent="0"/>
            <a:r>
              <a:rPr lang="en-AU" dirty="0" smtClean="0"/>
              <a:t>JOB SEARCH STRATEGIES </a:t>
            </a:r>
            <a:endParaRPr lang="en-AU" dirty="0"/>
          </a:p>
        </p:txBody>
      </p:sp>
      <p:sp>
        <p:nvSpPr>
          <p:cNvPr id="13" name="Text Placeholder 12"/>
          <p:cNvSpPr>
            <a:spLocks noGrp="1"/>
          </p:cNvSpPr>
          <p:nvPr>
            <p:ph type="body" sz="quarter" idx="4294967295"/>
          </p:nvPr>
        </p:nvSpPr>
        <p:spPr>
          <a:xfrm>
            <a:off x="304800" y="1295400"/>
            <a:ext cx="7233684" cy="1133475"/>
          </a:xfrm>
          <a:prstGeom prst="rect">
            <a:avLst/>
          </a:prstGeom>
        </p:spPr>
        <p:txBody>
          <a:bodyPr/>
          <a:lstStyle/>
          <a:p>
            <a:pPr marL="0" indent="0"/>
            <a:r>
              <a:rPr lang="en-AU" sz="3200" b="1" dirty="0" smtClean="0"/>
              <a:t>Employability: Professional Career Start Strategies &amp; Job Search</a:t>
            </a:r>
          </a:p>
          <a:p>
            <a:pPr lvl="0">
              <a:buClr>
                <a:srgbClr val="FFFFFF"/>
              </a:buClr>
            </a:pPr>
            <a:r>
              <a:rPr lang="en-AU" dirty="0">
                <a:solidFill>
                  <a:srgbClr val="FFFFFF"/>
                </a:solidFill>
              </a:rPr>
              <a:t>Olivia Doyle</a:t>
            </a:r>
          </a:p>
          <a:p>
            <a:endParaRPr lang="en-AU" sz="3200" b="1" dirty="0"/>
          </a:p>
        </p:txBody>
      </p:sp>
      <p:sp>
        <p:nvSpPr>
          <p:cNvPr id="3" name="TextBox 2"/>
          <p:cNvSpPr txBox="1"/>
          <p:nvPr/>
        </p:nvSpPr>
        <p:spPr>
          <a:xfrm>
            <a:off x="116958" y="4798091"/>
            <a:ext cx="4795283" cy="369332"/>
          </a:xfrm>
          <a:prstGeom prst="rect">
            <a:avLst/>
          </a:prstGeom>
          <a:noFill/>
        </p:spPr>
        <p:txBody>
          <a:bodyPr wrap="square" rtlCol="0">
            <a:spAutoFit/>
          </a:bodyPr>
          <a:lstStyle/>
          <a:p>
            <a:pPr fontAlgn="base">
              <a:spcBef>
                <a:spcPct val="0"/>
              </a:spcBef>
              <a:spcAft>
                <a:spcPct val="0"/>
              </a:spcAft>
            </a:pPr>
            <a:r>
              <a:rPr lang="en-AU" b="1" dirty="0" smtClean="0">
                <a:solidFill>
                  <a:srgbClr val="FFFFFF"/>
                </a:solidFill>
                <a:ea typeface="ＭＳ Ｐゴシック"/>
              </a:rPr>
              <a:t>27 </a:t>
            </a:r>
            <a:r>
              <a:rPr lang="en-AU" b="1" dirty="0" smtClean="0">
                <a:solidFill>
                  <a:srgbClr val="FFFFFF"/>
                </a:solidFill>
                <a:ea typeface="ＭＳ Ｐゴシック"/>
              </a:rPr>
              <a:t>November 2015</a:t>
            </a:r>
            <a:endParaRPr lang="en-AU" b="1" dirty="0">
              <a:solidFill>
                <a:srgbClr val="FFFFFF"/>
              </a:solidFill>
              <a:ea typeface="ＭＳ Ｐゴシック"/>
            </a:endParaRPr>
          </a:p>
        </p:txBody>
      </p:sp>
    </p:spTree>
    <p:extLst>
      <p:ext uri="{BB962C8B-B14F-4D97-AF65-F5344CB8AC3E}">
        <p14:creationId xmlns:p14="http://schemas.microsoft.com/office/powerpoint/2010/main" val="40160678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285751"/>
            <a:ext cx="6477000" cy="466724"/>
          </a:xfrm>
        </p:spPr>
        <p:txBody>
          <a:bodyPr/>
          <a:lstStyle/>
          <a:p>
            <a:r>
              <a:rPr lang="en-AU" b="1" dirty="0" smtClean="0">
                <a:solidFill>
                  <a:srgbClr val="FF0000"/>
                </a:solidFill>
              </a:rPr>
              <a:t>Pre-graduation insight programs</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10</a:t>
            </a:fld>
            <a:endParaRPr lang="en-US" dirty="0">
              <a:solidFill>
                <a:srgbClr val="808080"/>
              </a:solidFill>
            </a:endParaRPr>
          </a:p>
        </p:txBody>
      </p:sp>
      <p:sp>
        <p:nvSpPr>
          <p:cNvPr id="5" name="TextBox 4"/>
          <p:cNvSpPr txBox="1"/>
          <p:nvPr/>
        </p:nvSpPr>
        <p:spPr>
          <a:xfrm>
            <a:off x="285750" y="742950"/>
            <a:ext cx="8549905" cy="5293757"/>
          </a:xfrm>
          <a:prstGeom prst="rect">
            <a:avLst/>
          </a:prstGeom>
          <a:noFill/>
        </p:spPr>
        <p:txBody>
          <a:bodyPr wrap="square" rtlCol="0">
            <a:spAutoFit/>
          </a:bodyPr>
          <a:lstStyle/>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r>
              <a:rPr lang="en-AU" dirty="0">
                <a:solidFill>
                  <a:srgbClr val="000000"/>
                </a:solidFill>
                <a:ea typeface="ＭＳ Ｐゴシック"/>
              </a:rPr>
              <a:t>Some organisations offer structured insight programs to showcase opportunities </a:t>
            </a: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r>
              <a:rPr lang="en-AU" dirty="0">
                <a:solidFill>
                  <a:srgbClr val="000000"/>
                </a:solidFill>
                <a:ea typeface="ＭＳ Ｐゴシック"/>
              </a:rPr>
              <a:t>Follow organisations of interest to you on social media &amp; websites to check what may be on </a:t>
            </a:r>
            <a:r>
              <a:rPr lang="en-AU" dirty="0" smtClean="0">
                <a:solidFill>
                  <a:srgbClr val="000000"/>
                </a:solidFill>
                <a:ea typeface="ＭＳ Ｐゴシック"/>
              </a:rPr>
              <a:t>offer</a:t>
            </a: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r>
              <a:rPr lang="en-AU" b="1" dirty="0" smtClean="0">
                <a:solidFill>
                  <a:srgbClr val="000000"/>
                </a:solidFill>
                <a:ea typeface="ＭＳ Ｐゴシック"/>
              </a:rPr>
              <a:t>EXAMPLE</a:t>
            </a:r>
            <a:endParaRPr lang="en-AU" b="1"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r>
              <a:rPr lang="en-AU" dirty="0">
                <a:solidFill>
                  <a:srgbClr val="000000"/>
                </a:solidFill>
                <a:ea typeface="ＭＳ Ｐゴシック"/>
              </a:rPr>
              <a:t>	</a:t>
            </a:r>
          </a:p>
          <a:p>
            <a:pPr fontAlgn="base">
              <a:spcBef>
                <a:spcPct val="0"/>
              </a:spcBef>
              <a:spcAft>
                <a:spcPct val="0"/>
              </a:spcAft>
            </a:pPr>
            <a:endParaRPr lang="en-AU" sz="1400" i="1" dirty="0">
              <a:solidFill>
                <a:srgbClr val="FF0000"/>
              </a:solidFill>
              <a:ea typeface="ＭＳ Ｐゴシック"/>
            </a:endParaRPr>
          </a:p>
          <a:p>
            <a:pPr fontAlgn="base">
              <a:spcBef>
                <a:spcPct val="0"/>
              </a:spcBef>
              <a:spcAft>
                <a:spcPct val="0"/>
              </a:spcAft>
            </a:pPr>
            <a:r>
              <a:rPr lang="en-AU" sz="1400" b="1" i="1" dirty="0">
                <a:solidFill>
                  <a:srgbClr val="0070C0"/>
                </a:solidFill>
                <a:ea typeface="ＭＳ Ｐゴシック"/>
              </a:rPr>
              <a:t>PwC Technology Academy </a:t>
            </a:r>
            <a:r>
              <a:rPr lang="en-AU" sz="1400" i="1" dirty="0">
                <a:solidFill>
                  <a:srgbClr val="0070C0"/>
                </a:solidFill>
                <a:ea typeface="ＭＳ Ｐゴシック"/>
              </a:rPr>
              <a:t>is a one to two day development program that gives practical experience and exposure to our technology teams. The program is open to students currently studying a technology-related degree.</a:t>
            </a:r>
          </a:p>
          <a:p>
            <a:pPr fontAlgn="base">
              <a:spcBef>
                <a:spcPct val="0"/>
              </a:spcBef>
              <a:spcAft>
                <a:spcPct val="0"/>
              </a:spcAft>
            </a:pPr>
            <a:endParaRPr lang="en-AU" sz="1400" i="1" dirty="0">
              <a:solidFill>
                <a:srgbClr val="0070C0"/>
              </a:solidFill>
              <a:ea typeface="ＭＳ Ｐゴシック"/>
            </a:endParaRPr>
          </a:p>
          <a:p>
            <a:pPr fontAlgn="base">
              <a:spcBef>
                <a:spcPct val="0"/>
              </a:spcBef>
              <a:spcAft>
                <a:spcPct val="0"/>
              </a:spcAft>
            </a:pPr>
            <a:r>
              <a:rPr lang="en-AU" sz="1400" i="1" dirty="0">
                <a:solidFill>
                  <a:srgbClr val="0070C0"/>
                </a:solidFill>
                <a:ea typeface="ＭＳ Ｐゴシック"/>
              </a:rPr>
              <a:t>Students build their employability, technical and commercial skills and get an understanding of where a technology career at PwC could take and get the opportunity to expand networks with business leaders</a:t>
            </a:r>
          </a:p>
          <a:p>
            <a:pPr fontAlgn="base">
              <a:spcBef>
                <a:spcPct val="0"/>
              </a:spcBef>
              <a:spcAft>
                <a:spcPct val="0"/>
              </a:spcAft>
            </a:pPr>
            <a:endParaRPr lang="en-AU" sz="1400" i="1" dirty="0">
              <a:solidFill>
                <a:srgbClr val="0070C0"/>
              </a:solidFill>
              <a:ea typeface="ＭＳ Ｐゴシック"/>
            </a:endParaRPr>
          </a:p>
          <a:p>
            <a:pPr fontAlgn="base">
              <a:spcBef>
                <a:spcPct val="0"/>
              </a:spcBef>
              <a:spcAft>
                <a:spcPct val="0"/>
              </a:spcAft>
            </a:pPr>
            <a:r>
              <a:rPr lang="en-AU" sz="1400" i="1" dirty="0">
                <a:solidFill>
                  <a:srgbClr val="0070C0"/>
                </a:solidFill>
                <a:ea typeface="ＭＳ Ｐゴシック"/>
              </a:rPr>
              <a:t>OPEN TO INTERNATIONAL STUDENTS</a:t>
            </a:r>
          </a:p>
          <a:p>
            <a:pPr fontAlgn="base">
              <a:spcBef>
                <a:spcPct val="0"/>
              </a:spcBef>
              <a:spcAft>
                <a:spcPct val="0"/>
              </a:spcAft>
            </a:pPr>
            <a:endParaRPr lang="en-AU" sz="1400" i="1" dirty="0">
              <a:solidFill>
                <a:srgbClr val="FF0000"/>
              </a:solidFill>
              <a:ea typeface="ＭＳ Ｐゴシック"/>
            </a:endParaRPr>
          </a:p>
          <a:p>
            <a:pPr fontAlgn="base">
              <a:spcBef>
                <a:spcPct val="0"/>
              </a:spcBef>
              <a:spcAft>
                <a:spcPct val="0"/>
              </a:spcAft>
            </a:pPr>
            <a:endParaRPr lang="en-AU" i="1" dirty="0">
              <a:solidFill>
                <a:srgbClr val="000000"/>
              </a:solidFill>
              <a:ea typeface="ＭＳ Ｐゴシック"/>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77" y="2785079"/>
            <a:ext cx="1066800" cy="90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51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International internships</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02AEB0F0-5540-4FE2-9628-2CB6653FEAB5}" type="slidenum">
              <a:rPr lang="en-US" smtClean="0">
                <a:solidFill>
                  <a:srgbClr val="808080"/>
                </a:solidFill>
                <a:ea typeface="ＭＳ Ｐゴシック"/>
              </a:rPr>
              <a:pPr fontAlgn="base">
                <a:spcBef>
                  <a:spcPct val="0"/>
                </a:spcBef>
                <a:spcAft>
                  <a:spcPct val="0"/>
                </a:spcAft>
                <a:defRPr/>
              </a:pPr>
              <a:t>11</a:t>
            </a:fld>
            <a:endParaRPr lang="en-US" dirty="0">
              <a:solidFill>
                <a:srgbClr val="808080"/>
              </a:solidFill>
              <a:ea typeface="ＭＳ Ｐゴシック"/>
            </a:endParaRPr>
          </a:p>
        </p:txBody>
      </p:sp>
      <p:sp>
        <p:nvSpPr>
          <p:cNvPr id="5" name="TextBox 4"/>
          <p:cNvSpPr txBox="1"/>
          <p:nvPr/>
        </p:nvSpPr>
        <p:spPr>
          <a:xfrm>
            <a:off x="343748" y="836712"/>
            <a:ext cx="7272808" cy="4862870"/>
          </a:xfrm>
          <a:prstGeom prst="rect">
            <a:avLst/>
          </a:prstGeom>
          <a:noFill/>
        </p:spPr>
        <p:txBody>
          <a:bodyPr wrap="square" rtlCol="0">
            <a:spAutoFit/>
          </a:bodyPr>
          <a:lstStyle/>
          <a:p>
            <a:pPr marL="285750" indent="-285750">
              <a:buFont typeface="Wingdings" panose="05000000000000000000" pitchFamily="2" charset="2"/>
              <a:buChar char="§"/>
            </a:pPr>
            <a:r>
              <a:rPr lang="en-AU" sz="2000" dirty="0" smtClean="0">
                <a:solidFill>
                  <a:srgbClr val="000000"/>
                </a:solidFill>
                <a:ea typeface="ＭＳ Ｐゴシック"/>
              </a:rPr>
              <a:t>Consider international </a:t>
            </a:r>
            <a:r>
              <a:rPr lang="en-AU" sz="2000" dirty="0">
                <a:solidFill>
                  <a:srgbClr val="000000"/>
                </a:solidFill>
                <a:ea typeface="ＭＳ Ｐゴシック"/>
              </a:rPr>
              <a:t>internship </a:t>
            </a:r>
            <a:r>
              <a:rPr lang="en-AU" sz="2000" dirty="0" smtClean="0">
                <a:solidFill>
                  <a:srgbClr val="000000"/>
                </a:solidFill>
                <a:ea typeface="ＭＳ Ｐゴシック"/>
              </a:rPr>
              <a:t>opportunities</a:t>
            </a:r>
          </a:p>
          <a:p>
            <a:pPr marL="285750" indent="-285750">
              <a:buFont typeface="Wingdings" panose="05000000000000000000" pitchFamily="2" charset="2"/>
              <a:buChar char="§"/>
            </a:pPr>
            <a:endParaRPr lang="en-AU" sz="2000" dirty="0">
              <a:solidFill>
                <a:srgbClr val="000000"/>
              </a:solidFill>
              <a:ea typeface="ＭＳ Ｐゴシック"/>
            </a:endParaRPr>
          </a:p>
          <a:p>
            <a:pPr marL="285750" indent="-285750">
              <a:buFont typeface="Wingdings" panose="05000000000000000000" pitchFamily="2" charset="2"/>
              <a:buChar char="§"/>
            </a:pPr>
            <a:r>
              <a:rPr lang="en-AU" sz="2000" dirty="0" smtClean="0">
                <a:solidFill>
                  <a:srgbClr val="000000"/>
                </a:solidFill>
                <a:ea typeface="ＭＳ Ｐゴシック"/>
              </a:rPr>
              <a:t>Internships are a more common part of graduate employment culture</a:t>
            </a:r>
          </a:p>
          <a:p>
            <a:pPr marL="285750" indent="-285750">
              <a:buFont typeface="Wingdings" panose="05000000000000000000" pitchFamily="2" charset="2"/>
              <a:buChar char="§"/>
            </a:pPr>
            <a:endParaRPr lang="en-AU" sz="2000" dirty="0">
              <a:solidFill>
                <a:srgbClr val="000000"/>
              </a:solidFill>
              <a:ea typeface="ＭＳ Ｐゴシック"/>
            </a:endParaRPr>
          </a:p>
          <a:p>
            <a:pPr marL="285750" indent="-285750">
              <a:buFont typeface="Wingdings" panose="05000000000000000000" pitchFamily="2" charset="2"/>
              <a:buChar char="§"/>
            </a:pPr>
            <a:r>
              <a:rPr lang="en-AU" sz="2000" dirty="0" smtClean="0">
                <a:solidFill>
                  <a:srgbClr val="000000"/>
                </a:solidFill>
                <a:ea typeface="ＭＳ Ｐゴシック"/>
              </a:rPr>
              <a:t>Be aware of different employment conditions to Australian internships – be cautious </a:t>
            </a:r>
          </a:p>
          <a:p>
            <a:pPr marL="285750" indent="-285750">
              <a:buFont typeface="Wingdings" panose="05000000000000000000" pitchFamily="2" charset="2"/>
              <a:buChar char="§"/>
            </a:pPr>
            <a:endParaRPr lang="en-AU" sz="2000" dirty="0">
              <a:solidFill>
                <a:srgbClr val="000000"/>
              </a:solidFill>
              <a:ea typeface="ＭＳ Ｐゴシック"/>
            </a:endParaRPr>
          </a:p>
          <a:p>
            <a:pPr marL="285750" indent="-285750">
              <a:buFont typeface="Wingdings" panose="05000000000000000000" pitchFamily="2" charset="2"/>
              <a:buChar char="§"/>
            </a:pPr>
            <a:r>
              <a:rPr lang="en-AU" sz="2000" dirty="0" smtClean="0">
                <a:solidFill>
                  <a:srgbClr val="000000"/>
                </a:solidFill>
                <a:ea typeface="ＭＳ Ｐゴシック"/>
              </a:rPr>
              <a:t>Ensure your applications are tailored to country requirements</a:t>
            </a:r>
            <a:r>
              <a:rPr lang="en-AU" sz="2000" dirty="0" smtClean="0">
                <a:solidFill>
                  <a:schemeClr val="bg1"/>
                </a:solidFill>
              </a:rPr>
              <a:t> – see </a:t>
            </a:r>
            <a:r>
              <a:rPr lang="en-AU" sz="2000" dirty="0" err="1" smtClean="0">
                <a:solidFill>
                  <a:schemeClr val="bg1"/>
                </a:solidFill>
              </a:rPr>
              <a:t>GoinGlobal</a:t>
            </a:r>
            <a:r>
              <a:rPr lang="en-AU" sz="2000" dirty="0" smtClean="0">
                <a:solidFill>
                  <a:schemeClr val="bg1"/>
                </a:solidFill>
              </a:rPr>
              <a:t> on </a:t>
            </a:r>
            <a:r>
              <a:rPr lang="en-AU" sz="2000" dirty="0" err="1" smtClean="0">
                <a:solidFill>
                  <a:schemeClr val="bg1"/>
                </a:solidFill>
              </a:rPr>
              <a:t>SwinEmploy</a:t>
            </a:r>
            <a:endParaRPr lang="en-AU" sz="2000" dirty="0" smtClean="0">
              <a:solidFill>
                <a:schemeClr val="bg1"/>
              </a:solidFill>
            </a:endParaRPr>
          </a:p>
          <a:p>
            <a:pPr marL="285750" indent="-285750">
              <a:buFont typeface="Wingdings" panose="05000000000000000000" pitchFamily="2" charset="2"/>
              <a:buChar char="§"/>
            </a:pPr>
            <a:endParaRPr lang="en-AU" sz="2000" dirty="0">
              <a:solidFill>
                <a:schemeClr val="bg1"/>
              </a:solidFill>
              <a:ea typeface="ＭＳ Ｐゴシック"/>
            </a:endParaRPr>
          </a:p>
          <a:p>
            <a:pPr marL="285750" indent="-285750">
              <a:buFont typeface="Wingdings" panose="05000000000000000000" pitchFamily="2" charset="2"/>
              <a:buChar char="§"/>
            </a:pPr>
            <a:r>
              <a:rPr lang="en-AU" sz="2000" dirty="0" smtClean="0">
                <a:solidFill>
                  <a:schemeClr val="bg1"/>
                </a:solidFill>
                <a:ea typeface="ＭＳ Ｐゴシック"/>
              </a:rPr>
              <a:t>Useful search platforms </a:t>
            </a:r>
          </a:p>
          <a:p>
            <a:pPr marL="742950" lvl="1" indent="-285750">
              <a:buFont typeface="Wingdings" panose="05000000000000000000" pitchFamily="2" charset="2"/>
              <a:buChar char="§"/>
            </a:pPr>
            <a:r>
              <a:rPr lang="en-AU" sz="1400" dirty="0" err="1" smtClean="0">
                <a:solidFill>
                  <a:schemeClr val="bg1"/>
                </a:solidFill>
                <a:ea typeface="ＭＳ Ｐゴシック"/>
              </a:rPr>
              <a:t>GradConnection</a:t>
            </a:r>
            <a:r>
              <a:rPr lang="en-AU" sz="1400" dirty="0" smtClean="0">
                <a:solidFill>
                  <a:schemeClr val="bg1"/>
                </a:solidFill>
                <a:ea typeface="ＭＳ Ｐゴシック"/>
              </a:rPr>
              <a:t> - International</a:t>
            </a:r>
          </a:p>
          <a:p>
            <a:pPr marL="742950" lvl="1" indent="-285750">
              <a:buFont typeface="Wingdings" panose="05000000000000000000" pitchFamily="2" charset="2"/>
              <a:buChar char="§"/>
            </a:pPr>
            <a:r>
              <a:rPr lang="en-AU" sz="1400" dirty="0" smtClean="0">
                <a:solidFill>
                  <a:schemeClr val="bg1"/>
                </a:solidFill>
                <a:ea typeface="ＭＳ Ｐゴシック"/>
              </a:rPr>
              <a:t>Indian Internships - India</a:t>
            </a:r>
          </a:p>
          <a:p>
            <a:pPr marL="742950" lvl="1" indent="-285750">
              <a:buFont typeface="Wingdings" panose="05000000000000000000" pitchFamily="2" charset="2"/>
              <a:buChar char="§"/>
            </a:pPr>
            <a:r>
              <a:rPr lang="en-AU" sz="1400" dirty="0" err="1" smtClean="0">
                <a:solidFill>
                  <a:schemeClr val="bg1"/>
                </a:solidFill>
                <a:ea typeface="ＭＳ Ｐゴシック"/>
              </a:rPr>
              <a:t>Thuc</a:t>
            </a:r>
            <a:r>
              <a:rPr lang="en-AU" sz="1400" dirty="0" smtClean="0">
                <a:solidFill>
                  <a:schemeClr val="bg1"/>
                </a:solidFill>
                <a:ea typeface="ＭＳ Ｐゴシック"/>
              </a:rPr>
              <a:t> Tap – Vietnam</a:t>
            </a:r>
          </a:p>
          <a:p>
            <a:pPr marL="742950" lvl="1" indent="-285750">
              <a:buFont typeface="Wingdings" panose="05000000000000000000" pitchFamily="2" charset="2"/>
              <a:buChar char="§"/>
            </a:pPr>
            <a:r>
              <a:rPr lang="en-AU" sz="1400" dirty="0" smtClean="0">
                <a:solidFill>
                  <a:schemeClr val="bg1"/>
                </a:solidFill>
                <a:ea typeface="ＭＳ Ｐゴシック"/>
              </a:rPr>
              <a:t>Singapore Interns – Singapore</a:t>
            </a:r>
          </a:p>
          <a:p>
            <a:pPr lvl="1"/>
            <a:r>
              <a:rPr lang="en-AU" sz="1400" dirty="0" smtClean="0">
                <a:solidFill>
                  <a:schemeClr val="bg1"/>
                </a:solidFill>
                <a:ea typeface="ＭＳ Ｐゴシック"/>
              </a:rPr>
              <a:t>**   More on </a:t>
            </a:r>
            <a:r>
              <a:rPr lang="en-AU" sz="1400" dirty="0" err="1" smtClean="0">
                <a:solidFill>
                  <a:schemeClr val="bg1"/>
                </a:solidFill>
                <a:ea typeface="ＭＳ Ｐゴシック"/>
              </a:rPr>
              <a:t>GoinGlobal</a:t>
            </a:r>
            <a:endParaRPr lang="en-AU" sz="1400" dirty="0" smtClean="0">
              <a:solidFill>
                <a:srgbClr val="000000"/>
              </a:solidFill>
              <a:ea typeface="ＭＳ Ｐゴシック"/>
            </a:endParaRPr>
          </a:p>
        </p:txBody>
      </p:sp>
    </p:spTree>
    <p:extLst>
      <p:ext uri="{BB962C8B-B14F-4D97-AF65-F5344CB8AC3E}">
        <p14:creationId xmlns:p14="http://schemas.microsoft.com/office/powerpoint/2010/main" val="3555540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International internships</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02AEB0F0-5540-4FE2-9628-2CB6653FEAB5}" type="slidenum">
              <a:rPr lang="en-US" smtClean="0">
                <a:solidFill>
                  <a:srgbClr val="808080"/>
                </a:solidFill>
                <a:ea typeface="ＭＳ Ｐゴシック"/>
              </a:rPr>
              <a:pPr fontAlgn="base">
                <a:spcBef>
                  <a:spcPct val="0"/>
                </a:spcBef>
                <a:spcAft>
                  <a:spcPct val="0"/>
                </a:spcAft>
                <a:defRPr/>
              </a:pPr>
              <a:t>12</a:t>
            </a:fld>
            <a:endParaRPr lang="en-US" dirty="0">
              <a:solidFill>
                <a:srgbClr val="808080"/>
              </a:solidFill>
              <a:ea typeface="ＭＳ Ｐゴシック"/>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149080"/>
            <a:ext cx="3590706" cy="201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141" y="4797152"/>
            <a:ext cx="3358341" cy="188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0144" y="2060848"/>
            <a:ext cx="3078152" cy="173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60144" y="1556792"/>
            <a:ext cx="3732336" cy="430887"/>
          </a:xfrm>
          <a:prstGeom prst="rect">
            <a:avLst/>
          </a:prstGeom>
          <a:noFill/>
        </p:spPr>
        <p:txBody>
          <a:bodyPr wrap="square" rtlCol="0">
            <a:spAutoFit/>
          </a:bodyPr>
          <a:lstStyle/>
          <a:p>
            <a:r>
              <a:rPr lang="en-AU" sz="1100" b="1" dirty="0" err="1" smtClean="0">
                <a:solidFill>
                  <a:schemeClr val="bg1"/>
                </a:solidFill>
              </a:rPr>
              <a:t>Jardines</a:t>
            </a:r>
            <a:r>
              <a:rPr lang="en-AU" sz="1100" b="1" dirty="0" smtClean="0">
                <a:solidFill>
                  <a:schemeClr val="bg1"/>
                </a:solidFill>
              </a:rPr>
              <a:t> </a:t>
            </a:r>
            <a:r>
              <a:rPr lang="en-AU" sz="1100" dirty="0" smtClean="0">
                <a:solidFill>
                  <a:schemeClr val="bg1"/>
                </a:solidFill>
              </a:rPr>
              <a:t>– Indonesia, Thailand, Cambodia, Myanmar, Philippines, Vietnam</a:t>
            </a:r>
            <a:endParaRPr lang="en-AU" sz="1100" dirty="0">
              <a:solidFill>
                <a:schemeClr val="bg1"/>
              </a:solidFill>
            </a:endParaRPr>
          </a:p>
        </p:txBody>
      </p:sp>
      <p:sp>
        <p:nvSpPr>
          <p:cNvPr id="7" name="TextBox 6"/>
          <p:cNvSpPr txBox="1"/>
          <p:nvPr/>
        </p:nvSpPr>
        <p:spPr>
          <a:xfrm>
            <a:off x="5508104" y="4365104"/>
            <a:ext cx="3096344" cy="261610"/>
          </a:xfrm>
          <a:prstGeom prst="rect">
            <a:avLst/>
          </a:prstGeom>
          <a:noFill/>
        </p:spPr>
        <p:txBody>
          <a:bodyPr wrap="square" rtlCol="0">
            <a:spAutoFit/>
          </a:bodyPr>
          <a:lstStyle/>
          <a:p>
            <a:r>
              <a:rPr lang="en-AU" sz="1100" b="1" dirty="0" smtClean="0">
                <a:solidFill>
                  <a:schemeClr val="bg1"/>
                </a:solidFill>
              </a:rPr>
              <a:t>HSBC – </a:t>
            </a:r>
            <a:r>
              <a:rPr lang="en-AU" sz="1100" dirty="0" smtClean="0">
                <a:solidFill>
                  <a:schemeClr val="bg1"/>
                </a:solidFill>
              </a:rPr>
              <a:t>Hong Kong &amp; internationally </a:t>
            </a:r>
            <a:endParaRPr lang="en-AU" sz="1100" b="1" dirty="0">
              <a:solidFill>
                <a:schemeClr val="bg1"/>
              </a:solidFill>
            </a:endParaRPr>
          </a:p>
        </p:txBody>
      </p:sp>
      <p:sp>
        <p:nvSpPr>
          <p:cNvPr id="8" name="TextBox 7"/>
          <p:cNvSpPr txBox="1"/>
          <p:nvPr/>
        </p:nvSpPr>
        <p:spPr>
          <a:xfrm>
            <a:off x="467544" y="3717032"/>
            <a:ext cx="3590706" cy="261610"/>
          </a:xfrm>
          <a:prstGeom prst="rect">
            <a:avLst/>
          </a:prstGeom>
          <a:noFill/>
        </p:spPr>
        <p:txBody>
          <a:bodyPr wrap="square" rtlCol="0">
            <a:spAutoFit/>
          </a:bodyPr>
          <a:lstStyle/>
          <a:p>
            <a:r>
              <a:rPr lang="en-AU" sz="1100" b="1" dirty="0" smtClean="0">
                <a:solidFill>
                  <a:schemeClr val="bg1"/>
                </a:solidFill>
              </a:rPr>
              <a:t>Bank of America Merrill Lynch – </a:t>
            </a:r>
            <a:r>
              <a:rPr lang="en-AU" sz="1100" dirty="0" smtClean="0">
                <a:solidFill>
                  <a:schemeClr val="bg1"/>
                </a:solidFill>
              </a:rPr>
              <a:t>Hong Kong</a:t>
            </a:r>
            <a:endParaRPr lang="en-AU" sz="1100" b="1" dirty="0">
              <a:solidFill>
                <a:schemeClr val="bg1"/>
              </a:solidFill>
            </a:endParaRP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1556792"/>
            <a:ext cx="3163844" cy="177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83568" y="1196752"/>
            <a:ext cx="3816424" cy="261610"/>
          </a:xfrm>
          <a:prstGeom prst="rect">
            <a:avLst/>
          </a:prstGeom>
          <a:noFill/>
        </p:spPr>
        <p:txBody>
          <a:bodyPr wrap="square" rtlCol="0">
            <a:spAutoFit/>
          </a:bodyPr>
          <a:lstStyle/>
          <a:p>
            <a:r>
              <a:rPr lang="en-AU" sz="1100" b="1" dirty="0" smtClean="0">
                <a:solidFill>
                  <a:schemeClr val="bg1"/>
                </a:solidFill>
              </a:rPr>
              <a:t>Microsoft - </a:t>
            </a:r>
            <a:r>
              <a:rPr lang="en-AU" sz="1100" dirty="0" smtClean="0">
                <a:solidFill>
                  <a:schemeClr val="bg1"/>
                </a:solidFill>
              </a:rPr>
              <a:t>Malaysia </a:t>
            </a:r>
            <a:endParaRPr lang="en-AU" sz="1100" dirty="0">
              <a:solidFill>
                <a:schemeClr val="bg1"/>
              </a:solidFill>
            </a:endParaRPr>
          </a:p>
        </p:txBody>
      </p:sp>
    </p:spTree>
    <p:extLst>
      <p:ext uri="{BB962C8B-B14F-4D97-AF65-F5344CB8AC3E}">
        <p14:creationId xmlns:p14="http://schemas.microsoft.com/office/powerpoint/2010/main" val="2829624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latin typeface="Arial" charset="0"/>
                <a:ea typeface="ＭＳ Ｐゴシック"/>
              </a:rPr>
              <a:pPr>
                <a:defRPr/>
              </a:pPr>
              <a:t>13</a:t>
            </a:fld>
            <a:endParaRPr lang="en-US" dirty="0">
              <a:solidFill>
                <a:srgbClr val="808080"/>
              </a:solidFill>
              <a:latin typeface="Arial" charset="0"/>
              <a:ea typeface="ＭＳ Ｐゴシック"/>
            </a:endParaRPr>
          </a:p>
        </p:txBody>
      </p:sp>
      <p:sp>
        <p:nvSpPr>
          <p:cNvPr id="4" name="Text Placeholder 3"/>
          <p:cNvSpPr>
            <a:spLocks noGrp="1"/>
          </p:cNvSpPr>
          <p:nvPr>
            <p:ph type="body" sz="quarter" idx="11"/>
          </p:nvPr>
        </p:nvSpPr>
        <p:spPr/>
        <p:txBody>
          <a:bodyPr/>
          <a:lstStyle/>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869" y="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76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latin typeface="Arial" charset="0"/>
                <a:ea typeface="ＭＳ Ｐゴシック"/>
              </a:rPr>
              <a:pPr>
                <a:defRPr/>
              </a:pPr>
              <a:t>14</a:t>
            </a:fld>
            <a:endParaRPr lang="en-US" dirty="0">
              <a:solidFill>
                <a:srgbClr val="808080"/>
              </a:solidFill>
              <a:latin typeface="Arial" charset="0"/>
              <a:ea typeface="ＭＳ Ｐゴシック"/>
            </a:endParaRPr>
          </a:p>
        </p:txBody>
      </p:sp>
      <p:sp>
        <p:nvSpPr>
          <p:cNvPr id="4" name="Text Placeholder 3"/>
          <p:cNvSpPr>
            <a:spLocks noGrp="1"/>
          </p:cNvSpPr>
          <p:nvPr>
            <p:ph type="body" sz="quarter" idx="11"/>
          </p:nvPr>
        </p:nvSpPr>
        <p:spPr/>
        <p:txBody>
          <a:bodyPr/>
          <a:lstStyle/>
          <a:p>
            <a:endParaRPr lang="en-A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509" y="478971"/>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781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latin typeface="Arial" charset="0"/>
                <a:ea typeface="ＭＳ Ｐゴシック"/>
              </a:rPr>
              <a:pPr>
                <a:defRPr/>
              </a:pPr>
              <a:t>15</a:t>
            </a:fld>
            <a:endParaRPr lang="en-US" dirty="0">
              <a:solidFill>
                <a:srgbClr val="808080"/>
              </a:solidFill>
              <a:latin typeface="Arial" charset="0"/>
              <a:ea typeface="ＭＳ Ｐゴシック"/>
            </a:endParaRPr>
          </a:p>
        </p:txBody>
      </p:sp>
      <p:sp>
        <p:nvSpPr>
          <p:cNvPr id="4" name="Text Placeholder 3"/>
          <p:cNvSpPr>
            <a:spLocks noGrp="1"/>
          </p:cNvSpPr>
          <p:nvPr>
            <p:ph type="body" sz="quarter" idx="11"/>
          </p:nvPr>
        </p:nvSpPr>
        <p:spPr/>
        <p:txBody>
          <a:bodyPr/>
          <a:lstStyle/>
          <a:p>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57" y="-182823"/>
            <a:ext cx="9555033" cy="748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07427" y="3940628"/>
            <a:ext cx="3718560" cy="1569660"/>
          </a:xfrm>
          <a:prstGeom prst="rect">
            <a:avLst/>
          </a:prstGeom>
          <a:noFill/>
        </p:spPr>
        <p:txBody>
          <a:bodyPr wrap="square" rtlCol="0">
            <a:spAutoFit/>
          </a:bodyPr>
          <a:lstStyle/>
          <a:p>
            <a:pPr fontAlgn="base">
              <a:spcBef>
                <a:spcPct val="0"/>
              </a:spcBef>
              <a:spcAft>
                <a:spcPct val="0"/>
              </a:spcAft>
            </a:pPr>
            <a:r>
              <a:rPr lang="en-AU" sz="1600" dirty="0">
                <a:solidFill>
                  <a:srgbClr val="000000"/>
                </a:solidFill>
              </a:rPr>
              <a:t>Also includes:</a:t>
            </a:r>
          </a:p>
          <a:p>
            <a:pPr fontAlgn="base">
              <a:spcBef>
                <a:spcPct val="0"/>
              </a:spcBef>
              <a:spcAft>
                <a:spcPct val="0"/>
              </a:spcAft>
            </a:pPr>
            <a:endParaRPr lang="en-AU" sz="1600" dirty="0">
              <a:solidFill>
                <a:srgbClr val="000000"/>
              </a:solidFill>
            </a:endParaRPr>
          </a:p>
          <a:p>
            <a:pPr marL="285750" indent="-285750" fontAlgn="base">
              <a:spcBef>
                <a:spcPct val="0"/>
              </a:spcBef>
              <a:spcAft>
                <a:spcPct val="0"/>
              </a:spcAft>
              <a:buFontTx/>
              <a:buChar char="-"/>
            </a:pPr>
            <a:r>
              <a:rPr lang="en-AU" sz="1600" dirty="0">
                <a:solidFill>
                  <a:srgbClr val="000000"/>
                </a:solidFill>
              </a:rPr>
              <a:t>Resume / cv guidelines</a:t>
            </a:r>
          </a:p>
          <a:p>
            <a:pPr marL="285750" indent="-285750" fontAlgn="base">
              <a:spcBef>
                <a:spcPct val="0"/>
              </a:spcBef>
              <a:spcAft>
                <a:spcPct val="0"/>
              </a:spcAft>
              <a:buFontTx/>
              <a:buChar char="-"/>
            </a:pPr>
            <a:r>
              <a:rPr lang="en-AU" sz="1600" dirty="0">
                <a:solidFill>
                  <a:srgbClr val="000000"/>
                </a:solidFill>
              </a:rPr>
              <a:t>Interviewing advice</a:t>
            </a:r>
          </a:p>
          <a:p>
            <a:pPr marL="285750" indent="-285750" fontAlgn="base">
              <a:spcBef>
                <a:spcPct val="0"/>
              </a:spcBef>
              <a:spcAft>
                <a:spcPct val="0"/>
              </a:spcAft>
              <a:buFontTx/>
              <a:buChar char="-"/>
            </a:pPr>
            <a:r>
              <a:rPr lang="en-AU" sz="1600" dirty="0">
                <a:solidFill>
                  <a:srgbClr val="000000"/>
                </a:solidFill>
              </a:rPr>
              <a:t>Work permits &amp; visas</a:t>
            </a:r>
          </a:p>
          <a:p>
            <a:pPr marL="285750" indent="-285750" fontAlgn="base">
              <a:spcBef>
                <a:spcPct val="0"/>
              </a:spcBef>
              <a:spcAft>
                <a:spcPct val="0"/>
              </a:spcAft>
              <a:buFontTx/>
              <a:buChar char="-"/>
            </a:pPr>
            <a:r>
              <a:rPr lang="en-AU" sz="1600" dirty="0">
                <a:solidFill>
                  <a:srgbClr val="000000"/>
                </a:solidFill>
              </a:rPr>
              <a:t>Cultural advice</a:t>
            </a:r>
          </a:p>
        </p:txBody>
      </p:sp>
    </p:spTree>
    <p:extLst>
      <p:ext uri="{BB962C8B-B14F-4D97-AF65-F5344CB8AC3E}">
        <p14:creationId xmlns:p14="http://schemas.microsoft.com/office/powerpoint/2010/main" val="2472670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Useful graduate employment sources</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16</a:t>
            </a:fld>
            <a:endParaRPr lang="en-US" dirty="0">
              <a:solidFill>
                <a:srgbClr val="808080"/>
              </a:solidFill>
            </a:endParaRPr>
          </a:p>
        </p:txBody>
      </p:sp>
      <p:sp>
        <p:nvSpPr>
          <p:cNvPr id="5" name="TextBox 4"/>
          <p:cNvSpPr txBox="1"/>
          <p:nvPr/>
        </p:nvSpPr>
        <p:spPr>
          <a:xfrm>
            <a:off x="381000" y="771525"/>
            <a:ext cx="8029575" cy="6740307"/>
          </a:xfrm>
          <a:prstGeom prst="rect">
            <a:avLst/>
          </a:prstGeom>
          <a:noFill/>
        </p:spPr>
        <p:txBody>
          <a:bodyPr wrap="square" rtlCol="0">
            <a:spAutoFit/>
          </a:bodyPr>
          <a:lstStyle/>
          <a:p>
            <a:pPr fontAlgn="base">
              <a:spcBef>
                <a:spcPct val="0"/>
              </a:spcBef>
              <a:spcAft>
                <a:spcPct val="0"/>
              </a:spcAft>
            </a:pPr>
            <a:r>
              <a:rPr lang="en-AU" b="1" dirty="0">
                <a:solidFill>
                  <a:srgbClr val="00B0F0"/>
                </a:solidFill>
                <a:ea typeface="ＭＳ Ｐゴシック"/>
              </a:rPr>
              <a:t>Employment fairs</a:t>
            </a:r>
          </a:p>
          <a:p>
            <a:pPr marL="285750" indent="-285750" fontAlgn="base">
              <a:spcBef>
                <a:spcPct val="0"/>
              </a:spcBef>
              <a:spcAft>
                <a:spcPct val="0"/>
              </a:spcAft>
              <a:buFont typeface="Wingdings" panose="05000000000000000000" pitchFamily="2" charset="2"/>
              <a:buChar char="§"/>
            </a:pPr>
            <a:r>
              <a:rPr lang="en-AU" b="1" dirty="0">
                <a:solidFill>
                  <a:srgbClr val="000000"/>
                </a:solidFill>
                <a:ea typeface="ＭＳ Ｐゴシック"/>
              </a:rPr>
              <a:t>The Big Meet </a:t>
            </a:r>
          </a:p>
          <a:p>
            <a:pPr marL="742950" lvl="1" indent="-285750" fontAlgn="base">
              <a:spcBef>
                <a:spcPct val="0"/>
              </a:spcBef>
              <a:spcAft>
                <a:spcPct val="0"/>
              </a:spcAft>
              <a:buFont typeface="Wingdings" panose="05000000000000000000" pitchFamily="2" charset="2"/>
              <a:buChar char="§"/>
            </a:pPr>
            <a:r>
              <a:rPr lang="en-AU" dirty="0" smtClean="0">
                <a:solidFill>
                  <a:srgbClr val="000000"/>
                </a:solidFill>
                <a:ea typeface="ＭＳ Ｐゴシック"/>
              </a:rPr>
              <a:t>11 </a:t>
            </a:r>
            <a:r>
              <a:rPr lang="en-AU" dirty="0" smtClean="0">
                <a:solidFill>
                  <a:srgbClr val="000000"/>
                </a:solidFill>
                <a:ea typeface="ＭＳ Ｐゴシック"/>
              </a:rPr>
              <a:t>March 2016 </a:t>
            </a:r>
            <a:r>
              <a:rPr lang="en-AU" dirty="0">
                <a:solidFill>
                  <a:srgbClr val="000000"/>
                </a:solidFill>
                <a:ea typeface="ＭＳ Ｐゴシック"/>
              </a:rPr>
              <a:t>&amp; features over 100 employers</a:t>
            </a:r>
          </a:p>
          <a:p>
            <a:pPr marL="742950" lvl="1" indent="-28575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marL="0" lvl="1" fontAlgn="base">
              <a:spcBef>
                <a:spcPct val="0"/>
              </a:spcBef>
              <a:spcAft>
                <a:spcPct val="0"/>
              </a:spcAft>
              <a:buFont typeface="Wingdings" panose="05000000000000000000" pitchFamily="2" charset="2"/>
              <a:buChar char="§"/>
            </a:pPr>
            <a:r>
              <a:rPr lang="en-AU" dirty="0">
                <a:solidFill>
                  <a:srgbClr val="000000"/>
                </a:solidFill>
                <a:ea typeface="ＭＳ Ｐゴシック"/>
              </a:rPr>
              <a:t> </a:t>
            </a:r>
            <a:r>
              <a:rPr lang="en-AU" b="1" dirty="0">
                <a:solidFill>
                  <a:srgbClr val="000000"/>
                </a:solidFill>
                <a:ea typeface="ＭＳ Ｐゴシック"/>
              </a:rPr>
              <a:t>Professional Association Fairs</a:t>
            </a:r>
          </a:p>
          <a:p>
            <a:pPr marL="457200" lvl="2" fontAlgn="base">
              <a:spcBef>
                <a:spcPct val="0"/>
              </a:spcBef>
              <a:spcAft>
                <a:spcPct val="0"/>
              </a:spcAft>
              <a:buFont typeface="Wingdings" panose="05000000000000000000" pitchFamily="2" charset="2"/>
              <a:buChar char="§"/>
            </a:pPr>
            <a:r>
              <a:rPr lang="en-AU" dirty="0">
                <a:solidFill>
                  <a:srgbClr val="000000"/>
                </a:solidFill>
                <a:ea typeface="ＭＳ Ｐゴシック"/>
              </a:rPr>
              <a:t> Engineers Australia held March / April &amp; features over 70 employers</a:t>
            </a:r>
          </a:p>
          <a:p>
            <a:pPr marL="457200" lvl="2"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marL="457200" lvl="2" fontAlgn="base">
              <a:spcBef>
                <a:spcPct val="0"/>
              </a:spcBef>
              <a:spcAft>
                <a:spcPct val="0"/>
              </a:spcAft>
              <a:buFont typeface="Wingdings" panose="05000000000000000000" pitchFamily="2" charset="2"/>
              <a:buChar char="§"/>
            </a:pPr>
            <a:r>
              <a:rPr lang="en-AU" dirty="0">
                <a:solidFill>
                  <a:srgbClr val="000000"/>
                </a:solidFill>
                <a:ea typeface="ＭＳ Ｐゴシック"/>
              </a:rPr>
              <a:t> CPA Accounting fair</a:t>
            </a:r>
          </a:p>
          <a:p>
            <a:pPr marL="457200" lvl="2" fontAlgn="base">
              <a:spcBef>
                <a:spcPct val="0"/>
              </a:spcBef>
              <a:spcAft>
                <a:spcPct val="0"/>
              </a:spcAft>
            </a:pPr>
            <a:endParaRPr lang="en-AU" dirty="0">
              <a:solidFill>
                <a:srgbClr val="000000"/>
              </a:solidFill>
              <a:ea typeface="ＭＳ Ｐゴシック"/>
            </a:endParaRPr>
          </a:p>
          <a:p>
            <a:pPr marL="0" lvl="2" fontAlgn="base">
              <a:spcBef>
                <a:spcPct val="0"/>
              </a:spcBef>
              <a:spcAft>
                <a:spcPct val="0"/>
              </a:spcAft>
            </a:pPr>
            <a:r>
              <a:rPr lang="en-AU" b="1" dirty="0">
                <a:solidFill>
                  <a:srgbClr val="00B0F0"/>
                </a:solidFill>
                <a:ea typeface="ＭＳ Ｐゴシック"/>
              </a:rPr>
              <a:t>Grad Connection</a:t>
            </a:r>
          </a:p>
          <a:p>
            <a:pPr marL="0" lvl="2" fontAlgn="base">
              <a:spcBef>
                <a:spcPct val="0"/>
              </a:spcBef>
              <a:spcAft>
                <a:spcPct val="0"/>
              </a:spcAft>
            </a:pPr>
            <a:r>
              <a:rPr lang="en-AU" dirty="0">
                <a:solidFill>
                  <a:srgbClr val="000000"/>
                </a:solidFill>
                <a:ea typeface="ＭＳ Ｐゴシック"/>
              </a:rPr>
              <a:t>Job search platform connecting employers and students</a:t>
            </a:r>
          </a:p>
          <a:p>
            <a:pPr marL="0" lvl="2" fontAlgn="base">
              <a:spcBef>
                <a:spcPct val="0"/>
              </a:spcBef>
              <a:spcAft>
                <a:spcPct val="0"/>
              </a:spcAft>
            </a:pPr>
            <a:r>
              <a:rPr lang="en-AU" dirty="0">
                <a:solidFill>
                  <a:srgbClr val="000000"/>
                </a:solidFill>
                <a:ea typeface="ＭＳ Ｐゴシック"/>
                <a:hlinkClick r:id="rId2"/>
              </a:rPr>
              <a:t>www.gradconnection.com.au</a:t>
            </a:r>
            <a:r>
              <a:rPr lang="en-AU" dirty="0">
                <a:solidFill>
                  <a:srgbClr val="000000"/>
                </a:solidFill>
                <a:ea typeface="ＭＳ Ｐゴシック"/>
              </a:rPr>
              <a:t> </a:t>
            </a:r>
          </a:p>
          <a:p>
            <a:pPr marL="0" lvl="2" fontAlgn="base">
              <a:spcBef>
                <a:spcPct val="0"/>
              </a:spcBef>
              <a:spcAft>
                <a:spcPct val="0"/>
              </a:spcAft>
            </a:pPr>
            <a:endParaRPr lang="en-AU" dirty="0">
              <a:solidFill>
                <a:srgbClr val="000000"/>
              </a:solidFill>
              <a:ea typeface="ＭＳ Ｐゴシック"/>
            </a:endParaRPr>
          </a:p>
          <a:p>
            <a:pPr marL="0" lvl="2" fontAlgn="base">
              <a:spcBef>
                <a:spcPct val="0"/>
              </a:spcBef>
              <a:spcAft>
                <a:spcPct val="0"/>
              </a:spcAft>
            </a:pPr>
            <a:endParaRPr lang="en-AU" dirty="0">
              <a:solidFill>
                <a:srgbClr val="000000"/>
              </a:solidFill>
              <a:ea typeface="ＭＳ Ｐゴシック"/>
            </a:endParaRPr>
          </a:p>
          <a:p>
            <a:pPr marL="0" lvl="2" fontAlgn="base">
              <a:spcBef>
                <a:spcPct val="0"/>
              </a:spcBef>
              <a:spcAft>
                <a:spcPct val="0"/>
              </a:spcAft>
            </a:pPr>
            <a:r>
              <a:rPr lang="en-AU" b="1" dirty="0">
                <a:solidFill>
                  <a:srgbClr val="00B0F0"/>
                </a:solidFill>
                <a:ea typeface="ＭＳ Ｐゴシック"/>
              </a:rPr>
              <a:t>Employment guides &amp; websites</a:t>
            </a:r>
          </a:p>
          <a:p>
            <a:pPr marL="0" lvl="2" fontAlgn="base">
              <a:spcBef>
                <a:spcPct val="0"/>
              </a:spcBef>
              <a:spcAft>
                <a:spcPct val="0"/>
              </a:spcAft>
            </a:pPr>
            <a:r>
              <a:rPr lang="en-AU" dirty="0">
                <a:solidFill>
                  <a:srgbClr val="000000"/>
                </a:solidFill>
                <a:ea typeface="ＭＳ Ｐゴシック"/>
              </a:rPr>
              <a:t>Graduate Opportunities 	</a:t>
            </a:r>
            <a:r>
              <a:rPr lang="en-AU" dirty="0">
                <a:solidFill>
                  <a:srgbClr val="FF0000"/>
                </a:solidFill>
                <a:ea typeface="ＭＳ Ｐゴシック"/>
                <a:hlinkClick r:id="rId3"/>
              </a:rPr>
              <a:t>www.graduateopportunities.com.au</a:t>
            </a:r>
            <a:endParaRPr lang="en-AU" dirty="0">
              <a:solidFill>
                <a:srgbClr val="FF0000"/>
              </a:solidFill>
              <a:ea typeface="ＭＳ Ｐゴシック"/>
            </a:endParaRPr>
          </a:p>
          <a:p>
            <a:pPr marL="0" lvl="2" fontAlgn="base">
              <a:spcBef>
                <a:spcPct val="0"/>
              </a:spcBef>
              <a:spcAft>
                <a:spcPct val="0"/>
              </a:spcAft>
            </a:pPr>
            <a:r>
              <a:rPr lang="en-AU" dirty="0" err="1">
                <a:solidFill>
                  <a:srgbClr val="000000"/>
                </a:solidFill>
                <a:ea typeface="ＭＳ Ｐゴシック"/>
              </a:rPr>
              <a:t>Unigrad</a:t>
            </a:r>
            <a:r>
              <a:rPr lang="en-AU" dirty="0">
                <a:solidFill>
                  <a:srgbClr val="FF0000"/>
                </a:solidFill>
                <a:ea typeface="ＭＳ Ｐゴシック"/>
              </a:rPr>
              <a:t> 			</a:t>
            </a:r>
            <a:r>
              <a:rPr lang="en-AU" dirty="0">
                <a:solidFill>
                  <a:srgbClr val="FF0000"/>
                </a:solidFill>
                <a:ea typeface="ＭＳ Ｐゴシック"/>
                <a:hlinkClick r:id="rId4"/>
              </a:rPr>
              <a:t>www.unigrad.com.au</a:t>
            </a:r>
            <a:r>
              <a:rPr lang="en-AU" dirty="0">
                <a:solidFill>
                  <a:srgbClr val="FF0000"/>
                </a:solidFill>
                <a:ea typeface="ＭＳ Ｐゴシック"/>
              </a:rPr>
              <a:t> </a:t>
            </a:r>
          </a:p>
          <a:p>
            <a:pPr marL="0" lvl="2" fontAlgn="base">
              <a:spcBef>
                <a:spcPct val="0"/>
              </a:spcBef>
              <a:spcAft>
                <a:spcPct val="0"/>
              </a:spcAft>
            </a:pPr>
            <a:endParaRPr lang="en-AU" dirty="0">
              <a:solidFill>
                <a:srgbClr val="FF0000"/>
              </a:solidFill>
              <a:ea typeface="ＭＳ Ｐゴシック"/>
            </a:endParaRPr>
          </a:p>
          <a:p>
            <a:pPr marL="0" lvl="2" fontAlgn="base">
              <a:spcBef>
                <a:spcPct val="0"/>
              </a:spcBef>
              <a:spcAft>
                <a:spcPct val="0"/>
              </a:spcAft>
            </a:pPr>
            <a:r>
              <a:rPr lang="en-AU" b="1" dirty="0">
                <a:solidFill>
                  <a:srgbClr val="00B0F0"/>
                </a:solidFill>
                <a:ea typeface="ＭＳ Ｐゴシック"/>
              </a:rPr>
              <a:t>Whirlpool</a:t>
            </a:r>
          </a:p>
          <a:p>
            <a:pPr marL="0" lvl="2" fontAlgn="base">
              <a:spcBef>
                <a:spcPct val="0"/>
              </a:spcBef>
              <a:spcAft>
                <a:spcPct val="0"/>
              </a:spcAft>
            </a:pPr>
            <a:r>
              <a:rPr lang="en-AU" dirty="0">
                <a:solidFill>
                  <a:srgbClr val="000000"/>
                </a:solidFill>
                <a:ea typeface="ＭＳ Ｐゴシック"/>
              </a:rPr>
              <a:t>Online graduate discussion forum</a:t>
            </a:r>
            <a:r>
              <a:rPr lang="en-AU" dirty="0">
                <a:solidFill>
                  <a:srgbClr val="FF0000"/>
                </a:solidFill>
                <a:ea typeface="ＭＳ Ｐゴシック"/>
              </a:rPr>
              <a:t>		</a:t>
            </a:r>
            <a:endParaRPr lang="en-AU" dirty="0">
              <a:solidFill>
                <a:srgbClr val="000000"/>
              </a:solidFill>
              <a:ea typeface="ＭＳ Ｐゴシック"/>
            </a:endParaRPr>
          </a:p>
          <a:p>
            <a:pPr marL="457200" lvl="2"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marL="0" lvl="2" indent="45720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marL="285750" indent="-28575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lvl="1" fontAlgn="base">
              <a:spcBef>
                <a:spcPct val="0"/>
              </a:spcBef>
              <a:spcAft>
                <a:spcPct val="0"/>
              </a:spcAft>
            </a:pPr>
            <a:endParaRPr lang="en-AU" dirty="0">
              <a:solidFill>
                <a:srgbClr val="000000"/>
              </a:solidFill>
              <a:ea typeface="ＭＳ Ｐゴシック"/>
            </a:endParaRPr>
          </a:p>
        </p:txBody>
      </p:sp>
    </p:spTree>
    <p:extLst>
      <p:ext uri="{BB962C8B-B14F-4D97-AF65-F5344CB8AC3E}">
        <p14:creationId xmlns:p14="http://schemas.microsoft.com/office/powerpoint/2010/main" val="242972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285751"/>
            <a:ext cx="7004073" cy="466724"/>
          </a:xfrm>
        </p:spPr>
        <p:txBody>
          <a:bodyPr/>
          <a:lstStyle/>
          <a:p>
            <a:pPr lvl="0" eaLnBrk="1" hangingPunct="1">
              <a:lnSpc>
                <a:spcPct val="100000"/>
              </a:lnSpc>
            </a:pPr>
            <a:r>
              <a:rPr lang="en-AU" b="1" kern="1200" dirty="0">
                <a:solidFill>
                  <a:srgbClr val="FF0000"/>
                </a:solidFill>
                <a:latin typeface="Arial" charset="0"/>
                <a:ea typeface="ＭＳ Ｐゴシック"/>
              </a:rPr>
              <a:t>Part time / casual / contract / temp employment related to your </a:t>
            </a:r>
            <a:r>
              <a:rPr lang="en-AU" b="1" kern="1200" dirty="0" smtClean="0">
                <a:solidFill>
                  <a:srgbClr val="FF0000"/>
                </a:solidFill>
                <a:latin typeface="Arial" charset="0"/>
                <a:ea typeface="ＭＳ Ｐゴシック"/>
              </a:rPr>
              <a:t>study discipline</a:t>
            </a:r>
            <a:r>
              <a:rPr lang="en-AU" sz="1800" kern="1200" dirty="0">
                <a:solidFill>
                  <a:srgbClr val="000000"/>
                </a:solidFill>
                <a:latin typeface="Arial" charset="0"/>
                <a:ea typeface="ＭＳ Ｐゴシック"/>
              </a:rPr>
              <a:t/>
            </a:r>
            <a:br>
              <a:rPr lang="en-AU" sz="1800" kern="1200" dirty="0">
                <a:solidFill>
                  <a:srgbClr val="000000"/>
                </a:solidFill>
                <a:latin typeface="Arial" charset="0"/>
                <a:ea typeface="ＭＳ Ｐゴシック"/>
              </a:rPr>
            </a:br>
            <a:endParaRPr lang="en-AU" dirty="0"/>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17</a:t>
            </a:fld>
            <a:endParaRPr lang="en-US" dirty="0">
              <a:solidFill>
                <a:srgbClr val="808080"/>
              </a:solidFill>
            </a:endParaRPr>
          </a:p>
        </p:txBody>
      </p:sp>
      <p:sp>
        <p:nvSpPr>
          <p:cNvPr id="5" name="TextBox 4"/>
          <p:cNvSpPr txBox="1"/>
          <p:nvPr/>
        </p:nvSpPr>
        <p:spPr>
          <a:xfrm>
            <a:off x="447675" y="1590675"/>
            <a:ext cx="8401050" cy="4739759"/>
          </a:xfrm>
          <a:prstGeom prst="rect">
            <a:avLst/>
          </a:prstGeom>
          <a:noFill/>
        </p:spPr>
        <p:txBody>
          <a:bodyPr wrap="square" rtlCol="0">
            <a:spAutoFit/>
          </a:bodyPr>
          <a:lstStyle/>
          <a:p>
            <a:pPr fontAlgn="base">
              <a:spcBef>
                <a:spcPct val="0"/>
              </a:spcBef>
              <a:spcAft>
                <a:spcPct val="0"/>
              </a:spcAft>
            </a:pPr>
            <a:r>
              <a:rPr lang="en-AU" dirty="0">
                <a:solidFill>
                  <a:srgbClr val="000000"/>
                </a:solidFill>
                <a:ea typeface="ＭＳ Ｐゴシック"/>
              </a:rPr>
              <a:t>Great way to enhance your experience and build useful networks for the future</a:t>
            </a: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r>
              <a:rPr lang="en-AU" dirty="0">
                <a:solidFill>
                  <a:srgbClr val="000000"/>
                </a:solidFill>
                <a:ea typeface="ＭＳ Ｐゴシック"/>
              </a:rPr>
              <a:t>Sourcing tips:</a:t>
            </a:r>
          </a:p>
          <a:p>
            <a:pPr fontAlgn="base">
              <a:spcBef>
                <a:spcPct val="0"/>
              </a:spcBef>
              <a:spcAft>
                <a:spcPct val="0"/>
              </a:spcAft>
            </a:pPr>
            <a:endParaRPr lang="en-AU" dirty="0">
              <a:solidFill>
                <a:srgbClr val="000000"/>
              </a:solidFill>
              <a:ea typeface="ＭＳ Ｐゴシック"/>
            </a:endParaRPr>
          </a:p>
          <a:p>
            <a:pPr marL="285750" indent="-285750" fontAlgn="base">
              <a:spcBef>
                <a:spcPct val="0"/>
              </a:spcBef>
              <a:spcAft>
                <a:spcPct val="0"/>
              </a:spcAft>
              <a:buFontTx/>
              <a:buChar char="-"/>
            </a:pPr>
            <a:r>
              <a:rPr lang="en-AU" dirty="0">
                <a:solidFill>
                  <a:srgbClr val="000000"/>
                </a:solidFill>
                <a:ea typeface="ＭＳ Ｐゴシック"/>
              </a:rPr>
              <a:t>Networking with lecturers, professional associations</a:t>
            </a:r>
          </a:p>
          <a:p>
            <a:pPr marL="285750" indent="-285750" fontAlgn="base">
              <a:spcBef>
                <a:spcPct val="0"/>
              </a:spcBef>
              <a:spcAft>
                <a:spcPct val="0"/>
              </a:spcAft>
              <a:buFontTx/>
              <a:buChar char="-"/>
            </a:pPr>
            <a:endParaRPr lang="en-AU" dirty="0">
              <a:solidFill>
                <a:srgbClr val="000000"/>
              </a:solidFill>
              <a:ea typeface="ＭＳ Ｐゴシック"/>
            </a:endParaRPr>
          </a:p>
          <a:p>
            <a:pPr marL="285750" indent="-285750" fontAlgn="base">
              <a:spcBef>
                <a:spcPct val="0"/>
              </a:spcBef>
              <a:spcAft>
                <a:spcPct val="0"/>
              </a:spcAft>
              <a:buFontTx/>
              <a:buChar char="-"/>
            </a:pPr>
            <a:r>
              <a:rPr lang="en-AU" dirty="0">
                <a:solidFill>
                  <a:srgbClr val="000000"/>
                </a:solidFill>
                <a:ea typeface="ＭＳ Ｐゴシック"/>
              </a:rPr>
              <a:t>Register with employment agencies </a:t>
            </a:r>
            <a:endParaRPr lang="en-AU" dirty="0" smtClean="0">
              <a:solidFill>
                <a:srgbClr val="000000"/>
              </a:solidFill>
              <a:ea typeface="ＭＳ Ｐゴシック"/>
            </a:endParaRPr>
          </a:p>
          <a:p>
            <a:pPr marL="285750" indent="-285750" fontAlgn="base">
              <a:spcBef>
                <a:spcPct val="0"/>
              </a:spcBef>
              <a:spcAft>
                <a:spcPct val="0"/>
              </a:spcAft>
              <a:buFontTx/>
              <a:buChar char="-"/>
            </a:pPr>
            <a:endParaRPr lang="en-AU" dirty="0">
              <a:solidFill>
                <a:srgbClr val="000000"/>
              </a:solidFill>
              <a:ea typeface="ＭＳ Ｐゴシック"/>
            </a:endParaRPr>
          </a:p>
          <a:p>
            <a:pPr marL="285750" indent="-285750" fontAlgn="base">
              <a:spcBef>
                <a:spcPct val="0"/>
              </a:spcBef>
              <a:spcAft>
                <a:spcPct val="0"/>
              </a:spcAft>
              <a:buFontTx/>
              <a:buChar char="-"/>
            </a:pPr>
            <a:r>
              <a:rPr lang="en-AU" dirty="0" smtClean="0">
                <a:solidFill>
                  <a:srgbClr val="000000"/>
                </a:solidFill>
                <a:ea typeface="ＭＳ Ｐゴシック"/>
              </a:rPr>
              <a:t>Create opportunities with current hospitality etc employer</a:t>
            </a:r>
          </a:p>
          <a:p>
            <a:pPr marL="742950" lvl="1" indent="-285750" fontAlgn="base">
              <a:spcBef>
                <a:spcPct val="0"/>
              </a:spcBef>
              <a:spcAft>
                <a:spcPct val="0"/>
              </a:spcAft>
              <a:buFont typeface="Wingdings" panose="05000000000000000000" pitchFamily="2" charset="2"/>
              <a:buChar char="§"/>
            </a:pPr>
            <a:r>
              <a:rPr lang="en-AU" sz="1400" dirty="0" smtClean="0">
                <a:solidFill>
                  <a:srgbClr val="000000"/>
                </a:solidFill>
                <a:ea typeface="ＭＳ Ｐゴシック"/>
              </a:rPr>
              <a:t>Eg bookkeeping, website, flyers, recruitment, policy manuals etc</a:t>
            </a:r>
            <a:endParaRPr lang="en-AU" sz="1400"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marL="285750" indent="-285750" fontAlgn="base">
              <a:spcBef>
                <a:spcPct val="0"/>
              </a:spcBef>
              <a:spcAft>
                <a:spcPct val="0"/>
              </a:spcAft>
              <a:buFontTx/>
              <a:buChar char="-"/>
            </a:pPr>
            <a:r>
              <a:rPr lang="en-AU" dirty="0">
                <a:solidFill>
                  <a:srgbClr val="000000"/>
                </a:solidFill>
                <a:ea typeface="ＭＳ Ｐゴシック"/>
              </a:rPr>
              <a:t>Job databases eg </a:t>
            </a:r>
            <a:r>
              <a:rPr lang="en-AU" dirty="0" err="1">
                <a:solidFill>
                  <a:srgbClr val="000000"/>
                </a:solidFill>
                <a:ea typeface="ＭＳ Ｐゴシック"/>
              </a:rPr>
              <a:t>SwinEmploy</a:t>
            </a:r>
            <a:r>
              <a:rPr lang="en-AU" dirty="0">
                <a:solidFill>
                  <a:srgbClr val="000000"/>
                </a:solidFill>
                <a:ea typeface="ＭＳ Ｐゴシック"/>
              </a:rPr>
              <a:t>, Seek, Spot </a:t>
            </a:r>
            <a:r>
              <a:rPr lang="en-AU" dirty="0" smtClean="0">
                <a:solidFill>
                  <a:srgbClr val="000000"/>
                </a:solidFill>
                <a:ea typeface="ＭＳ Ｐゴシック"/>
              </a:rPr>
              <a:t>Jobs etc</a:t>
            </a:r>
            <a:endParaRPr lang="en-AU" dirty="0" smtClean="0">
              <a:solidFill>
                <a:srgbClr val="000000"/>
              </a:solidFill>
              <a:ea typeface="ＭＳ Ｐゴシック"/>
            </a:endParaRPr>
          </a:p>
          <a:p>
            <a:pPr marL="285750" indent="-285750" fontAlgn="base">
              <a:spcBef>
                <a:spcPct val="0"/>
              </a:spcBef>
              <a:spcAft>
                <a:spcPct val="0"/>
              </a:spcAft>
              <a:buFontTx/>
              <a:buChar char="-"/>
            </a:pPr>
            <a:endParaRPr lang="en-AU" dirty="0">
              <a:solidFill>
                <a:srgbClr val="000000"/>
              </a:solidFill>
              <a:ea typeface="ＭＳ Ｐゴシック"/>
            </a:endParaRPr>
          </a:p>
          <a:p>
            <a:pPr marL="285750" indent="-285750" fontAlgn="base">
              <a:spcBef>
                <a:spcPct val="0"/>
              </a:spcBef>
              <a:spcAft>
                <a:spcPct val="0"/>
              </a:spcAft>
              <a:buFontTx/>
              <a:buChar char="-"/>
            </a:pPr>
            <a:r>
              <a:rPr lang="en-AU" dirty="0" smtClean="0">
                <a:solidFill>
                  <a:srgbClr val="000000"/>
                </a:solidFill>
                <a:ea typeface="ＭＳ Ｐゴシック"/>
              </a:rPr>
              <a:t>Volunteering with not for profit organisation in a career related role</a:t>
            </a:r>
            <a:endParaRPr lang="en-AU" dirty="0">
              <a:solidFill>
                <a:srgbClr val="000000"/>
              </a:solidFill>
              <a:ea typeface="ＭＳ Ｐゴシック"/>
            </a:endParaRPr>
          </a:p>
          <a:p>
            <a:pPr marL="285750" indent="-285750" fontAlgn="base">
              <a:spcBef>
                <a:spcPct val="0"/>
              </a:spcBef>
              <a:spcAft>
                <a:spcPct val="0"/>
              </a:spcAft>
              <a:buFontTx/>
              <a:buChar char="-"/>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p:txBody>
      </p:sp>
    </p:spTree>
    <p:extLst>
      <p:ext uri="{BB962C8B-B14F-4D97-AF65-F5344CB8AC3E}">
        <p14:creationId xmlns:p14="http://schemas.microsoft.com/office/powerpoint/2010/main" val="3719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
            </a:r>
            <a:br>
              <a:rPr lang="en-AU" dirty="0" smtClean="0">
                <a:solidFill>
                  <a:srgbClr val="FF0000"/>
                </a:solidFill>
              </a:rPr>
            </a:br>
            <a:r>
              <a:rPr lang="en-AU" dirty="0">
                <a:solidFill>
                  <a:srgbClr val="FF0000"/>
                </a:solidFill>
              </a:rPr>
              <a:t/>
            </a:r>
            <a:br>
              <a:rPr lang="en-AU" dirty="0">
                <a:solidFill>
                  <a:srgbClr val="FF0000"/>
                </a:solidFill>
              </a:rPr>
            </a:br>
            <a:r>
              <a:rPr lang="en-AU" dirty="0" smtClean="0">
                <a:solidFill>
                  <a:srgbClr val="FF0000"/>
                </a:solidFill>
              </a:rPr>
              <a:t/>
            </a:r>
            <a:br>
              <a:rPr lang="en-AU" dirty="0" smtClean="0">
                <a:solidFill>
                  <a:srgbClr val="FF0000"/>
                </a:solidFill>
              </a:rPr>
            </a:br>
            <a:r>
              <a:rPr lang="en-AU" dirty="0">
                <a:solidFill>
                  <a:srgbClr val="FF0000"/>
                </a:solidFill>
              </a:rPr>
              <a:t/>
            </a:r>
            <a:br>
              <a:rPr lang="en-AU" dirty="0">
                <a:solidFill>
                  <a:srgbClr val="FF0000"/>
                </a:solidFill>
              </a:rPr>
            </a:br>
            <a:r>
              <a:rPr lang="en-AU" dirty="0" smtClean="0">
                <a:solidFill>
                  <a:srgbClr val="FF0000"/>
                </a:solidFill>
              </a:rPr>
              <a:t/>
            </a:r>
            <a:br>
              <a:rPr lang="en-AU" dirty="0" smtClean="0">
                <a:solidFill>
                  <a:srgbClr val="FF0000"/>
                </a:solidFill>
              </a:rPr>
            </a:br>
            <a:r>
              <a:rPr lang="en-AU" dirty="0">
                <a:solidFill>
                  <a:srgbClr val="FF0000"/>
                </a:solidFill>
              </a:rPr>
              <a:t/>
            </a:r>
            <a:br>
              <a:rPr lang="en-AU" dirty="0">
                <a:solidFill>
                  <a:srgbClr val="FF0000"/>
                </a:solidFill>
              </a:rPr>
            </a:br>
            <a:r>
              <a:rPr lang="en-AU" dirty="0" smtClean="0">
                <a:solidFill>
                  <a:srgbClr val="FF0000"/>
                </a:solidFill>
              </a:rPr>
              <a:t/>
            </a:r>
            <a:br>
              <a:rPr lang="en-AU" dirty="0" smtClean="0">
                <a:solidFill>
                  <a:srgbClr val="FF0000"/>
                </a:solidFill>
              </a:rPr>
            </a:br>
            <a:r>
              <a:rPr lang="en-AU" dirty="0">
                <a:solidFill>
                  <a:srgbClr val="FF0000"/>
                </a:solidFill>
              </a:rPr>
              <a:t/>
            </a:r>
            <a:br>
              <a:rPr lang="en-AU" dirty="0">
                <a:solidFill>
                  <a:srgbClr val="FF0000"/>
                </a:solidFill>
              </a:rPr>
            </a:br>
            <a:endParaRPr lang="en-AU" dirty="0"/>
          </a:p>
        </p:txBody>
      </p:sp>
      <p:sp>
        <p:nvSpPr>
          <p:cNvPr id="5" name="Content Placeholder 4"/>
          <p:cNvSpPr>
            <a:spLocks noGrp="1"/>
          </p:cNvSpPr>
          <p:nvPr>
            <p:ph idx="1"/>
          </p:nvPr>
        </p:nvSpPr>
        <p:spPr>
          <a:xfrm>
            <a:off x="388938" y="904875"/>
            <a:ext cx="8393112" cy="5073650"/>
          </a:xfrm>
        </p:spPr>
        <p:txBody>
          <a:bodyPr/>
          <a:lstStyle/>
          <a:p>
            <a:pPr marL="0" indent="0">
              <a:spcBef>
                <a:spcPts val="0"/>
              </a:spcBef>
              <a:spcAft>
                <a:spcPts val="0"/>
              </a:spcAft>
              <a:buNone/>
            </a:pPr>
            <a:r>
              <a:rPr lang="en-AU" sz="2000" dirty="0" smtClean="0">
                <a:solidFill>
                  <a:srgbClr val="00B0F0"/>
                </a:solidFill>
              </a:rPr>
              <a:t>Graduate programs</a:t>
            </a:r>
          </a:p>
          <a:p>
            <a:pPr>
              <a:spcBef>
                <a:spcPts val="0"/>
              </a:spcBef>
              <a:spcAft>
                <a:spcPts val="0"/>
              </a:spcAft>
              <a:buFontTx/>
              <a:buChar char="-"/>
            </a:pPr>
            <a:r>
              <a:rPr lang="en-AU" sz="2000" dirty="0" smtClean="0"/>
              <a:t>Structured professional development programs in large organisations for new graduates</a:t>
            </a:r>
          </a:p>
          <a:p>
            <a:pPr>
              <a:spcBef>
                <a:spcPts val="0"/>
              </a:spcBef>
              <a:spcAft>
                <a:spcPts val="0"/>
              </a:spcAft>
              <a:buFontTx/>
              <a:buChar char="-"/>
            </a:pPr>
            <a:r>
              <a:rPr lang="en-AU" sz="2000" dirty="0" smtClean="0"/>
              <a:t>Applications </a:t>
            </a:r>
            <a:r>
              <a:rPr lang="en-AU" sz="2000" dirty="0" smtClean="0"/>
              <a:t>often </a:t>
            </a:r>
            <a:r>
              <a:rPr lang="en-AU" sz="2000" dirty="0" smtClean="0"/>
              <a:t>submitted a year in advance</a:t>
            </a:r>
          </a:p>
          <a:p>
            <a:pPr marL="0" indent="0">
              <a:spcBef>
                <a:spcPts val="0"/>
              </a:spcBef>
              <a:spcAft>
                <a:spcPts val="0"/>
              </a:spcAft>
              <a:buNone/>
            </a:pPr>
            <a:endParaRPr lang="en-AU" sz="2000" dirty="0" smtClean="0"/>
          </a:p>
          <a:p>
            <a:pPr>
              <a:spcBef>
                <a:spcPts val="0"/>
              </a:spcBef>
              <a:spcAft>
                <a:spcPts val="0"/>
              </a:spcAft>
              <a:buFontTx/>
              <a:buChar char="-"/>
            </a:pPr>
            <a:endParaRPr lang="en-AU" sz="2000" dirty="0"/>
          </a:p>
          <a:p>
            <a:pPr marL="0" indent="0">
              <a:spcBef>
                <a:spcPts val="0"/>
              </a:spcBef>
              <a:spcAft>
                <a:spcPts val="0"/>
              </a:spcAft>
              <a:buNone/>
            </a:pPr>
            <a:r>
              <a:rPr lang="en-AU" sz="2000" dirty="0" smtClean="0">
                <a:solidFill>
                  <a:srgbClr val="00B0F0"/>
                </a:solidFill>
              </a:rPr>
              <a:t>Graduate positions</a:t>
            </a:r>
          </a:p>
          <a:p>
            <a:pPr>
              <a:spcBef>
                <a:spcPts val="0"/>
              </a:spcBef>
              <a:spcAft>
                <a:spcPts val="0"/>
              </a:spcAft>
              <a:buFontTx/>
              <a:buChar char="-"/>
            </a:pPr>
            <a:r>
              <a:rPr lang="en-AU" sz="2000" dirty="0" smtClean="0"/>
              <a:t>Individual positions offered by organisations of all sizes to students who are soon to graduate/have finished their studies</a:t>
            </a:r>
          </a:p>
          <a:p>
            <a:pPr>
              <a:spcBef>
                <a:spcPts val="0"/>
              </a:spcBef>
              <a:spcAft>
                <a:spcPts val="0"/>
              </a:spcAft>
              <a:buFontTx/>
              <a:buChar char="-"/>
            </a:pPr>
            <a:r>
              <a:rPr lang="en-AU" sz="2000" dirty="0" smtClean="0"/>
              <a:t>Advertised on job boards, company websites or social media</a:t>
            </a:r>
          </a:p>
          <a:p>
            <a:pPr>
              <a:spcBef>
                <a:spcPts val="0"/>
              </a:spcBef>
              <a:spcAft>
                <a:spcPts val="0"/>
              </a:spcAft>
              <a:buFontTx/>
              <a:buChar char="-"/>
            </a:pPr>
            <a:endParaRPr lang="en-AU" sz="2000" dirty="0"/>
          </a:p>
          <a:p>
            <a:pPr marL="0" indent="0">
              <a:spcBef>
                <a:spcPts val="0"/>
              </a:spcBef>
              <a:spcAft>
                <a:spcPts val="0"/>
              </a:spcAft>
              <a:buNone/>
            </a:pPr>
            <a:endParaRPr lang="en-AU" sz="2000" dirty="0" smtClean="0"/>
          </a:p>
          <a:p>
            <a:pPr>
              <a:spcBef>
                <a:spcPts val="0"/>
              </a:spcBef>
              <a:spcAft>
                <a:spcPts val="0"/>
              </a:spcAft>
              <a:buFontTx/>
              <a:buChar char="-"/>
            </a:pPr>
            <a:endParaRPr lang="en-AU" sz="2000" dirty="0"/>
          </a:p>
          <a:p>
            <a:pPr marL="0" indent="0">
              <a:spcBef>
                <a:spcPts val="0"/>
              </a:spcBef>
              <a:spcAft>
                <a:spcPts val="0"/>
              </a:spcAft>
              <a:buNone/>
            </a:pPr>
            <a:r>
              <a:rPr lang="en-AU" sz="2000" dirty="0" smtClean="0"/>
              <a:t>* Often </a:t>
            </a:r>
            <a:r>
              <a:rPr lang="en-AU" sz="2000" dirty="0" smtClean="0"/>
              <a:t>difficult for international students to </a:t>
            </a:r>
            <a:r>
              <a:rPr lang="en-AU" sz="2000" dirty="0" smtClean="0"/>
              <a:t>compete</a:t>
            </a:r>
          </a:p>
          <a:p>
            <a:pPr marL="0" indent="0">
              <a:spcBef>
                <a:spcPts val="0"/>
              </a:spcBef>
              <a:spcAft>
                <a:spcPts val="0"/>
              </a:spcAft>
              <a:buNone/>
            </a:pPr>
            <a:endParaRPr lang="en-AU" sz="2000" dirty="0" smtClean="0"/>
          </a:p>
          <a:p>
            <a:pPr marL="0" indent="0">
              <a:spcBef>
                <a:spcPts val="0"/>
              </a:spcBef>
              <a:spcAft>
                <a:spcPts val="0"/>
              </a:spcAft>
              <a:buNone/>
            </a:pPr>
            <a:r>
              <a:rPr lang="en-AU" sz="2000" dirty="0" smtClean="0"/>
              <a:t>* You need to be able to explain the post study </a:t>
            </a:r>
            <a:r>
              <a:rPr lang="en-AU" sz="2000" dirty="0"/>
              <a:t>work visa </a:t>
            </a:r>
            <a:r>
              <a:rPr lang="en-AU" sz="2000" dirty="0" smtClean="0"/>
              <a:t>                    </a:t>
            </a:r>
            <a:r>
              <a:rPr lang="en-AU" sz="1200" dirty="0" smtClean="0">
                <a:hlinkClick r:id="rId3"/>
              </a:rPr>
              <a:t>https://www.border.gov.au/Trav/Stud/Post</a:t>
            </a:r>
            <a:r>
              <a:rPr lang="en-AU" sz="1200" dirty="0" smtClean="0"/>
              <a:t> </a:t>
            </a:r>
            <a:endParaRPr lang="en-AU" sz="1200" dirty="0" smtClean="0"/>
          </a:p>
          <a:p>
            <a:pPr>
              <a:spcBef>
                <a:spcPts val="0"/>
              </a:spcBef>
              <a:spcAft>
                <a:spcPts val="0"/>
              </a:spcAft>
              <a:buFontTx/>
              <a:buChar char="-"/>
            </a:pPr>
            <a:endParaRPr lang="en-AU" dirty="0"/>
          </a:p>
          <a:p>
            <a:pPr>
              <a:spcBef>
                <a:spcPts val="0"/>
              </a:spcBef>
              <a:spcAft>
                <a:spcPts val="0"/>
              </a:spcAft>
              <a:buFontTx/>
              <a:buChar char="-"/>
            </a:pPr>
            <a:endParaRPr lang="en-AU" dirty="0"/>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18</a:t>
            </a:fld>
            <a:endParaRPr lang="en-US" dirty="0">
              <a:solidFill>
                <a:srgbClr val="808080"/>
              </a:solidFill>
            </a:endParaRPr>
          </a:p>
        </p:txBody>
      </p:sp>
      <p:sp>
        <p:nvSpPr>
          <p:cNvPr id="4" name="Text Placeholder 3"/>
          <p:cNvSpPr>
            <a:spLocks noGrp="1"/>
          </p:cNvSpPr>
          <p:nvPr>
            <p:ph type="body" sz="quarter" idx="11"/>
          </p:nvPr>
        </p:nvSpPr>
        <p:spPr>
          <a:xfrm>
            <a:off x="376239" y="304800"/>
            <a:ext cx="8372475" cy="523875"/>
          </a:xfrm>
        </p:spPr>
        <p:txBody>
          <a:bodyPr/>
          <a:lstStyle/>
          <a:p>
            <a:r>
              <a:rPr lang="en-AU" b="1" dirty="0" smtClean="0">
                <a:solidFill>
                  <a:srgbClr val="FF0000"/>
                </a:solidFill>
              </a:rPr>
              <a:t>Graduate Jobs</a:t>
            </a:r>
            <a:endParaRPr lang="en-AU" b="1" dirty="0">
              <a:solidFill>
                <a:srgbClr val="FF0000"/>
              </a:solidFill>
            </a:endParaRPr>
          </a:p>
        </p:txBody>
      </p:sp>
    </p:spTree>
    <p:extLst>
      <p:ext uri="{BB962C8B-B14F-4D97-AF65-F5344CB8AC3E}">
        <p14:creationId xmlns:p14="http://schemas.microsoft.com/office/powerpoint/2010/main" val="1156641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Be creative - network </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19</a:t>
            </a:fld>
            <a:endParaRPr lang="en-US" dirty="0">
              <a:solidFill>
                <a:srgbClr val="808080"/>
              </a:solidFill>
            </a:endParaRPr>
          </a:p>
        </p:txBody>
      </p:sp>
      <p:sp>
        <p:nvSpPr>
          <p:cNvPr id="5" name="TextBox 4"/>
          <p:cNvSpPr txBox="1"/>
          <p:nvPr/>
        </p:nvSpPr>
        <p:spPr>
          <a:xfrm>
            <a:off x="419100" y="1171575"/>
            <a:ext cx="8401372" cy="2677656"/>
          </a:xfrm>
          <a:prstGeom prst="rect">
            <a:avLst/>
          </a:prstGeom>
          <a:noFill/>
        </p:spPr>
        <p:txBody>
          <a:bodyPr wrap="square" rtlCol="0">
            <a:spAutoFit/>
          </a:bodyPr>
          <a:lstStyle/>
          <a:p>
            <a:pPr fontAlgn="base">
              <a:spcBef>
                <a:spcPct val="0"/>
              </a:spcBef>
              <a:spcAft>
                <a:spcPct val="0"/>
              </a:spcAft>
            </a:pPr>
            <a:r>
              <a:rPr lang="en-AU" sz="2000" dirty="0">
                <a:solidFill>
                  <a:srgbClr val="000000"/>
                </a:solidFill>
                <a:ea typeface="ＭＳ Ｐゴシック"/>
              </a:rPr>
              <a:t>Actively look for opportunities to make connections and gain </a:t>
            </a:r>
            <a:r>
              <a:rPr lang="en-AU" sz="2000" dirty="0" smtClean="0">
                <a:solidFill>
                  <a:srgbClr val="000000"/>
                </a:solidFill>
                <a:ea typeface="ＭＳ Ｐゴシック"/>
              </a:rPr>
              <a:t>experience</a:t>
            </a:r>
          </a:p>
          <a:p>
            <a:pPr fontAlgn="base">
              <a:spcBef>
                <a:spcPct val="0"/>
              </a:spcBef>
              <a:spcAft>
                <a:spcPct val="0"/>
              </a:spcAft>
            </a:pPr>
            <a:endParaRPr lang="en-AU" sz="2000" dirty="0">
              <a:solidFill>
                <a:srgbClr val="000000"/>
              </a:solidFill>
              <a:ea typeface="ＭＳ Ｐゴシック"/>
            </a:endParaRPr>
          </a:p>
          <a:p>
            <a:pPr marL="342900" indent="-342900" fontAlgn="base">
              <a:spcBef>
                <a:spcPct val="0"/>
              </a:spcBef>
              <a:spcAft>
                <a:spcPct val="0"/>
              </a:spcAft>
              <a:buFont typeface="Wingdings" panose="05000000000000000000" pitchFamily="2" charset="2"/>
              <a:buChar char="Ø"/>
            </a:pPr>
            <a:r>
              <a:rPr lang="en-AU" sz="2000" dirty="0" smtClean="0">
                <a:solidFill>
                  <a:srgbClr val="000000"/>
                </a:solidFill>
                <a:ea typeface="ＭＳ Ｐゴシック"/>
              </a:rPr>
              <a:t>More networking tips at end of session</a:t>
            </a:r>
            <a:endParaRPr lang="en-AU" sz="2000"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marL="285750" indent="-28575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marL="285750" indent="-28575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marL="285750" indent="-28575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marL="285750" indent="-28575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794154"/>
            <a:ext cx="3938964" cy="2291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106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2</a:t>
            </a:fld>
            <a:endParaRPr lang="en-US" dirty="0">
              <a:solidFill>
                <a:srgbClr val="808080"/>
              </a:solidFill>
            </a:endParaRPr>
          </a:p>
        </p:txBody>
      </p:sp>
      <p:sp>
        <p:nvSpPr>
          <p:cNvPr id="2" name="Content Placeholder 1"/>
          <p:cNvSpPr>
            <a:spLocks noGrp="1"/>
          </p:cNvSpPr>
          <p:nvPr>
            <p:ph idx="1"/>
          </p:nvPr>
        </p:nvSpPr>
        <p:spPr>
          <a:xfrm>
            <a:off x="388938" y="935665"/>
            <a:ext cx="8393112" cy="5042860"/>
          </a:xfrm>
        </p:spPr>
        <p:txBody>
          <a:bodyPr/>
          <a:lstStyle/>
          <a:p>
            <a:pPr marL="0" indent="0" algn="ctr">
              <a:buNone/>
            </a:pPr>
            <a:r>
              <a:rPr lang="en-AU" sz="4000" b="1" dirty="0" smtClean="0">
                <a:solidFill>
                  <a:srgbClr val="FF0000"/>
                </a:solidFill>
              </a:rPr>
              <a:t>Job search strategies for professional employment</a:t>
            </a:r>
            <a:endParaRPr lang="en-AU" sz="4000" b="1" dirty="0">
              <a:solidFill>
                <a:srgbClr val="FF0000"/>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814" y="2389337"/>
            <a:ext cx="3572540" cy="217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6178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02AEB0F0-5540-4FE2-9628-2CB6653FEAB5}" type="slidenum">
              <a:rPr lang="en-US">
                <a:solidFill>
                  <a:srgbClr val="808080"/>
                </a:solidFill>
                <a:ea typeface="ＭＳ Ｐゴシック"/>
              </a:rPr>
              <a:pPr fontAlgn="base">
                <a:spcBef>
                  <a:spcPct val="0"/>
                </a:spcBef>
                <a:spcAft>
                  <a:spcPct val="0"/>
                </a:spcAft>
                <a:defRPr/>
              </a:pPr>
              <a:t>20</a:t>
            </a:fld>
            <a:endParaRPr lang="en-US" dirty="0">
              <a:solidFill>
                <a:srgbClr val="808080"/>
              </a:solidFill>
              <a:ea typeface="ＭＳ Ｐゴシック"/>
            </a:endParaRPr>
          </a:p>
        </p:txBody>
      </p:sp>
      <p:sp>
        <p:nvSpPr>
          <p:cNvPr id="4" name="Text Placeholder 3"/>
          <p:cNvSpPr>
            <a:spLocks noGrp="1"/>
          </p:cNvSpPr>
          <p:nvPr>
            <p:ph type="body" sz="quarter" idx="11"/>
          </p:nvPr>
        </p:nvSpPr>
        <p:spPr/>
        <p:txBody>
          <a:bodyPr/>
          <a:lstStyle/>
          <a:p>
            <a:pPr algn="ctr"/>
            <a:r>
              <a:rPr lang="en-AU" b="1" dirty="0" smtClean="0">
                <a:solidFill>
                  <a:srgbClr val="FF0000"/>
                </a:solidFill>
              </a:rPr>
              <a:t>Post </a:t>
            </a:r>
            <a:r>
              <a:rPr lang="en-AU" b="1" dirty="0">
                <a:solidFill>
                  <a:srgbClr val="FF0000"/>
                </a:solidFill>
              </a:rPr>
              <a:t>graduation job search strategies</a:t>
            </a:r>
            <a:endParaRPr lang="en-AU" dirty="0"/>
          </a:p>
        </p:txBody>
      </p:sp>
      <p:pic>
        <p:nvPicPr>
          <p:cNvPr id="2050" name="Picture 2" descr="Image result for graduate job search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04864"/>
            <a:ext cx="4335996" cy="282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747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Post graduation job search strategies</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02AEB0F0-5540-4FE2-9628-2CB6653FEAB5}" type="slidenum">
              <a:rPr lang="en-US" smtClean="0">
                <a:solidFill>
                  <a:srgbClr val="808080"/>
                </a:solidFill>
                <a:ea typeface="ＭＳ Ｐゴシック"/>
              </a:rPr>
              <a:pPr fontAlgn="base">
                <a:spcBef>
                  <a:spcPct val="0"/>
                </a:spcBef>
                <a:spcAft>
                  <a:spcPct val="0"/>
                </a:spcAft>
                <a:defRPr/>
              </a:pPr>
              <a:t>21</a:t>
            </a:fld>
            <a:endParaRPr lang="en-US" dirty="0">
              <a:solidFill>
                <a:srgbClr val="808080"/>
              </a:solidFill>
              <a:ea typeface="ＭＳ Ｐゴシック"/>
            </a:endParaRPr>
          </a:p>
        </p:txBody>
      </p:sp>
      <p:sp>
        <p:nvSpPr>
          <p:cNvPr id="5" name="TextBox 4"/>
          <p:cNvSpPr txBox="1"/>
          <p:nvPr/>
        </p:nvSpPr>
        <p:spPr>
          <a:xfrm>
            <a:off x="467544" y="908720"/>
            <a:ext cx="8136904" cy="6093976"/>
          </a:xfrm>
          <a:prstGeom prst="rect">
            <a:avLst/>
          </a:prstGeom>
          <a:noFill/>
        </p:spPr>
        <p:txBody>
          <a:bodyPr wrap="square" rtlCol="0">
            <a:spAutoFit/>
          </a:bodyPr>
          <a:lstStyle/>
          <a:p>
            <a:r>
              <a:rPr lang="en-AU" dirty="0" smtClean="0">
                <a:solidFill>
                  <a:schemeClr val="bg1"/>
                </a:solidFill>
              </a:rPr>
              <a:t>‘In the past many graduates could expect to have an entry level, full time position in their field by the end of the summer after graduation, however, the current economy is still recovering and many recent grads will have a longer search’ </a:t>
            </a:r>
            <a:r>
              <a:rPr lang="en-AU" sz="1200" dirty="0" smtClean="0">
                <a:solidFill>
                  <a:schemeClr val="bg1"/>
                </a:solidFill>
              </a:rPr>
              <a:t>GRADUATE RECRUITER, ENGINEERING INDUSTRY</a:t>
            </a:r>
          </a:p>
          <a:p>
            <a:endParaRPr lang="en-AU" sz="1200" dirty="0">
              <a:solidFill>
                <a:schemeClr val="bg1"/>
              </a:solidFill>
            </a:endParaRPr>
          </a:p>
          <a:p>
            <a:endParaRPr lang="en-AU" dirty="0" smtClean="0">
              <a:solidFill>
                <a:schemeClr val="bg1"/>
              </a:solidFill>
            </a:endParaRPr>
          </a:p>
          <a:p>
            <a:r>
              <a:rPr lang="en-AU" b="1" dirty="0" smtClean="0">
                <a:solidFill>
                  <a:schemeClr val="bg1"/>
                </a:solidFill>
              </a:rPr>
              <a:t>TIPS</a:t>
            </a:r>
          </a:p>
          <a:p>
            <a:endParaRPr lang="en-AU" dirty="0">
              <a:solidFill>
                <a:schemeClr val="bg1"/>
              </a:solidFill>
            </a:endParaRPr>
          </a:p>
          <a:p>
            <a:pPr marL="285750" indent="-285750">
              <a:buFont typeface="Wingdings" panose="05000000000000000000" pitchFamily="2" charset="2"/>
              <a:buChar char="§"/>
            </a:pPr>
            <a:r>
              <a:rPr lang="en-AU" dirty="0" smtClean="0">
                <a:solidFill>
                  <a:schemeClr val="bg1"/>
                </a:solidFill>
              </a:rPr>
              <a:t>Finding a job, is a job in itself</a:t>
            </a:r>
          </a:p>
          <a:p>
            <a:pPr marL="285750" indent="-285750">
              <a:buFont typeface="Wingdings" panose="05000000000000000000" pitchFamily="2" charset="2"/>
              <a:buChar char="§"/>
            </a:pPr>
            <a:endParaRPr lang="en-AU" dirty="0">
              <a:solidFill>
                <a:schemeClr val="bg1"/>
              </a:solidFill>
            </a:endParaRPr>
          </a:p>
          <a:p>
            <a:pPr marL="285750" indent="-285750">
              <a:buFont typeface="Wingdings" panose="05000000000000000000" pitchFamily="2" charset="2"/>
              <a:buChar char="§"/>
            </a:pPr>
            <a:r>
              <a:rPr lang="en-AU" dirty="0" smtClean="0">
                <a:solidFill>
                  <a:schemeClr val="bg1"/>
                </a:solidFill>
              </a:rPr>
              <a:t>Adopt a systematic approach incorporating </a:t>
            </a:r>
            <a:r>
              <a:rPr lang="en-AU" b="1" dirty="0" smtClean="0">
                <a:solidFill>
                  <a:schemeClr val="bg1"/>
                </a:solidFill>
              </a:rPr>
              <a:t>quality, tailored</a:t>
            </a:r>
            <a:r>
              <a:rPr lang="en-AU" dirty="0" smtClean="0">
                <a:solidFill>
                  <a:schemeClr val="bg1"/>
                </a:solidFill>
              </a:rPr>
              <a:t> formal applications and networking</a:t>
            </a:r>
          </a:p>
          <a:p>
            <a:pPr marL="285750" indent="-285750">
              <a:buFont typeface="Wingdings" panose="05000000000000000000" pitchFamily="2" charset="2"/>
              <a:buChar char="§"/>
            </a:pPr>
            <a:endParaRPr lang="en-AU" dirty="0">
              <a:solidFill>
                <a:schemeClr val="bg1"/>
              </a:solidFill>
            </a:endParaRPr>
          </a:p>
          <a:p>
            <a:pPr marL="285750" indent="-285750">
              <a:buFont typeface="Wingdings" panose="05000000000000000000" pitchFamily="2" charset="2"/>
              <a:buChar char="§"/>
            </a:pPr>
            <a:r>
              <a:rPr lang="en-AU" dirty="0" smtClean="0">
                <a:solidFill>
                  <a:schemeClr val="bg1"/>
                </a:solidFill>
              </a:rPr>
              <a:t>Keep a logical job search record sheet </a:t>
            </a:r>
          </a:p>
          <a:p>
            <a:pPr marL="285750" indent="-285750">
              <a:buFont typeface="Wingdings" panose="05000000000000000000" pitchFamily="2" charset="2"/>
              <a:buChar char="§"/>
            </a:pPr>
            <a:endParaRPr lang="en-AU" dirty="0">
              <a:solidFill>
                <a:schemeClr val="bg1"/>
              </a:solidFill>
            </a:endParaRPr>
          </a:p>
          <a:p>
            <a:pPr marL="285750" indent="-285750">
              <a:buFont typeface="Wingdings" panose="05000000000000000000" pitchFamily="2" charset="2"/>
              <a:buChar char="§"/>
            </a:pPr>
            <a:r>
              <a:rPr lang="en-AU" dirty="0" smtClean="0">
                <a:solidFill>
                  <a:schemeClr val="bg1"/>
                </a:solidFill>
              </a:rPr>
              <a:t>Be creative about the roles you target</a:t>
            </a:r>
          </a:p>
          <a:p>
            <a:endParaRPr lang="en-AU" dirty="0" smtClean="0">
              <a:solidFill>
                <a:schemeClr val="bg1"/>
              </a:solidFill>
            </a:endParaRPr>
          </a:p>
          <a:p>
            <a:pPr marL="742950" lvl="1" indent="-285750">
              <a:buFont typeface="Wingdings" panose="05000000000000000000" pitchFamily="2" charset="2"/>
              <a:buChar char="q"/>
            </a:pPr>
            <a:r>
              <a:rPr lang="en-AU" dirty="0" smtClean="0">
                <a:solidFill>
                  <a:schemeClr val="bg1"/>
                </a:solidFill>
              </a:rPr>
              <a:t>SMEs offer great opportunities for international students</a:t>
            </a:r>
          </a:p>
          <a:p>
            <a:pPr marL="742950" lvl="1" indent="-285750">
              <a:buFont typeface="Wingdings" panose="05000000000000000000" pitchFamily="2" charset="2"/>
              <a:buChar char="q"/>
            </a:pPr>
            <a:r>
              <a:rPr lang="en-AU" dirty="0" smtClean="0">
                <a:solidFill>
                  <a:schemeClr val="bg1"/>
                </a:solidFill>
              </a:rPr>
              <a:t>Look for pathway positions</a:t>
            </a:r>
          </a:p>
          <a:p>
            <a:pPr marL="742950" lvl="1" indent="-285750">
              <a:buFont typeface="Wingdings" panose="05000000000000000000" pitchFamily="2" charset="2"/>
              <a:buChar char="q"/>
            </a:pPr>
            <a:r>
              <a:rPr lang="en-AU" dirty="0" smtClean="0">
                <a:solidFill>
                  <a:schemeClr val="bg1"/>
                </a:solidFill>
              </a:rPr>
              <a:t>Remember your first job won’t be your last</a:t>
            </a:r>
          </a:p>
          <a:p>
            <a:endParaRPr lang="en-AU" sz="1200" dirty="0">
              <a:solidFill>
                <a:schemeClr val="bg1"/>
              </a:solidFill>
            </a:endParaRPr>
          </a:p>
          <a:p>
            <a:endParaRPr lang="en-AU" sz="1200" dirty="0" smtClean="0">
              <a:solidFill>
                <a:schemeClr val="bg1"/>
              </a:solidFill>
            </a:endParaRPr>
          </a:p>
          <a:p>
            <a:r>
              <a:rPr lang="en-AU" sz="1200" dirty="0" smtClean="0">
                <a:solidFill>
                  <a:schemeClr val="bg1"/>
                </a:solidFill>
              </a:rPr>
              <a:t> </a:t>
            </a:r>
            <a:endParaRPr lang="en-AU" sz="1200" dirty="0">
              <a:solidFill>
                <a:schemeClr val="bg1"/>
              </a:solidFill>
            </a:endParaRPr>
          </a:p>
        </p:txBody>
      </p:sp>
    </p:spTree>
    <p:extLst>
      <p:ext uri="{BB962C8B-B14F-4D97-AF65-F5344CB8AC3E}">
        <p14:creationId xmlns:p14="http://schemas.microsoft.com/office/powerpoint/2010/main" val="3562052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b="1" dirty="0">
                <a:solidFill>
                  <a:srgbClr val="FF0000"/>
                </a:solidFill>
                <a:latin typeface="+mn-lt"/>
              </a:rPr>
              <a:t>Thinking outside the </a:t>
            </a:r>
            <a:r>
              <a:rPr lang="en-AU" sz="3200" b="1" dirty="0" smtClean="0">
                <a:solidFill>
                  <a:srgbClr val="FF0000"/>
                </a:solidFill>
                <a:latin typeface="+mn-lt"/>
              </a:rPr>
              <a:t>square</a:t>
            </a:r>
            <a:endParaRPr lang="en-AU" sz="3200" b="1" dirty="0">
              <a:solidFill>
                <a:srgbClr val="FF0000"/>
              </a:solidFill>
              <a:latin typeface="+mn-lt"/>
            </a:endParaRPr>
          </a:p>
        </p:txBody>
      </p:sp>
      <p:sp>
        <p:nvSpPr>
          <p:cNvPr id="4" name="Text Placeholder 3"/>
          <p:cNvSpPr>
            <a:spLocks noGrp="1"/>
          </p:cNvSpPr>
          <p:nvPr>
            <p:ph type="body" sz="quarter" idx="11"/>
          </p:nvPr>
        </p:nvSpPr>
        <p:spPr/>
        <p:txBody>
          <a:bodyPr/>
          <a:lstStyle/>
          <a:p>
            <a:r>
              <a:rPr lang="en-AU" dirty="0"/>
              <a:t>T</a:t>
            </a:r>
            <a:r>
              <a:rPr lang="en-AU" dirty="0" smtClean="0"/>
              <a:t>apping into the hidden job market</a:t>
            </a:r>
            <a:endParaRPr lang="en-AU" dirty="0"/>
          </a:p>
        </p:txBody>
      </p:sp>
      <p:sp>
        <p:nvSpPr>
          <p:cNvPr id="7" name="Content Placeholder 6"/>
          <p:cNvSpPr>
            <a:spLocks noGrp="1"/>
          </p:cNvSpPr>
          <p:nvPr>
            <p:ph idx="1"/>
          </p:nvPr>
        </p:nvSpPr>
        <p:spPr>
          <a:xfrm>
            <a:off x="600849" y="2711303"/>
            <a:ext cx="8400626" cy="3774558"/>
          </a:xfrm>
        </p:spPr>
        <p:txBody>
          <a:bodyPr/>
          <a:lstStyle/>
          <a:p>
            <a:r>
              <a:rPr lang="en-AU" dirty="0" smtClean="0"/>
              <a:t>Don’t target large corporations with PR restrictions!</a:t>
            </a:r>
          </a:p>
          <a:p>
            <a:r>
              <a:rPr lang="en-AU" dirty="0" smtClean="0"/>
              <a:t>Find your niche market and role through research</a:t>
            </a:r>
          </a:p>
          <a:p>
            <a:pPr marL="0" indent="0">
              <a:buNone/>
            </a:pPr>
            <a:r>
              <a:rPr lang="en-AU" dirty="0"/>
              <a:t>	</a:t>
            </a:r>
            <a:r>
              <a:rPr lang="en-AU" sz="1800" dirty="0" smtClean="0"/>
              <a:t>Target key companies</a:t>
            </a:r>
          </a:p>
          <a:p>
            <a:pPr marL="0" indent="0">
              <a:buNone/>
            </a:pPr>
            <a:r>
              <a:rPr lang="en-AU" sz="1800" dirty="0"/>
              <a:t>	</a:t>
            </a:r>
            <a:r>
              <a:rPr lang="en-AU" sz="1800" dirty="0" smtClean="0"/>
              <a:t>Tailor skill set &amp; resume to skills needed</a:t>
            </a:r>
          </a:p>
          <a:p>
            <a:pPr marL="0" indent="0">
              <a:buNone/>
            </a:pPr>
            <a:endParaRPr lang="en-AU" sz="1800" dirty="0" smtClean="0"/>
          </a:p>
          <a:p>
            <a:r>
              <a:rPr lang="en-AU" dirty="0" smtClean="0"/>
              <a:t>Be </a:t>
            </a:r>
            <a:r>
              <a:rPr lang="en-AU" dirty="0" smtClean="0"/>
              <a:t>flexible</a:t>
            </a:r>
          </a:p>
          <a:p>
            <a:r>
              <a:rPr lang="en-AU" dirty="0"/>
              <a:t>T</a:t>
            </a:r>
            <a:r>
              <a:rPr lang="en-AU" dirty="0" smtClean="0"/>
              <a:t>ake </a:t>
            </a:r>
            <a:r>
              <a:rPr lang="en-AU" dirty="0" smtClean="0"/>
              <a:t>opportunities or </a:t>
            </a:r>
            <a:r>
              <a:rPr lang="en-AU" dirty="0" smtClean="0"/>
              <a:t>managed risks</a:t>
            </a:r>
            <a:endParaRPr lang="en-AU" dirty="0" smtClean="0"/>
          </a:p>
          <a:p>
            <a:r>
              <a:rPr lang="en-AU" dirty="0" smtClean="0"/>
              <a:t>Manage your / family expectations</a:t>
            </a:r>
          </a:p>
          <a:p>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742" y="1400729"/>
            <a:ext cx="1872000" cy="1301354"/>
          </a:xfrm>
          <a:prstGeom prst="rect">
            <a:avLst/>
          </a:prstGeom>
        </p:spPr>
      </p:pic>
    </p:spTree>
    <p:extLst>
      <p:ext uri="{BB962C8B-B14F-4D97-AF65-F5344CB8AC3E}">
        <p14:creationId xmlns:p14="http://schemas.microsoft.com/office/powerpoint/2010/main" val="8980833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dirty="0"/>
          </a:p>
        </p:txBody>
      </p:sp>
      <p:sp>
        <p:nvSpPr>
          <p:cNvPr id="6" name="Content Placeholder 5"/>
          <p:cNvSpPr>
            <a:spLocks noGrp="1"/>
          </p:cNvSpPr>
          <p:nvPr>
            <p:ph idx="1"/>
          </p:nvPr>
        </p:nvSpPr>
        <p:spPr>
          <a:xfrm>
            <a:off x="388938" y="1552575"/>
            <a:ext cx="8393112" cy="4003675"/>
          </a:xfrm>
        </p:spPr>
        <p:txBody>
          <a:bodyPr/>
          <a:lstStyle/>
          <a:p>
            <a:pPr lvl="1" eaLnBrk="1" hangingPunct="1">
              <a:buClr>
                <a:srgbClr val="FF0000"/>
              </a:buClr>
              <a:buSzPct val="120000"/>
              <a:buFontTx/>
              <a:buNone/>
            </a:pPr>
            <a:r>
              <a:rPr lang="en-AU" sz="1800" dirty="0" smtClean="0"/>
              <a:t>Identify links via:</a:t>
            </a:r>
          </a:p>
          <a:p>
            <a:pPr lvl="1" eaLnBrk="1" hangingPunct="1">
              <a:buClr>
                <a:srgbClr val="FF0000"/>
              </a:buClr>
              <a:buSzPct val="120000"/>
              <a:buFont typeface="Arial" panose="020B0604020202020204" pitchFamily="34" charset="0"/>
              <a:buChar char="•"/>
            </a:pPr>
            <a:r>
              <a:rPr lang="en-AU" sz="1800" dirty="0"/>
              <a:t>Department of Economic Development, Jobs, Transport and </a:t>
            </a:r>
            <a:r>
              <a:rPr lang="en-AU" sz="1800" dirty="0" smtClean="0"/>
              <a:t>Resources – run trade missions to Asia and provide companies with export grants – great to tap into these companies (was DSDBI)</a:t>
            </a:r>
          </a:p>
          <a:p>
            <a:pPr lvl="1" eaLnBrk="1" hangingPunct="1">
              <a:buClr>
                <a:srgbClr val="FF0000"/>
              </a:buClr>
              <a:buSzPct val="120000"/>
              <a:buFont typeface="Arial" charset="0"/>
              <a:buChar char="•"/>
            </a:pPr>
            <a:r>
              <a:rPr lang="en-AU" sz="1800" dirty="0" smtClean="0"/>
              <a:t>Australia China Business Council</a:t>
            </a:r>
          </a:p>
          <a:p>
            <a:pPr lvl="1" eaLnBrk="1" hangingPunct="1">
              <a:buClr>
                <a:srgbClr val="FF0000"/>
              </a:buClr>
              <a:buSzPct val="120000"/>
              <a:buFont typeface="Arial" charset="0"/>
              <a:buChar char="•"/>
            </a:pPr>
            <a:r>
              <a:rPr lang="en-AU" sz="1800" dirty="0" smtClean="0"/>
              <a:t>Australian Chinese Association</a:t>
            </a:r>
          </a:p>
          <a:p>
            <a:pPr lvl="1" eaLnBrk="1" hangingPunct="1">
              <a:buClr>
                <a:srgbClr val="FF0000"/>
              </a:buClr>
              <a:buSzPct val="120000"/>
              <a:buFont typeface="Arial" charset="0"/>
              <a:buChar char="•"/>
            </a:pPr>
            <a:r>
              <a:rPr lang="en-AU" sz="1800" dirty="0" smtClean="0"/>
              <a:t>Australian Malaysian Business Council</a:t>
            </a:r>
          </a:p>
          <a:p>
            <a:pPr lvl="1" eaLnBrk="1" hangingPunct="1">
              <a:buClr>
                <a:srgbClr val="FF0000"/>
              </a:buClr>
              <a:buSzPct val="120000"/>
              <a:buFont typeface="Arial" charset="0"/>
              <a:buChar char="•"/>
            </a:pPr>
            <a:r>
              <a:rPr lang="en-AU" sz="1800" dirty="0" smtClean="0"/>
              <a:t>Australia India Business Council – Vic</a:t>
            </a:r>
          </a:p>
          <a:p>
            <a:pPr lvl="1" eaLnBrk="1" hangingPunct="1">
              <a:buClr>
                <a:srgbClr val="FF0000"/>
              </a:buClr>
              <a:buSzPct val="120000"/>
              <a:buFont typeface="Arial" charset="0"/>
              <a:buChar char="•"/>
            </a:pPr>
            <a:r>
              <a:rPr lang="en-AU" sz="1800" dirty="0" smtClean="0"/>
              <a:t>Australia Vietnam Business Council</a:t>
            </a:r>
          </a:p>
          <a:p>
            <a:pPr lvl="1" eaLnBrk="1" hangingPunct="1">
              <a:buClr>
                <a:srgbClr val="FF0000"/>
              </a:buClr>
              <a:buSzPct val="120000"/>
              <a:buFont typeface="Arial" charset="0"/>
              <a:buChar char="•"/>
            </a:pPr>
            <a:r>
              <a:rPr lang="en-AU" sz="1800" dirty="0" smtClean="0"/>
              <a:t>Australian Chamber of Commerce</a:t>
            </a:r>
          </a:p>
          <a:p>
            <a:pPr lvl="2" eaLnBrk="1" hangingPunct="1">
              <a:buClr>
                <a:srgbClr val="FF0000"/>
              </a:buClr>
              <a:buSzPct val="120000"/>
            </a:pPr>
            <a:r>
              <a:rPr lang="en-AU" sz="1800" dirty="0" smtClean="0"/>
              <a:t>Eg Singapore, Korea, Japan, Hong Kong, Beijing</a:t>
            </a:r>
          </a:p>
          <a:p>
            <a:pPr lvl="2" eaLnBrk="1" hangingPunct="1">
              <a:buClr>
                <a:srgbClr val="FF0000"/>
              </a:buClr>
              <a:buSzPct val="120000"/>
            </a:pPr>
            <a:endParaRPr lang="en-AU" sz="1800" dirty="0"/>
          </a:p>
          <a:p>
            <a:pPr marL="0" indent="0" algn="ctr">
              <a:buNone/>
            </a:pPr>
            <a:r>
              <a:rPr lang="en-AU" sz="1800" b="1" dirty="0"/>
              <a:t>L</a:t>
            </a:r>
            <a:r>
              <a:rPr lang="en-AU" sz="1800" b="1" dirty="0" smtClean="0"/>
              <a:t>arge multinational companies may also be more likely to employ you via your home country</a:t>
            </a:r>
            <a:endParaRPr lang="en-AU" sz="1800" b="1" dirty="0"/>
          </a:p>
        </p:txBody>
      </p:sp>
      <p:sp>
        <p:nvSpPr>
          <p:cNvPr id="3" name="Slide Number Placeholder 2"/>
          <p:cNvSpPr>
            <a:spLocks noGrp="1"/>
          </p:cNvSpPr>
          <p:nvPr>
            <p:ph type="sldNum" sz="quarter" idx="10"/>
          </p:nvPr>
        </p:nvSpPr>
        <p:spPr/>
        <p:txBody>
          <a:bodyPr/>
          <a:lstStyle/>
          <a:p>
            <a:pPr>
              <a:defRPr/>
            </a:pPr>
            <a:endParaRPr lang="en-US" dirty="0">
              <a:solidFill>
                <a:srgbClr val="808080"/>
              </a:solidFill>
            </a:endParaRPr>
          </a:p>
        </p:txBody>
      </p:sp>
      <p:sp>
        <p:nvSpPr>
          <p:cNvPr id="7" name="Text Placeholder 6"/>
          <p:cNvSpPr>
            <a:spLocks noGrp="1"/>
          </p:cNvSpPr>
          <p:nvPr>
            <p:ph type="body" sz="quarter" idx="11"/>
          </p:nvPr>
        </p:nvSpPr>
        <p:spPr/>
        <p:txBody>
          <a:bodyPr/>
          <a:lstStyle/>
          <a:p>
            <a:r>
              <a:rPr lang="en-AU" dirty="0" smtClean="0">
                <a:solidFill>
                  <a:srgbClr val="FF0000"/>
                </a:solidFill>
              </a:rPr>
              <a:t>Target organisations with links to your home country</a:t>
            </a:r>
            <a:endParaRPr lang="en-AU" dirty="0">
              <a:solidFill>
                <a:srgbClr val="FF0000"/>
              </a:solidFill>
            </a:endParaRPr>
          </a:p>
        </p:txBody>
      </p:sp>
      <p:pic>
        <p:nvPicPr>
          <p:cNvPr id="8" name="Picture 4" descr="MC900332514[1]"/>
          <p:cNvPicPr>
            <a:picLocks noChangeAspect="1" noChangeArrowheads="1"/>
          </p:cNvPicPr>
          <p:nvPr/>
        </p:nvPicPr>
        <p:blipFill>
          <a:blip r:embed="rId2"/>
          <a:srcRect/>
          <a:stretch>
            <a:fillRect/>
          </a:stretch>
        </p:blipFill>
        <p:spPr>
          <a:xfrm>
            <a:off x="7236296" y="2924944"/>
            <a:ext cx="1423987" cy="1581150"/>
          </a:xfrm>
          <a:prstGeom prst="rect">
            <a:avLst/>
          </a:prstGeom>
        </p:spPr>
      </p:pic>
    </p:spTree>
    <p:extLst>
      <p:ext uri="{BB962C8B-B14F-4D97-AF65-F5344CB8AC3E}">
        <p14:creationId xmlns:p14="http://schemas.microsoft.com/office/powerpoint/2010/main" val="24635426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latin typeface="Arial" charset="0"/>
                <a:ea typeface="ＭＳ Ｐゴシック"/>
              </a:rPr>
              <a:pPr>
                <a:defRPr/>
              </a:pPr>
              <a:t>24</a:t>
            </a:fld>
            <a:endParaRPr lang="en-US" dirty="0">
              <a:solidFill>
                <a:srgbClr val="808080"/>
              </a:solidFill>
              <a:latin typeface="Arial" charset="0"/>
              <a:ea typeface="ＭＳ Ｐゴシック"/>
            </a:endParaRPr>
          </a:p>
        </p:txBody>
      </p:sp>
      <p:sp>
        <p:nvSpPr>
          <p:cNvPr id="4" name="Text Placeholder 3"/>
          <p:cNvSpPr>
            <a:spLocks noGrp="1"/>
          </p:cNvSpPr>
          <p:nvPr>
            <p:ph type="body" sz="quarter" idx="11"/>
          </p:nvPr>
        </p:nvSpPr>
        <p:spPr>
          <a:xfrm>
            <a:off x="374468" y="374470"/>
            <a:ext cx="8191093" cy="733424"/>
          </a:xfrm>
        </p:spPr>
        <p:txBody>
          <a:bodyPr/>
          <a:lstStyle/>
          <a:p>
            <a:r>
              <a:rPr lang="en-AU" b="1" dirty="0" smtClean="0">
                <a:solidFill>
                  <a:srgbClr val="FF0000"/>
                </a:solidFill>
              </a:rPr>
              <a:t>Career options</a:t>
            </a:r>
          </a:p>
          <a:p>
            <a:pPr marL="0" indent="0"/>
            <a:endParaRPr lang="en-AU" sz="2000" dirty="0" smtClean="0"/>
          </a:p>
          <a:p>
            <a:pPr marL="0" indent="0"/>
            <a:r>
              <a:rPr lang="en-AU" sz="2000" dirty="0" smtClean="0"/>
              <a:t>Don’t restrict your career choices to Australia or your home country</a:t>
            </a:r>
          </a:p>
          <a:p>
            <a:endParaRPr lang="en-AU" sz="2000" dirty="0"/>
          </a:p>
          <a:p>
            <a:r>
              <a:rPr lang="en-AU" sz="2000" dirty="0" smtClean="0"/>
              <a:t>You are a </a:t>
            </a:r>
            <a:r>
              <a:rPr lang="en-AU" sz="2000" i="1" dirty="0" smtClean="0"/>
              <a:t>global</a:t>
            </a:r>
            <a:r>
              <a:rPr lang="en-AU" sz="2000" dirty="0" smtClean="0"/>
              <a:t> citizen in a </a:t>
            </a:r>
            <a:r>
              <a:rPr lang="en-AU" sz="2000" i="1" dirty="0" smtClean="0"/>
              <a:t>global</a:t>
            </a:r>
            <a:r>
              <a:rPr lang="en-AU" sz="2000" dirty="0" smtClean="0"/>
              <a:t> job market </a:t>
            </a:r>
          </a:p>
          <a:p>
            <a:endParaRPr lang="en-AU" sz="2000" dirty="0"/>
          </a:p>
          <a:p>
            <a:pPr marL="0" indent="0"/>
            <a:r>
              <a:rPr lang="en-AU" sz="2000" dirty="0" smtClean="0"/>
              <a:t>Gain </a:t>
            </a:r>
            <a:r>
              <a:rPr lang="en-AU" sz="2000" dirty="0"/>
              <a:t>maximum value from your work experience in the early years of your career</a:t>
            </a:r>
          </a:p>
          <a:p>
            <a:r>
              <a:rPr lang="en-AU" sz="2000" dirty="0"/>
              <a:t>  </a:t>
            </a:r>
          </a:p>
          <a:p>
            <a:pPr marL="0" indent="0"/>
            <a:r>
              <a:rPr lang="en-AU" sz="2000" dirty="0" smtClean="0"/>
              <a:t>Don’t </a:t>
            </a:r>
            <a:r>
              <a:rPr lang="en-AU" sz="2000" dirty="0"/>
              <a:t>waste time on low value added employment – first 3 – 5 years is a key period to lay the foundations of your </a:t>
            </a:r>
            <a:r>
              <a:rPr lang="en-AU" sz="2000" dirty="0" smtClean="0"/>
              <a:t>career</a:t>
            </a:r>
          </a:p>
          <a:p>
            <a:pPr marL="0" indent="0"/>
            <a:endParaRPr lang="en-AU" sz="2000" dirty="0"/>
          </a:p>
          <a:p>
            <a:endParaRPr lang="en-AU" dirty="0" smtClean="0"/>
          </a:p>
          <a:p>
            <a:endParaRPr lang="en-AU" dirty="0"/>
          </a:p>
          <a:p>
            <a:endParaRPr lang="en-AU" dirty="0" smtClean="0"/>
          </a:p>
          <a:p>
            <a:endParaRPr lang="en-AU" dirty="0"/>
          </a:p>
          <a:p>
            <a:endParaRPr lang="en-AU" dirty="0"/>
          </a:p>
        </p:txBody>
      </p:sp>
      <p:pic>
        <p:nvPicPr>
          <p:cNvPr id="6" name="Picture 2" descr="S:\DVCA\Student_Services\Student_Support\Careers Services\Promotion - Images Logos Graphics\Stock Images_web\shutterstock_1139301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8191" y="4806176"/>
            <a:ext cx="2140118" cy="173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881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AU" dirty="0" smtClean="0"/>
              <a:t>The Age – esp. Saturdays</a:t>
            </a:r>
          </a:p>
          <a:p>
            <a:r>
              <a:rPr lang="en-AU" dirty="0" smtClean="0"/>
              <a:t>The Australian – national focus</a:t>
            </a:r>
          </a:p>
          <a:p>
            <a:r>
              <a:rPr lang="en-AU" dirty="0" smtClean="0"/>
              <a:t>The Financial Review – more specialist / senior</a:t>
            </a:r>
          </a:p>
          <a:p>
            <a:r>
              <a:rPr lang="en-AU" dirty="0" smtClean="0"/>
              <a:t>Specialist industry publications</a:t>
            </a:r>
          </a:p>
          <a:p>
            <a:r>
              <a:rPr lang="en-AU" dirty="0" smtClean="0"/>
              <a:t>Regional papers </a:t>
            </a:r>
          </a:p>
        </p:txBody>
      </p:sp>
      <p:sp>
        <p:nvSpPr>
          <p:cNvPr id="3" name="Slide Number Placeholder 2"/>
          <p:cNvSpPr>
            <a:spLocks noGrp="1"/>
          </p:cNvSpPr>
          <p:nvPr>
            <p:ph type="sldNum" sz="quarter" idx="10"/>
          </p:nvPr>
        </p:nvSpPr>
        <p:spPr>
          <a:xfrm>
            <a:off x="6762749" y="6492875"/>
            <a:ext cx="2133600" cy="365125"/>
          </a:xfrm>
        </p:spPr>
        <p:txBody>
          <a:bodyPr/>
          <a:lstStyle/>
          <a:p>
            <a:pPr>
              <a:defRPr/>
            </a:pPr>
            <a:endParaRPr lang="en-US" dirty="0">
              <a:solidFill>
                <a:srgbClr val="808080"/>
              </a:solidFill>
            </a:endParaRPr>
          </a:p>
        </p:txBody>
      </p:sp>
      <p:sp>
        <p:nvSpPr>
          <p:cNvPr id="4" name="Text Placeholder 3"/>
          <p:cNvSpPr>
            <a:spLocks noGrp="1"/>
          </p:cNvSpPr>
          <p:nvPr>
            <p:ph type="body" sz="quarter" idx="11"/>
          </p:nvPr>
        </p:nvSpPr>
        <p:spPr>
          <a:xfrm>
            <a:off x="471932" y="357077"/>
            <a:ext cx="8267700" cy="390525"/>
          </a:xfrm>
        </p:spPr>
        <p:txBody>
          <a:bodyPr/>
          <a:lstStyle/>
          <a:p>
            <a:r>
              <a:rPr lang="en-AU" b="1" dirty="0" smtClean="0">
                <a:solidFill>
                  <a:srgbClr val="FF0000"/>
                </a:solidFill>
              </a:rPr>
              <a:t>Print media</a:t>
            </a:r>
            <a:endParaRPr lang="en-AU" b="1" dirty="0">
              <a:solidFill>
                <a:srgbClr val="FF0000"/>
              </a:solidFill>
            </a:endParaRPr>
          </a:p>
        </p:txBody>
      </p:sp>
      <p:pic>
        <p:nvPicPr>
          <p:cNvPr id="4098" name="Picture 2" descr="C:\Temp\Temporary Internet Files\Content.IE5\LJCMI16B\MP900442204[1].jpg"/>
          <p:cNvPicPr>
            <a:picLocks noChangeAspect="1" noChangeArrowheads="1"/>
          </p:cNvPicPr>
          <p:nvPr/>
        </p:nvPicPr>
        <p:blipFill>
          <a:blip r:embed="rId2"/>
          <a:srcRect/>
          <a:stretch>
            <a:fillRect/>
          </a:stretch>
        </p:blipFill>
        <p:spPr bwMode="auto">
          <a:xfrm>
            <a:off x="5324475" y="3940175"/>
            <a:ext cx="2876549" cy="1917699"/>
          </a:xfrm>
          <a:prstGeom prst="rect">
            <a:avLst/>
          </a:prstGeom>
          <a:noFill/>
        </p:spPr>
      </p:pic>
    </p:spTree>
    <p:extLst>
      <p:ext uri="{BB962C8B-B14F-4D97-AF65-F5344CB8AC3E}">
        <p14:creationId xmlns:p14="http://schemas.microsoft.com/office/powerpoint/2010/main" val="33833442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938" y="1265274"/>
            <a:ext cx="8393112" cy="4713251"/>
          </a:xfrm>
        </p:spPr>
        <p:txBody>
          <a:bodyPr/>
          <a:lstStyle/>
          <a:p>
            <a:r>
              <a:rPr lang="en-AU" sz="2000" dirty="0" smtClean="0"/>
              <a:t>Recruit candidates for jobs on behalf of employers</a:t>
            </a:r>
          </a:p>
          <a:p>
            <a:r>
              <a:rPr lang="en-AU" sz="2000" dirty="0" smtClean="0"/>
              <a:t>Are paid by employers</a:t>
            </a:r>
          </a:p>
          <a:p>
            <a:r>
              <a:rPr lang="en-AU" sz="2000" dirty="0" smtClean="0"/>
              <a:t>Have a database of candidates – so may not always advertise</a:t>
            </a:r>
          </a:p>
          <a:p>
            <a:r>
              <a:rPr lang="en-AU" sz="2000" dirty="0" smtClean="0"/>
              <a:t>Recruit for full time, part time, contract, casual jobs</a:t>
            </a:r>
          </a:p>
          <a:p>
            <a:r>
              <a:rPr lang="en-AU" sz="2000" dirty="0" smtClean="0"/>
              <a:t>Refer to CCD website for agency listed related to your studies</a:t>
            </a:r>
          </a:p>
          <a:p>
            <a:pPr lvl="1">
              <a:buNone/>
            </a:pPr>
            <a:r>
              <a:rPr lang="en-AU" sz="2000" dirty="0" smtClean="0"/>
              <a:t>	Eg Hays, Talent2, Mosaic</a:t>
            </a:r>
          </a:p>
          <a:p>
            <a:r>
              <a:rPr lang="en-AU" sz="2000" dirty="0" smtClean="0"/>
              <a:t>Often specialise in certain areas</a:t>
            </a:r>
          </a:p>
          <a:p>
            <a:pPr lvl="1">
              <a:buNone/>
            </a:pPr>
            <a:r>
              <a:rPr lang="en-AU" sz="2000" dirty="0" smtClean="0"/>
              <a:t>	Eg IT, Accounting, Marketing, Logistics, Trade etc</a:t>
            </a:r>
          </a:p>
          <a:p>
            <a:pPr lvl="1">
              <a:buNone/>
            </a:pPr>
            <a:endParaRPr lang="en-AU" dirty="0" smtClean="0"/>
          </a:p>
          <a:p>
            <a:pPr lvl="1">
              <a:buNone/>
            </a:pPr>
            <a:endParaRPr lang="en-AU" dirty="0"/>
          </a:p>
        </p:txBody>
      </p:sp>
      <p:sp>
        <p:nvSpPr>
          <p:cNvPr id="3" name="Slide Number Placeholder 2"/>
          <p:cNvSpPr>
            <a:spLocks noGrp="1"/>
          </p:cNvSpPr>
          <p:nvPr>
            <p:ph type="sldNum" sz="quarter" idx="10"/>
          </p:nvPr>
        </p:nvSpPr>
        <p:spPr/>
        <p:txBody>
          <a:bodyPr/>
          <a:lstStyle/>
          <a:p>
            <a:pPr>
              <a:defRPr/>
            </a:pPr>
            <a:endParaRPr lang="en-US" dirty="0">
              <a:solidFill>
                <a:srgbClr val="808080"/>
              </a:solidFill>
            </a:endParaRPr>
          </a:p>
        </p:txBody>
      </p:sp>
      <p:sp>
        <p:nvSpPr>
          <p:cNvPr id="4" name="Text Placeholder 3"/>
          <p:cNvSpPr>
            <a:spLocks noGrp="1"/>
          </p:cNvSpPr>
          <p:nvPr>
            <p:ph type="body" sz="quarter" idx="11"/>
          </p:nvPr>
        </p:nvSpPr>
        <p:spPr>
          <a:xfrm>
            <a:off x="429401" y="452770"/>
            <a:ext cx="8267700" cy="390525"/>
          </a:xfrm>
        </p:spPr>
        <p:txBody>
          <a:bodyPr/>
          <a:lstStyle/>
          <a:p>
            <a:r>
              <a:rPr lang="en-AU" b="1" dirty="0" smtClean="0">
                <a:solidFill>
                  <a:srgbClr val="FF0000"/>
                </a:solidFill>
              </a:rPr>
              <a:t>Recruitment / employment agencies</a:t>
            </a:r>
            <a:endParaRPr lang="en-AU" b="1" dirty="0">
              <a:solidFill>
                <a:srgbClr val="FF0000"/>
              </a:solidFill>
            </a:endParaRPr>
          </a:p>
        </p:txBody>
      </p:sp>
    </p:spTree>
    <p:extLst>
      <p:ext uri="{BB962C8B-B14F-4D97-AF65-F5344CB8AC3E}">
        <p14:creationId xmlns:p14="http://schemas.microsoft.com/office/powerpoint/2010/main" val="39281735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Discipline </a:t>
            </a:r>
            <a:r>
              <a:rPr lang="en-AU" b="1" dirty="0">
                <a:solidFill>
                  <a:srgbClr val="FF0000"/>
                </a:solidFill>
              </a:rPr>
              <a:t>s</a:t>
            </a:r>
            <a:r>
              <a:rPr lang="en-AU" b="1" dirty="0" smtClean="0">
                <a:solidFill>
                  <a:srgbClr val="FF0000"/>
                </a:solidFill>
              </a:rPr>
              <a:t>pecific </a:t>
            </a:r>
            <a:r>
              <a:rPr lang="en-AU" b="1" dirty="0">
                <a:solidFill>
                  <a:srgbClr val="FF0000"/>
                </a:solidFill>
              </a:rPr>
              <a:t>j</a:t>
            </a:r>
            <a:r>
              <a:rPr lang="en-AU" b="1" dirty="0" smtClean="0">
                <a:solidFill>
                  <a:srgbClr val="FF0000"/>
                </a:solidFill>
              </a:rPr>
              <a:t>ob </a:t>
            </a:r>
            <a:r>
              <a:rPr lang="en-AU" b="1" dirty="0">
                <a:solidFill>
                  <a:srgbClr val="FF0000"/>
                </a:solidFill>
              </a:rPr>
              <a:t>s</a:t>
            </a:r>
            <a:r>
              <a:rPr lang="en-AU" b="1" dirty="0" smtClean="0">
                <a:solidFill>
                  <a:srgbClr val="FF0000"/>
                </a:solidFill>
              </a:rPr>
              <a:t>earch </a:t>
            </a:r>
            <a:r>
              <a:rPr lang="en-AU" b="1" dirty="0">
                <a:solidFill>
                  <a:srgbClr val="FF0000"/>
                </a:solidFill>
              </a:rPr>
              <a:t>w</a:t>
            </a:r>
            <a:r>
              <a:rPr lang="en-AU" b="1" dirty="0" smtClean="0">
                <a:solidFill>
                  <a:srgbClr val="FF0000"/>
                </a:solidFill>
              </a:rPr>
              <a:t>ebsites</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27</a:t>
            </a:fld>
            <a:endParaRPr lang="en-US" dirty="0">
              <a:solidFill>
                <a:srgbClr val="808080"/>
              </a:solidFill>
            </a:endParaRPr>
          </a:p>
        </p:txBody>
      </p:sp>
      <p:sp>
        <p:nvSpPr>
          <p:cNvPr id="4" name="Text Placeholder 3"/>
          <p:cNvSpPr>
            <a:spLocks noGrp="1"/>
          </p:cNvSpPr>
          <p:nvPr>
            <p:ph type="body" sz="quarter" idx="11"/>
          </p:nvPr>
        </p:nvSpPr>
        <p:spPr/>
        <p:txBody>
          <a:bodyPr/>
          <a:lstStyle/>
          <a:p>
            <a:r>
              <a:rPr lang="en-AU" dirty="0" smtClean="0">
                <a:solidFill>
                  <a:srgbClr val="00B0F0"/>
                </a:solidFill>
              </a:rPr>
              <a:t>Accounting/Finance</a:t>
            </a:r>
          </a:p>
          <a:p>
            <a:pPr marL="342900" indent="-342900">
              <a:buClrTx/>
              <a:buFont typeface="Wingdings" pitchFamily="2" charset="2"/>
              <a:buChar char="§"/>
            </a:pPr>
            <a:r>
              <a:rPr lang="en-AU" dirty="0" err="1" smtClean="0"/>
              <a:t>efinancial</a:t>
            </a:r>
            <a:r>
              <a:rPr lang="en-AU" dirty="0" smtClean="0"/>
              <a:t> careers </a:t>
            </a:r>
            <a:r>
              <a:rPr lang="en-AU" dirty="0" smtClean="0">
                <a:hlinkClick r:id="rId2"/>
              </a:rPr>
              <a:t>www.efinancialcareers.com</a:t>
            </a:r>
            <a:endParaRPr lang="en-AU" dirty="0" smtClean="0"/>
          </a:p>
          <a:p>
            <a:pPr marL="342900" indent="-342900">
              <a:buClrTx/>
              <a:buFont typeface="Wingdings" pitchFamily="2" charset="2"/>
              <a:buChar char="§"/>
            </a:pPr>
            <a:endParaRPr lang="en-AU" dirty="0"/>
          </a:p>
          <a:p>
            <a:pPr marL="0" indent="0">
              <a:buClrTx/>
            </a:pPr>
            <a:r>
              <a:rPr lang="en-AU" dirty="0" smtClean="0">
                <a:solidFill>
                  <a:srgbClr val="00B0F0"/>
                </a:solidFill>
              </a:rPr>
              <a:t>Social Science/Psychology  </a:t>
            </a:r>
          </a:p>
          <a:p>
            <a:pPr marL="342900" indent="-342900">
              <a:buClrTx/>
              <a:buFont typeface="Wingdings" pitchFamily="2" charset="2"/>
              <a:buChar char="§"/>
            </a:pPr>
            <a:r>
              <a:rPr lang="en-AU" dirty="0" smtClean="0">
                <a:solidFill>
                  <a:srgbClr val="000000"/>
                </a:solidFill>
              </a:rPr>
              <a:t>Job seeker </a:t>
            </a:r>
            <a:r>
              <a:rPr lang="en-AU" dirty="0" smtClean="0">
                <a:solidFill>
                  <a:srgbClr val="000000"/>
                </a:solidFill>
                <a:hlinkClick r:id="rId3"/>
              </a:rPr>
              <a:t>www.jobseeker.org.au</a:t>
            </a:r>
            <a:r>
              <a:rPr lang="en-AU" dirty="0" smtClean="0">
                <a:solidFill>
                  <a:srgbClr val="000000"/>
                </a:solidFill>
              </a:rPr>
              <a:t> </a:t>
            </a:r>
          </a:p>
          <a:p>
            <a:pPr marL="342900" indent="-342900">
              <a:buClrTx/>
              <a:buFont typeface="Wingdings" pitchFamily="2" charset="2"/>
              <a:buChar char="§"/>
            </a:pPr>
            <a:r>
              <a:rPr lang="en-AU" dirty="0" smtClean="0">
                <a:solidFill>
                  <a:srgbClr val="000000"/>
                </a:solidFill>
              </a:rPr>
              <a:t>Ethical jobs </a:t>
            </a:r>
            <a:r>
              <a:rPr lang="en-AU" dirty="0" smtClean="0">
                <a:solidFill>
                  <a:srgbClr val="000000"/>
                </a:solidFill>
                <a:hlinkClick r:id="rId4"/>
              </a:rPr>
              <a:t>www.ethicaljobs.com.au</a:t>
            </a:r>
            <a:r>
              <a:rPr lang="en-AU" dirty="0" smtClean="0">
                <a:solidFill>
                  <a:srgbClr val="000000"/>
                </a:solidFill>
              </a:rPr>
              <a:t> </a:t>
            </a:r>
          </a:p>
          <a:p>
            <a:pPr marL="342900" indent="-342900">
              <a:buClrTx/>
              <a:buFont typeface="Wingdings" pitchFamily="2" charset="2"/>
              <a:buChar char="§"/>
            </a:pPr>
            <a:endParaRPr lang="en-AU" dirty="0">
              <a:solidFill>
                <a:srgbClr val="000000"/>
              </a:solidFill>
            </a:endParaRPr>
          </a:p>
          <a:p>
            <a:pPr marL="0" indent="0">
              <a:buClrTx/>
            </a:pPr>
            <a:r>
              <a:rPr lang="en-AU" dirty="0" smtClean="0">
                <a:solidFill>
                  <a:srgbClr val="00B0F0"/>
                </a:solidFill>
              </a:rPr>
              <a:t>Design/Media</a:t>
            </a:r>
          </a:p>
          <a:p>
            <a:pPr marL="342900" indent="-342900">
              <a:buClrTx/>
              <a:buFont typeface="Wingdings" pitchFamily="2" charset="2"/>
              <a:buChar char="§"/>
            </a:pPr>
            <a:r>
              <a:rPr lang="en-AU" dirty="0" smtClean="0"/>
              <a:t>Pedestrian TV </a:t>
            </a:r>
            <a:r>
              <a:rPr lang="en-AU" dirty="0" smtClean="0">
                <a:hlinkClick r:id="rId5"/>
              </a:rPr>
              <a:t>www.pedestrian.tv</a:t>
            </a:r>
            <a:r>
              <a:rPr lang="en-AU" dirty="0" smtClean="0"/>
              <a:t> </a:t>
            </a:r>
          </a:p>
          <a:p>
            <a:pPr marL="342900" indent="-342900">
              <a:buClrTx/>
              <a:buFont typeface="Wingdings" pitchFamily="2" charset="2"/>
              <a:buChar char="§"/>
            </a:pPr>
            <a:r>
              <a:rPr lang="en-AU" dirty="0" smtClean="0"/>
              <a:t>The loop </a:t>
            </a:r>
            <a:r>
              <a:rPr lang="en-AU" dirty="0" smtClean="0">
                <a:hlinkClick r:id="rId6"/>
              </a:rPr>
              <a:t>www.loop.com.au</a:t>
            </a:r>
            <a:r>
              <a:rPr lang="en-AU" dirty="0" smtClean="0"/>
              <a:t> </a:t>
            </a:r>
            <a:endParaRPr lang="en-AU" dirty="0"/>
          </a:p>
        </p:txBody>
      </p:sp>
    </p:spTree>
    <p:extLst>
      <p:ext uri="{BB962C8B-B14F-4D97-AF65-F5344CB8AC3E}">
        <p14:creationId xmlns:p14="http://schemas.microsoft.com/office/powerpoint/2010/main" val="377431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Discipline </a:t>
            </a:r>
            <a:r>
              <a:rPr lang="en-AU" b="1" dirty="0" smtClean="0">
                <a:solidFill>
                  <a:srgbClr val="FF0000"/>
                </a:solidFill>
              </a:rPr>
              <a:t>specific </a:t>
            </a:r>
            <a:r>
              <a:rPr lang="en-AU" b="1" dirty="0">
                <a:solidFill>
                  <a:srgbClr val="FF0000"/>
                </a:solidFill>
              </a:rPr>
              <a:t>j</a:t>
            </a:r>
            <a:r>
              <a:rPr lang="en-AU" b="1" dirty="0" smtClean="0">
                <a:solidFill>
                  <a:srgbClr val="FF0000"/>
                </a:solidFill>
              </a:rPr>
              <a:t>ob </a:t>
            </a:r>
            <a:r>
              <a:rPr lang="en-AU" b="1" dirty="0">
                <a:solidFill>
                  <a:srgbClr val="FF0000"/>
                </a:solidFill>
              </a:rPr>
              <a:t>s</a:t>
            </a:r>
            <a:r>
              <a:rPr lang="en-AU" b="1" dirty="0" smtClean="0">
                <a:solidFill>
                  <a:srgbClr val="FF0000"/>
                </a:solidFill>
              </a:rPr>
              <a:t>earch </a:t>
            </a:r>
            <a:r>
              <a:rPr lang="en-AU" b="1" dirty="0">
                <a:solidFill>
                  <a:srgbClr val="FF0000"/>
                </a:solidFill>
              </a:rPr>
              <a:t>w</a:t>
            </a:r>
            <a:r>
              <a:rPr lang="en-AU" b="1" dirty="0" smtClean="0">
                <a:solidFill>
                  <a:srgbClr val="FF0000"/>
                </a:solidFill>
              </a:rPr>
              <a:t>ebsites</a:t>
            </a:r>
            <a:endParaRPr lang="en-AU" b="1" dirty="0"/>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28</a:t>
            </a:fld>
            <a:endParaRPr lang="en-US" dirty="0">
              <a:solidFill>
                <a:srgbClr val="808080"/>
              </a:solidFill>
            </a:endParaRPr>
          </a:p>
        </p:txBody>
      </p:sp>
      <p:sp>
        <p:nvSpPr>
          <p:cNvPr id="4" name="Text Placeholder 3"/>
          <p:cNvSpPr>
            <a:spLocks noGrp="1"/>
          </p:cNvSpPr>
          <p:nvPr>
            <p:ph type="body" sz="quarter" idx="11"/>
          </p:nvPr>
        </p:nvSpPr>
        <p:spPr/>
        <p:txBody>
          <a:bodyPr/>
          <a:lstStyle/>
          <a:p>
            <a:pPr marL="0" indent="0">
              <a:buClrTx/>
            </a:pPr>
            <a:r>
              <a:rPr lang="en-AU" dirty="0" smtClean="0">
                <a:solidFill>
                  <a:srgbClr val="00B0F0"/>
                </a:solidFill>
              </a:rPr>
              <a:t>Engineering/Aviation</a:t>
            </a:r>
            <a:endParaRPr lang="en-AU" dirty="0">
              <a:solidFill>
                <a:srgbClr val="00B0F0"/>
              </a:solidFill>
            </a:endParaRPr>
          </a:p>
          <a:p>
            <a:pPr marL="342900" indent="-342900">
              <a:buClrTx/>
              <a:buFont typeface="Wingdings" pitchFamily="2" charset="2"/>
              <a:buChar char="§"/>
            </a:pPr>
            <a:r>
              <a:rPr lang="en-AU" dirty="0" smtClean="0"/>
              <a:t>Eng Jobs </a:t>
            </a:r>
            <a:r>
              <a:rPr lang="en-AU" dirty="0" smtClean="0">
                <a:hlinkClick r:id="rId2"/>
              </a:rPr>
              <a:t>www.engjobs.net.au</a:t>
            </a:r>
            <a:r>
              <a:rPr lang="en-AU" dirty="0" smtClean="0"/>
              <a:t> </a:t>
            </a:r>
          </a:p>
          <a:p>
            <a:pPr marL="0" indent="0">
              <a:buClrTx/>
            </a:pPr>
            <a:endParaRPr lang="en-AU" dirty="0" smtClean="0"/>
          </a:p>
          <a:p>
            <a:pPr marL="0" indent="0">
              <a:buClrTx/>
            </a:pPr>
            <a:r>
              <a:rPr lang="en-AU" dirty="0" smtClean="0">
                <a:solidFill>
                  <a:srgbClr val="00B0F0"/>
                </a:solidFill>
              </a:rPr>
              <a:t>Human Resource Management </a:t>
            </a:r>
          </a:p>
          <a:p>
            <a:pPr marL="342900" indent="-342900">
              <a:buClrTx/>
              <a:buFont typeface="Wingdings" panose="05000000000000000000" pitchFamily="2" charset="2"/>
              <a:buChar char="§"/>
            </a:pPr>
            <a:r>
              <a:rPr lang="en-AU" dirty="0" smtClean="0"/>
              <a:t>Jobs in HR </a:t>
            </a:r>
            <a:r>
              <a:rPr lang="en-AU" dirty="0" smtClean="0">
                <a:hlinkClick r:id="rId3"/>
              </a:rPr>
              <a:t>www.jobsinhr.com.au</a:t>
            </a:r>
            <a:endParaRPr lang="en-AU" dirty="0" smtClean="0"/>
          </a:p>
          <a:p>
            <a:pPr marL="0" indent="0">
              <a:buClrTx/>
            </a:pPr>
            <a:endParaRPr lang="en-AU" dirty="0" smtClean="0"/>
          </a:p>
          <a:p>
            <a:pPr marL="0" indent="0">
              <a:buClrTx/>
            </a:pPr>
            <a:r>
              <a:rPr lang="en-AU" dirty="0" smtClean="0">
                <a:solidFill>
                  <a:srgbClr val="00B0F0"/>
                </a:solidFill>
              </a:rPr>
              <a:t>Science</a:t>
            </a:r>
          </a:p>
          <a:p>
            <a:pPr marL="342900" indent="-342900">
              <a:buClrTx/>
              <a:buFont typeface="Wingdings" panose="05000000000000000000" pitchFamily="2" charset="2"/>
              <a:buChar char="§"/>
            </a:pPr>
            <a:r>
              <a:rPr lang="en-AU" dirty="0" smtClean="0"/>
              <a:t>New </a:t>
            </a:r>
            <a:r>
              <a:rPr lang="en-AU" dirty="0"/>
              <a:t>Scientist </a:t>
            </a:r>
            <a:r>
              <a:rPr lang="en-AU" dirty="0">
                <a:hlinkClick r:id="rId4"/>
              </a:rPr>
              <a:t>http://jobs.newscientist.com/en-au</a:t>
            </a:r>
            <a:r>
              <a:rPr lang="en-AU" dirty="0" smtClean="0">
                <a:hlinkClick r:id="rId4"/>
              </a:rPr>
              <a:t>/</a:t>
            </a:r>
            <a:endParaRPr lang="en-AU" dirty="0" smtClean="0"/>
          </a:p>
          <a:p>
            <a:pPr marL="0" indent="0">
              <a:buClrTx/>
            </a:pPr>
            <a:endParaRPr lang="en-AU" dirty="0" smtClean="0"/>
          </a:p>
          <a:p>
            <a:pPr marL="0" indent="0">
              <a:buClrTx/>
            </a:pPr>
            <a:endParaRPr lang="en-AU" dirty="0"/>
          </a:p>
          <a:p>
            <a:pPr marL="0" indent="0">
              <a:buClrTx/>
            </a:pPr>
            <a:endParaRPr lang="en-AU" dirty="0"/>
          </a:p>
          <a:p>
            <a:pPr marL="0" indent="0">
              <a:buClrTx/>
            </a:pPr>
            <a:endParaRPr lang="en-AU" dirty="0" smtClean="0"/>
          </a:p>
        </p:txBody>
      </p:sp>
    </p:spTree>
    <p:extLst>
      <p:ext uri="{BB962C8B-B14F-4D97-AF65-F5344CB8AC3E}">
        <p14:creationId xmlns:p14="http://schemas.microsoft.com/office/powerpoint/2010/main" val="148149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AU" dirty="0"/>
          </a:p>
        </p:txBody>
      </p:sp>
      <p:sp>
        <p:nvSpPr>
          <p:cNvPr id="3" name="Content Placeholder 2"/>
          <p:cNvSpPr>
            <a:spLocks noGrp="1"/>
          </p:cNvSpPr>
          <p:nvPr>
            <p:ph idx="1"/>
          </p:nvPr>
        </p:nvSpPr>
        <p:spPr>
          <a:xfrm>
            <a:off x="388938" y="1114425"/>
            <a:ext cx="8393112" cy="4864100"/>
          </a:xfrm>
        </p:spPr>
        <p:txBody>
          <a:bodyPr/>
          <a:lstStyle/>
          <a:p>
            <a:pPr marL="0" indent="0">
              <a:buNone/>
            </a:pPr>
            <a:r>
              <a:rPr lang="en-AU" dirty="0" smtClean="0"/>
              <a:t>Consider opportunities in </a:t>
            </a:r>
            <a:r>
              <a:rPr lang="en-AU" dirty="0" smtClean="0">
                <a:solidFill>
                  <a:srgbClr val="FF0000"/>
                </a:solidFill>
              </a:rPr>
              <a:t>regional and rural areas </a:t>
            </a:r>
            <a:r>
              <a:rPr lang="en-AU" dirty="0" smtClean="0"/>
              <a:t>– can expand your career development and employment options</a:t>
            </a:r>
          </a:p>
          <a:p>
            <a:pPr marL="0" indent="0">
              <a:buNone/>
            </a:pPr>
            <a:endParaRPr lang="en-AU" dirty="0"/>
          </a:p>
          <a:p>
            <a:pPr marL="0" indent="0">
              <a:buNone/>
            </a:pPr>
            <a:r>
              <a:rPr lang="en-AU" dirty="0" smtClean="0"/>
              <a:t>Additional visa availability</a:t>
            </a:r>
          </a:p>
          <a:p>
            <a:pPr marL="0" indent="0">
              <a:buNone/>
            </a:pPr>
            <a:endParaRPr lang="en-AU" dirty="0"/>
          </a:p>
        </p:txBody>
      </p:sp>
      <p:pic>
        <p:nvPicPr>
          <p:cNvPr id="5122" name="Picture 2" descr="https://encrypted-tbn3.gstatic.com/images?q=tbn:ANd9GcS_tyknpsurIvl3nWCD6_qJZeJeuSC6XOHdQBJ0bg9nibYPY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994" y="3817088"/>
            <a:ext cx="3915821" cy="167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8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FFFFFF"/>
                </a:solidFill>
              </a:rPr>
              <a:pPr>
                <a:defRPr/>
              </a:pPr>
              <a:t>3</a:t>
            </a:fld>
            <a:endParaRPr lang="en-US" dirty="0">
              <a:solidFill>
                <a:srgbClr val="FFFFFF"/>
              </a:solidFill>
            </a:endParaRPr>
          </a:p>
        </p:txBody>
      </p:sp>
      <p:sp>
        <p:nvSpPr>
          <p:cNvPr id="4" name="Text Placeholder 3"/>
          <p:cNvSpPr>
            <a:spLocks noGrp="1"/>
          </p:cNvSpPr>
          <p:nvPr>
            <p:ph type="body" sz="quarter" idx="11"/>
          </p:nvPr>
        </p:nvSpPr>
        <p:spPr/>
        <p:txBody>
          <a:bodyPr/>
          <a:lstStyle/>
          <a:p>
            <a:r>
              <a:rPr lang="en-AU" sz="4000" dirty="0" smtClean="0">
                <a:solidFill>
                  <a:srgbClr val="FF0000"/>
                </a:solidFill>
              </a:rPr>
              <a:t>Job search</a:t>
            </a:r>
          </a:p>
          <a:p>
            <a:endParaRPr lang="en-AU" dirty="0">
              <a:solidFill>
                <a:srgbClr val="FF0000"/>
              </a:solidFill>
            </a:endParaRPr>
          </a:p>
          <a:p>
            <a:pPr marL="0" indent="0" algn="ctr"/>
            <a:r>
              <a:rPr lang="en-US" dirty="0"/>
              <a:t>Combination </a:t>
            </a:r>
            <a:r>
              <a:rPr lang="en-US" dirty="0" smtClean="0"/>
              <a:t>approach is best</a:t>
            </a:r>
          </a:p>
          <a:p>
            <a:pPr marL="0" indent="0" algn="ctr"/>
            <a:r>
              <a:rPr lang="en-US" dirty="0" smtClean="0"/>
              <a:t>= </a:t>
            </a:r>
          </a:p>
          <a:p>
            <a:pPr marL="0" indent="0" algn="ctr"/>
            <a:r>
              <a:rPr lang="en-US" dirty="0"/>
              <a:t>A</a:t>
            </a:r>
            <a:r>
              <a:rPr lang="en-US" dirty="0" smtClean="0"/>
              <a:t>dvertised + Non Advertised </a:t>
            </a:r>
          </a:p>
          <a:p>
            <a:pPr marL="0" indent="0" algn="ctr"/>
            <a:r>
              <a:rPr lang="en-US" dirty="0"/>
              <a:t>j</a:t>
            </a:r>
            <a:r>
              <a:rPr lang="en-US" dirty="0" smtClean="0"/>
              <a:t>ob opportunities</a:t>
            </a:r>
          </a:p>
          <a:p>
            <a:pPr marL="0" indent="0" algn="ctr"/>
            <a:endParaRPr lang="en-US" dirty="0"/>
          </a:p>
          <a:p>
            <a:pPr marL="0" indent="0" algn="ctr"/>
            <a:endParaRPr lang="en-US" dirty="0"/>
          </a:p>
          <a:p>
            <a:endParaRPr lang="en-AU" dirty="0" smtClean="0"/>
          </a:p>
          <a:p>
            <a:endParaRPr lang="en-AU" dirty="0">
              <a:solidFill>
                <a:srgbClr val="FF0000"/>
              </a:solidFill>
            </a:endParaRPr>
          </a:p>
          <a:p>
            <a:endParaRPr lang="en-AU" dirty="0">
              <a:solidFill>
                <a:srgbClr val="FF0000"/>
              </a:solidFill>
            </a:endParaRPr>
          </a:p>
        </p:txBody>
      </p:sp>
      <p:sp>
        <p:nvSpPr>
          <p:cNvPr id="2" name="AutoShape 2" descr="data:image/jpeg;base64,/9j/4AAQSkZJRgABAQAAAQABAAD/2wCEAAkGBxQTEhUUExQVFhUXGR4bGBcYFhkfHBkeGx4gIR0aIh4dICogIRwlHB8bITEjJysrLi4uHB8zODYvNygtLy0BCgoKDg0OGRAQGywlHyU1ODA3LDc2NzQvMjMvNywsMi80MDQ4Ny00NDQ0NDQ0LCw0LC8sLDQsLCw0LCwsLCwrLP/AABEIANsA5gMBIgACEQEDEQH/xAAbAAACAwEBAQAAAAAAAAAAAAAABQMEBgECB//EAEQQAAICAAQEBAMGAwUGBQUAAAECAxEABBIhBRMxQQYiUWEUMnEHI0KBkaEVUrEkM2Jy8BYlgsHR4VNzkrLxNGODosL/xAAZAQEAAwEBAAAAAAAAAAAAAAAAAgMEAQX/xAAqEQEAAgIBAwIFBAMAAAAAAAAAAQIDEQQSITETQSJRYXGhIzKBkcHh8P/aAAwDAQACEQMRAD8A+44MGDAGDBgwBgwYMAYMGDAGDBhfHxaMySxswQxmjqYCxoViw36AOoPocAwwYSS5+tzmoAPn3Za0/r02O/8A0xCGnZy6yq0drTIy6Ao1CRSOuq6o71Q9DYaHBjHZbNTmPLsZHIl0ADUupjynLG7oAsE2vsfXF/kZze2s11UqARygKAP4+dZvpR69sA8zGYVAC5ABNWfU9sVv4xD/ADgbat/TCt8jmASylyxhQAlxs4clh1rcEAdsclhzZG2sEcyhrTvIDHe/ZLGA0SsD0x6xnDk5BIXcsiAzefWo0htOlzv7H36XiTKZshEMmYSOQgEqxU7AVYsggGtX/FgH+DCQ8UEetnnR1RWYhdI6FgADq62rCvUEdsM8tnEfZWBNAlbGoA7ix2wFjBgwYAwYMGAMGDBgDBgwYAwYMGAMGDBgDBgwYAwYMcwAcQ5mUhbQBjtQsDqR/Qb4pZ3OOJNIiZk0kHY0SSvcA7UW/T03xWl9stRvrV9Go9t+57bb4CSDPZghfukJ2BIkX9evr2wu/h0Eruzu6yT0HAI0Fk00A2nSSpQVudyw3usXIWDvpEGhtN6twVsPROw2sV9T3G+IuEZMBI0lhk1xt1ttGx+cb1+Q3wFPP8PgaPMcpqcpy21R0FZgVBoJamj0XY+mGQZIxy0ldHJaQjQSzFzbGtPqegH9MQ5uNzMJ0ibysFKFTbij5/Sxe2JcxPWcjamP3J2Ckn5vTrgPUjkxiRcx5SQL0j16Dvq7V1NDHky7O5zDALs1xm16ndSLFg9a7YptwuURK2kk88ytGDvR7Ag/MOv54uZvLgwzGOKQNIoHmssx7bEkgD1OA9rxJRFJU4LKAdZQ0obpsBuNjgzuZlUgrIpDBSq6TZFefYKTXQj/ADG+gx3PRs2T0BG1lAumt7Ff9OuKzZdhNHIySMhiCHTqDIw9gQawEEOamRY7nj5baQrUSTS0wsr11eva8GW4fz3kMkgJ06ZQFKmitfiUEE7NqHbau+LOeytLlxHE4CyhyvWhvZO533usclyjvLm6VhzEUIxFAlVo/vgIouF5V2oO+pg7A2ReppC5UlaIuWQbdj7DF3hCZeNiImNvdEjZq+bS1ebffqR6Y5BGXhEZjZJBGU1MANJ01se4PtiPg+VGmIPDIJI+7E6VIHzDet/QYBzBmkf5HRtyvlYHdTTDbuDsR2xLjE/Dzx6iA0dyZs69KHTzGuJxq9etWPQ4ucEeQ5iN5SbMLCuYrLtISDXWmTSw2uqvcHAavBjzrHqMdBwHcGDBgDBgwYAwYMGAMGOYMB3BjmDAdwq4vNOrKIFDeWQmxsWUAot2NOo2LxJm88yzxRACpFc6r3BQDt6G8LzxB9BYSx+UWx1xUp07WboKX6fngKsk+aBMiqzOYqACMFDaiQCpOx6AmuntuPcuZzYLMqMx1MVUqQAvKWh1F+bVse/piwuYPnZHSgW1EPGdOpkIvfa1DdceJuMMkck2oOkSkkKUNnzUCQdj8nT0OAj/AIhmg48g03/JuRrkAJ32OgI1ep/IQ5bM5rmh2UjUqK4AJGzS2wF7baD0Boi+mPfD8vmXXLTBo2ElNMhRAqqwsaKGqx7k3iDhebkZs+pcXlz924jjDDZjvS0boDAdyPFM4QyhQWjVQwKtasY4momyS2pnHQ7b71u1j0mRJmMgkCUUoUL6qaB7337YSS8XnHChmlcLLVs2hfN5tP02GGLLmlhlmbMKfuQyARL5WC2e+4PTfAdSCUEqmYKgs5UaO7nUu5B2Fnb/AOMR8L45qISN1lt3t2JQf3m6Lq3JVT037eux4aOanihmfMLpZGtBEt3Z0sD6j9MLMl4mlTISzvpeQTmNPKALNVYH5nANst4iZmUFUAOjcE/jeRf25YP/ABfr2Pjpk0jYDmBbDVatEWvffrY7HYdOmJ8vlM0sqgyh4mjOslUDI/YpS1Xsbwhy3Gsw3DZpzJ95HIwB0JRA0iiKrucA0/j5gy2VZkaTmhE1ah8zDve/qcM+IiUlwl0UIFUKajRvvZodiKxnfFspbLZBm3LTQkn3Kkn98Ms1n5V4lFCHPLkiZypC7EWNjV1te+AtTyzKshtlCpa+UG/INyfXVe2PUmakUKCdnl0hiBYUjv2smwL9sLuBZyWZ87E8moRPpQlF2G/UUAegwjHGsyeHDNGVSRJp0ctNLDVVHb9KrAaN8w7tEGNaZ3SwB5tKtTfXt9bx5jnMYlIo3mNG4FICAL9ttvTpijnMzPHmoYtSyCWJmC6EUKyiwFNEgGgNycdi4kTHLIPlRdRBoagQCv4d7thv3U4Bo7yAxpcYLs4sKDsASp7b+ow7QUMZxM2ySJERGSJFUkkbakd9jpFbise8j4hLcsFQdQis6xdylwNtIGxX264DRYMLeDcRM6l9Oldq3u7UE9u11+RwxwHcGOYMB3BjmO4AwYMGAMeZHoXjuMnJnrAJVyxzLQ/35FG9qIUeXrt/XAXeL5YzSRsDSBJUJp9Q5qgWBprar6jC6XhLtGVLIG+G+GWg+lrIGs+TatqG/U749Jn5FEZjBBbMclw8hYeS/lJW6auvUYuniIml0iFnVZDGWBfYqLLHbTo1AL1vvVYCpxfIOgkdtADnLqtM3laNxuTpoD3NjYWO2LvDcqssM8LodLM2pg+pXL7kq1DofbYjC05ktl2nGX8iarAma2COVbbT2A1X12wy4nxMiFmUeRZIlVkeiQxXp5SKsgEdxeAg4OOQFhbOIyR3QKhXpb2Yk1pFHcAdOuK8mTRJMy8eajVcwPOpXUwOk7rTfXsf2xLLJHLI6plywMjxNINQKmiWa9NBdWx3ve6xDluJxakVoI01iUN5vlaKwUPl7iyD9fzDxJwlPghkvikIsC9Fmi9AAA/z7Wbw+lyzNl2g5qa9Ghm09ARV6dVg179f0xXc5WFEefkwM1GmcDcHVsTVkE37Yzg4K75JxUXNCyVmuauiZGlEhBYbgOFprG3axgNRwPKmDLLEJY20ghHrb2satzfoRhC3AoYso8E+YUpNMNDqtESMQPUgix+Qu/ZfNw74sZloOU4kmyrchZIm0clgZHOklQXUaRXXSPU1yXKAPJF9xr/iCzpCZYgTHpVWUC9mtSdPocBsuFwSrSyzrJpWqVNJP+JvMbP0rGdznBBDlcxEc0iwO9m47dSxHksN9O14hzkMiZyN3MUP3kwFSxgssy6UcAnWx1gWPUChtitBwpZsgyIkDZiJYUkkWaNg/JkDnzA7WNbW9G2N+uAbcZ4erRQQtmkHIKsGMdlio8vQ1Wki/wBcHEJI5J4swk6pLGjKbjJVhdHYNYskkbm/yw7yWey+YUpHJGx0+ZYpFJX6FTf5jGN+zbjCJl802bzA2zborTSDoESlBY/nQ9TgHvBsmImzEq5kMZmF3EaDMaU1d0bPt0xQHh+skcpz/LrvVyHvY3XWuu/02640ObgMhDIQyHlstMK2bUT6G1qjjyuWk0v5zzBuPP5T5iV2HQEbG/8AlgF75IyZmCbnLqiBULyXptiG6t9a9PfF/NcYq9CB0CK12QfMxXpXQVZvtiQwsHUljpAB2b8QNtYPUGx0+m2IIctKNKXR0iqbZSr25NbG1IGA5JxoqaaIXSmwwI3ZQSSNgAGB3qx0OxrxNxqrBjSwoJGrYHyWt16PYI9PrXkFijESab5gFyVZD7EWdtKg/rjgmJDFJlAKuRco2DlTGaJsbWL7XgPCyGOggVGEkcbWxsgbUfL8hBJB6n+j/hub5sSP0LKCRfSxdYTT2wISQg1IlGUAiQ6dI2O9H69cXchOgeU608zBh94DtpUHa+x/qMA1wY4MdwBgwYMAYMGPLmgT6YCnmuIaGIKMQBdiqOzE9T2CnCUxQjT93P8A34cWwFyGzqssBWx67G6G+GMnGojXlcgmt422sH1HtWM7424tNCkGahlkTLrMiZhNKf3ZYAsLUkb7fmMBPHmsqwVdE4uUSDzCw7BjqFPfQGwPXbFjhmci1B1jmVpCpcITo1st6q1d6rpuaPvhNluNFOJZmHMZh3ijiMsDFUGil+8AIXzMqsaPpYPfHeNcUzOWy2SRpCczmpkTmSKh5Aeg2kAAFgGC733PtgNHwXMQiNo0jkEenWddHaQttsxO5DEg9L3x6bIw8hIAkgjWioGofKbFnr13/LCeXik2V4nBlWlaaHNI2kuF1xugJO4AtSANiD19sUPD757NTZtPjmUZfMhVPKjJZR1U0ANx6VvgL/CeNw/FZpWjkhMTpr+8LK7yA02lfYAn+m2LcsmTLszI1tIshPqyqKIo9KPTvZxkJOLcjiHEkDmKSeWCOOWvKjFTuxIIA9u/Tbcj6IRLDGFBknej5203e3ZQBXU17HvWAyPiGGV82M/kTHLJDDoly8tjyMWIKnpqNMOv4fywg4/xpJ8lw3lLyMrLmTzVbzKrK96TuLSy7VsKXtWN3mMhHPI0j5dtZURs6yOupR+BtB3AJawfXp1r2cjG2XGXfJqYQBUdeUdO1WCCbsejemArR+HdGdGdkzK6uSYyiRhA6CzfzEkrYNj0XGF8T5hG4Mr5WPRllnDRPJITMza2t6rYE2bLX7DG74XDl8vnPhY8vpJiLCRnL+S60jVZAsdNhsMJuJ8PyKQ5mNMmtAuo1N5A6qzHbVaDybUBqsYDn2qwK54dqUHVmUUmuqnqL9PbHj7T8lFlsoohjWKKfMoMyUGkMlHrXbYD/wCcX8zFkpNEcmX1GLyx3KaB1EA2T5b66jubA9MXc/xiKVTl2iSRNRRxI1ilSRh62dUZHX8/QGY4JljmYc0tCRYzHHpalZDv0HWgcfPvBmURuG8Wcopbm5gaioJoRqQL9L3xouGTZWJaiy7DUoS+Y3lDMilQSxMakupAB3AJ7YswcO4fHl4/uikeb0DQC5DFxYDaTXsTgFng7MRpw7JmVjciGONVrUxUyetAAIe5A2+mGn8dyvkZea4eNp10x7FYydd3VFS1UfQAY5meA5dDF8PcJgdmUaS6eZaZShboRvsRvRx3iHDBLIJDLWmCWE/ciqlALMKcdKWh9evXAEfF8qUkYGbSkAmvl/NE4oOoq+i32PtuMVeN8ZVcrmngeWOePLmdNSKLVgNLgEEV5KI2I9BtiPN8CMeWnKO0hTIjKhBEdTaVOgimJ1EmjQrEsnAhNl3EsrCSfKpBYgYcuOvN5Sb12TZJ7Db1BhxTi2WXeUv9wqtM6r5YxKNtR60asgXQ3NCsRPJARPD9+ShiRwAltrXQleqsCN+n6EYgzvAo3E6mZlTMxok45LebSNJKEm0JXY3q7Vi9HkkfO89Q6JDGUk1IVVypuMix5gilzY28w7jAQnPZXnhNbM5keMEhShloO0fS78gN9LBAN7YocM4xCIopDzOWsihWMbDW7HkrGGIANuB1oAKt9LDfgnCxHJJypRoeRpeW8PnUvuaYkEoWN9L7XiPL8BEWWjybSK4Z3NPDaSKSzMjLqruSDYOwwGiys+tQwDLfZhRFGtxibCrgOVXLxplg7O0a3bA2QSa/IdALNADDXAGDBgwBihx3NmLLyyLWpFJFixY/MYv4qZziEcZAkYC99/QWSfptgEZlzqsziIsSEFWumlaSzWvZimi67n2x44jrly+YizqlYXXQGVQSNTuqmgx3A5TWe7fpD4t8TvDBry62eZoZmUkLtd177Cz649x5qbN8NDNGeY5XyrtYWQHULOwIF4rjLXr6PdVGas5PT9/Lj+BISmTUu5OVa9XeW/mVvZjV+23fF3xHwuDPXlpC6yR6ZUdRTRmyFdSdjuCKxVkgzGoipeV8QxIu2MZjpSLayok3Iu8VuLQyRrO1y0MtGokLAMWV2JsqetEex3xYte4cuBmFzM3PmmjTRGeTpVA3zMFBPnIO5veqAGOeGcmuVnnYySk5h9b641UB9+hB6VYrfqN8N8lkWcZhZNYikbyKXOoLpAbe7FtZG/8AXHzTN5MR8UWIFiqzIBqYkgGj1P1xnz55xa7eWXk8icPT23udNefBUc4zTtmGdc6qlvIo0kD7t17gjrv1xpeEwGGJY3mMumlDsAGI2AuupvvhTDwzLAEa3XQ6jcpZKUF3rcEjYfXHscJygIIkqlQCmToDEV/D3Kx/+r3GNDUa8YkIgkZH0MELKw0ndRfQgjtjJScWzEeRy+cMzOSy64yq6WViR2F6ve8MMzwiJInkjkBRYmG+k9UboaA3DA39eurah4fyqy5XKCWXUi+dY6AGpT+Ju4BPTbrveAvzPfF0IF/2Uiv+M4p8X4xNEvM5oaQTBXVBqiCk7ITp2eq73eGcWRQ5lc18RTadGghQNN3W+933wjzfD4Uhky/OnMSy2pEaELJqU6NXVjbgC6HX02Btx7Nzrm8tGkhRZtVrpQ/KOtkX+prp9Md4Lm5Pic3l5JGYJo0MQmpda2ego9e4wv4jn42lhmeSbXlxJsIk2KFVk1b/AOJenY7XjrZuOGWfM65tUnMDryk8nw67/i7Lv1N/XAVoOIZlshNmDmG1xuwUBEo6SBvtuKPasNuPcSlVMi6OV50kSuoVaIeieosemxwrhhiXLzZXmTUzsWURprGlVket6rSyH13r6WJmin+GhE0tRPHy5BGmlm5fMjJ3uuX7deuAv5yeY8RECzMsbQl6CJtvWxr26m8Q8I4tPyM9Z5r5eSRYyQLYL0ugLOLoykbZlc18SuoJpC0oGk7+t2TvhfmsomWy2ddZjNzQzOq6QQzmiwK9AL9+mArxZySVskqZiR+emqYIVBQgA6hpHlAa1o7bVhrnmrNcoyZga4nlUpWkBCAy9dWq2WqX13vC9nmy8UbQZmKdjoCxCFAZBsPmU6thvZ22xb8RZZmzKtQ0/CTx7sg8zlK+Yjby7n3HvQEqqZFRHzTu6q5ClQY0diAWDkMNydtyAvtWGOZ4cRFNUkkhaNgFJvcjavz/AK4ycvCJdEmkpHKchHAsnMSxKlht1JcA2BqAsfljTeHxFEr78ssQxRpEIHlA8ujyAeXt9TV4AzjSLejUByl6k9dXm+Y/NpvEnLYmJlLsNTkFgaXUhC+pqz3/AKY+efaRwtIJUCF6dSxDOzUQe2on1xu+HlxElaiNOXoabFeXURt23OM+PNN8lqTGtMuHkTfJekxrpWuFRuJdTK98pQxb+cE3/obYdXhHFm5ipI3+YXp2tZKAFA9UB3o0aOG+WclVJBBIFg9b98aGpLgwYMBzHiSJT1UH6gYkxw4DJ+J/Eb5S/wCyFo7A1l1CkkegBPtuO2LHhnPnPQCV10EOQAjEChX64q/acP7Ef86f1xF9m8mnh7N6M5/TGPrtHI6d9tbYPUvHK6Jntrbx4g8QRwyiCFHmnJA0iQhQTdAn13uu211ipxLiWYyqj4rKRvC9KdEjEDuAdQ/7e+EH2dtzOIB33bS77/zHv+hOPo/i3LCTJTqf/DLD6r5h+4xDHkvlpa8Tr5K8WTLnx2yRbXnUfZZ4LxOPMRLJEbU7V3UjsffHy7xDLo4uzaWbTKh0qLJ2XYe+Gn2S5lubNH+EqG/MGv3B/bFDjB/3z/8Amj/ouKc2X1cNLfVnz5pzcfHb36jXivFp8u3NlyemORwx++JOoGxdbA+1dqvD7haw5iESZcAqVKkOzBkPlB6dD5E39gR1xd8aQh8lmAeyFh7Fdwf1GMZ9mKs65hB0uNvoQT+9D9saeu9M8UmdxLZGS+PkRjmdxaP6bbL5Z1QIEhKDcgsSOp9fy/SsK+NcYhyqM0sSFrpY0FWSATv6VVmvTDqPhgrc0fbp+GxvvXlH74y/jXww8yAwks8VHSfxDSqkD/F5Qf1xfnm0Y5mnlp5Fr1xzNPLz/Es1yRmPgYDERq0hzrC9b6fQ/l0wy4fDDmIuboIE3mZdRrVt5tjQa1G49BjL8B8cNAq5fMxEqo03VOo6UVPX9vzxpONSRR8PeTKkBNHkC9tRrb06nGfDmiYmereo7x7svH5EWibdW9R3ifOyfOZuKWUwZaHmsA4dzIwXzkFySDbWQN/YViNuJRpOcvnsto1l7dJXKnnDSxIJ+VgKu9t9hhf4Ehn0yPC8KeZVPNRjexIrSRt1w0494azGbcPLPlwwXSNKSAVZ9b3snEPUy3pF673+FXq570jJTe/l21o949BlMqhlkVvMxOzNqZigQgG+6KAe1KMKJeeIxnI8pCIxplC8+TXSJpVtIAQVHtXp64ecY4fl5oY1zDWkY3eyu4FE374qvx+NoGiykEsyKhTUBpjAAr5m60PS8X5LW3O512/lpy2tFp3bUa7a87WfCvE8vnIyywojKRrSlNehBrcbDeu2KviLjxyJOnJ+RiBzNSqrEi62BO2/UYz/ANkh++mH/wBtf2OHv2pj+yL/AOav9Dimua9uN177qK8jJfiepvUx/gtg8bEZfmRZQFwTzCqkRxizptgNyRR7dcPvD/FEzuX588apoLKST5aFEkH06X7jEX2bRj4BNhuz37+Yjf8ALEP2lzcrJBEAUO4UgChW5I29ax2lr1x+ra2414SpfJXFGa1txrx9VPL8X+Jd1yOTiZE2MkpKg32AAveht6dhjzwDjcM2YGXny4ilUlRpYlSV7Eeoqx1xd+zwrHkUavnkbVX+bTf6AbYvLwbKDNfFbiS76nTekW9V/Kw9u+JUjLatbxPnz9kscZ7Vpki3nvMe2mV+1v8AvYP8jf1GHmV4/mDBGMplWkCxqDI50qSFFhQd2+uwwg+1aQNJAVNjQ3/ux9D4L/8ATw/+Wn/tGK8dZtnyanXhVirNuTliJ14Z/wAD+KhmS0TRiN1GoBSaYE7nfcGzv9ca/HyP7Oj/ALxP+WT+ox9cGLuJktkx7t5X8HNbLi3bzvQx3BgxqbXMQywaiDqYV2BxPilxXiceXjMkraUFAmiep22G+OTMRG5cmYiNyzX2kw6ci3mY+dOpvvj19mI/sO/d2xW+0PiccnD1ZGDLI66SO9WT+lYXx8/K5Lh6xyGNp8wqONKnyyknuLBArp74xx8XK3HyefEdXM3HjpKs7w6XhmdWYKzQhiQw6aWsFT6MAdr67Y0/iPxfBJlXSB+ZJKulUVTqGrrYrsLwyzXFGR+XJmMuDYUgq1Bn+RWPygsegNXe2IeFccgE00JUBsuqa5FjNs2kl9gm1Vfve2JV49qdUUntP4TrxLU6q0tqJ/H2Q/Z74dbLRtJKKkkry/yqOgPv3OMnxwEcUkmo8uKaMyMASF2HWvpjZ5DxGMxlhmA6RIwAptWxYsAAdIsk6KAve/bHp+MxpG0rTwBS4RyVIp73VhV6qoAHC/FiaVpHs7fhVnHXHWdanZb4u8TRzQnL5U86SXaowTS97+vT88MvCHh45XLlWOmVzqcjt6L+Q/54qvxlYojPGVkUPy25IRQGJA3tbvp+uLD8Wl5ksJjcuiBypeMKyHrbAWCelC+vXviyuH4+u091lcH6nqXnc+PsejKG71t+v09/b98ZbxNxVslmss7OzROrhxZ3rTvXtY/fDDKTQyRQyRwMxn6KSdKUGsswuh1F99sVk40oimkWIjl6hJHYNFNiQT1FV6fTFmSs2jUTqVuSs2rqJ1JD474zlsxEoiKPLqGnTu1d+guvbF7gPApTkGhkVlMmogEfLdaf3F/nibLZ/wC/gUqUGY3QqIrFAEg0tjrfX6jE2f4xJEdRkl0c3lWQoa9xq0lfkvvd7DbFVcHxza3v2U14/wAc3v7xpi+C8QkyE7JmI2Cn5hXQjo6+o3I29fbGvh8WLIQmUjM8jUPlIVB6sa6YtZ/ipDvFp5hiiEj69PQ9FFg21fT64qLx6oo2FI0pqJUKhSpolmJWhXTofzvHMeG9Phi3b8uYuPkxx0xb4ft3/wC/hS+1HmGKI6SIwx1elkbE+3XFrgXiaFsmkEKO8wj08tFPWqLFvlCk73747J4gPJllMjvyn0PGDGR6ag1Uymx27dMXsrxCRJeQsOmQx8xaMYBG48xA2IPpeE4LepN4nz2J41vVnJW3mNeGL+z3iseVnkEtrqTSBpJOpT8tAXfXD/7TuLRNCsIb7wOrFaNqNJO/psRthlHxeI5ePNEaWkfQq0urXZWtX8uxN+mIX4lq+JbU+uABnVHUqylbBVtgQKO1A7/niFeNaMU49q68O9cE4urtP0c+zHicRy6wavvVLkr3otdj9Rhv414Oc1lWRPnUhk9yO35gkYUZPNMWytmZBmFtW1g2dOrcDoKNAgi+4xY4XxDM83NxgazCiKup78wRiD0Gou1XuK9cXVw/p+nb7L6YP0fStO+2mX8G+IEyurLZsMi6tSkggq3cEda7413DeJR5iULl4i8IUiSVtQXdQoRb+Y7C/QDHjiGZn0OZIoVCg07qNzqYCgzUDp0Hc7lsSHisyKzEQCEEctwyhXBatvP1CEGu5Vh6HEMWG9IivV2j+0MGDJjiKdXaPp3Yj7R+JRTSxiF9YjVlY7ne+lnrjc8I8SZYZRJDKAsaqj7Gw2n5a63tirn89Ooid1iQcxdtgGUxnU1l6YBiKXbcDfvi7/FtOdly8giWFYFlDkUbZytEk126++OUw3re19+XMfHvXJbJuPi+n+3znwXxOKHO8yVtKEOLI6atxePssLhgGBsEWD6g98RxqjAFQpU9CACDiZRiXHwzijpmdpcXjzgrNZnfu7gx3BjQ1OYp8XyiSxMkiF0PVR1P09x1xcwHHJjcalyYiY1LFweGMrDTNFmGVLZVkYFFP0ut/fHPF0/O+EMS6hDmopX80YpB33YWTqFDv+mNDxCBpl0aRQdWDLJuDG4ZT8tWCoNGxtRwtm4VECDJrVzICiqyt5tUchoae7xrYOwo1V4jTHWn7Y0jTHSn7Y0z2UyEYlzSZiMZiOfMc2OQZgCM3pIDrzBTJQN6TtVdsNMkTFn88zaRFPo0ymSMKCkVFSC2rVtfTpZx2HhETssaGTlpqE2vSKAj5ej5drB3O3Q0cSScOyr7tJPpkZqc1pJZJI6BK/yyMBfoPTE02cyfCcw2QyMQjuTJTBpIRMgaVU1KxVlbYqWBFkf0tr4j4Gz5ORcvlJFklmjdg0il20FSXYs5HRdI3J6Y0WX0QPKTZY0zBbbSoFBjtQJqzX/K8R+J3V8oXU2PKVI9yMBF4pg+IhWONo1JdWOtqIK+aqUHfbfEDwP8TLPqg0yw8tRze4F3enpv/TF+dyrKupbYWqrFqbYdT7e/tjvwAmQNqUoQa8hFA1fRhvajftXbAIcll3WDLxCWErAzCRTKVSYHp5tPRSelEHbEH8KdY83Er5c87WVKyUFDdRVbUAcTjO8xJsxl8urxxGtTPJqlKHUSoF0AdxfqfU4s64nXLCPLNrnFrqaQLEFBNsR6amrp17bYCtlslJzMkQsP9nVg9S3qtQCfl6AAH8698V+I8InlVwwhZzNzFkZ/MVB2j6eUAen/AHw34DmEOalgeJUmhtgysxVhJuxAPS7Fj39sRHxFOczLllysbOi6tpNj0IJJUdj0rr+uApT5B5s5LpRJNEMccg5zxgE2xW1UlwQRvQ/rjxHw6TMJHLBGqPlpGjEbG0YfKwDAdBWxr19MXs9nkAhabLKM5P5eXroUD1dh+ECjRvFzhnHCuZGTkSNTo1RtEbQj0ojY7H9MBFx7h7zZZ4qgSRiOhakUU3XTbE0ew2Ptucp/i1zH3WkQ8rTra7sm/k6XY+m/tjrcfaVpjl44mWGwWkeuYwG6qAPTaz648f7Shsj8XFAjAfOjMBpINbUpvrfbY4Cvl/C8wysSBoxLBKZYzZKNZJptgR1ra8Oc7lZ5cvNGVhVpE0gBmIFggsW0i/pp7dd9qGR4rmcwsQ+GCwTRkNIHFpanfT6enr7YZZrKaFLyZhlVdyzNQUeXrvXbv6733Bb/AASesjtF/ZQA3nbzUujbybbC/wBvfF3h3C5Y83mJbjMUxU9TqGlaqqrv1vC7j2f/AN35qXLZos8SMwdGVtJVflIbVQPX13xb8N8dj+EyfPzEfOly8TEO6h3LICWrqbN9MBN4tyHOjjUCUESq4ki06omUErJpbZhdAj/F7YzUXDM2XykuYhJAimSVINClGkexJp1afOoOrSTRY40uXz8kuanhEsHLWMaOW1zo9kOWBtQAarbr1xjOH8YzTcEzOYOZk50TyVJSWQpAAorVfQDAMH8PGOaNeTM2U+E5AjWRS8VkllbU24ZSBYJ+X0xBxjguZXMa8vC5jjy0KCNijLNy5NTQsxN/Kdm6Ejexth9kpQuWhlmzIRpI08zmiSUbpvufNe3phpDGJE1JNqjcHSytYIOy0Qd66e/1wF/Ky6lB0lb/AAmrHsa2xLill8sVa9W259iT079t/rY9MXcAY7jmDAdxzHcGAXycIQkm331XR/m69sLOL5ZYmgKkinJ1EFgPLuCBubofTfGiwq4lH97HIsihkBGltwQ3fbp9cBRgjSRMwqSBpZQSRRWvQAHeu1++IJwZMokARhKCq6SpGnSd2J6VXf3xfnan51o8gUgLuoC7/UklgB+ePeZzkwOkqi6lcAa7JNeQj6nb8+uAgzcrc14yGUcsAMqW0hrpqo0B/o4XuSeHCPS2u606WvZr9PTDiYzkMBq6Gthe2mv/AOxiQySkkXR1DYBbCknzfp7dQcBR4kquUYM8brHaSKDv1tCK/b3xfyPMky1SDS7KwO1dbANdj3x5Mk4J2J3O9DYa6sep0b/6rEuXkKsRK3zMoS6AJ0WQB62GNe2AyfgriIysb5bMq0ciOSvkY6wf5aG5v+oxe8R8YlWXLKeZDBJZlcL5x6JYvT2ut9/bDqHOStRCAg996+nf336bYPjJLVSnUE9DdDRZ67VqP10++AyfBZFj4rIdMipJGBGXWQlvl3trbej19MTcKzS/xed99DoFVtLUWATa69j+mNE+fljiZmTUVCgAmmYnTe526k7ddq74W/7X2rusWpI4w7EOATcfMBVWpip+W62N+hwFDxvlGXNZfNGMywoNMihdVCzvX0b/APXDrhU+VkcfDxLdEmRYtIT2sgeY+g/PFB+PuuahD0gkRl0mQFL5iBXJW6JBIHuQPfE0Xid3VWSFaeQImqUDcs6kEAEqQUFgj8VdQcBn/DKRZVpoM7CNWsskjRagwqqBo7bWPqe+HXiSWP8Ah0gjiMYk2ROXRbzDfSOlgXvvWLsPG5Hd0WLzRtuoN2vnAa6qiy9jfUGq3mgzeYC7x2RW5Bs2etDahuKu9vfAK+A5aWTKxcqcppiVCpU+Vx1Pb197penet4p4IGhaOfMFOdIgjevKkgkkkTUGNUbVfcgYeNmMw1DSVBbc6flXUn76S2/sce5cxcBkmoKBuoVWBo1e/UE9PasBh5uLu+S4smZEPNijMbTxbJMdB0jf8YGxA9aweA+MLFJlY800Z5uUi+ElsAKqoA8O5NOGG57122A37Q6AiiPWhIBGlAF/xVX+rx3iUBEZ5UUbOOisBXvgMpwjNRjjud86D7iP8Q6r836d8ZnhGbj/ANns8Na/PL+IfiYV+vbG3l+JkDKIo1LrJR0aW9BuTsSTfuMW1hnGxhhoyD8K/JfXr8wW6FenvgMvmoRLHw6TL5mOLNQ5bXFzKMUi6VWRTvdjbcdL/R94IlTN5KKdoBEWLHSpbTetrZd/lYksPrjqx5jQFePLMQPxBfm0C9gaH3n7X02w/wAhNaKG0663CkVftucB6y+SRPlWtq6n2/6DFjBgwBgwYMAYMGDAGE3iAm4Qt+aQqQrabHLet7G2qsOcGAzq8OzFEliWBi/GQGUaeaAOgLUaNDr2vEMuQzC2+o6tCoG170Zr0f5uWQur+bf3xPl+CsSzHyfeMQtAhxzCw1Ud9unpj0nBNNDm/wDh/MLJ5ZU31sWF00NqPr1CP4eYmkkcqYzuXBZb1UykeUmzW9/KN/XoymZsE7DTGHAc+bS7FgCTYJBXv2IvvjkXBQoUCVKVVXTWzaWf5he96v1UHEmX4KFYfeBux/mIEYTrfWwG+v64CFMtmAykuTp5d/ebbMxex0J0FRdbkYEyOYYpzOglVv7zdRy2V6N3eog7V1vbpiwtOA4R6YbeZBewWtz12x6bL/yhwQaBLx7dN++40j633wGI8F8JfN/Fh83m1EOcITTMeiVsbuwRtR27jcm/eTmzHEZs+w1kROYYAuYaIQ6b89IPMxNG2vpQ2xofDHAzkmlKSSSc59bq7w1rJ+YaEU2fTpt0xEfC+nMS5jLzT5R5T98kZhZX/wAdSKwB3Jv1J9TYK+P5fiCZTJ84NPyifjI4HOuVRWggjSxruBVmsRZrMwycJzc2VmmOgsyankEsBpfui2rUVBsgEkeau2NJneG0YZY55Y3iVowxaNxLzSpqTUCb1KCCKq/TFPLeGkihmypAc5su8rNKA7k/MygKAANjQFC/fAZ/xIzLleESK7q7yQI5DsNaldRDC6NtvZF4Y+MIT/FsgiySosxcyKjkAlBsa6A0Tv179d8RTeFdSQQZjNyFcuwaIcyFSAvlXcR3esqtm+3viLP653TiDc0DJOU0h4jVUHajF5ie9ke1YDnAMhrz/E8oZsxyItDKgnkB1OlkmS+Zse2qj3BxS4f4pzEXABMJGaYyGJZXOoqC58xJ6kDYE+2G3wTQ553geaSTPRFtRaELSr5aBi8uke5vveI+G+H0XL/wsrJJzE5rpLIg5Bvs8aWWLUdwf02wDDIcFziZnLSRFliAIzIkzTy80EbOFYUGuztXYdBWH3i+MfDMaGxWvbcYzPAcwIIDJLmc1L8M/KGXcxCn+VV1IitIPQsSPbYY0WY4uUEozUGlEjDlgdaNf4NwPPfbAeOMIgOWKBQOcB5ar36e+PEmXQ5rMAgEcoGu1+tYiyXGYpJYYnhhqRCU0lX0UL0MNNKa9NrxJwPiK5mnXLxaHLAm1MiVfzrp21V6nqMBUgUCHJP+MyAFr3qyKv0rti00ZmmzKOygiguoElVr5l8wo3vf0x54RxBMwAUy0XL1steXWhF0WTTsGIrr3GGksZcgtAhI6WFNDf8A7frgPMfCrVSHU+UeYoCWsbm773izlchpbUdBI6EJVdfc+p/XEmTnZrDLpqtv64tYAwYMGAMGDBgOYMdwYDmDHcGA5hPm4155LbiloHXalTdjSKPXvhzjxKmoEbi/QkH9RgMw+XXSRaDySLdNsXcMD8vYbYsbc1malAmVtW9kiLoNuhIIv6isMZsiFDMXlYAE6dZ99h/r09MVjnbZAVDLVUaIJtAGBregxv6H0wFIQLo0mSPeMx7k7W1hl23O/T2GLj6Y2llO8a0T5fx1pJ/Sv1JxwZpGXzRA0BfQdenvp9/riw2eJbSVX5gtXd2hb9LFXgM6c1Gq1YsKqbA9Ul69O5NYlfiENTAmzUhDnV0c1VdOo/PSOmHYzinT92PML30joRfUdbPT2wv8RZiQZVp4AisllkKBrANHt1G59Ov1wHmFg7aVAtnUrtseQQsnbpf9cUhl5nzBRZUZ4XLMpd9QSQKdGoCh0YArVCrG5wzy8zSSZcwyeVodbnQvQkV7KzNd7fgOIeGZuV87m4SyDQqaXWMA7ixe/moGuuArnhE0jMytGwDOP7wmrzCSBTt1CLVetYW8JheTKZmK0jifMyB5Cx1AFhYC1RJ6Dfvi34GMzZSWRW1kvLSHy253vWNxZ9MR5JkgzEEAMciT3zUG4SQC7U2e+xuzt1wF1o1ObglieHlQIY6aQgkEVta0a+u/tizLlP7YMzl3idjHokjL9QCKYEA0R5diMLps5zJsxHCgRYPKCsGsu53IOxASxVdT1vDrg+s5USmBYpyjWpFbgke5ANA98AozPhoGCYGVRPJNziRZVGu1WutAdyO94uZ/VmcvJDOUTWlAprbzAg6twNrrbfr1xl+AMFyfDcw0SmSaSNTKkro7ByXt6HnBbUSpNWeuHed8YSxjNMYIymVnSJvvWtg+jzAaKsB+l9sA54UMwsaLKYQFWuYpJL7UDRAC+p6/TFDJ8Bk+IhzDCKJlU85oifv2IqyNIAF229/88KftA4nz8pxCFI0KZdVDs531MA3lFfhUjc9zXvjTTZkLQMMj+Rd1F3sdvqKwC7L+HpTPDM4jjdAec8TG5yRW40gDff1xoFyCjoX9fnb0r1xU4e4djcTpW4u669OvXDbAeUWgBvt6m8dx3BgOYMdwYDmDHcGAMGDBgDBgwYAwYMGAMeWSxX9NsesGAWTZhkYoiBgqjYX0Ibv9VA979sdbMyC/IDQHRW3u7q66AdPfDDQLutz3wt41DI3L5YumJI2o0jab9tenp9e2AJM5LvUf7H0fb9l3/wAftjzPOzHSyNoumpT5lKuCK+oX9RiNJM0ditCiQaWyaWgwvbfXuPQfnE2YzdfJ/N2W/kUg9T0fWK+npuEHhnILlEZSzvZ2bQ2yAnSn5FmP/EcQcPXl5yXMNKhE2xUI/l0AAbk9fXbFjLBTBrhY88REEAmy3ct/iu6JwZQKXy3K3tCJh6ih84/m1X1364BbkOF8nLzZc5mkk1aCInDKX7k36DoPU+2OxcMdjldM0erLDyqIXClaAs73Z69sNeHZepGgZbWNzICR1Vh5Rfrd/kuIcsut3EkmiVZrArzUPlC/4COw264DicKkizMk2XkAE1GRJI2K6v5gQQR3P54cZZtcRUyEk2vMAUWbIOkbjboLB7deuFvD4o2zGYJ30OrLTHal3IAPrjoSMEWxrezp9HD7b7bmr9sB4j8LQrBl4FlkEeWZXi8yWCvy2dO4G/Xr3vEOe8MQMJkaSY/FyK7gMm7ILWvLsKVen8o9Td+DKKSBq7igU/kYvXXr5qxYg4VpKHVemvw9dIYeuwpv1wCriPhdJudfNUTqqzBZEAl0bBj5dmrutXjQ5OMqiqb8oA3Nk0OpPribHcBzHcGDAGDBgwBgwYMAYMGDAGDBgwBgwYMAYMGDAGDBgwBgwYMAYo57hwkIJdxQIoHbf/ni9gwCr+CDTpEsoHpq/wBd9/W8dm4TrcszNVKAAetVer1uhhpgwCtuCIfxONiDRG9kmz77/sPQYmy3DQl077knr64vYMBX+F/xv/6se44a7k/U3iXBgPOnHrBgwBgwYMAYMGDAGDBgwBgwYMAYMGDAf//Z"/>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srgbClr val="FFFFFF"/>
              </a:solidFill>
              <a:ea typeface="ＭＳ Ｐゴシック"/>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951" y="3991530"/>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97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b="1" dirty="0">
                <a:solidFill>
                  <a:srgbClr val="FF0000"/>
                </a:solidFill>
              </a:rPr>
              <a:t>Networking – the </a:t>
            </a:r>
            <a:r>
              <a:rPr lang="en-AU" b="1" i="1" dirty="0">
                <a:solidFill>
                  <a:srgbClr val="FF0000"/>
                </a:solidFill>
              </a:rPr>
              <a:t>essential</a:t>
            </a:r>
            <a:r>
              <a:rPr lang="en-AU" b="1" dirty="0">
                <a:solidFill>
                  <a:srgbClr val="FF0000"/>
                </a:solidFill>
              </a:rPr>
              <a:t> career skill</a:t>
            </a:r>
            <a:br>
              <a:rPr lang="en-AU" b="1" dirty="0">
                <a:solidFill>
                  <a:srgbClr val="FF0000"/>
                </a:solidFill>
              </a:rPr>
            </a:br>
            <a:endParaRPr lang="en-AU" dirty="0"/>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FFFFFF"/>
                </a:solidFill>
              </a:rPr>
              <a:pPr>
                <a:defRPr/>
              </a:pPr>
              <a:t>30</a:t>
            </a:fld>
            <a:endParaRPr lang="en-US"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 y="2400300"/>
            <a:ext cx="9169250" cy="428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42880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AU" b="1" dirty="0" smtClean="0">
                <a:solidFill>
                  <a:srgbClr val="FF0000"/>
                </a:solidFill>
              </a:rPr>
              <a:t>Why network?</a:t>
            </a:r>
            <a:endParaRPr lang="en-US" b="1" dirty="0" smtClean="0">
              <a:solidFill>
                <a:srgbClr val="FF0000"/>
              </a:solidFill>
            </a:endParaRPr>
          </a:p>
        </p:txBody>
      </p:sp>
      <p:sp>
        <p:nvSpPr>
          <p:cNvPr id="53252" name="Rectangle 3"/>
          <p:cNvSpPr>
            <a:spLocks noGrp="1" noChangeArrowheads="1"/>
          </p:cNvSpPr>
          <p:nvPr>
            <p:ph type="body" sz="quarter" idx="11"/>
          </p:nvPr>
        </p:nvSpPr>
        <p:spPr>
          <a:xfrm>
            <a:off x="376239" y="952500"/>
            <a:ext cx="8462962" cy="390525"/>
          </a:xfrm>
        </p:spPr>
        <p:txBody>
          <a:bodyPr/>
          <a:lstStyle/>
          <a:p>
            <a:pPr marL="533400" indent="-533400" eaLnBrk="1" hangingPunct="1">
              <a:spcAft>
                <a:spcPts val="300"/>
              </a:spcAft>
              <a:buClrTx/>
              <a:buSzPct val="110000"/>
              <a:buFont typeface="Wingdings" pitchFamily="2" charset="2"/>
              <a:buChar char="§"/>
            </a:pPr>
            <a:r>
              <a:rPr lang="en-US" sz="2000" dirty="0">
                <a:solidFill>
                  <a:schemeClr val="bg1"/>
                </a:solidFill>
              </a:rPr>
              <a:t>“Networking accounts for about 87% of business in the marketplace, yet many people continue to neglect networking and fail to see it as a vital business and career building </a:t>
            </a:r>
            <a:r>
              <a:rPr lang="en-US" sz="2000" dirty="0" smtClean="0">
                <a:solidFill>
                  <a:schemeClr val="bg1"/>
                </a:solidFill>
              </a:rPr>
              <a:t>skill”   </a:t>
            </a:r>
            <a:r>
              <a:rPr lang="en-US" sz="1200" dirty="0" smtClean="0">
                <a:solidFill>
                  <a:schemeClr val="bg1"/>
                </a:solidFill>
              </a:rPr>
              <a:t>Henderson</a:t>
            </a:r>
            <a:r>
              <a:rPr lang="en-US" sz="1200" dirty="0">
                <a:solidFill>
                  <a:schemeClr val="bg1"/>
                </a:solidFill>
              </a:rPr>
              <a:t>, How to Master Networking </a:t>
            </a:r>
          </a:p>
          <a:p>
            <a:pPr marL="0" indent="0" eaLnBrk="1" hangingPunct="1">
              <a:spcAft>
                <a:spcPts val="300"/>
              </a:spcAft>
              <a:buClrTx/>
              <a:buSzPct val="110000"/>
            </a:pPr>
            <a:endParaRPr lang="en-US" sz="2000" dirty="0" smtClean="0">
              <a:solidFill>
                <a:schemeClr val="bg1"/>
              </a:solidFill>
            </a:endParaRPr>
          </a:p>
          <a:p>
            <a:pPr marL="533400" indent="-533400" eaLnBrk="1" hangingPunct="1">
              <a:spcAft>
                <a:spcPts val="300"/>
              </a:spcAft>
              <a:buClrTx/>
              <a:buSzPct val="110000"/>
              <a:buFont typeface="Wingdings" pitchFamily="2" charset="2"/>
              <a:buChar char="§"/>
            </a:pPr>
            <a:r>
              <a:rPr lang="en-AU" sz="2000" dirty="0" smtClean="0">
                <a:solidFill>
                  <a:schemeClr val="bg1"/>
                </a:solidFill>
              </a:rPr>
              <a:t>Great way to research industry / positions, get introductions and advice</a:t>
            </a:r>
          </a:p>
          <a:p>
            <a:pPr marL="0" indent="0" eaLnBrk="1" hangingPunct="1">
              <a:spcAft>
                <a:spcPts val="300"/>
              </a:spcAft>
              <a:buClrTx/>
              <a:buSzPct val="110000"/>
            </a:pPr>
            <a:endParaRPr lang="en-AU" sz="2000" dirty="0" smtClean="0">
              <a:solidFill>
                <a:schemeClr val="bg1"/>
              </a:solidFill>
            </a:endParaRPr>
          </a:p>
          <a:p>
            <a:pPr marL="533400" indent="-533400" eaLnBrk="1" hangingPunct="1">
              <a:spcAft>
                <a:spcPts val="300"/>
              </a:spcAft>
              <a:buClrTx/>
              <a:buSzPct val="110000"/>
              <a:buFont typeface="Wingdings" pitchFamily="2" charset="2"/>
              <a:buChar char="§"/>
            </a:pPr>
            <a:r>
              <a:rPr lang="en-US" sz="2000" dirty="0" smtClean="0">
                <a:solidFill>
                  <a:schemeClr val="bg1"/>
                </a:solidFill>
              </a:rPr>
              <a:t>Networking </a:t>
            </a:r>
            <a:r>
              <a:rPr lang="en-US" sz="2000" dirty="0">
                <a:solidFill>
                  <a:schemeClr val="bg1"/>
                </a:solidFill>
              </a:rPr>
              <a:t>can uncover ‘foot-in-the-door’ opportunities: work experience, casual/part-time, temp </a:t>
            </a:r>
            <a:r>
              <a:rPr lang="en-US" sz="2000" dirty="0" smtClean="0">
                <a:solidFill>
                  <a:schemeClr val="bg1"/>
                </a:solidFill>
              </a:rPr>
              <a:t>employment</a:t>
            </a:r>
          </a:p>
          <a:p>
            <a:pPr marL="533400" indent="-533400" eaLnBrk="1" hangingPunct="1">
              <a:spcAft>
                <a:spcPts val="300"/>
              </a:spcAft>
              <a:buClrTx/>
              <a:buSzPct val="110000"/>
              <a:buFont typeface="Wingdings" pitchFamily="2" charset="2"/>
              <a:buChar char="§"/>
            </a:pPr>
            <a:endParaRPr lang="en-US" sz="2000" dirty="0">
              <a:solidFill>
                <a:schemeClr val="bg1"/>
              </a:solidFill>
            </a:endParaRPr>
          </a:p>
          <a:p>
            <a:pPr marL="533400" indent="-533400" eaLnBrk="1" hangingPunct="1">
              <a:spcAft>
                <a:spcPts val="300"/>
              </a:spcAft>
              <a:buClrTx/>
              <a:buSzPct val="110000"/>
              <a:buFont typeface="Wingdings" pitchFamily="2" charset="2"/>
              <a:buChar char="§"/>
            </a:pPr>
            <a:r>
              <a:rPr lang="en-AU" sz="2000" dirty="0" smtClean="0">
                <a:solidFill>
                  <a:schemeClr val="bg1"/>
                </a:solidFill>
              </a:rPr>
              <a:t>Demonstrates initiative, drive and a positive attitude</a:t>
            </a:r>
          </a:p>
          <a:p>
            <a:pPr marL="533400" indent="-533400" eaLnBrk="1" hangingPunct="1">
              <a:spcAft>
                <a:spcPts val="300"/>
              </a:spcAft>
              <a:buClrTx/>
              <a:buSzPct val="110000"/>
              <a:buFont typeface="Wingdings" pitchFamily="2" charset="2"/>
              <a:buChar char="§"/>
            </a:pPr>
            <a:endParaRPr lang="en-AU" sz="2000" dirty="0"/>
          </a:p>
          <a:p>
            <a:pPr marL="533400" indent="-533400" eaLnBrk="1" hangingPunct="1">
              <a:spcAft>
                <a:spcPts val="300"/>
              </a:spcAft>
              <a:buClrTx/>
              <a:buSzPct val="110000"/>
              <a:buFont typeface="Wingdings" pitchFamily="2" charset="2"/>
              <a:buChar char="§"/>
            </a:pPr>
            <a:r>
              <a:rPr lang="en-US" sz="2000" dirty="0"/>
              <a:t>Power to market yourself proactively to the job you want</a:t>
            </a:r>
          </a:p>
          <a:p>
            <a:pPr marL="0" indent="0" eaLnBrk="1" hangingPunct="1">
              <a:spcAft>
                <a:spcPts val="300"/>
              </a:spcAft>
              <a:buClrTx/>
              <a:buSzPct val="110000"/>
            </a:pPr>
            <a:endParaRPr lang="en-AU" sz="2000" dirty="0" smtClean="0">
              <a:solidFill>
                <a:schemeClr val="bg1"/>
              </a:solidFill>
            </a:endParaRPr>
          </a:p>
          <a:p>
            <a:pPr marL="533400" indent="-533400" eaLnBrk="1" hangingPunct="1">
              <a:spcAft>
                <a:spcPts val="300"/>
              </a:spcAft>
              <a:buClrTx/>
              <a:buSzPct val="110000"/>
              <a:buFont typeface="Wingdings" pitchFamily="2" charset="2"/>
              <a:buChar char="§"/>
            </a:pPr>
            <a:endParaRPr lang="en-AU" sz="2000" dirty="0" smtClean="0">
              <a:solidFill>
                <a:schemeClr val="bg1"/>
              </a:solidFill>
            </a:endParaRPr>
          </a:p>
          <a:p>
            <a:pPr marL="533400" indent="-533400" eaLnBrk="1" hangingPunct="1">
              <a:spcAft>
                <a:spcPts val="300"/>
              </a:spcAft>
              <a:buClrTx/>
              <a:buSzPct val="110000"/>
              <a:buFont typeface="Wingdings" pitchFamily="2" charset="2"/>
              <a:buChar char="§"/>
            </a:pPr>
            <a:endParaRPr lang="en-US" sz="2000" dirty="0">
              <a:solidFill>
                <a:schemeClr val="bg1"/>
              </a:solidFill>
            </a:endParaRPr>
          </a:p>
        </p:txBody>
      </p:sp>
    </p:spTree>
    <p:extLst>
      <p:ext uri="{BB962C8B-B14F-4D97-AF65-F5344CB8AC3E}">
        <p14:creationId xmlns:p14="http://schemas.microsoft.com/office/powerpoint/2010/main" val="3370411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2AEB0F0-5540-4FE2-9628-2CB6653FEAB5}" type="slidenum">
              <a:rPr lang="en-US">
                <a:solidFill>
                  <a:prstClr val="white"/>
                </a:solidFill>
              </a:rPr>
              <a:pPr>
                <a:defRPr/>
              </a:pPr>
              <a:t>32</a:t>
            </a:fld>
            <a:endParaRPr lang="en-US" dirty="0">
              <a:solidFill>
                <a:prstClr val="white"/>
              </a:solidFill>
            </a:endParaRPr>
          </a:p>
        </p:txBody>
      </p:sp>
      <p:sp>
        <p:nvSpPr>
          <p:cNvPr id="6" name="Content Placeholder 5"/>
          <p:cNvSpPr>
            <a:spLocks noGrp="1"/>
          </p:cNvSpPr>
          <p:nvPr>
            <p:ph idx="1"/>
          </p:nvPr>
        </p:nvSpPr>
        <p:spPr>
          <a:xfrm>
            <a:off x="368135" y="1009650"/>
            <a:ext cx="4203865" cy="5579836"/>
          </a:xfrm>
          <a:ln>
            <a:solidFill>
              <a:schemeClr val="tx1"/>
            </a:solidFill>
          </a:ln>
        </p:spPr>
        <p:txBody>
          <a:bodyPr/>
          <a:lstStyle/>
          <a:p>
            <a:pPr marL="0">
              <a:buNone/>
            </a:pPr>
            <a:r>
              <a:rPr lang="en-AU" sz="2000" b="1" dirty="0" smtClean="0">
                <a:solidFill>
                  <a:schemeClr val="bg1"/>
                </a:solidFill>
              </a:rPr>
              <a:t>The way a typical employer prefers to fill a job</a:t>
            </a:r>
          </a:p>
          <a:p>
            <a:pPr marL="0">
              <a:buNone/>
            </a:pPr>
            <a:endParaRPr lang="en-AU" b="1" dirty="0" smtClean="0">
              <a:solidFill>
                <a:schemeClr val="bg1"/>
              </a:solidFill>
            </a:endParaRPr>
          </a:p>
          <a:p>
            <a:pPr marL="0">
              <a:buNone/>
            </a:pPr>
            <a:endParaRPr lang="en-AU" sz="1000" b="1" dirty="0" smtClean="0">
              <a:solidFill>
                <a:schemeClr val="bg1"/>
              </a:solidFill>
            </a:endParaRPr>
          </a:p>
          <a:p>
            <a:pPr marL="97200" indent="-457200">
              <a:spcBef>
                <a:spcPts val="300"/>
              </a:spcBef>
              <a:buFont typeface="+mj-lt"/>
              <a:buAutoNum type="arabicPeriod"/>
            </a:pPr>
            <a:endParaRPr lang="en-AU" dirty="0" smtClean="0">
              <a:solidFill>
                <a:schemeClr val="bg1"/>
              </a:solidFill>
            </a:endParaRPr>
          </a:p>
          <a:p>
            <a:pPr marL="97200" indent="-457200">
              <a:buNone/>
            </a:pPr>
            <a:endParaRPr lang="en-AU" dirty="0" smtClean="0">
              <a:solidFill>
                <a:schemeClr val="bg1"/>
              </a:solidFill>
            </a:endParaRPr>
          </a:p>
          <a:p>
            <a:pPr marL="97200" indent="-457200">
              <a:buNone/>
            </a:pPr>
            <a:endParaRPr lang="en-AU" dirty="0">
              <a:solidFill>
                <a:schemeClr val="bg1"/>
              </a:solidFill>
            </a:endParaRPr>
          </a:p>
        </p:txBody>
      </p:sp>
      <p:sp>
        <p:nvSpPr>
          <p:cNvPr id="7" name="Content Placeholder 6"/>
          <p:cNvSpPr>
            <a:spLocks noGrp="1"/>
          </p:cNvSpPr>
          <p:nvPr>
            <p:ph idx="11"/>
          </p:nvPr>
        </p:nvSpPr>
        <p:spPr>
          <a:xfrm>
            <a:off x="4652962" y="1000125"/>
            <a:ext cx="4302351" cy="5589362"/>
          </a:xfrm>
          <a:ln>
            <a:solidFill>
              <a:schemeClr val="tx1"/>
            </a:solidFill>
          </a:ln>
        </p:spPr>
        <p:txBody>
          <a:bodyPr/>
          <a:lstStyle/>
          <a:p>
            <a:pPr marL="0">
              <a:buNone/>
            </a:pPr>
            <a:r>
              <a:rPr lang="en-AU" sz="2000" b="1" dirty="0" smtClean="0">
                <a:solidFill>
                  <a:schemeClr val="bg1"/>
                </a:solidFill>
              </a:rPr>
              <a:t>The way a typical job seeker prefers looking for a job</a:t>
            </a:r>
          </a:p>
        </p:txBody>
      </p:sp>
      <p:graphicFrame>
        <p:nvGraphicFramePr>
          <p:cNvPr id="2" name="Diagram 1"/>
          <p:cNvGraphicFramePr/>
          <p:nvPr>
            <p:extLst>
              <p:ext uri="{D42A27DB-BD31-4B8C-83A1-F6EECF244321}">
                <p14:modId xmlns:p14="http://schemas.microsoft.com/office/powerpoint/2010/main" val="1944890489"/>
              </p:ext>
            </p:extLst>
          </p:nvPr>
        </p:nvGraphicFramePr>
        <p:xfrm>
          <a:off x="380000" y="2794000"/>
          <a:ext cx="46630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84993864"/>
              </p:ext>
            </p:extLst>
          </p:nvPr>
        </p:nvGraphicFramePr>
        <p:xfrm>
          <a:off x="4007931" y="2794000"/>
          <a:ext cx="479169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95000" y="6001073"/>
            <a:ext cx="1959191" cy="769441"/>
          </a:xfrm>
          <a:prstGeom prst="rect">
            <a:avLst/>
          </a:prstGeom>
          <a:noFill/>
        </p:spPr>
        <p:txBody>
          <a:bodyPr wrap="none" rtlCol="0">
            <a:spAutoFit/>
          </a:bodyPr>
          <a:lstStyle/>
          <a:p>
            <a:pPr fontAlgn="base">
              <a:spcBef>
                <a:spcPct val="0"/>
              </a:spcBef>
              <a:spcAft>
                <a:spcPct val="0"/>
              </a:spcAft>
            </a:pPr>
            <a:r>
              <a:rPr lang="en-AU" sz="2200" dirty="0">
                <a:solidFill>
                  <a:srgbClr val="000000"/>
                </a:solidFill>
                <a:effectLst>
                  <a:outerShdw blurRad="38100" dist="38100" dir="2700000" algn="tl">
                    <a:srgbClr val="000000">
                      <a:alpha val="43137"/>
                    </a:srgbClr>
                  </a:outerShdw>
                </a:effectLst>
                <a:ea typeface="ＭＳ Ｐゴシック"/>
              </a:rPr>
              <a:t>Placing a job </a:t>
            </a:r>
          </a:p>
          <a:p>
            <a:pPr fontAlgn="base">
              <a:spcBef>
                <a:spcPct val="0"/>
              </a:spcBef>
              <a:spcAft>
                <a:spcPct val="0"/>
              </a:spcAft>
            </a:pPr>
            <a:r>
              <a:rPr lang="en-AU" sz="2200" dirty="0">
                <a:solidFill>
                  <a:srgbClr val="000000"/>
                </a:solidFill>
                <a:effectLst>
                  <a:outerShdw blurRad="38100" dist="38100" dir="2700000" algn="tl">
                    <a:srgbClr val="000000">
                      <a:alpha val="43137"/>
                    </a:srgbClr>
                  </a:outerShdw>
                </a:effectLst>
                <a:ea typeface="ＭＳ Ｐゴシック"/>
              </a:rPr>
              <a:t>advertisement</a:t>
            </a:r>
          </a:p>
        </p:txBody>
      </p:sp>
      <p:cxnSp>
        <p:nvCxnSpPr>
          <p:cNvPr id="11" name="Straight Arrow Connector 10"/>
          <p:cNvCxnSpPr/>
          <p:nvPr/>
        </p:nvCxnSpPr>
        <p:spPr>
          <a:xfrm>
            <a:off x="166259" y="6719535"/>
            <a:ext cx="213755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flipH="1">
            <a:off x="7195106" y="2614631"/>
            <a:ext cx="1959191" cy="1107996"/>
          </a:xfrm>
          <a:prstGeom prst="rect">
            <a:avLst/>
          </a:prstGeom>
          <a:noFill/>
        </p:spPr>
        <p:txBody>
          <a:bodyPr wrap="none" rtlCol="0">
            <a:spAutoFit/>
          </a:bodyPr>
          <a:lstStyle/>
          <a:p>
            <a:pPr algn="r" fontAlgn="base">
              <a:spcBef>
                <a:spcPct val="0"/>
              </a:spcBef>
              <a:spcAft>
                <a:spcPct val="0"/>
              </a:spcAft>
            </a:pPr>
            <a:r>
              <a:rPr lang="en-AU" sz="2200" dirty="0">
                <a:solidFill>
                  <a:srgbClr val="000000"/>
                </a:solidFill>
                <a:effectLst>
                  <a:outerShdw blurRad="38100" dist="38100" dir="2700000" algn="tl">
                    <a:srgbClr val="000000">
                      <a:alpha val="43137"/>
                    </a:srgbClr>
                  </a:outerShdw>
                </a:effectLst>
                <a:ea typeface="ＭＳ Ｐゴシック"/>
              </a:rPr>
              <a:t>Responding </a:t>
            </a:r>
            <a:br>
              <a:rPr lang="en-AU" sz="2200" dirty="0">
                <a:solidFill>
                  <a:srgbClr val="000000"/>
                </a:solidFill>
                <a:effectLst>
                  <a:outerShdw blurRad="38100" dist="38100" dir="2700000" algn="tl">
                    <a:srgbClr val="000000">
                      <a:alpha val="43137"/>
                    </a:srgbClr>
                  </a:outerShdw>
                </a:effectLst>
                <a:ea typeface="ＭＳ Ｐゴシック"/>
              </a:rPr>
            </a:br>
            <a:r>
              <a:rPr lang="en-AU" sz="2200" dirty="0">
                <a:solidFill>
                  <a:srgbClr val="000000"/>
                </a:solidFill>
                <a:effectLst>
                  <a:outerShdw blurRad="38100" dist="38100" dir="2700000" algn="tl">
                    <a:srgbClr val="000000">
                      <a:alpha val="43137"/>
                    </a:srgbClr>
                  </a:outerShdw>
                </a:effectLst>
                <a:ea typeface="ＭＳ Ｐゴシック"/>
              </a:rPr>
              <a:t>to a job </a:t>
            </a:r>
          </a:p>
          <a:p>
            <a:pPr algn="r" fontAlgn="base">
              <a:spcBef>
                <a:spcPct val="0"/>
              </a:spcBef>
              <a:spcAft>
                <a:spcPct val="0"/>
              </a:spcAft>
            </a:pPr>
            <a:r>
              <a:rPr lang="en-AU" sz="2200" dirty="0">
                <a:solidFill>
                  <a:srgbClr val="000000"/>
                </a:solidFill>
                <a:effectLst>
                  <a:outerShdw blurRad="38100" dist="38100" dir="2700000" algn="tl">
                    <a:srgbClr val="000000">
                      <a:alpha val="43137"/>
                    </a:srgbClr>
                  </a:outerShdw>
                </a:effectLst>
                <a:ea typeface="ＭＳ Ｐゴシック"/>
              </a:rPr>
              <a:t>advertisement</a:t>
            </a:r>
          </a:p>
        </p:txBody>
      </p:sp>
      <p:cxnSp>
        <p:nvCxnSpPr>
          <p:cNvPr id="13" name="Straight Arrow Connector 12"/>
          <p:cNvCxnSpPr/>
          <p:nvPr/>
        </p:nvCxnSpPr>
        <p:spPr>
          <a:xfrm flipH="1">
            <a:off x="6969490" y="3665593"/>
            <a:ext cx="213755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6250" y="361950"/>
            <a:ext cx="6493240" cy="461665"/>
          </a:xfrm>
          <a:prstGeom prst="rect">
            <a:avLst/>
          </a:prstGeom>
          <a:noFill/>
        </p:spPr>
        <p:txBody>
          <a:bodyPr wrap="square" rtlCol="0">
            <a:spAutoFit/>
          </a:bodyPr>
          <a:lstStyle/>
          <a:p>
            <a:pPr fontAlgn="base">
              <a:spcBef>
                <a:spcPct val="0"/>
              </a:spcBef>
              <a:spcAft>
                <a:spcPct val="0"/>
              </a:spcAft>
            </a:pPr>
            <a:r>
              <a:rPr lang="en-AU" sz="2400" b="1" dirty="0">
                <a:solidFill>
                  <a:srgbClr val="FF0000"/>
                </a:solidFill>
                <a:ea typeface="ＭＳ Ｐゴシック"/>
              </a:rPr>
              <a:t>Perspectives on the recruitment process</a:t>
            </a:r>
          </a:p>
        </p:txBody>
      </p:sp>
    </p:spTree>
    <p:extLst>
      <p:ext uri="{BB962C8B-B14F-4D97-AF65-F5344CB8AC3E}">
        <p14:creationId xmlns:p14="http://schemas.microsoft.com/office/powerpoint/2010/main" val="3173163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Job search skills for professional employment</a:t>
            </a:r>
            <a:endParaRPr lang="en-AU" dirty="0"/>
          </a:p>
        </p:txBody>
      </p:sp>
      <p:sp>
        <p:nvSpPr>
          <p:cNvPr id="5" name="Content Placeholder 4"/>
          <p:cNvSpPr>
            <a:spLocks noGrp="1"/>
          </p:cNvSpPr>
          <p:nvPr>
            <p:ph idx="1"/>
          </p:nvPr>
        </p:nvSpPr>
        <p:spPr>
          <a:xfrm>
            <a:off x="202019" y="1485900"/>
            <a:ext cx="8580031" cy="4492625"/>
          </a:xfrm>
        </p:spPr>
        <p:txBody>
          <a:bodyPr/>
          <a:lstStyle/>
          <a:p>
            <a:pPr lvl="1">
              <a:buNone/>
            </a:pPr>
            <a:r>
              <a:rPr lang="en-AU" sz="1800" dirty="0" smtClean="0"/>
              <a:t>LinkedIn  		</a:t>
            </a:r>
          </a:p>
          <a:p>
            <a:pPr lvl="1">
              <a:buNone/>
            </a:pPr>
            <a:r>
              <a:rPr lang="en-AU" sz="1800" dirty="0" smtClean="0"/>
              <a:t>Facebook</a:t>
            </a:r>
          </a:p>
          <a:p>
            <a:pPr lvl="1">
              <a:buNone/>
            </a:pPr>
            <a:endParaRPr lang="en-AU" sz="1800" b="1" dirty="0">
              <a:solidFill>
                <a:srgbClr val="FF0000"/>
              </a:solidFill>
            </a:endParaRPr>
          </a:p>
          <a:p>
            <a:pPr lvl="1">
              <a:buNone/>
            </a:pPr>
            <a:r>
              <a:rPr lang="en-AU" sz="1800" b="1" dirty="0" smtClean="0">
                <a:solidFill>
                  <a:srgbClr val="FF0000"/>
                </a:solidFill>
              </a:rPr>
              <a:t>Why?</a:t>
            </a:r>
          </a:p>
          <a:p>
            <a:pPr lvl="1">
              <a:buNone/>
            </a:pPr>
            <a:endParaRPr lang="en-AU" sz="1800" dirty="0" smtClean="0"/>
          </a:p>
          <a:p>
            <a:pPr lvl="1">
              <a:buNone/>
            </a:pPr>
            <a:r>
              <a:rPr lang="en-AU" sz="1800" dirty="0" smtClean="0"/>
              <a:t>All have functions for job search, uploading applications </a:t>
            </a:r>
          </a:p>
          <a:p>
            <a:pPr lvl="1">
              <a:buNone/>
            </a:pPr>
            <a:r>
              <a:rPr lang="en-AU" sz="1800" dirty="0" smtClean="0"/>
              <a:t>and getting in touch with people who can help get you on </a:t>
            </a:r>
          </a:p>
          <a:p>
            <a:pPr lvl="1">
              <a:buNone/>
            </a:pPr>
            <a:r>
              <a:rPr lang="en-AU" sz="1800" dirty="0" smtClean="0"/>
              <a:t>the track to a brilliant career</a:t>
            </a:r>
          </a:p>
          <a:p>
            <a:pPr marL="266700" lvl="0" indent="0">
              <a:lnSpc>
                <a:spcPct val="90000"/>
              </a:lnSpc>
              <a:spcBef>
                <a:spcPts val="600"/>
              </a:spcBef>
              <a:buClr>
                <a:srgbClr val="FFFFFF"/>
              </a:buClr>
              <a:buNone/>
            </a:pPr>
            <a:r>
              <a:rPr lang="en-AU" dirty="0" smtClean="0"/>
              <a:t> </a:t>
            </a:r>
            <a:r>
              <a:rPr lang="en-AU" sz="1800" dirty="0">
                <a:solidFill>
                  <a:srgbClr val="000000"/>
                </a:solidFill>
                <a:hlinkClick r:id="rId2"/>
              </a:rPr>
              <a:t>https://www.youtube.com/watch?v=Hh0Xa397uGY</a:t>
            </a:r>
            <a:r>
              <a:rPr lang="en-AU" sz="1800" dirty="0">
                <a:solidFill>
                  <a:srgbClr val="000000"/>
                </a:solidFill>
              </a:rPr>
              <a:t> </a:t>
            </a:r>
          </a:p>
          <a:p>
            <a:pPr lvl="1">
              <a:buNone/>
            </a:pPr>
            <a:endParaRPr lang="en-AU" dirty="0" smtClean="0"/>
          </a:p>
          <a:p>
            <a:pPr marL="358775" lvl="1" indent="-358775" algn="ctr">
              <a:buNone/>
            </a:pPr>
            <a:r>
              <a:rPr lang="en-AU" sz="1800" b="1" i="1" dirty="0" smtClean="0">
                <a:solidFill>
                  <a:srgbClr val="FF0000"/>
                </a:solidFill>
              </a:rPr>
              <a:t>Centre for Career Development can advise on your LinkedIn profile</a:t>
            </a:r>
            <a:endParaRPr lang="en-AU" sz="1800" b="1" i="1" dirty="0">
              <a:solidFill>
                <a:srgbClr val="FF0000"/>
              </a:solidFill>
            </a:endParaRPr>
          </a:p>
        </p:txBody>
      </p:sp>
      <p:sp>
        <p:nvSpPr>
          <p:cNvPr id="3" name="Slide Number Placeholder 2"/>
          <p:cNvSpPr>
            <a:spLocks noGrp="1"/>
          </p:cNvSpPr>
          <p:nvPr>
            <p:ph type="sldNum" sz="quarter" idx="10"/>
          </p:nvPr>
        </p:nvSpPr>
        <p:spPr/>
        <p:txBody>
          <a:bodyPr/>
          <a:lstStyle/>
          <a:p>
            <a:pPr>
              <a:defRPr/>
            </a:pPr>
            <a:endParaRPr lang="en-US" dirty="0">
              <a:solidFill>
                <a:srgbClr val="808080"/>
              </a:solidFill>
            </a:endParaRPr>
          </a:p>
        </p:txBody>
      </p:sp>
      <p:sp>
        <p:nvSpPr>
          <p:cNvPr id="6" name="Text Placeholder 5"/>
          <p:cNvSpPr>
            <a:spLocks noGrp="1"/>
          </p:cNvSpPr>
          <p:nvPr>
            <p:ph type="body" sz="quarter" idx="11"/>
          </p:nvPr>
        </p:nvSpPr>
        <p:spPr/>
        <p:txBody>
          <a:bodyPr/>
          <a:lstStyle/>
          <a:p>
            <a:r>
              <a:rPr lang="en-AU" b="1" dirty="0" smtClean="0">
                <a:solidFill>
                  <a:srgbClr val="FF0000"/>
                </a:solidFill>
              </a:rPr>
              <a:t>Social networking</a:t>
            </a:r>
            <a:endParaRPr lang="en-AU" b="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942" y="1085516"/>
            <a:ext cx="2257425" cy="2028825"/>
          </a:xfrm>
          <a:prstGeom prst="rect">
            <a:avLst/>
          </a:prstGeom>
        </p:spPr>
      </p:pic>
    </p:spTree>
    <p:extLst>
      <p:ext uri="{BB962C8B-B14F-4D97-AF65-F5344CB8AC3E}">
        <p14:creationId xmlns:p14="http://schemas.microsoft.com/office/powerpoint/2010/main" val="11722421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Job search for professional employment</a:t>
            </a:r>
            <a:endParaRPr lang="en-AU" dirty="0"/>
          </a:p>
        </p:txBody>
      </p:sp>
      <p:sp>
        <p:nvSpPr>
          <p:cNvPr id="6" name="Content Placeholder 5"/>
          <p:cNvSpPr>
            <a:spLocks noGrp="1"/>
          </p:cNvSpPr>
          <p:nvPr>
            <p:ph idx="1"/>
          </p:nvPr>
        </p:nvSpPr>
        <p:spPr/>
        <p:txBody>
          <a:bodyPr/>
          <a:lstStyle/>
          <a:p>
            <a:pPr>
              <a:buFont typeface="Arial" pitchFamily="34" charset="0"/>
              <a:buChar char="•"/>
            </a:pPr>
            <a:r>
              <a:rPr lang="en-AU" sz="2000" dirty="0" smtClean="0"/>
              <a:t>Membership based organisations that represent their members in an industry / occupation</a:t>
            </a:r>
          </a:p>
          <a:p>
            <a:pPr>
              <a:buFont typeface="Arial" pitchFamily="34" charset="0"/>
              <a:buChar char="•"/>
            </a:pPr>
            <a:r>
              <a:rPr lang="en-AU" sz="2000" dirty="0" smtClean="0"/>
              <a:t>Great networking opportunities</a:t>
            </a:r>
          </a:p>
          <a:p>
            <a:pPr>
              <a:buFont typeface="Arial" pitchFamily="34" charset="0"/>
              <a:buChar char="•"/>
            </a:pPr>
            <a:r>
              <a:rPr lang="en-AU" sz="2000" dirty="0" smtClean="0"/>
              <a:t>Eg Australian Computer Society, Institute of Engineers, CPA</a:t>
            </a:r>
          </a:p>
          <a:p>
            <a:pPr>
              <a:buFont typeface="Arial" pitchFamily="34" charset="0"/>
              <a:buChar char="•"/>
            </a:pPr>
            <a:r>
              <a:rPr lang="en-AU" sz="2000" dirty="0" smtClean="0"/>
              <a:t>Great benefits:</a:t>
            </a:r>
          </a:p>
          <a:p>
            <a:pPr lvl="1">
              <a:buNone/>
            </a:pPr>
            <a:r>
              <a:rPr lang="en-AU" sz="1600" dirty="0" smtClean="0"/>
              <a:t>	Keep you up-to-date</a:t>
            </a:r>
          </a:p>
          <a:p>
            <a:pPr lvl="1">
              <a:buNone/>
            </a:pPr>
            <a:r>
              <a:rPr lang="en-AU" sz="1600" dirty="0" smtClean="0"/>
              <a:t>	Demonstrate your interest / passion</a:t>
            </a:r>
          </a:p>
          <a:p>
            <a:pPr lvl="1">
              <a:buNone/>
            </a:pPr>
            <a:r>
              <a:rPr lang="en-AU" sz="1600" dirty="0" smtClean="0"/>
              <a:t>	Career resources</a:t>
            </a:r>
          </a:p>
          <a:p>
            <a:pPr lvl="1">
              <a:buNone/>
            </a:pPr>
            <a:r>
              <a:rPr lang="en-AU" sz="1600" dirty="0" smtClean="0"/>
              <a:t>	Conferences / meetings</a:t>
            </a:r>
          </a:p>
          <a:p>
            <a:pPr lvl="1">
              <a:buNone/>
            </a:pPr>
            <a:r>
              <a:rPr lang="en-AU" sz="1600" dirty="0" smtClean="0"/>
              <a:t>	Student memberships and sub groups</a:t>
            </a:r>
          </a:p>
          <a:p>
            <a:pPr lvl="1">
              <a:buNone/>
            </a:pPr>
            <a:r>
              <a:rPr lang="en-AU" sz="1600" dirty="0" smtClean="0"/>
              <a:t>	Magazines</a:t>
            </a:r>
          </a:p>
          <a:p>
            <a:pPr lvl="1">
              <a:buNone/>
            </a:pPr>
            <a:r>
              <a:rPr lang="en-AU" sz="1600" dirty="0"/>
              <a:t>	</a:t>
            </a:r>
            <a:r>
              <a:rPr lang="en-AU" sz="1600" dirty="0" smtClean="0"/>
              <a:t>Friendships and social activities</a:t>
            </a:r>
          </a:p>
          <a:p>
            <a:pPr lvl="1">
              <a:buNone/>
            </a:pPr>
            <a:r>
              <a:rPr lang="en-AU" dirty="0" smtClean="0"/>
              <a:t>	</a:t>
            </a:r>
          </a:p>
          <a:p>
            <a:pPr lvl="1">
              <a:buNone/>
            </a:pPr>
            <a:r>
              <a:rPr lang="en-AU" dirty="0" smtClean="0"/>
              <a:t>	</a:t>
            </a:r>
            <a:endParaRPr lang="en-AU" dirty="0"/>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34</a:t>
            </a:fld>
            <a:endParaRPr lang="en-US" dirty="0">
              <a:solidFill>
                <a:srgbClr val="808080"/>
              </a:solidFill>
            </a:endParaRPr>
          </a:p>
        </p:txBody>
      </p:sp>
      <p:sp>
        <p:nvSpPr>
          <p:cNvPr id="7" name="Text Placeholder 6"/>
          <p:cNvSpPr>
            <a:spLocks noGrp="1"/>
          </p:cNvSpPr>
          <p:nvPr>
            <p:ph type="body" sz="quarter" idx="11"/>
          </p:nvPr>
        </p:nvSpPr>
        <p:spPr/>
        <p:txBody>
          <a:bodyPr/>
          <a:lstStyle/>
          <a:p>
            <a:r>
              <a:rPr lang="en-AU" dirty="0" smtClean="0">
                <a:solidFill>
                  <a:srgbClr val="FF0000"/>
                </a:solidFill>
              </a:rPr>
              <a:t>Professional associations</a:t>
            </a:r>
            <a:endParaRPr lang="en-AU"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474" y="3428999"/>
            <a:ext cx="2143125" cy="2143125"/>
          </a:xfrm>
          <a:prstGeom prst="rect">
            <a:avLst/>
          </a:prstGeom>
        </p:spPr>
      </p:pic>
    </p:spTree>
    <p:extLst>
      <p:ext uri="{BB962C8B-B14F-4D97-AF65-F5344CB8AC3E}">
        <p14:creationId xmlns:p14="http://schemas.microsoft.com/office/powerpoint/2010/main" val="1235539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124744"/>
            <a:ext cx="8393112" cy="4604119"/>
          </a:xfrm>
        </p:spPr>
        <p:txBody>
          <a:bodyPr numCol="2"/>
          <a:lstStyle/>
          <a:p>
            <a:pPr marL="0" indent="0">
              <a:buNone/>
            </a:pPr>
            <a:r>
              <a:rPr lang="en-AU" sz="2000" dirty="0" smtClean="0"/>
              <a:t>You approach employers directly! </a:t>
            </a:r>
          </a:p>
          <a:p>
            <a:pPr marL="0" indent="0">
              <a:buNone/>
            </a:pPr>
            <a:r>
              <a:rPr lang="en-AU" sz="2000" dirty="0" smtClean="0"/>
              <a:t>But first do your </a:t>
            </a:r>
            <a:r>
              <a:rPr lang="en-AU" sz="2000" b="1" dirty="0" smtClean="0">
                <a:solidFill>
                  <a:srgbClr val="FF0000"/>
                </a:solidFill>
              </a:rPr>
              <a:t>RESEARCH</a:t>
            </a:r>
          </a:p>
          <a:p>
            <a:pPr marL="0" indent="627063">
              <a:buNone/>
            </a:pPr>
            <a:r>
              <a:rPr lang="en-AU" sz="2000" dirty="0"/>
              <a:t> </a:t>
            </a:r>
            <a:r>
              <a:rPr lang="en-AU" sz="2000" b="1" dirty="0" smtClean="0"/>
              <a:t>Advantages</a:t>
            </a:r>
          </a:p>
          <a:p>
            <a:pPr lvl="1">
              <a:buNone/>
            </a:pPr>
            <a:r>
              <a:rPr lang="en-AU" sz="2000" dirty="0" smtClean="0"/>
              <a:t>	Target your dream employers</a:t>
            </a:r>
          </a:p>
          <a:p>
            <a:pPr lvl="1">
              <a:buNone/>
            </a:pPr>
            <a:r>
              <a:rPr lang="en-AU" sz="2000" dirty="0" smtClean="0"/>
              <a:t>	Less competition</a:t>
            </a:r>
          </a:p>
          <a:p>
            <a:pPr lvl="1">
              <a:buNone/>
            </a:pPr>
            <a:r>
              <a:rPr lang="en-AU" sz="2000" dirty="0" smtClean="0"/>
              <a:t>	Demonstrates initiative</a:t>
            </a:r>
          </a:p>
          <a:p>
            <a:pPr marL="627063" indent="0">
              <a:buNone/>
            </a:pPr>
            <a:r>
              <a:rPr lang="en-AU" sz="2000" dirty="0"/>
              <a:t> </a:t>
            </a:r>
            <a:r>
              <a:rPr lang="en-AU" sz="2000" b="1" dirty="0" smtClean="0"/>
              <a:t>Contact can be made via:</a:t>
            </a:r>
          </a:p>
          <a:p>
            <a:pPr lvl="1">
              <a:buNone/>
            </a:pPr>
            <a:r>
              <a:rPr lang="en-AU" sz="2000" dirty="0" smtClean="0"/>
              <a:t>	Telephone</a:t>
            </a:r>
          </a:p>
          <a:p>
            <a:pPr lvl="1">
              <a:buNone/>
            </a:pPr>
            <a:r>
              <a:rPr lang="en-AU" sz="2000" dirty="0" smtClean="0"/>
              <a:t>	Social media</a:t>
            </a:r>
          </a:p>
          <a:p>
            <a:pPr lvl="1">
              <a:buNone/>
            </a:pPr>
            <a:r>
              <a:rPr lang="en-AU" sz="2000" dirty="0" smtClean="0"/>
              <a:t>	Email</a:t>
            </a:r>
          </a:p>
          <a:p>
            <a:pPr lvl="1">
              <a:buNone/>
            </a:pPr>
            <a:r>
              <a:rPr lang="en-AU" sz="2000" dirty="0" smtClean="0"/>
              <a:t>	In person</a:t>
            </a:r>
          </a:p>
          <a:p>
            <a:pPr lvl="1">
              <a:buNone/>
            </a:pPr>
            <a:endParaRPr lang="en-AU" dirty="0" smtClean="0"/>
          </a:p>
          <a:p>
            <a:pPr lvl="1">
              <a:buNone/>
            </a:pPr>
            <a:r>
              <a:rPr lang="en-AU" dirty="0" smtClean="0"/>
              <a:t>	</a:t>
            </a:r>
          </a:p>
          <a:p>
            <a:pPr lvl="1">
              <a:buNone/>
            </a:pPr>
            <a:endParaRPr lang="en-AU" dirty="0" smtClean="0"/>
          </a:p>
          <a:p>
            <a:pPr lvl="1">
              <a:buNone/>
            </a:pPr>
            <a:r>
              <a:rPr lang="en-AU" sz="2000" dirty="0"/>
              <a:t>	</a:t>
            </a:r>
            <a:r>
              <a:rPr lang="en-AU" sz="2000" dirty="0" smtClean="0"/>
              <a:t>	</a:t>
            </a:r>
            <a:r>
              <a:rPr lang="en-AU" sz="2000" b="1" dirty="0" smtClean="0"/>
              <a:t>Disadvantages</a:t>
            </a:r>
          </a:p>
          <a:p>
            <a:pPr lvl="1">
              <a:buNone/>
            </a:pPr>
            <a:r>
              <a:rPr lang="en-AU" sz="2000" dirty="0" smtClean="0"/>
              <a:t>		Time consuming</a:t>
            </a:r>
          </a:p>
          <a:p>
            <a:pPr lvl="1">
              <a:buNone/>
            </a:pPr>
            <a:r>
              <a:rPr lang="en-AU" sz="2000" dirty="0" smtClean="0"/>
              <a:t>		Low success rate</a:t>
            </a:r>
          </a:p>
          <a:p>
            <a:pPr lvl="1">
              <a:buNone/>
            </a:pPr>
            <a:r>
              <a:rPr lang="en-AU" sz="2000" dirty="0" smtClean="0"/>
              <a:t>		Requires confidence and  	strong oral skills</a:t>
            </a:r>
          </a:p>
          <a:p>
            <a:pPr lvl="1">
              <a:buNone/>
            </a:pPr>
            <a:endParaRPr lang="en-AU" sz="2000" dirty="0" smtClean="0"/>
          </a:p>
          <a:p>
            <a:pPr marL="360000" lvl="1" indent="0">
              <a:buNone/>
            </a:pPr>
            <a:r>
              <a:rPr lang="en-AU" sz="2000" dirty="0"/>
              <a:t>	</a:t>
            </a:r>
            <a:r>
              <a:rPr lang="en-AU" sz="2000" b="1" dirty="0" smtClean="0"/>
              <a:t>Practice before ringing</a:t>
            </a:r>
            <a:endParaRPr lang="en-AU" sz="2000" b="1" dirty="0"/>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35</a:t>
            </a:fld>
            <a:endParaRPr lang="en-US" dirty="0">
              <a:solidFill>
                <a:srgbClr val="808080"/>
              </a:solidFill>
            </a:endParaRPr>
          </a:p>
        </p:txBody>
      </p:sp>
      <p:sp>
        <p:nvSpPr>
          <p:cNvPr id="4" name="Text Placeholder 3"/>
          <p:cNvSpPr>
            <a:spLocks noGrp="1"/>
          </p:cNvSpPr>
          <p:nvPr>
            <p:ph type="body" sz="quarter" idx="11"/>
          </p:nvPr>
        </p:nvSpPr>
        <p:spPr>
          <a:xfrm>
            <a:off x="376239" y="627322"/>
            <a:ext cx="8267700" cy="715704"/>
          </a:xfrm>
        </p:spPr>
        <p:txBody>
          <a:bodyPr/>
          <a:lstStyle/>
          <a:p>
            <a:r>
              <a:rPr lang="en-AU" b="1" dirty="0" smtClean="0">
                <a:solidFill>
                  <a:srgbClr val="FF0000"/>
                </a:solidFill>
              </a:rPr>
              <a:t>Unsolicited employer applications / ‘cold calling’</a:t>
            </a:r>
            <a:endParaRPr lang="en-AU"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717" y="967563"/>
            <a:ext cx="1193526" cy="1531088"/>
          </a:xfrm>
          <a:prstGeom prst="rect">
            <a:avLst/>
          </a:prstGeom>
        </p:spPr>
      </p:pic>
    </p:spTree>
    <p:extLst>
      <p:ext uri="{BB962C8B-B14F-4D97-AF65-F5344CB8AC3E}">
        <p14:creationId xmlns:p14="http://schemas.microsoft.com/office/powerpoint/2010/main" val="141664762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AU" sz="2000" dirty="0" smtClean="0"/>
              <a:t>Approach organisations you are interested in / have knowledge of</a:t>
            </a:r>
          </a:p>
          <a:p>
            <a:r>
              <a:rPr lang="en-AU" sz="2000" dirty="0" smtClean="0"/>
              <a:t>Referrals are useful</a:t>
            </a:r>
          </a:p>
          <a:p>
            <a:r>
              <a:rPr lang="en-AU" sz="2000" dirty="0" smtClean="0"/>
              <a:t>Identify a key contact – eg via LinkedIn</a:t>
            </a:r>
          </a:p>
          <a:p>
            <a:r>
              <a:rPr lang="en-AU" sz="2000" dirty="0" smtClean="0"/>
              <a:t>You need to be professional in your contact</a:t>
            </a:r>
          </a:p>
          <a:p>
            <a:r>
              <a:rPr lang="en-AU" sz="2000" dirty="0" smtClean="0"/>
              <a:t>Expect some rejection </a:t>
            </a:r>
          </a:p>
          <a:p>
            <a:r>
              <a:rPr lang="en-AU" sz="2000" dirty="0" smtClean="0"/>
              <a:t>Always send a ‘tailored’ cover letter and resume</a:t>
            </a:r>
          </a:p>
          <a:p>
            <a:r>
              <a:rPr lang="en-AU" sz="2000" dirty="0" smtClean="0"/>
              <a:t>Follow up via telephone or email</a:t>
            </a:r>
            <a:endParaRPr lang="en-AU" sz="2000" dirty="0"/>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36</a:t>
            </a:fld>
            <a:endParaRPr lang="en-US" dirty="0">
              <a:solidFill>
                <a:srgbClr val="808080"/>
              </a:solidFill>
            </a:endParaRPr>
          </a:p>
        </p:txBody>
      </p:sp>
      <p:sp>
        <p:nvSpPr>
          <p:cNvPr id="7" name="Text Placeholder 6"/>
          <p:cNvSpPr>
            <a:spLocks noGrp="1"/>
          </p:cNvSpPr>
          <p:nvPr>
            <p:ph type="body" sz="quarter" idx="11"/>
          </p:nvPr>
        </p:nvSpPr>
        <p:spPr>
          <a:xfrm>
            <a:off x="395536" y="476672"/>
            <a:ext cx="8267700" cy="390525"/>
          </a:xfrm>
        </p:spPr>
        <p:txBody>
          <a:bodyPr/>
          <a:lstStyle/>
          <a:p>
            <a:r>
              <a:rPr lang="en-AU" b="1" dirty="0" smtClean="0">
                <a:solidFill>
                  <a:srgbClr val="FF0000"/>
                </a:solidFill>
              </a:rPr>
              <a:t>Cold calling tips</a:t>
            </a:r>
            <a:endParaRPr lang="en-AU"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731" y="4837592"/>
            <a:ext cx="2628900" cy="1733550"/>
          </a:xfrm>
          <a:prstGeom prst="rect">
            <a:avLst/>
          </a:prstGeom>
        </p:spPr>
      </p:pic>
    </p:spTree>
    <p:extLst>
      <p:ext uri="{BB962C8B-B14F-4D97-AF65-F5344CB8AC3E}">
        <p14:creationId xmlns:p14="http://schemas.microsoft.com/office/powerpoint/2010/main" val="35334414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8938" y="1360967"/>
            <a:ext cx="8393112" cy="4617558"/>
          </a:xfrm>
        </p:spPr>
        <p:txBody>
          <a:bodyPr/>
          <a:lstStyle/>
          <a:p>
            <a:r>
              <a:rPr lang="en-AU" dirty="0" smtClean="0"/>
              <a:t>Involves speaking with people currently in a job, organisation or field that interests you</a:t>
            </a:r>
          </a:p>
          <a:p>
            <a:r>
              <a:rPr lang="en-AU" dirty="0" smtClean="0"/>
              <a:t>Develops your network of contacts</a:t>
            </a:r>
          </a:p>
          <a:p>
            <a:r>
              <a:rPr lang="en-AU" dirty="0" smtClean="0"/>
              <a:t>Helps you make informed decisions about your career and the related industry</a:t>
            </a:r>
          </a:p>
          <a:p>
            <a:r>
              <a:rPr lang="en-AU" dirty="0" smtClean="0"/>
              <a:t>Provides an opportunity for your to impress potential employers</a:t>
            </a:r>
          </a:p>
          <a:p>
            <a:r>
              <a:rPr lang="en-AU" dirty="0" smtClean="0"/>
              <a:t>Get recommendations of who to contact from lecturers or via Professional Associations, friends or family</a:t>
            </a:r>
            <a:endParaRPr lang="en-AU" dirty="0"/>
          </a:p>
        </p:txBody>
      </p:sp>
      <p:sp>
        <p:nvSpPr>
          <p:cNvPr id="3" name="Slide Number Placeholder 2"/>
          <p:cNvSpPr>
            <a:spLocks noGrp="1"/>
          </p:cNvSpPr>
          <p:nvPr>
            <p:ph type="sldNum" sz="quarter" idx="10"/>
          </p:nvPr>
        </p:nvSpPr>
        <p:spPr/>
        <p:txBody>
          <a:bodyPr/>
          <a:lstStyle/>
          <a:p>
            <a:pPr>
              <a:defRPr/>
            </a:pPr>
            <a:endParaRPr lang="en-US" dirty="0">
              <a:solidFill>
                <a:srgbClr val="808080"/>
              </a:solidFill>
            </a:endParaRPr>
          </a:p>
        </p:txBody>
      </p:sp>
      <p:sp>
        <p:nvSpPr>
          <p:cNvPr id="7" name="Text Placeholder 6"/>
          <p:cNvSpPr>
            <a:spLocks noGrp="1"/>
          </p:cNvSpPr>
          <p:nvPr>
            <p:ph type="body" sz="quarter" idx="11"/>
          </p:nvPr>
        </p:nvSpPr>
        <p:spPr>
          <a:xfrm>
            <a:off x="216751" y="484668"/>
            <a:ext cx="8267700" cy="390525"/>
          </a:xfrm>
        </p:spPr>
        <p:txBody>
          <a:bodyPr/>
          <a:lstStyle/>
          <a:p>
            <a:r>
              <a:rPr lang="en-AU" b="1" dirty="0" smtClean="0">
                <a:solidFill>
                  <a:srgbClr val="FF0000"/>
                </a:solidFill>
              </a:rPr>
              <a:t>Informational interviewing</a:t>
            </a:r>
            <a:endParaRPr lang="en-AU" b="1" dirty="0">
              <a:solidFill>
                <a:srgbClr val="FF0000"/>
              </a:solidFill>
            </a:endParaRPr>
          </a:p>
        </p:txBody>
      </p:sp>
    </p:spTree>
    <p:extLst>
      <p:ext uri="{BB962C8B-B14F-4D97-AF65-F5344CB8AC3E}">
        <p14:creationId xmlns:p14="http://schemas.microsoft.com/office/powerpoint/2010/main" val="274572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D39994EC-6CE6-46DF-8F13-F76174EF553D}" type="slidenum">
              <a:rPr lang="en-AU">
                <a:solidFill>
                  <a:srgbClr val="808080"/>
                </a:solidFill>
              </a:rPr>
              <a:pPr>
                <a:defRPr/>
              </a:pPr>
              <a:t>38</a:t>
            </a:fld>
            <a:endParaRPr lang="en-AU" dirty="0">
              <a:solidFill>
                <a:srgbClr val="808080"/>
              </a:solidFill>
            </a:endParaRPr>
          </a:p>
        </p:txBody>
      </p:sp>
      <p:sp>
        <p:nvSpPr>
          <p:cNvPr id="6" name="Title 5"/>
          <p:cNvSpPr>
            <a:spLocks noGrp="1"/>
          </p:cNvSpPr>
          <p:nvPr>
            <p:ph type="title"/>
          </p:nvPr>
        </p:nvSpPr>
        <p:spPr>
          <a:xfrm>
            <a:off x="323528" y="285751"/>
            <a:ext cx="6439223" cy="466724"/>
          </a:xfrm>
        </p:spPr>
        <p:txBody>
          <a:bodyPr/>
          <a:lstStyle/>
          <a:p>
            <a:r>
              <a:rPr lang="en-AU" b="1" dirty="0" smtClean="0">
                <a:solidFill>
                  <a:srgbClr val="FF0000"/>
                </a:solidFill>
              </a:rPr>
              <a:t>Final job </a:t>
            </a:r>
            <a:r>
              <a:rPr lang="en-AU" b="1" dirty="0">
                <a:solidFill>
                  <a:srgbClr val="FF0000"/>
                </a:solidFill>
              </a:rPr>
              <a:t>s</a:t>
            </a:r>
            <a:r>
              <a:rPr lang="en-AU" b="1" dirty="0" smtClean="0">
                <a:solidFill>
                  <a:srgbClr val="FF0000"/>
                </a:solidFill>
              </a:rPr>
              <a:t>earch </a:t>
            </a:r>
            <a:r>
              <a:rPr lang="en-AU" b="1" dirty="0">
                <a:solidFill>
                  <a:srgbClr val="FF0000"/>
                </a:solidFill>
              </a:rPr>
              <a:t>t</a:t>
            </a:r>
            <a:r>
              <a:rPr lang="en-AU" b="1" dirty="0" smtClean="0">
                <a:solidFill>
                  <a:srgbClr val="FF0000"/>
                </a:solidFill>
              </a:rPr>
              <a:t>ips</a:t>
            </a:r>
            <a:endParaRPr lang="en-AU" b="1" dirty="0">
              <a:solidFill>
                <a:srgbClr val="FF0000"/>
              </a:solidFill>
            </a:endParaRPr>
          </a:p>
        </p:txBody>
      </p:sp>
      <p:sp>
        <p:nvSpPr>
          <p:cNvPr id="7" name="Content Placeholder 6"/>
          <p:cNvSpPr>
            <a:spLocks noGrp="1"/>
          </p:cNvSpPr>
          <p:nvPr>
            <p:ph idx="1"/>
          </p:nvPr>
        </p:nvSpPr>
        <p:spPr>
          <a:xfrm>
            <a:off x="257175" y="847726"/>
            <a:ext cx="8886825" cy="5130800"/>
          </a:xfrm>
        </p:spPr>
        <p:txBody>
          <a:bodyPr/>
          <a:lstStyle/>
          <a:p>
            <a:pPr marL="0" indent="0">
              <a:spcBef>
                <a:spcPts val="0"/>
              </a:spcBef>
              <a:spcAft>
                <a:spcPts val="0"/>
              </a:spcAft>
              <a:buNone/>
            </a:pPr>
            <a:r>
              <a:rPr lang="en-AU" sz="2000" dirty="0" smtClean="0"/>
              <a:t>Start early!</a:t>
            </a:r>
          </a:p>
          <a:p>
            <a:pPr marL="0" indent="0">
              <a:spcBef>
                <a:spcPts val="0"/>
              </a:spcBef>
              <a:spcAft>
                <a:spcPts val="0"/>
              </a:spcAft>
              <a:buNone/>
            </a:pPr>
            <a:endParaRPr lang="en-AU" sz="2000" dirty="0" smtClean="0"/>
          </a:p>
          <a:p>
            <a:pPr marL="457200" indent="-457200">
              <a:spcBef>
                <a:spcPts val="0"/>
              </a:spcBef>
              <a:spcAft>
                <a:spcPts val="0"/>
              </a:spcAft>
              <a:buAutoNum type="arabicPeriod"/>
            </a:pPr>
            <a:endParaRPr lang="en-AU" sz="2000" dirty="0" smtClean="0"/>
          </a:p>
          <a:p>
            <a:pPr marL="0" indent="0">
              <a:spcBef>
                <a:spcPts val="0"/>
              </a:spcBef>
              <a:spcAft>
                <a:spcPts val="0"/>
              </a:spcAft>
              <a:buNone/>
            </a:pPr>
            <a:r>
              <a:rPr lang="en-AU" sz="2000" dirty="0" smtClean="0"/>
              <a:t>It takes initiative, persistence, motivation and adaptation to find the job you want – more often than not, it won’t just fall in your lap!</a:t>
            </a:r>
          </a:p>
          <a:p>
            <a:pPr marL="0" indent="0">
              <a:spcBef>
                <a:spcPts val="0"/>
              </a:spcBef>
              <a:spcAft>
                <a:spcPts val="0"/>
              </a:spcAft>
              <a:buNone/>
            </a:pPr>
            <a:endParaRPr lang="en-AU" sz="2000" dirty="0" smtClean="0"/>
          </a:p>
          <a:p>
            <a:pPr marL="457200" indent="-457200">
              <a:spcBef>
                <a:spcPts val="0"/>
              </a:spcBef>
              <a:spcAft>
                <a:spcPts val="0"/>
              </a:spcAft>
              <a:buAutoNum type="arabicPeriod"/>
            </a:pPr>
            <a:endParaRPr lang="en-AU" sz="2000" dirty="0"/>
          </a:p>
          <a:p>
            <a:pPr marL="0" indent="0">
              <a:buNone/>
            </a:pPr>
            <a:r>
              <a:rPr lang="en-AU" sz="2000" dirty="0" smtClean="0"/>
              <a:t>Politely </a:t>
            </a:r>
            <a:r>
              <a:rPr lang="en-AU" sz="2000" dirty="0"/>
              <a:t>ask for feedback from employers on why you didn’t make the </a:t>
            </a:r>
            <a:r>
              <a:rPr lang="en-AU" sz="2000" dirty="0" smtClean="0"/>
              <a:t>cut</a:t>
            </a:r>
          </a:p>
          <a:p>
            <a:pPr marL="0" indent="0">
              <a:buNone/>
            </a:pPr>
            <a:endParaRPr lang="en-AU" sz="2000" dirty="0"/>
          </a:p>
          <a:p>
            <a:pPr marL="0" indent="0">
              <a:buNone/>
            </a:pPr>
            <a:r>
              <a:rPr lang="en-AU" sz="2000" dirty="0" smtClean="0"/>
              <a:t>If </a:t>
            </a:r>
            <a:r>
              <a:rPr lang="en-AU" sz="2000" dirty="0"/>
              <a:t>you don’t get that first job – or the second, fifth, even tenth – don’t give up! You’re not the only one who has struggled</a:t>
            </a:r>
          </a:p>
          <a:p>
            <a:pPr marL="0" indent="0">
              <a:spcBef>
                <a:spcPts val="0"/>
              </a:spcBef>
              <a:spcAft>
                <a:spcPts val="0"/>
              </a:spcAft>
              <a:buNone/>
            </a:pPr>
            <a:endParaRPr lang="en-AU" sz="2000" dirty="0" smtClean="0"/>
          </a:p>
          <a:p>
            <a:pPr marL="0" indent="0">
              <a:spcBef>
                <a:spcPts val="0"/>
              </a:spcBef>
              <a:spcAft>
                <a:spcPts val="0"/>
              </a:spcAft>
              <a:buNone/>
            </a:pPr>
            <a:endParaRPr lang="en-AU" sz="2000" dirty="0"/>
          </a:p>
          <a:p>
            <a:pPr marL="0" indent="0">
              <a:spcBef>
                <a:spcPts val="0"/>
              </a:spcBef>
              <a:spcAft>
                <a:spcPts val="0"/>
              </a:spcAft>
              <a:buNone/>
            </a:pPr>
            <a:endParaRPr lang="en-AU" sz="2300" dirty="0" smtClean="0"/>
          </a:p>
          <a:p>
            <a:pPr marL="457200" indent="-457200">
              <a:buFont typeface="Arial" pitchFamily="34" charset="0"/>
              <a:buAutoNum type="arabicPeriod"/>
            </a:pPr>
            <a:endParaRPr lang="en-AU" dirty="0" smtClean="0"/>
          </a:p>
          <a:p>
            <a:pPr marL="457200" indent="-457200">
              <a:buFont typeface="Arial" pitchFamily="34" charset="0"/>
              <a:buAutoNum type="arabicPeriod"/>
            </a:pPr>
            <a:endParaRPr lang="en-AU" dirty="0" smtClean="0"/>
          </a:p>
          <a:p>
            <a:pPr marL="457200" indent="-457200">
              <a:buAutoNum type="arabicPeriod"/>
            </a:pPr>
            <a:endParaRPr lang="en-AU" dirty="0" smtClean="0"/>
          </a:p>
          <a:p>
            <a:pPr marL="457200" indent="-457200">
              <a:buAutoNum type="arabicPeriod"/>
            </a:pPr>
            <a:endParaRPr lang="en-AU" dirty="0" smtClean="0"/>
          </a:p>
          <a:p>
            <a:pPr marL="457200" indent="-457200">
              <a:buNone/>
            </a:pPr>
            <a:r>
              <a:rPr lang="en-AU" dirty="0" smtClean="0"/>
              <a:t>	</a:t>
            </a:r>
            <a:endParaRPr lang="en-AU" dirty="0"/>
          </a:p>
        </p:txBody>
      </p:sp>
    </p:spTree>
    <p:extLst>
      <p:ext uri="{BB962C8B-B14F-4D97-AF65-F5344CB8AC3E}">
        <p14:creationId xmlns:p14="http://schemas.microsoft.com/office/powerpoint/2010/main" val="3755868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 calcmode="lin" valueType="num">
                                      <p:cBhvr additive="base">
                                        <p:cTn id="2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16" end="16"/>
                                            </p:txEl>
                                          </p:spTgt>
                                        </p:tgtEl>
                                        <p:attrNameLst>
                                          <p:attrName>style.visibility</p:attrName>
                                        </p:attrNameLst>
                                      </p:cBhvr>
                                      <p:to>
                                        <p:strVal val="visible"/>
                                      </p:to>
                                    </p:set>
                                    <p:anim calcmode="lin" valueType="num">
                                      <p:cBhvr additive="base">
                                        <p:cTn id="31" dur="500" fill="hold"/>
                                        <p:tgtEl>
                                          <p:spTgt spid="7">
                                            <p:txEl>
                                              <p:pRg st="16" end="1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Slide Number Placeholder 2"/>
          <p:cNvSpPr>
            <a:spLocks noGrp="1"/>
          </p:cNvSpPr>
          <p:nvPr>
            <p:ph type="sldNum" sz="quarter" idx="10"/>
          </p:nvPr>
        </p:nvSpPr>
        <p:spPr/>
        <p:txBody>
          <a:bodyPr/>
          <a:lstStyle/>
          <a:p>
            <a:pPr>
              <a:defRPr/>
            </a:pPr>
            <a:endParaRPr lang="en-US" dirty="0">
              <a:solidFill>
                <a:srgbClr val="808080"/>
              </a:solidFill>
            </a:endParaRPr>
          </a:p>
        </p:txBody>
      </p:sp>
      <p:sp>
        <p:nvSpPr>
          <p:cNvPr id="4" name="Text Placeholder 3"/>
          <p:cNvSpPr>
            <a:spLocks noGrp="1"/>
          </p:cNvSpPr>
          <p:nvPr>
            <p:ph type="body" sz="quarter" idx="11"/>
          </p:nvPr>
        </p:nvSpPr>
        <p:spPr/>
        <p:txBody>
          <a:bodyPr/>
          <a:lstStyle/>
          <a:p>
            <a:r>
              <a:rPr lang="en-AU" sz="4800" b="1" dirty="0" smtClean="0"/>
              <a:t>Questions / share your experiences?</a:t>
            </a:r>
            <a:endParaRPr lang="en-AU" sz="4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815" y="2718944"/>
            <a:ext cx="3170826" cy="2143125"/>
          </a:xfrm>
          <a:prstGeom prst="rect">
            <a:avLst/>
          </a:prstGeom>
        </p:spPr>
      </p:pic>
    </p:spTree>
    <p:extLst>
      <p:ext uri="{BB962C8B-B14F-4D97-AF65-F5344CB8AC3E}">
        <p14:creationId xmlns:p14="http://schemas.microsoft.com/office/powerpoint/2010/main" val="18553305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Professional job search strategies</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4</a:t>
            </a:fld>
            <a:endParaRPr lang="en-US" dirty="0">
              <a:solidFill>
                <a:srgbClr val="808080"/>
              </a:solidFill>
            </a:endParaRPr>
          </a:p>
        </p:txBody>
      </p:sp>
      <p:sp>
        <p:nvSpPr>
          <p:cNvPr id="5" name="Rectangle 4"/>
          <p:cNvSpPr/>
          <p:nvPr/>
        </p:nvSpPr>
        <p:spPr>
          <a:xfrm>
            <a:off x="329609" y="1010093"/>
            <a:ext cx="8070112" cy="1477328"/>
          </a:xfrm>
          <a:prstGeom prst="rect">
            <a:avLst/>
          </a:prstGeom>
        </p:spPr>
        <p:txBody>
          <a:bodyPr wrap="square">
            <a:spAutoFit/>
          </a:bodyPr>
          <a:lstStyle/>
          <a:p>
            <a:pPr marL="450850" indent="-450850" fontAlgn="base">
              <a:spcBef>
                <a:spcPct val="0"/>
              </a:spcBef>
              <a:spcAft>
                <a:spcPct val="50000"/>
              </a:spcAft>
              <a:buClr>
                <a:srgbClr val="BD2925"/>
              </a:buClr>
              <a:buFont typeface="Arial" charset="0"/>
              <a:buChar char="•"/>
            </a:pPr>
            <a:r>
              <a:rPr lang="en-GB" sz="2000" kern="0" dirty="0">
                <a:solidFill>
                  <a:srgbClr val="000000"/>
                </a:solidFill>
              </a:rPr>
              <a:t>As a general rule, companies do not advertise unless they really have to</a:t>
            </a:r>
          </a:p>
          <a:p>
            <a:pPr marL="450850" indent="-450850" fontAlgn="base">
              <a:spcBef>
                <a:spcPct val="0"/>
              </a:spcBef>
              <a:spcAft>
                <a:spcPct val="50000"/>
              </a:spcAft>
              <a:buClr>
                <a:srgbClr val="BD2925"/>
              </a:buClr>
              <a:buFont typeface="Arial" charset="0"/>
              <a:buChar char="•"/>
            </a:pPr>
            <a:r>
              <a:rPr lang="en-GB" sz="2000" kern="0" dirty="0">
                <a:solidFill>
                  <a:srgbClr val="000000"/>
                </a:solidFill>
              </a:rPr>
              <a:t>Companies advertise because they do not know of a suitable person</a:t>
            </a:r>
            <a:endParaRPr lang="en-US" sz="2000" kern="0" dirty="0">
              <a:solidFill>
                <a:srgbClr val="000000"/>
              </a:solidFill>
            </a:endParaRPr>
          </a:p>
        </p:txBody>
      </p:sp>
      <p:sp>
        <p:nvSpPr>
          <p:cNvPr id="6" name="Rectangle 5"/>
          <p:cNvSpPr/>
          <p:nvPr/>
        </p:nvSpPr>
        <p:spPr>
          <a:xfrm>
            <a:off x="1711842" y="3083441"/>
            <a:ext cx="5592724" cy="2554545"/>
          </a:xfrm>
          <a:prstGeom prst="rect">
            <a:avLst/>
          </a:prstGeom>
        </p:spPr>
        <p:txBody>
          <a:bodyPr wrap="square">
            <a:spAutoFit/>
          </a:bodyPr>
          <a:lstStyle/>
          <a:p>
            <a:pPr algn="ctr">
              <a:defRPr/>
            </a:pPr>
            <a:r>
              <a:rPr lang="en-AU" sz="3200" b="1" kern="0" dirty="0">
                <a:solidFill>
                  <a:srgbClr val="FF0000"/>
                </a:solidFill>
                <a:ea typeface="+mj-ea"/>
                <a:cs typeface="+mj-cs"/>
              </a:rPr>
              <a:t>So </a:t>
            </a:r>
            <a:r>
              <a:rPr lang="en-AU" sz="3200" b="1" kern="0" dirty="0" smtClean="0">
                <a:solidFill>
                  <a:srgbClr val="FF0000"/>
                </a:solidFill>
                <a:ea typeface="+mj-ea"/>
                <a:cs typeface="+mj-cs"/>
              </a:rPr>
              <a:t>up to 80</a:t>
            </a:r>
            <a:r>
              <a:rPr lang="en-AU" sz="3200" b="1" kern="0" dirty="0">
                <a:solidFill>
                  <a:srgbClr val="FF0000"/>
                </a:solidFill>
                <a:ea typeface="+mj-ea"/>
                <a:cs typeface="+mj-cs"/>
              </a:rPr>
              <a:t>% of jobs are never advertised….</a:t>
            </a:r>
          </a:p>
          <a:p>
            <a:pPr algn="ctr">
              <a:defRPr/>
            </a:pPr>
            <a:r>
              <a:rPr lang="en-AU" sz="3200" b="1" kern="0" dirty="0">
                <a:solidFill>
                  <a:srgbClr val="FF0000"/>
                </a:solidFill>
                <a:ea typeface="+mj-ea"/>
                <a:cs typeface="+mj-cs"/>
              </a:rPr>
              <a:t>……networking is the key</a:t>
            </a:r>
          </a:p>
          <a:p>
            <a:pPr algn="ctr">
              <a:defRPr/>
            </a:pPr>
            <a:r>
              <a:rPr lang="en-AU" sz="3200" b="1" kern="0" dirty="0">
                <a:solidFill>
                  <a:srgbClr val="FF0000"/>
                </a:solidFill>
                <a:ea typeface="+mj-ea"/>
                <a:cs typeface="+mj-cs"/>
              </a:rPr>
              <a:t/>
            </a:r>
            <a:br>
              <a:rPr lang="en-AU" sz="3200" b="1" kern="0" dirty="0">
                <a:solidFill>
                  <a:srgbClr val="FF0000"/>
                </a:solidFill>
                <a:ea typeface="+mj-ea"/>
                <a:cs typeface="+mj-cs"/>
              </a:rPr>
            </a:br>
            <a:endParaRPr lang="en-AU" sz="3200" b="1" kern="0" dirty="0">
              <a:solidFill>
                <a:srgbClr val="FF0000"/>
              </a:solidFill>
              <a:ea typeface="ＭＳ Ｐゴシック"/>
            </a:endParaRPr>
          </a:p>
        </p:txBody>
      </p:sp>
      <p:pic>
        <p:nvPicPr>
          <p:cNvPr id="7" name="Picture 5" descr="http://t2.gstatic.com/images?q=tbn:cC8GACrqB71aeM:http://www.mediabistro.com/agencyspy/original/wordofmout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583" y="5039833"/>
            <a:ext cx="2154584" cy="159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857" y="4896957"/>
            <a:ext cx="2762250" cy="1657350"/>
          </a:xfrm>
          <a:prstGeom prst="rect">
            <a:avLst/>
          </a:prstGeom>
        </p:spPr>
      </p:pic>
    </p:spTree>
    <p:extLst>
      <p:ext uri="{BB962C8B-B14F-4D97-AF65-F5344CB8AC3E}">
        <p14:creationId xmlns:p14="http://schemas.microsoft.com/office/powerpoint/2010/main" val="30654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Key steps for professional job search</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5</a:t>
            </a:fld>
            <a:endParaRPr lang="en-US" dirty="0">
              <a:solidFill>
                <a:srgbClr val="808080"/>
              </a:solidFill>
            </a:endParaRPr>
          </a:p>
        </p:txBody>
      </p:sp>
      <p:sp>
        <p:nvSpPr>
          <p:cNvPr id="6" name="AutoShape 2" descr="data:image/jpeg;base64,/9j/4AAQSkZJRgABAQAAAQABAAD/2wCEAAkGBxQHBhQIBxMVFhUXFR4ZGBgWGRwXFhwgIRcYHiMcJBYZHCgiHB8lHxYcJDEhJSosLi8uGCAzODMsQygtLisBCgoKBQUFDgUFDisZExkrKysrKysrKysrKysrKysrKysrKysrKysrKysrKysrKysrKysrKysrKysrKysrKysrK//AABEIASYArAMBIgACEQEDEQH/xAAcAAEAAwADAQEAAAAAAAAAAAAABgcIAgQFAwH/xABHEAACAQMBAwcIBQkGBwAAAAAAAQIDBBEFBgcSITFBUXGBkQgTFSIyYYKiFFKSocEWI0JTYnKxssIzQ6Oz0fAXJCUmN1TD/8QAFAEBAAAAAAAAAAAAAAAAAAAAAP/EABQRAQAAAAAAAAAAAAAAAAAAAAD/2gAMAwEAAhEDEQA/ALxPH2q2lt9ldJlqWryxFckYrlnOXRGMc8r+5c7wepc142tvK4uJKMIxcpSfIkkstt9SSMk7xdr57Y7RSvZtqlHMaMOiMM8+PrS533LoQHv7W7477W6sqWly+i0ehU/7Vr31edP93h7+cgd5qte+k5XtarUb53OcpP5mdMAd6z1m4sGnY3Fanjm4KkofystDYffbXsa0bTapeepN487FJVYe9pclReD53l8xUIA21p19T1Oyhe2E4zpzWYyi8pr/AH0dB2TLu6XeBLZHVFZXzbtKslxr9W3yecX9S6V70jUMJKcFODTTWU1yp94H6AAAAAAAAAAAAAAAAAAKy3+6+9J2OWn0HidzPg5+Xgj603/LF+6bM0lqeURqf0rbKnYRfq0aCyuqU25P5eAqsAAAAAAGj9we1fpfZ56JdyzVtkuHPO6T5vsv1ezhM4Em3c7QfkztjQ1GTxDi4KnVwS5HnszxfCgNeg/E8rKP0AAAAAAAAAAAAAAAADJG9e7V7vEvasXnFXg+xGMMd3BgiZ6211Tz21d5Vl03NV+NWTPJAAAAAAAAA1vus1n05sHa3U3mUYebnnn4oernvST7yWFK+TXqfHZXelTfszjViv3k4y/kj4l1AAAAAAAAAAAAAAAAAYk1Ct9Jv6lf605S8ZN/idc7OpW7tNRqW0ueFSUX3Sa/A6wAAAAAAAAFkbgtR+hbwI27fJWpTp46MpecX+W/E02ZA3cXf0LbyyrL/wBiEftS4P6jX4AAAAAAAAAAAAAAAAGOtvLZ2m217QmsYuqrXY6kmn3pp954JYG/Sx+h7xq1Toqwp1F9hQfzQb7yvwAAAAAAAAPT2Ylw7S2so86uKf8AmRNoGO9gLR3221lbx6bmm32RmpP7os2IAAAAAAAAAAAAAAAABQvlKaZwahaarFe1TlSk+j1ZcUV3+cn4FLGm9/umfTtgJXMVy0KsKnJ1PNN935zPwmZAAAAAAAAALS8nvRXf7YS1Oa9W3ptp/tzzFL7PH4GkSC7mNnvQOw1KVRYqV/z0+v1kuFd0EuTrbJ0AAAAAAAAAAAAAAAAB5+0GmrWdCr6ZU5qtKUM9XFFpPufL3GL61J0KzpVViUW00+dNPDRuAyjvh0T0Jt/cQisQqvz8OyeW/nU13AQoAAAAAO5o9n6R1ejYr+8qwh9qSj+J0yUbsaXnt4FlBrP5+L8OX8ANcUaao0lSprCikkupJYOYAAAAAAAIVvB3j2+xdLzNT87cSWY0YvGF9aUv0V976F0rlvR23jsXoXnKWJXFTMaMHze+bX1Y5720vesrX15U1C8neXs3OpOTlKUnltsCVbR7zNR1+s3VuJUoZ5KdBulFd8XxS+Jsjr1q5cuN3FbPX5yef4nQAEo0beFqOjTTtLuq0n7NSXnYdmJ5wuzBdW7ne/S2jrR0zXIxoXEniLT/ADVR9Szywk/qtvPQ+XBm0/VyPKA3ECt9ym272n0R6fqMs3Fukm2+WcOZT97XM+59JZAAqHyidn/pmg0tdoL1qEuCf7k2sPunj7bLeOpq2nQ1bTKunXizCrBwkvc1jx94GJweptNodTZzXKuk3y9anLGeZSXOpL3SWH3nlgADvaZo1xq8+DS6FWq84fm4Snjt4Vyd4HRJluejx7ybNP68n4Upv8D0tI3MapqHLcU6dBddWaz9mnxPxwWXsHucjsxrdPWbq6dSpTy4xhBQhyxlF5bbb5Je4C1AAAAAA4VqqoUZVqzSjFNtvmSSy2cytd/W0PojY16fRlipcy4OTn4FhzfZzR+MCit4W08trdqaupSb83ngpRf6MFzcnQ3yyfvkyNgAAAAAAEn3bbQPZrbK3v28Qc1Tq5eFwTaTbf7PJLtijXhhw2PsPqb1jY+01CbzKdCHE/2ksS+ZMD3AABAt6O7mG2trG4tZRp3VNYjOXsyjnPBLCbwstprOMvk5SJ6PuBpQ9bWruc/2aMVBfbnxZ8EXSAIjo+7PTNI5be0pzl9atms+3FRtLuSJZTpqlBQpJJLmSWF4HI41JqnBzqNJLnb5Eu8DkCG69vQ0zRMwq3Mak1+hQ/Ovk6OKPqp9rRW+0G/upVzT2etowXROs+KX2I4SfewL6BVu5feFU2op1dM1yalcQbnGWFHjg3yrEUlmLfg11MtIAAABmTf3rPpLbp2kHmNvTjTx0cT9aT+ZL4TTFaqqNGVWo8KKbb9yWTFes371XVq2oVc5q1JTef2pN/iB0wAAAAAAADT24S7Vxu6p0k8+bq1IP3Zlx4/xM95mEvDcfq0rDZOrSpvnupP/AAqK/AC8wAAIPtrvRs9kb12F0qtSsknwQjhLKyszk0vDJODN/lE2vmdt6dxjknbR5etqc0/uwB9de363l5mno1Knbx+s/wA7U8XiK+yyvNa2ku9dnxavcVavulJ8K7IL1V3I8oAAAB6mzGtz2d16jq1n7VOaeObiXNKPY4trvNj6dew1Kwp31o8wqQU4vrUkmv4mJDSXk+a56R2PlptV5lbVMLly+CeZR+/jXYkBaIAAi+8/UfRewN5cp4fmXBP3zagv5zIhpbyhLv6PsEqK/vLiEfBTn/QZpAAAAAAAAAEq2V2g9E6fKg3jNRy+WK/AipKNl9mJ61YSuaKylNx8Ixf9QGuwAAKV8pTTXOwtNUj+jOdOXxJSX8kvEuoiW9XRPT+wtza01mcY+dhjn4oethe9pOPxAZJAAAAAC2PJyvnR2trWWfVqW7fxQnHH3TkVOWRuAWd4UcfqKmfBAabAAFQ+UlL/ALato9H0j/5y/wBTPRpDyirR1tiqdxH+7uYt9jhOP8WjN4AAAAAAAAA0JuB0hXOxVStcJ8t1Ph96VOks+Ka7jPZrDc7Y/QN3NpCXPKMqj+OcpL5Wl3ATMAABzgAZM3qbLPZXa6pb01ijUbqUX0cMm/V+F5XYk+kh5rjeRsZDbTQHaPEa0MyozfRLHM/2Zcz7ny4Mo6np1XSb+dhqUJU6kHiUZc6/1T501yNPKA6oAAFyeTdpLq6zc6vJerCkqS6szkpPvSp/MVHp9lU1K9hZWMHOpOSjGMedt/75zW+73ZaOyGzFPTI4c/bqyX6U3jPcsKK90UBJAABHd4Wi/lBsZdabBZlKm5Q/ei1OK73FLvMfG4zKO97Z78ntuK1KksU6v56n1Yk3ld0lJY6sAQoAAAAAAAHKnTdWoqdNZbeElztvoNq6NYrS9Io6fT5qVKFNdkYqP4GUN2Om+ltvrO1fMqym+ynmo+58GO812AAAAAACM7abDWm2NsoanDFSKxCrDCqR92cetHl9l5XL0c5JgBnTV9xF7bVn6Kq0a0Ojibpz74tNfMfDTtxmoXFZK9nQpR6XxOb7oxXL3tGkgBDtg93VrsZDztqnUrtYlWn7WOqMeaC7OV9LZMQAAAAFK+UppylY2mqLnjOVJ/FHiXhwS8S6itPKCpKpu/42vZrwa+ZfiBmcAAAAAAAFx+TfpHntaudYmuSnTVOPVmby+9KHzmgCAbj9F9D7A0qlRYnXk6z7JYUfkjF/EyfgAAAAAAAAAAAAAAAACv8AfrHi3bV2+idJ/wCLFfiWAeHtps5HavZypo1Wo6anwviS4muGakuRvl9kDHALZ1fcPe2uZaXWo1l1PNKb7nmPzEH1jYfUNGy9Qs6yS55Rjxw+3DK+8CPA/WsPDPwAersto0todoqGk0c5q1FFtc6jzyl3RTfceUXt5O+yjpUqm093H2k6dHPVn1597XCuyXWBdNvQjbW8begsRjFRilzJJYS8EfQAAAAAAAAAAAAAAAAAAD4X13Cws53l3JRhCLlKT5kkstmff+Ot3S1qpWhSpzt5T9SnNcM4x5kvOR6XjLynytgaJBWGg77rDUEoamqltL9pccPtw5fGKLB0vWKGsUfPaVWp1Y9dOaljtw+TvA6usbLWetr/AKra0aj+tKC4/tr1l4kF1ncZYXnrabOtQfUpech4T9b5i0gBQtpuDqw1iCu7qnK3zmbipRqtdSi8pZ688nvL0srSFjaQtLOKjCEVGMVyJJLCR9gAAAAAAAAAAAAAAAAAAAFO+UPtQ7PTKezlq/WrevVxzqCfqr4pL5PeZ+JHvC1z8otsrnUYvMHUcafLlcEfVjjtSz2yZHAB9ba5naVlWtJyhJc0oNxku9cp8gBPNC3u6npGITrKvFfo148fzrE/FssbQt/VvcYp65b1KT+tTaqQ7WniS7FxGfQBtfSNUpazpsNR02XFSqLMZYccrLXNJJrlR3CP7vrX6FsPZUJLDVtTbXvcU397JAAAAAAAAAAAAAAAAAAPH2wv3peyl3fU/ahb1JR/eUHj78HsEW3pf+Pb3h/UP+KAyKAAAAAHa0uzeo6lSsaPtVKkYLtlJL8TqlhbjNE9LbeU7ia9S3i6r6s+zFdvFLPwsDT1CkqFCNGHNFJLsSwcwAAAAAAAAAAAAAAAAAB5u0mnemNn7jTf1tGcF7nKLSfc2mekAMPTg6c3Commnhp8jT6sHEtHflsXLRdelrlnH/l7iWZNc0Kjy5J9Sl7SfW5LoKuAAAAad3HbLPZ/ZL6ZdRxVuWqj61DHqR8G5fH7irNz27yW02pR1bVIYtKcs4kv7aS/QXXFP2n7uHpeNMpYWEAAAAAAAAAAAAAAAAAAAAAAdfULGnqVlOyv4RnTmsSjJZTRRu2e452rnfbOV4qmuV062cxXUpxT4uxpP3s/ABVtnoFS81X0bSlBTzjLb4fFRz9xcWxu4yFKcbzamqqnSqNLKg/3qjSk17kl2sAC5ra3haW8be1jGEIpRjGKSikuZJLkSPqAAAAAAAf/2Q=="/>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srgbClr val="FFFFFF"/>
              </a:solidFill>
              <a:ea typeface="ＭＳ Ｐゴシック"/>
            </a:endParaRPr>
          </a:p>
        </p:txBody>
      </p:sp>
      <p:sp>
        <p:nvSpPr>
          <p:cNvPr id="7" name="TextBox 6"/>
          <p:cNvSpPr txBox="1"/>
          <p:nvPr/>
        </p:nvSpPr>
        <p:spPr>
          <a:xfrm>
            <a:off x="320675" y="945118"/>
            <a:ext cx="8318500" cy="6740307"/>
          </a:xfrm>
          <a:prstGeom prst="rect">
            <a:avLst/>
          </a:prstGeom>
          <a:noFill/>
        </p:spPr>
        <p:txBody>
          <a:bodyPr wrap="square" rtlCol="0">
            <a:spAutoFit/>
          </a:bodyPr>
          <a:lstStyle/>
          <a:p>
            <a:pPr fontAlgn="base">
              <a:spcBef>
                <a:spcPct val="0"/>
              </a:spcBef>
              <a:spcAft>
                <a:spcPct val="0"/>
              </a:spcAft>
            </a:pPr>
            <a:r>
              <a:rPr lang="en-AU" dirty="0">
                <a:solidFill>
                  <a:srgbClr val="000000"/>
                </a:solidFill>
                <a:ea typeface="ＭＳ Ｐゴシック"/>
              </a:rPr>
              <a:t>	</a:t>
            </a:r>
            <a:r>
              <a:rPr lang="en-AU" b="1" dirty="0">
                <a:solidFill>
                  <a:srgbClr val="000000"/>
                </a:solidFill>
                <a:ea typeface="ＭＳ Ｐゴシック"/>
              </a:rPr>
              <a:t>Step 1	Plan &amp; research</a:t>
            </a:r>
          </a:p>
          <a:p>
            <a:pPr fontAlgn="base">
              <a:spcBef>
                <a:spcPct val="0"/>
              </a:spcBef>
              <a:spcAft>
                <a:spcPct val="0"/>
              </a:spcAft>
            </a:pPr>
            <a:r>
              <a:rPr lang="en-AU" dirty="0">
                <a:solidFill>
                  <a:srgbClr val="000000"/>
                </a:solidFill>
                <a:ea typeface="ＭＳ Ｐゴシック"/>
              </a:rPr>
              <a:t>		Revisit your career vision to gain clarity about the job 			and industries you wish to </a:t>
            </a:r>
            <a:r>
              <a:rPr lang="en-AU" dirty="0" smtClean="0">
                <a:solidFill>
                  <a:srgbClr val="000000"/>
                </a:solidFill>
                <a:ea typeface="ＭＳ Ｐゴシック"/>
              </a:rPr>
              <a:t>target</a:t>
            </a:r>
          </a:p>
          <a:p>
            <a:pPr fontAlgn="base">
              <a:spcBef>
                <a:spcPct val="0"/>
              </a:spcBef>
              <a:spcAft>
                <a:spcPct val="0"/>
              </a:spcAft>
            </a:pPr>
            <a:endParaRPr lang="en-AU" dirty="0" smtClean="0">
              <a:solidFill>
                <a:srgbClr val="000000"/>
              </a:solidFill>
              <a:ea typeface="ＭＳ Ｐゴシック"/>
            </a:endParaRPr>
          </a:p>
          <a:p>
            <a:pPr fontAlgn="base">
              <a:spcBef>
                <a:spcPct val="0"/>
              </a:spcBef>
              <a:spcAft>
                <a:spcPct val="0"/>
              </a:spcAft>
            </a:pPr>
            <a:r>
              <a:rPr lang="en-AU" dirty="0">
                <a:solidFill>
                  <a:srgbClr val="000000"/>
                </a:solidFill>
                <a:ea typeface="ＭＳ Ｐゴシック"/>
              </a:rPr>
              <a:t>	</a:t>
            </a:r>
            <a:r>
              <a:rPr lang="en-AU" dirty="0" smtClean="0">
                <a:solidFill>
                  <a:srgbClr val="000000"/>
                </a:solidFill>
                <a:ea typeface="ＭＳ Ｐゴシック"/>
              </a:rPr>
              <a:t>	</a:t>
            </a:r>
            <a:r>
              <a:rPr lang="en-AU" dirty="0">
                <a:solidFill>
                  <a:schemeClr val="bg1"/>
                </a:solidFill>
              </a:rPr>
              <a:t>T</a:t>
            </a:r>
            <a:r>
              <a:rPr lang="en-AU" dirty="0" smtClean="0">
                <a:solidFill>
                  <a:schemeClr val="bg1"/>
                </a:solidFill>
              </a:rPr>
              <a:t>he economic realities of the 21st century means you need an 		</a:t>
            </a:r>
            <a:r>
              <a:rPr lang="en-AU" dirty="0" smtClean="0">
                <a:solidFill>
                  <a:srgbClr val="0070C0"/>
                </a:solidFill>
              </a:rPr>
              <a:t>ideal plan of action </a:t>
            </a:r>
            <a:r>
              <a:rPr lang="en-AU" b="1" dirty="0" smtClean="0">
                <a:solidFill>
                  <a:schemeClr val="bg1"/>
                </a:solidFill>
              </a:rPr>
              <a:t>plus</a:t>
            </a:r>
            <a:r>
              <a:rPr lang="en-AU" dirty="0" smtClean="0">
                <a:solidFill>
                  <a:schemeClr val="bg1"/>
                </a:solidFill>
              </a:rPr>
              <a:t> a </a:t>
            </a:r>
            <a:r>
              <a:rPr lang="en-AU" dirty="0" smtClean="0">
                <a:solidFill>
                  <a:srgbClr val="0070C0"/>
                </a:solidFill>
              </a:rPr>
              <a:t>second</a:t>
            </a:r>
            <a:r>
              <a:rPr lang="en-AU" dirty="0" smtClean="0">
                <a:solidFill>
                  <a:schemeClr val="bg1"/>
                </a:solidFill>
              </a:rPr>
              <a:t> and </a:t>
            </a:r>
            <a:r>
              <a:rPr lang="en-AU" dirty="0" smtClean="0">
                <a:solidFill>
                  <a:srgbClr val="0070C0"/>
                </a:solidFill>
              </a:rPr>
              <a:t>third</a:t>
            </a:r>
            <a:r>
              <a:rPr lang="en-AU" dirty="0" smtClean="0">
                <a:solidFill>
                  <a:schemeClr val="bg1"/>
                </a:solidFill>
              </a:rPr>
              <a:t> option to help you 		achieve your career goals. </a:t>
            </a:r>
            <a:endParaRPr lang="en-AU" dirty="0" smtClean="0">
              <a:solidFill>
                <a:schemeClr val="bg1"/>
              </a:solidFill>
              <a:ea typeface="ＭＳ Ｐゴシック"/>
            </a:endParaRPr>
          </a:p>
          <a:p>
            <a:pPr fontAlgn="base">
              <a:spcBef>
                <a:spcPct val="0"/>
              </a:spcBef>
              <a:spcAft>
                <a:spcPct val="0"/>
              </a:spcAft>
            </a:pPr>
            <a:r>
              <a:rPr lang="en-AU" dirty="0">
                <a:solidFill>
                  <a:srgbClr val="000000"/>
                </a:solidFill>
                <a:ea typeface="ＭＳ Ｐゴシック"/>
              </a:rPr>
              <a:t>	</a:t>
            </a:r>
            <a:r>
              <a:rPr lang="en-AU" dirty="0" smtClean="0">
                <a:solidFill>
                  <a:srgbClr val="000000"/>
                </a:solidFill>
                <a:ea typeface="ＭＳ Ｐゴシック"/>
              </a:rPr>
              <a:t>	</a:t>
            </a:r>
            <a:endParaRPr lang="en-AU" dirty="0">
              <a:solidFill>
                <a:srgbClr val="000000"/>
              </a:solidFill>
              <a:ea typeface="ＭＳ Ｐゴシック"/>
            </a:endParaRPr>
          </a:p>
          <a:p>
            <a:pPr fontAlgn="base">
              <a:spcBef>
                <a:spcPct val="0"/>
              </a:spcBef>
              <a:spcAft>
                <a:spcPct val="0"/>
              </a:spcAft>
            </a:pPr>
            <a:r>
              <a:rPr lang="en-AU" dirty="0">
                <a:solidFill>
                  <a:srgbClr val="000000"/>
                </a:solidFill>
                <a:ea typeface="ＭＳ Ｐゴシック"/>
              </a:rPr>
              <a:t>		Understand the market – where is </a:t>
            </a:r>
            <a:r>
              <a:rPr lang="en-AU" dirty="0" smtClean="0">
                <a:solidFill>
                  <a:srgbClr val="000000"/>
                </a:solidFill>
                <a:ea typeface="ＭＳ Ｐゴシック"/>
              </a:rPr>
              <a:t>demand</a:t>
            </a:r>
            <a:r>
              <a:rPr lang="en-AU" dirty="0">
                <a:solidFill>
                  <a:srgbClr val="000000"/>
                </a:solidFill>
                <a:ea typeface="ＭＳ Ｐゴシック"/>
              </a:rPr>
              <a:t>?</a:t>
            </a: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r>
              <a:rPr lang="en-AU" dirty="0">
                <a:solidFill>
                  <a:srgbClr val="000000"/>
                </a:solidFill>
                <a:ea typeface="ＭＳ Ｐゴシック"/>
              </a:rPr>
              <a:t>		Prepare your </a:t>
            </a:r>
            <a:r>
              <a:rPr lang="en-AU" dirty="0" smtClean="0">
                <a:solidFill>
                  <a:srgbClr val="0070C0"/>
                </a:solidFill>
                <a:ea typeface="ＭＳ Ｐゴシック"/>
              </a:rPr>
              <a:t>tailored</a:t>
            </a:r>
            <a:r>
              <a:rPr lang="en-AU" dirty="0" smtClean="0">
                <a:solidFill>
                  <a:srgbClr val="000000"/>
                </a:solidFill>
                <a:ea typeface="ＭＳ Ｐゴシック"/>
              </a:rPr>
              <a:t> job </a:t>
            </a:r>
            <a:r>
              <a:rPr lang="en-AU" dirty="0">
                <a:solidFill>
                  <a:srgbClr val="000000"/>
                </a:solidFill>
                <a:ea typeface="ＭＳ Ｐゴシック"/>
              </a:rPr>
              <a:t>search tool kit</a:t>
            </a: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r>
              <a:rPr lang="en-AU" dirty="0">
                <a:solidFill>
                  <a:srgbClr val="000000"/>
                </a:solidFill>
                <a:ea typeface="ＭＳ Ｐゴシック"/>
              </a:rPr>
              <a:t>	</a:t>
            </a:r>
            <a:r>
              <a:rPr lang="en-AU" b="1" dirty="0">
                <a:solidFill>
                  <a:srgbClr val="000000"/>
                </a:solidFill>
                <a:ea typeface="ＭＳ Ｐゴシック"/>
              </a:rPr>
              <a:t>Step 2	Explore all job </a:t>
            </a:r>
            <a:r>
              <a:rPr lang="en-AU" b="1" dirty="0" smtClean="0">
                <a:solidFill>
                  <a:srgbClr val="000000"/>
                </a:solidFill>
                <a:ea typeface="ＭＳ Ｐゴシック"/>
              </a:rPr>
              <a:t>possibilities</a:t>
            </a:r>
          </a:p>
          <a:p>
            <a:pPr fontAlgn="base">
              <a:spcBef>
                <a:spcPct val="0"/>
              </a:spcBef>
              <a:spcAft>
                <a:spcPct val="0"/>
              </a:spcAft>
            </a:pPr>
            <a:r>
              <a:rPr lang="en-AU" b="1" dirty="0">
                <a:solidFill>
                  <a:srgbClr val="000000"/>
                </a:solidFill>
                <a:ea typeface="ＭＳ Ｐゴシック"/>
              </a:rPr>
              <a:t>	</a:t>
            </a:r>
            <a:r>
              <a:rPr lang="en-AU" b="1" dirty="0" smtClean="0">
                <a:solidFill>
                  <a:srgbClr val="000000"/>
                </a:solidFill>
                <a:ea typeface="ＭＳ Ｐゴシック"/>
              </a:rPr>
              <a:t>	</a:t>
            </a:r>
            <a:r>
              <a:rPr lang="en-AU" dirty="0" smtClean="0">
                <a:solidFill>
                  <a:srgbClr val="000000"/>
                </a:solidFill>
                <a:ea typeface="ＭＳ Ｐゴシック"/>
              </a:rPr>
              <a:t>Graduate / general intake / contract / part time / casual / temp</a:t>
            </a:r>
            <a:endParaRPr lang="en-AU" b="1" dirty="0">
              <a:solidFill>
                <a:srgbClr val="000000"/>
              </a:solidFill>
              <a:ea typeface="ＭＳ Ｐゴシック"/>
            </a:endParaRPr>
          </a:p>
          <a:p>
            <a:pPr fontAlgn="base">
              <a:spcBef>
                <a:spcPct val="0"/>
              </a:spcBef>
              <a:spcAft>
                <a:spcPct val="0"/>
              </a:spcAft>
            </a:pPr>
            <a:endParaRPr lang="en-AU" b="1" dirty="0">
              <a:solidFill>
                <a:srgbClr val="000000"/>
              </a:solidFill>
              <a:ea typeface="ＭＳ Ｐゴシック"/>
            </a:endParaRPr>
          </a:p>
          <a:p>
            <a:pPr fontAlgn="base">
              <a:spcBef>
                <a:spcPct val="0"/>
              </a:spcBef>
              <a:spcAft>
                <a:spcPct val="0"/>
              </a:spcAft>
            </a:pPr>
            <a:r>
              <a:rPr lang="en-AU" b="1" dirty="0">
                <a:solidFill>
                  <a:srgbClr val="000000"/>
                </a:solidFill>
                <a:ea typeface="ＭＳ Ｐゴシック"/>
              </a:rPr>
              <a:t> </a:t>
            </a:r>
          </a:p>
          <a:p>
            <a:pPr fontAlgn="base">
              <a:spcBef>
                <a:spcPct val="0"/>
              </a:spcBef>
              <a:spcAft>
                <a:spcPct val="0"/>
              </a:spcAft>
            </a:pPr>
            <a:r>
              <a:rPr lang="en-AU" b="1" dirty="0">
                <a:solidFill>
                  <a:srgbClr val="000000"/>
                </a:solidFill>
                <a:ea typeface="ＭＳ Ｐゴシック"/>
              </a:rPr>
              <a:t>	Step 3	Implement both </a:t>
            </a:r>
            <a:r>
              <a:rPr lang="en-AU" b="1" dirty="0">
                <a:solidFill>
                  <a:srgbClr val="0070C0"/>
                </a:solidFill>
                <a:ea typeface="ＭＳ Ｐゴシック"/>
              </a:rPr>
              <a:t>pre &amp; post </a:t>
            </a:r>
            <a:r>
              <a:rPr lang="en-AU" b="1" dirty="0">
                <a:solidFill>
                  <a:srgbClr val="000000"/>
                </a:solidFill>
                <a:ea typeface="ＭＳ Ｐゴシック"/>
              </a:rPr>
              <a:t>graduation job search 			strategies</a:t>
            </a:r>
          </a:p>
          <a:p>
            <a:pPr fontAlgn="base">
              <a:spcBef>
                <a:spcPct val="0"/>
              </a:spcBef>
              <a:spcAft>
                <a:spcPct val="0"/>
              </a:spcAft>
            </a:pPr>
            <a:r>
              <a:rPr lang="en-AU" b="1" dirty="0">
                <a:solidFill>
                  <a:srgbClr val="000000"/>
                </a:solidFill>
                <a:ea typeface="ＭＳ Ｐゴシック"/>
              </a:rPr>
              <a:t>		</a:t>
            </a:r>
          </a:p>
          <a:p>
            <a:pPr fontAlgn="base">
              <a:spcBef>
                <a:spcPct val="0"/>
              </a:spcBef>
              <a:spcAft>
                <a:spcPct val="0"/>
              </a:spcAft>
            </a:pPr>
            <a:r>
              <a:rPr lang="en-AU" b="1" dirty="0">
                <a:solidFill>
                  <a:srgbClr val="000000"/>
                </a:solidFill>
                <a:ea typeface="ＭＳ Ｐゴシック"/>
              </a:rPr>
              <a:t>		</a:t>
            </a: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r>
              <a:rPr lang="en-AU" dirty="0">
                <a:solidFill>
                  <a:srgbClr val="000000"/>
                </a:solidFill>
                <a:ea typeface="ＭＳ Ｐゴシック"/>
              </a:rPr>
              <a:t>		</a:t>
            </a:r>
            <a:endParaRPr lang="en-AU" dirty="0">
              <a:solidFill>
                <a:srgbClr val="FFFFFF"/>
              </a:solidFill>
              <a:ea typeface="ＭＳ Ｐゴシック"/>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8160" y="5445224"/>
            <a:ext cx="601824"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65" y="877371"/>
            <a:ext cx="343731" cy="58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509120"/>
            <a:ext cx="343733" cy="58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730" y="5445224"/>
            <a:ext cx="343733" cy="58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42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02AEB0F0-5540-4FE2-9628-2CB6653FEAB5}" type="slidenum">
              <a:rPr lang="en-US" smtClean="0">
                <a:solidFill>
                  <a:srgbClr val="808080"/>
                </a:solidFill>
                <a:ea typeface="ＭＳ Ｐゴシック"/>
              </a:rPr>
              <a:pPr fontAlgn="base">
                <a:spcBef>
                  <a:spcPct val="0"/>
                </a:spcBef>
                <a:spcAft>
                  <a:spcPct val="0"/>
                </a:spcAft>
                <a:defRPr/>
              </a:pPr>
              <a:t>6</a:t>
            </a:fld>
            <a:endParaRPr lang="en-US" dirty="0">
              <a:solidFill>
                <a:srgbClr val="808080"/>
              </a:solidFill>
              <a:ea typeface="ＭＳ Ｐゴシック"/>
            </a:endParaRPr>
          </a:p>
        </p:txBody>
      </p:sp>
      <p:sp>
        <p:nvSpPr>
          <p:cNvPr id="4" name="Text Placeholder 3"/>
          <p:cNvSpPr>
            <a:spLocks noGrp="1"/>
          </p:cNvSpPr>
          <p:nvPr>
            <p:ph type="body" sz="quarter" idx="11"/>
          </p:nvPr>
        </p:nvSpPr>
        <p:spPr/>
        <p:txBody>
          <a:bodyPr/>
          <a:lstStyle/>
          <a:p>
            <a:pPr algn="ctr"/>
            <a:r>
              <a:rPr lang="en-AU" b="1" dirty="0">
                <a:solidFill>
                  <a:srgbClr val="FF0000"/>
                </a:solidFill>
              </a:rPr>
              <a:t>Pre graduation job search strategies</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47178"/>
            <a:ext cx="5703585" cy="379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339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Pre graduation job search</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02AEB0F0-5540-4FE2-9628-2CB6653FEAB5}" type="slidenum">
              <a:rPr lang="en-US" smtClean="0">
                <a:solidFill>
                  <a:srgbClr val="808080"/>
                </a:solidFill>
                <a:ea typeface="ＭＳ Ｐゴシック"/>
              </a:rPr>
              <a:pPr fontAlgn="base">
                <a:spcBef>
                  <a:spcPct val="0"/>
                </a:spcBef>
                <a:spcAft>
                  <a:spcPct val="0"/>
                </a:spcAft>
                <a:defRPr/>
              </a:pPr>
              <a:t>7</a:t>
            </a:fld>
            <a:endParaRPr lang="en-US" dirty="0">
              <a:solidFill>
                <a:srgbClr val="808080"/>
              </a:solidFill>
              <a:ea typeface="ＭＳ Ｐゴシック"/>
            </a:endParaRPr>
          </a:p>
        </p:txBody>
      </p:sp>
      <p:sp>
        <p:nvSpPr>
          <p:cNvPr id="7" name="TextBox 6"/>
          <p:cNvSpPr txBox="1"/>
          <p:nvPr/>
        </p:nvSpPr>
        <p:spPr>
          <a:xfrm>
            <a:off x="467544" y="1124744"/>
            <a:ext cx="8136904" cy="3046988"/>
          </a:xfrm>
          <a:prstGeom prst="rect">
            <a:avLst/>
          </a:prstGeom>
          <a:noFill/>
        </p:spPr>
        <p:txBody>
          <a:bodyPr wrap="square" rtlCol="0">
            <a:spAutoFit/>
          </a:bodyPr>
          <a:lstStyle/>
          <a:p>
            <a:pPr marL="285750" indent="-285750">
              <a:buFont typeface="Wingdings" panose="05000000000000000000" pitchFamily="2" charset="2"/>
              <a:buChar char="§"/>
            </a:pPr>
            <a:r>
              <a:rPr lang="en-AU" sz="2400" dirty="0" smtClean="0">
                <a:solidFill>
                  <a:schemeClr val="bg1"/>
                </a:solidFill>
              </a:rPr>
              <a:t>Ideally start graduate job search at the start of final year in line with Australian graduate recruitment cycle</a:t>
            </a:r>
          </a:p>
          <a:p>
            <a:pPr marL="285750" indent="-285750">
              <a:buFont typeface="Wingdings" panose="05000000000000000000" pitchFamily="2" charset="2"/>
              <a:buChar char="§"/>
            </a:pPr>
            <a:endParaRPr lang="en-AU" sz="2400" dirty="0">
              <a:solidFill>
                <a:schemeClr val="bg1"/>
              </a:solidFill>
            </a:endParaRPr>
          </a:p>
          <a:p>
            <a:pPr marL="285750" indent="-285750">
              <a:buFont typeface="Wingdings" panose="05000000000000000000" pitchFamily="2" charset="2"/>
              <a:buChar char="§"/>
            </a:pPr>
            <a:r>
              <a:rPr lang="en-AU" sz="2400" dirty="0" smtClean="0">
                <a:solidFill>
                  <a:schemeClr val="bg1"/>
                </a:solidFill>
              </a:rPr>
              <a:t>Check out international graduate recruitment cycles </a:t>
            </a:r>
          </a:p>
          <a:p>
            <a:r>
              <a:rPr lang="en-AU" sz="2400" dirty="0">
                <a:solidFill>
                  <a:schemeClr val="bg1"/>
                </a:solidFill>
              </a:rPr>
              <a:t>	</a:t>
            </a:r>
            <a:r>
              <a:rPr lang="en-AU" sz="2400" dirty="0" smtClean="0">
                <a:solidFill>
                  <a:schemeClr val="bg1"/>
                </a:solidFill>
              </a:rPr>
              <a:t>(SE Asian cycle is from September)</a:t>
            </a:r>
          </a:p>
          <a:p>
            <a:pPr marL="285750" indent="-285750">
              <a:buFont typeface="Wingdings" panose="05000000000000000000" pitchFamily="2" charset="2"/>
              <a:buChar char="§"/>
            </a:pPr>
            <a:endParaRPr lang="en-AU" sz="2400" dirty="0">
              <a:solidFill>
                <a:schemeClr val="bg1"/>
              </a:solidFill>
            </a:endParaRPr>
          </a:p>
          <a:p>
            <a:pPr marL="285750" indent="-285750">
              <a:buFont typeface="Wingdings" panose="05000000000000000000" pitchFamily="2" charset="2"/>
              <a:buChar char="§"/>
            </a:pPr>
            <a:r>
              <a:rPr lang="en-AU" sz="2400" dirty="0">
                <a:solidFill>
                  <a:schemeClr val="bg1"/>
                </a:solidFill>
              </a:rPr>
              <a:t>N</a:t>
            </a:r>
            <a:r>
              <a:rPr lang="en-AU" sz="2400" dirty="0" smtClean="0">
                <a:solidFill>
                  <a:schemeClr val="bg1"/>
                </a:solidFill>
              </a:rPr>
              <a:t>etwork to set up opportunities via contacts </a:t>
            </a:r>
          </a:p>
          <a:p>
            <a:r>
              <a:rPr lang="en-AU" sz="2400" dirty="0" smtClean="0">
                <a:solidFill>
                  <a:schemeClr val="bg1"/>
                </a:solidFill>
              </a:rPr>
              <a:t>   (focus </a:t>
            </a:r>
            <a:r>
              <a:rPr lang="en-AU" sz="2400" dirty="0" smtClean="0">
                <a:solidFill>
                  <a:schemeClr val="bg1"/>
                </a:solidFill>
              </a:rPr>
              <a:t>of this </a:t>
            </a:r>
            <a:r>
              <a:rPr lang="en-AU" sz="2400" dirty="0" smtClean="0">
                <a:solidFill>
                  <a:schemeClr val="bg1"/>
                </a:solidFill>
              </a:rPr>
              <a:t>session)</a:t>
            </a:r>
            <a:endParaRPr lang="en-AU" sz="2400" dirty="0" smtClean="0">
              <a:solidFill>
                <a:schemeClr val="bg1"/>
              </a:solidFill>
            </a:endParaRPr>
          </a:p>
        </p:txBody>
      </p:sp>
    </p:spTree>
    <p:extLst>
      <p:ext uri="{BB962C8B-B14F-4D97-AF65-F5344CB8AC3E}">
        <p14:creationId xmlns:p14="http://schemas.microsoft.com/office/powerpoint/2010/main" val="464581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Pre-graduation </a:t>
            </a:r>
            <a:br>
              <a:rPr lang="en-AU" b="1" dirty="0" smtClean="0">
                <a:solidFill>
                  <a:srgbClr val="FF0000"/>
                </a:solidFill>
              </a:rPr>
            </a:br>
            <a:r>
              <a:rPr lang="en-AU" b="1" dirty="0" smtClean="0">
                <a:solidFill>
                  <a:srgbClr val="FF0000"/>
                </a:solidFill>
              </a:rPr>
              <a:t>Internships </a:t>
            </a:r>
            <a:r>
              <a:rPr lang="en-AU" b="1" dirty="0">
                <a:solidFill>
                  <a:srgbClr val="FF0000"/>
                </a:solidFill>
              </a:rPr>
              <a:t>/ cadetships / vacation work</a:t>
            </a:r>
            <a:r>
              <a:rPr lang="en-AU" b="1" dirty="0"/>
              <a:t/>
            </a:r>
            <a:br>
              <a:rPr lang="en-AU" b="1" dirty="0"/>
            </a:br>
            <a:endParaRPr lang="en-AU" dirty="0"/>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8</a:t>
            </a:fld>
            <a:endParaRPr lang="en-US" dirty="0">
              <a:solidFill>
                <a:srgbClr val="808080"/>
              </a:solidFill>
            </a:endParaRPr>
          </a:p>
        </p:txBody>
      </p:sp>
      <p:sp>
        <p:nvSpPr>
          <p:cNvPr id="6" name="TextBox 5"/>
          <p:cNvSpPr txBox="1"/>
          <p:nvPr/>
        </p:nvSpPr>
        <p:spPr>
          <a:xfrm>
            <a:off x="285749" y="1095376"/>
            <a:ext cx="8515349" cy="6186309"/>
          </a:xfrm>
          <a:prstGeom prst="rect">
            <a:avLst/>
          </a:prstGeom>
          <a:noFill/>
        </p:spPr>
        <p:txBody>
          <a:bodyPr wrap="square" rtlCol="0">
            <a:spAutoFit/>
          </a:bodyPr>
          <a:lstStyle/>
          <a:p>
            <a:pPr marL="285750" indent="-285750" fontAlgn="base">
              <a:spcBef>
                <a:spcPct val="0"/>
              </a:spcBef>
              <a:spcAft>
                <a:spcPct val="0"/>
              </a:spcAft>
              <a:buFont typeface="Wingdings" panose="05000000000000000000" pitchFamily="2" charset="2"/>
              <a:buChar char="§"/>
            </a:pPr>
            <a:r>
              <a:rPr lang="en-AU" dirty="0">
                <a:solidFill>
                  <a:srgbClr val="000000"/>
                </a:solidFill>
                <a:ea typeface="ＭＳ Ｐゴシック"/>
              </a:rPr>
              <a:t>Many organisations have become more strategic in their approaches to graduate employment using internships / cadetships to </a:t>
            </a:r>
            <a:r>
              <a:rPr lang="en-AU" b="1" i="1" dirty="0">
                <a:solidFill>
                  <a:srgbClr val="000000"/>
                </a:solidFill>
                <a:ea typeface="ＭＳ Ｐゴシック"/>
              </a:rPr>
              <a:t>‘try before they buy’</a:t>
            </a:r>
          </a:p>
          <a:p>
            <a:pPr marL="285750" indent="-28575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marL="285750" indent="-285750" fontAlgn="base">
              <a:spcBef>
                <a:spcPct val="0"/>
              </a:spcBef>
              <a:spcAft>
                <a:spcPct val="0"/>
              </a:spcAft>
              <a:buFont typeface="Wingdings" panose="05000000000000000000" pitchFamily="2" charset="2"/>
              <a:buChar char="§"/>
            </a:pPr>
            <a:r>
              <a:rPr lang="en-AU" dirty="0">
                <a:solidFill>
                  <a:srgbClr val="000000"/>
                </a:solidFill>
                <a:ea typeface="ＭＳ Ｐゴシック"/>
              </a:rPr>
              <a:t>This enables employers to gain much more insight into the suitability  of a potential employee compared with the traditional recruitment process</a:t>
            </a:r>
          </a:p>
          <a:p>
            <a:pPr marL="285750" indent="-28575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marL="285750" indent="-285750" fontAlgn="base">
              <a:spcBef>
                <a:spcPct val="0"/>
              </a:spcBef>
              <a:spcAft>
                <a:spcPct val="0"/>
              </a:spcAft>
              <a:buFont typeface="Wingdings" panose="05000000000000000000" pitchFamily="2" charset="2"/>
              <a:buChar char="§"/>
            </a:pPr>
            <a:r>
              <a:rPr lang="en-AU" dirty="0">
                <a:solidFill>
                  <a:srgbClr val="000000"/>
                </a:solidFill>
                <a:ea typeface="ＭＳ Ｐゴシック"/>
              </a:rPr>
              <a:t>Offers students opportunity to determine if the organisation matches their own values, interests and long term career aspirations </a:t>
            </a:r>
          </a:p>
          <a:p>
            <a:pPr marL="285750" indent="-28575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marL="285750" indent="-285750" fontAlgn="base">
              <a:spcBef>
                <a:spcPct val="0"/>
              </a:spcBef>
              <a:spcAft>
                <a:spcPct val="0"/>
              </a:spcAft>
              <a:buFont typeface="Wingdings" panose="05000000000000000000" pitchFamily="2" charset="2"/>
              <a:buChar char="§"/>
            </a:pPr>
            <a:r>
              <a:rPr lang="en-AU" dirty="0">
                <a:solidFill>
                  <a:srgbClr val="000000"/>
                </a:solidFill>
                <a:ea typeface="ＭＳ Ｐゴシック"/>
              </a:rPr>
              <a:t>Many internships run during summer vacation period and are advertised </a:t>
            </a:r>
          </a:p>
          <a:p>
            <a:pPr marL="266700" fontAlgn="base">
              <a:spcBef>
                <a:spcPct val="0"/>
              </a:spcBef>
              <a:spcAft>
                <a:spcPct val="0"/>
              </a:spcAft>
            </a:pPr>
            <a:r>
              <a:rPr lang="en-AU" dirty="0">
                <a:solidFill>
                  <a:srgbClr val="000000"/>
                </a:solidFill>
                <a:ea typeface="ＭＳ Ｐゴシック"/>
              </a:rPr>
              <a:t>mid year </a:t>
            </a:r>
            <a:r>
              <a:rPr lang="en-AU" dirty="0" err="1">
                <a:solidFill>
                  <a:srgbClr val="000000"/>
                </a:solidFill>
                <a:ea typeface="ＭＳ Ｐゴシック"/>
              </a:rPr>
              <a:t>eg</a:t>
            </a:r>
            <a:r>
              <a:rPr lang="en-AU" dirty="0">
                <a:solidFill>
                  <a:srgbClr val="000000"/>
                </a:solidFill>
                <a:ea typeface="ＭＳ Ｐゴシック"/>
              </a:rPr>
              <a:t> May onwards</a:t>
            </a:r>
          </a:p>
          <a:p>
            <a:pPr marL="266700" fontAlgn="base">
              <a:spcBef>
                <a:spcPct val="0"/>
              </a:spcBef>
              <a:spcAft>
                <a:spcPct val="0"/>
              </a:spcAft>
            </a:pPr>
            <a:endParaRPr lang="en-AU" dirty="0">
              <a:solidFill>
                <a:srgbClr val="000000"/>
              </a:solidFill>
              <a:ea typeface="ＭＳ Ｐゴシック"/>
            </a:endParaRPr>
          </a:p>
          <a:p>
            <a:pPr marL="266700" indent="-266700" fontAlgn="base">
              <a:spcBef>
                <a:spcPct val="0"/>
              </a:spcBef>
              <a:spcAft>
                <a:spcPct val="0"/>
              </a:spcAft>
              <a:buFont typeface="Wingdings" panose="05000000000000000000" pitchFamily="2" charset="2"/>
              <a:buChar char="§"/>
            </a:pPr>
            <a:r>
              <a:rPr lang="en-AU" dirty="0">
                <a:solidFill>
                  <a:srgbClr val="000000"/>
                </a:solidFill>
                <a:ea typeface="ＭＳ Ｐゴシック"/>
              </a:rPr>
              <a:t>Swinburne includes internship opportunities in a range of courses &amp; as stand alone </a:t>
            </a:r>
            <a:r>
              <a:rPr lang="en-AU" dirty="0" smtClean="0">
                <a:solidFill>
                  <a:srgbClr val="000000"/>
                </a:solidFill>
                <a:ea typeface="ＭＳ Ｐゴシック"/>
              </a:rPr>
              <a:t>opportunities – speak to your course coordinator</a:t>
            </a:r>
          </a:p>
          <a:p>
            <a:pPr marL="266700" indent="-266700" fontAlgn="base">
              <a:spcBef>
                <a:spcPct val="0"/>
              </a:spcBef>
              <a:spcAft>
                <a:spcPct val="0"/>
              </a:spcAft>
              <a:buFont typeface="Wingdings" panose="05000000000000000000" pitchFamily="2" charset="2"/>
              <a:buChar char="§"/>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r>
              <a:rPr lang="en-AU" dirty="0">
                <a:solidFill>
                  <a:srgbClr val="000000"/>
                </a:solidFill>
                <a:ea typeface="ＭＳ Ｐゴシック"/>
              </a:rPr>
              <a:t> </a:t>
            </a:r>
          </a:p>
          <a:p>
            <a:pPr fontAlgn="base">
              <a:spcBef>
                <a:spcPct val="0"/>
              </a:spcBef>
              <a:spcAft>
                <a:spcPct val="0"/>
              </a:spcAft>
            </a:pPr>
            <a:endParaRPr lang="en-AU" dirty="0">
              <a:solidFill>
                <a:srgbClr val="000000"/>
              </a:solidFill>
              <a:ea typeface="ＭＳ Ｐゴシック"/>
            </a:endParaRPr>
          </a:p>
          <a:p>
            <a:pPr fontAlgn="base">
              <a:spcBef>
                <a:spcPct val="0"/>
              </a:spcBef>
              <a:spcAft>
                <a:spcPct val="0"/>
              </a:spcAft>
            </a:pPr>
            <a:endParaRPr lang="en-AU" dirty="0">
              <a:solidFill>
                <a:srgbClr val="000000"/>
              </a:solidFill>
              <a:ea typeface="ＭＳ Ｐゴシック"/>
            </a:endParaRPr>
          </a:p>
        </p:txBody>
      </p:sp>
    </p:spTree>
    <p:extLst>
      <p:ext uri="{BB962C8B-B14F-4D97-AF65-F5344CB8AC3E}">
        <p14:creationId xmlns:p14="http://schemas.microsoft.com/office/powerpoint/2010/main" val="3021440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TAKE CARE - Internships</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rPr>
              <a:pPr>
                <a:defRPr/>
              </a:pPr>
              <a:t>9</a:t>
            </a:fld>
            <a:endParaRPr lang="en-US" dirty="0">
              <a:solidFill>
                <a:srgbClr val="808080"/>
              </a:solidFill>
            </a:endParaRPr>
          </a:p>
        </p:txBody>
      </p:sp>
      <p:sp>
        <p:nvSpPr>
          <p:cNvPr id="4" name="Text Placeholder 3"/>
          <p:cNvSpPr>
            <a:spLocks noGrp="1"/>
          </p:cNvSpPr>
          <p:nvPr>
            <p:ph type="body" sz="quarter" idx="11"/>
          </p:nvPr>
        </p:nvSpPr>
        <p:spPr>
          <a:xfrm>
            <a:off x="376239" y="818708"/>
            <a:ext cx="8565742" cy="524318"/>
          </a:xfrm>
        </p:spPr>
        <p:txBody>
          <a:bodyPr/>
          <a:lstStyle/>
          <a:p>
            <a:endParaRPr lang="en-AU" sz="2000" dirty="0" smtClean="0"/>
          </a:p>
          <a:p>
            <a:r>
              <a:rPr lang="en-AU" sz="2000" dirty="0" smtClean="0"/>
              <a:t>Internships should be </a:t>
            </a:r>
            <a:r>
              <a:rPr lang="en-AU" sz="2000" b="1" dirty="0" smtClean="0"/>
              <a:t>paid</a:t>
            </a:r>
            <a:r>
              <a:rPr lang="en-AU" sz="2000" dirty="0" smtClean="0"/>
              <a:t> unless they are:</a:t>
            </a:r>
          </a:p>
          <a:p>
            <a:r>
              <a:rPr lang="en-AU" sz="2000" dirty="0"/>
              <a:t>	</a:t>
            </a:r>
            <a:r>
              <a:rPr lang="en-AU" sz="2000" dirty="0" smtClean="0"/>
              <a:t>- </a:t>
            </a:r>
            <a:r>
              <a:rPr lang="en-AU" sz="1600" dirty="0" smtClean="0"/>
              <a:t>with a not for profit organisation</a:t>
            </a:r>
          </a:p>
          <a:p>
            <a:r>
              <a:rPr lang="en-AU" sz="1600" dirty="0"/>
              <a:t>	</a:t>
            </a:r>
            <a:r>
              <a:rPr lang="en-AU" sz="1600" dirty="0" smtClean="0"/>
              <a:t>- part of a recognised study program </a:t>
            </a:r>
          </a:p>
          <a:p>
            <a:r>
              <a:rPr lang="en-AU" sz="1600" dirty="0"/>
              <a:t>	</a:t>
            </a:r>
            <a:r>
              <a:rPr lang="en-AU" sz="1600" dirty="0" smtClean="0"/>
              <a:t>- involve educational and learning outcomes for </a:t>
            </a:r>
            <a:r>
              <a:rPr lang="en-AU" sz="1600" i="1" dirty="0" smtClean="0"/>
              <a:t>your </a:t>
            </a:r>
            <a:r>
              <a:rPr lang="en-AU" sz="1600" dirty="0" smtClean="0"/>
              <a:t>benefit</a:t>
            </a:r>
          </a:p>
          <a:p>
            <a:endParaRPr lang="en-AU" sz="2000" dirty="0"/>
          </a:p>
          <a:p>
            <a:r>
              <a:rPr lang="en-AU" sz="2000" dirty="0" smtClean="0"/>
              <a:t>Before participating:</a:t>
            </a:r>
          </a:p>
          <a:p>
            <a:r>
              <a:rPr lang="en-AU" sz="2000" dirty="0"/>
              <a:t>	</a:t>
            </a:r>
            <a:r>
              <a:rPr lang="en-AU" sz="2000" dirty="0" smtClean="0"/>
              <a:t>- </a:t>
            </a:r>
            <a:r>
              <a:rPr lang="en-AU" sz="1600" dirty="0" smtClean="0"/>
              <a:t>do thorough research</a:t>
            </a:r>
          </a:p>
          <a:p>
            <a:r>
              <a:rPr lang="en-AU" sz="1600" dirty="0"/>
              <a:t>	</a:t>
            </a:r>
            <a:r>
              <a:rPr lang="en-AU" sz="1600" dirty="0" smtClean="0"/>
              <a:t>- ensure the placement will be of benefit to </a:t>
            </a:r>
            <a:r>
              <a:rPr lang="en-AU" sz="1600" i="1" dirty="0" smtClean="0"/>
              <a:t>you</a:t>
            </a:r>
          </a:p>
          <a:p>
            <a:r>
              <a:rPr lang="en-AU" sz="1600" dirty="0" smtClean="0"/>
              <a:t>	- be cautious of those for which </a:t>
            </a:r>
            <a:r>
              <a:rPr lang="en-AU" sz="1600" i="1" dirty="0" smtClean="0"/>
              <a:t>you have to pay </a:t>
            </a:r>
          </a:p>
          <a:p>
            <a:endParaRPr lang="en-AU" sz="2000" dirty="0"/>
          </a:p>
          <a:p>
            <a:r>
              <a:rPr lang="en-AU" sz="2000" dirty="0" smtClean="0"/>
              <a:t>Fair Work Australia – useful fact sheet:</a:t>
            </a:r>
          </a:p>
          <a:p>
            <a:r>
              <a:rPr lang="en-AU" sz="1800" dirty="0">
                <a:hlinkClick r:id="rId2"/>
              </a:rPr>
              <a:t>http://</a:t>
            </a:r>
            <a:r>
              <a:rPr lang="en-AU" sz="1800" dirty="0" smtClean="0">
                <a:hlinkClick r:id="rId2"/>
              </a:rPr>
              <a:t>www.fairwork.gov.au/resources/fact-sheets/employer-obligations/pages/unpaid-work-fact-sheet</a:t>
            </a:r>
            <a:r>
              <a:rPr lang="en-AU" sz="1800" dirty="0" smtClean="0"/>
              <a:t> </a:t>
            </a:r>
            <a:endParaRPr lang="en-AU" sz="1800" dirty="0"/>
          </a:p>
        </p:txBody>
      </p:sp>
    </p:spTree>
    <p:extLst>
      <p:ext uri="{BB962C8B-B14F-4D97-AF65-F5344CB8AC3E}">
        <p14:creationId xmlns:p14="http://schemas.microsoft.com/office/powerpoint/2010/main" val="3669472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winburneTempla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st Grad Seminar Sem 2 2013 Career Transitions">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winburneTempla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mpla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3.Blu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4219</TotalTime>
  <Words>1855</Words>
  <Application>Microsoft Office PowerPoint</Application>
  <PresentationFormat>On-screen Show (4:3)</PresentationFormat>
  <Paragraphs>446</Paragraphs>
  <Slides>39</Slides>
  <Notes>6</Notes>
  <HiddenSlides>0</HiddenSlides>
  <MMClips>0</MMClips>
  <ScaleCrop>false</ScaleCrop>
  <HeadingPairs>
    <vt:vector size="4" baseType="variant">
      <vt:variant>
        <vt:lpstr>Theme</vt:lpstr>
      </vt:variant>
      <vt:variant>
        <vt:i4>10</vt:i4>
      </vt:variant>
      <vt:variant>
        <vt:lpstr>Slide Titles</vt:lpstr>
      </vt:variant>
      <vt:variant>
        <vt:i4>39</vt:i4>
      </vt:variant>
    </vt:vector>
  </HeadingPairs>
  <TitlesOfParts>
    <vt:vector size="49" baseType="lpstr">
      <vt:lpstr>1_SwinburneTemplate2011</vt:lpstr>
      <vt:lpstr>Post Grad Seminar Sem 2 2013 Career Transitions</vt:lpstr>
      <vt:lpstr>13_White2011</vt:lpstr>
      <vt:lpstr>1_White2011</vt:lpstr>
      <vt:lpstr>SwinburneTemplate2011</vt:lpstr>
      <vt:lpstr>1_Template2011</vt:lpstr>
      <vt:lpstr>1_3.Blue</vt:lpstr>
      <vt:lpstr>5_White2011</vt:lpstr>
      <vt:lpstr>6_White2011</vt:lpstr>
      <vt:lpstr>2_White2011</vt:lpstr>
      <vt:lpstr>PowerPoint Presentation</vt:lpstr>
      <vt:lpstr>PowerPoint Presentation</vt:lpstr>
      <vt:lpstr>PowerPoint Presentation</vt:lpstr>
      <vt:lpstr>Professional job search strategies</vt:lpstr>
      <vt:lpstr>Key steps for professional job search</vt:lpstr>
      <vt:lpstr>PowerPoint Presentation</vt:lpstr>
      <vt:lpstr>Pre graduation job search</vt:lpstr>
      <vt:lpstr>Pre-graduation  Internships / cadetships / vacation work </vt:lpstr>
      <vt:lpstr>TAKE CARE - Internships</vt:lpstr>
      <vt:lpstr>Pre-graduation insight programs</vt:lpstr>
      <vt:lpstr>International internships</vt:lpstr>
      <vt:lpstr>International internships</vt:lpstr>
      <vt:lpstr>PowerPoint Presentation</vt:lpstr>
      <vt:lpstr>PowerPoint Presentation</vt:lpstr>
      <vt:lpstr>PowerPoint Presentation</vt:lpstr>
      <vt:lpstr>Useful graduate employment sources</vt:lpstr>
      <vt:lpstr>Part time / casual / contract / temp employment related to your study discipline </vt:lpstr>
      <vt:lpstr>        </vt:lpstr>
      <vt:lpstr>Be creative - network </vt:lpstr>
      <vt:lpstr>PowerPoint Presentation</vt:lpstr>
      <vt:lpstr>Post graduation job search strategies</vt:lpstr>
      <vt:lpstr>Thinking outside the square</vt:lpstr>
      <vt:lpstr>PowerPoint Presentation</vt:lpstr>
      <vt:lpstr>PowerPoint Presentation</vt:lpstr>
      <vt:lpstr>PowerPoint Presentation</vt:lpstr>
      <vt:lpstr>PowerPoint Presentation</vt:lpstr>
      <vt:lpstr>Discipline specific job search websites</vt:lpstr>
      <vt:lpstr>Discipline specific job search websites</vt:lpstr>
      <vt:lpstr>PowerPoint Presentation</vt:lpstr>
      <vt:lpstr>Networking – the essential career skill </vt:lpstr>
      <vt:lpstr>Why network?</vt:lpstr>
      <vt:lpstr>PowerPoint Presentation</vt:lpstr>
      <vt:lpstr>Job search skills for professional employment</vt:lpstr>
      <vt:lpstr>Job search for professional employment</vt:lpstr>
      <vt:lpstr>PowerPoint Presentation</vt:lpstr>
      <vt:lpstr>PowerPoint Presentation</vt:lpstr>
      <vt:lpstr>PowerPoint Presentation</vt:lpstr>
      <vt:lpstr>Final job search tips</vt:lpstr>
      <vt:lpstr>PowerPoint Presentation</vt:lpstr>
    </vt:vector>
  </TitlesOfParts>
  <Company>Swinburne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Doyle</dc:creator>
  <cp:lastModifiedBy>Olivia Doyle</cp:lastModifiedBy>
  <cp:revision>35</cp:revision>
  <dcterms:created xsi:type="dcterms:W3CDTF">2015-05-25T00:53:46Z</dcterms:created>
  <dcterms:modified xsi:type="dcterms:W3CDTF">2015-11-20T04:23:55Z</dcterms:modified>
</cp:coreProperties>
</file>