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BD5836-627B-4818-BC33-45FBAA893E20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94CA04-1E89-474A-9094-006146A144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52601"/>
            <a:ext cx="7743852" cy="2605093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err="1">
                <a:solidFill>
                  <a:srgbClr val="FF0000"/>
                </a:solidFill>
              </a:rPr>
              <a:t>Mixed</a:t>
            </a:r>
            <a:r>
              <a:rPr lang="ru-RU" sz="6600" b="1" dirty="0">
                <a:solidFill>
                  <a:srgbClr val="FF0000"/>
                </a:solidFill>
              </a:rPr>
              <a:t> </a:t>
            </a:r>
            <a:r>
              <a:rPr lang="ru-RU" sz="6600" b="1" dirty="0" err="1">
                <a:solidFill>
                  <a:srgbClr val="FF0000"/>
                </a:solidFill>
              </a:rPr>
              <a:t>Conditionals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First type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14422"/>
          <a:ext cx="8358246" cy="23704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79123"/>
                <a:gridCol w="4179123"/>
              </a:tblGrid>
              <a:tr h="673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</a:rPr>
                        <a:t>Условие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</a:rPr>
                        <a:t>Результат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1697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/>
                        <a:t>If + Past Perfect / Past Perfect Continuous,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/>
                        <a:t>would</a:t>
                      </a:r>
                      <a:r>
                        <a:rPr lang="ru-RU" sz="2800" b="1" dirty="0"/>
                        <a:t> + </a:t>
                      </a:r>
                      <a:r>
                        <a:rPr lang="ru-RU" sz="2800" b="1" dirty="0" err="1"/>
                        <a:t>bare</a:t>
                      </a:r>
                      <a:r>
                        <a:rPr lang="ru-RU" sz="2800" b="1" dirty="0"/>
                        <a:t> </a:t>
                      </a:r>
                      <a:r>
                        <a:rPr lang="ru-RU" sz="2800" b="1" dirty="0" err="1"/>
                        <a:t>infinitive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4357694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первом типе смешанных условие относится к прошлому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Type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 следствие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 настоящему/будущему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Type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857356" y="0"/>
            <a:ext cx="54104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Past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– 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Present</a:t>
            </a:r>
            <a:endParaRPr kumimoji="0" lang="en-US" sz="9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000108"/>
            <a:ext cx="8429684" cy="56323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en-US" b="1" i="1" dirty="0"/>
              <a:t>If he had won a lot of money, he would buy a yacht. </a:t>
            </a:r>
            <a:r>
              <a:rPr lang="en-US" i="1" dirty="0"/>
              <a:t>– </a:t>
            </a:r>
            <a:r>
              <a:rPr lang="ru-RU" i="1" dirty="0"/>
              <a:t>Если бы</a:t>
            </a:r>
            <a:r>
              <a:rPr lang="en-US" i="1" dirty="0"/>
              <a:t> </a:t>
            </a:r>
            <a:r>
              <a:rPr lang="ru-RU" i="1" dirty="0"/>
              <a:t>он</a:t>
            </a:r>
            <a:r>
              <a:rPr lang="en-US" i="1" dirty="0"/>
              <a:t> </a:t>
            </a:r>
            <a:r>
              <a:rPr lang="ru-RU" i="1" dirty="0" err="1"/>
              <a:t>выигралмного</a:t>
            </a:r>
            <a:r>
              <a:rPr lang="ru-RU" i="1" dirty="0"/>
              <a:t> денег</a:t>
            </a:r>
            <a:r>
              <a:rPr lang="en-US" i="1" dirty="0"/>
              <a:t>, </a:t>
            </a:r>
            <a:r>
              <a:rPr lang="ru-RU" i="1" dirty="0"/>
              <a:t>он</a:t>
            </a:r>
            <a:r>
              <a:rPr lang="en-US" i="1" dirty="0"/>
              <a:t> </a:t>
            </a:r>
            <a:r>
              <a:rPr lang="ru-RU" i="1" dirty="0"/>
              <a:t>бы купил</a:t>
            </a:r>
            <a:r>
              <a:rPr lang="en-US" i="1" dirty="0"/>
              <a:t> </a:t>
            </a:r>
            <a:r>
              <a:rPr lang="ru-RU" i="1" dirty="0"/>
              <a:t>яхту</a:t>
            </a:r>
            <a:r>
              <a:rPr lang="en-US" i="1" dirty="0"/>
              <a:t>. </a:t>
            </a:r>
            <a:r>
              <a:rPr lang="ru-RU" i="1" dirty="0"/>
              <a:t>(но он не выиграл в прошлом и не купил яхту сейчас</a:t>
            </a:r>
            <a:r>
              <a:rPr lang="ru-RU" i="1" dirty="0" smtClean="0"/>
              <a:t>)</a:t>
            </a:r>
            <a:endParaRPr lang="en-US" i="1" dirty="0" smtClean="0"/>
          </a:p>
          <a:p>
            <a:pPr marL="342900" indent="-342900" fontAlgn="base">
              <a:buFont typeface="+mj-lt"/>
              <a:buAutoNum type="arabicPeriod"/>
            </a:pPr>
            <a:endParaRPr lang="ru-RU" b="1" dirty="0"/>
          </a:p>
          <a:p>
            <a:pPr marL="342900" indent="-342900" fontAlgn="base">
              <a:buFont typeface="+mj-lt"/>
              <a:buAutoNum type="arabicPeriod"/>
            </a:pPr>
            <a:r>
              <a:rPr lang="ru-RU" b="1" i="1" dirty="0" err="1"/>
              <a:t>If</a:t>
            </a:r>
            <a:r>
              <a:rPr lang="ru-RU" b="1" i="1" dirty="0"/>
              <a:t> </a:t>
            </a:r>
            <a:r>
              <a:rPr lang="ru-RU" b="1" i="1" dirty="0" err="1"/>
              <a:t>my</a:t>
            </a:r>
            <a:r>
              <a:rPr lang="ru-RU" b="1" i="1" dirty="0"/>
              <a:t> </a:t>
            </a:r>
            <a:r>
              <a:rPr lang="ru-RU" b="1" i="1" dirty="0" err="1"/>
              <a:t>mother</a:t>
            </a:r>
            <a:r>
              <a:rPr lang="ru-RU" b="1" i="1" dirty="0"/>
              <a:t> </a:t>
            </a:r>
            <a:r>
              <a:rPr lang="ru-RU" b="1" i="1" dirty="0" err="1"/>
              <a:t>had</a:t>
            </a:r>
            <a:r>
              <a:rPr lang="ru-RU" b="1" i="1" dirty="0"/>
              <a:t> </a:t>
            </a:r>
            <a:r>
              <a:rPr lang="ru-RU" b="1" i="1" dirty="0" err="1"/>
              <a:t>taken</a:t>
            </a:r>
            <a:r>
              <a:rPr lang="ru-RU" b="1" i="1" dirty="0"/>
              <a:t> </a:t>
            </a:r>
            <a:r>
              <a:rPr lang="ru-RU" b="1" i="1" dirty="0" err="1"/>
              <a:t>English</a:t>
            </a:r>
            <a:r>
              <a:rPr lang="ru-RU" b="1" i="1" dirty="0"/>
              <a:t> </a:t>
            </a:r>
            <a:r>
              <a:rPr lang="ru-RU" b="1" i="1" dirty="0" err="1"/>
              <a:t>in</a:t>
            </a:r>
            <a:r>
              <a:rPr lang="ru-RU" b="1" i="1" dirty="0"/>
              <a:t> </a:t>
            </a:r>
            <a:r>
              <a:rPr lang="ru-RU" b="1" i="1" dirty="0" err="1"/>
              <a:t>the</a:t>
            </a:r>
            <a:r>
              <a:rPr lang="ru-RU" b="1" i="1" dirty="0"/>
              <a:t> </a:t>
            </a:r>
            <a:r>
              <a:rPr lang="ru-RU" b="1" i="1" dirty="0" err="1"/>
              <a:t>university</a:t>
            </a:r>
            <a:r>
              <a:rPr lang="ru-RU" b="1" i="1" dirty="0"/>
              <a:t>, </a:t>
            </a:r>
            <a:r>
              <a:rPr lang="ru-RU" b="1" i="1" dirty="0" err="1"/>
              <a:t>she</a:t>
            </a:r>
            <a:r>
              <a:rPr lang="ru-RU" b="1" i="1" dirty="0"/>
              <a:t> </a:t>
            </a:r>
            <a:r>
              <a:rPr lang="ru-RU" b="1" i="1" dirty="0" err="1"/>
              <a:t>would</a:t>
            </a:r>
            <a:r>
              <a:rPr lang="ru-RU" b="1" i="1" dirty="0"/>
              <a:t> </a:t>
            </a:r>
            <a:r>
              <a:rPr lang="ru-RU" b="1" i="1" dirty="0" err="1"/>
              <a:t>have</a:t>
            </a:r>
            <a:r>
              <a:rPr lang="ru-RU" b="1" i="1" dirty="0"/>
              <a:t> </a:t>
            </a:r>
            <a:r>
              <a:rPr lang="ru-RU" b="1" i="1" dirty="0" err="1"/>
              <a:t>more</a:t>
            </a:r>
            <a:r>
              <a:rPr lang="ru-RU" b="1" i="1" dirty="0"/>
              <a:t> </a:t>
            </a:r>
            <a:r>
              <a:rPr lang="ru-RU" b="1" i="1" dirty="0" err="1"/>
              <a:t>offers</a:t>
            </a:r>
            <a:r>
              <a:rPr lang="ru-RU" b="1" i="1" dirty="0"/>
              <a:t> </a:t>
            </a:r>
            <a:r>
              <a:rPr lang="ru-RU" b="1" i="1" dirty="0" err="1"/>
              <a:t>on</a:t>
            </a:r>
            <a:r>
              <a:rPr lang="ru-RU" b="1" i="1" dirty="0"/>
              <a:t> </a:t>
            </a:r>
            <a:r>
              <a:rPr lang="ru-RU" b="1" i="1" dirty="0" err="1"/>
              <a:t>her</a:t>
            </a:r>
            <a:r>
              <a:rPr lang="ru-RU" b="1" i="1" dirty="0"/>
              <a:t> </a:t>
            </a:r>
            <a:r>
              <a:rPr lang="ru-RU" b="1" i="1" dirty="0" err="1"/>
              <a:t>job</a:t>
            </a:r>
            <a:r>
              <a:rPr lang="ru-RU" b="1" i="1" dirty="0"/>
              <a:t>. </a:t>
            </a:r>
            <a:r>
              <a:rPr lang="ru-RU" i="1" dirty="0"/>
              <a:t>– Если бы моя мама учила английский в университете, то у </a:t>
            </a:r>
            <a:r>
              <a:rPr lang="ru-RU" i="1" dirty="0" err="1"/>
              <a:t>неебыло</a:t>
            </a:r>
            <a:r>
              <a:rPr lang="ru-RU" i="1" dirty="0"/>
              <a:t> бы больше предложений по работе. (но она не учила английский, и теперь ей поступает мало предложений по работе</a:t>
            </a:r>
            <a:r>
              <a:rPr lang="ru-RU" i="1" dirty="0" smtClean="0"/>
              <a:t>)</a:t>
            </a:r>
            <a:endParaRPr lang="en-US" i="1" dirty="0" smtClean="0"/>
          </a:p>
          <a:p>
            <a:pPr marL="342900" indent="-342900" fontAlgn="base">
              <a:buFont typeface="+mj-lt"/>
              <a:buAutoNum type="arabicPeriod"/>
            </a:pPr>
            <a:endParaRPr lang="ru-RU" dirty="0"/>
          </a:p>
          <a:p>
            <a:pPr marL="342900" indent="-342900" fontAlgn="base">
              <a:buFont typeface="+mj-lt"/>
              <a:buAutoNum type="arabicPeriod"/>
            </a:pPr>
            <a:r>
              <a:rPr lang="ru-RU" b="1" i="1" dirty="0" err="1"/>
              <a:t>If</a:t>
            </a:r>
            <a:r>
              <a:rPr lang="ru-RU" b="1" i="1" dirty="0"/>
              <a:t> </a:t>
            </a:r>
            <a:r>
              <a:rPr lang="ru-RU" b="1" i="1" dirty="0" err="1"/>
              <a:t>my</a:t>
            </a:r>
            <a:r>
              <a:rPr lang="ru-RU" b="1" i="1" dirty="0"/>
              <a:t> </a:t>
            </a:r>
            <a:r>
              <a:rPr lang="ru-RU" b="1" i="1" dirty="0" err="1"/>
              <a:t>relatives</a:t>
            </a:r>
            <a:r>
              <a:rPr lang="ru-RU" b="1" i="1" dirty="0"/>
              <a:t> </a:t>
            </a:r>
            <a:r>
              <a:rPr lang="ru-RU" b="1" i="1" dirty="0" err="1"/>
              <a:t>had</a:t>
            </a:r>
            <a:r>
              <a:rPr lang="ru-RU" b="1" i="1" dirty="0"/>
              <a:t> </a:t>
            </a:r>
            <a:r>
              <a:rPr lang="ru-RU" b="1" i="1" dirty="0" err="1"/>
              <a:t>been</a:t>
            </a:r>
            <a:r>
              <a:rPr lang="ru-RU" b="1" i="1" dirty="0"/>
              <a:t> </a:t>
            </a:r>
            <a:r>
              <a:rPr lang="ru-RU" b="1" i="1" dirty="0" err="1"/>
              <a:t>born</a:t>
            </a:r>
            <a:r>
              <a:rPr lang="ru-RU" b="1" i="1" dirty="0"/>
              <a:t> </a:t>
            </a:r>
            <a:r>
              <a:rPr lang="ru-RU" b="1" i="1" dirty="0" err="1"/>
              <a:t>in</a:t>
            </a:r>
            <a:r>
              <a:rPr lang="ru-RU" b="1" i="1" dirty="0"/>
              <a:t> </a:t>
            </a:r>
            <a:r>
              <a:rPr lang="ru-RU" b="1" i="1" dirty="0" err="1"/>
              <a:t>Italy</a:t>
            </a:r>
            <a:r>
              <a:rPr lang="ru-RU" b="1" i="1" dirty="0"/>
              <a:t>, I </a:t>
            </a:r>
            <a:r>
              <a:rPr lang="ru-RU" b="1" i="1" dirty="0" err="1"/>
              <a:t>wouldn’t</a:t>
            </a:r>
            <a:r>
              <a:rPr lang="ru-RU" b="1" i="1" dirty="0"/>
              <a:t> </a:t>
            </a:r>
            <a:r>
              <a:rPr lang="ru-RU" b="1" i="1" dirty="0" err="1"/>
              <a:t>need</a:t>
            </a:r>
            <a:r>
              <a:rPr lang="ru-RU" b="1" i="1" dirty="0"/>
              <a:t> </a:t>
            </a:r>
            <a:r>
              <a:rPr lang="ru-RU" b="1" i="1" dirty="0" err="1"/>
              <a:t>to</a:t>
            </a:r>
            <a:r>
              <a:rPr lang="ru-RU" b="1" i="1" dirty="0"/>
              <a:t> </a:t>
            </a:r>
            <a:r>
              <a:rPr lang="ru-RU" b="1" i="1" dirty="0" err="1"/>
              <a:t>get</a:t>
            </a:r>
            <a:r>
              <a:rPr lang="ru-RU" b="1" i="1" dirty="0"/>
              <a:t> </a:t>
            </a:r>
            <a:r>
              <a:rPr lang="ru-RU" b="1" i="1" dirty="0" err="1"/>
              <a:t>a</a:t>
            </a:r>
            <a:r>
              <a:rPr lang="ru-RU" b="1" i="1" dirty="0"/>
              <a:t> </a:t>
            </a:r>
            <a:r>
              <a:rPr lang="ru-RU" b="1" i="1" dirty="0" err="1"/>
              <a:t>visa</a:t>
            </a:r>
            <a:r>
              <a:rPr lang="ru-RU" b="1" i="1" dirty="0"/>
              <a:t> </a:t>
            </a:r>
            <a:r>
              <a:rPr lang="ru-RU" b="1" i="1" dirty="0" err="1"/>
              <a:t>to</a:t>
            </a:r>
            <a:r>
              <a:rPr lang="ru-RU" b="1" i="1" dirty="0"/>
              <a:t> </a:t>
            </a:r>
            <a:r>
              <a:rPr lang="ru-RU" b="1" i="1" dirty="0" err="1"/>
              <a:t>study</a:t>
            </a:r>
            <a:r>
              <a:rPr lang="ru-RU" b="1" i="1" dirty="0"/>
              <a:t> </a:t>
            </a:r>
            <a:r>
              <a:rPr lang="ru-RU" b="1" i="1" dirty="0" err="1"/>
              <a:t>there</a:t>
            </a:r>
            <a:r>
              <a:rPr lang="ru-RU" b="1" i="1" dirty="0"/>
              <a:t>. </a:t>
            </a:r>
            <a:r>
              <a:rPr lang="ru-RU" i="1" dirty="0"/>
              <a:t>– Если бы мои родственники родились в Италии, мне не нужно было </a:t>
            </a:r>
            <a:r>
              <a:rPr lang="ru-RU" i="1" dirty="0" err="1"/>
              <a:t>быполучать</a:t>
            </a:r>
            <a:r>
              <a:rPr lang="ru-RU" i="1" dirty="0"/>
              <a:t> визу, чтобы учиться там. (но мои родственники не из Италии, поэтому мне нужно получить визу для учебы сейчас</a:t>
            </a:r>
            <a:r>
              <a:rPr lang="ru-RU" i="1" dirty="0" smtClean="0"/>
              <a:t>)</a:t>
            </a:r>
            <a:endParaRPr lang="en-US" i="1" dirty="0" smtClean="0"/>
          </a:p>
          <a:p>
            <a:pPr marL="342900" indent="-342900" fontAlgn="base">
              <a:buFont typeface="+mj-lt"/>
              <a:buAutoNum type="arabicPeriod"/>
            </a:pPr>
            <a:endParaRPr lang="ru-RU" dirty="0"/>
          </a:p>
          <a:p>
            <a:pPr marL="342900" indent="-342900" fontAlgn="base">
              <a:buFont typeface="+mj-lt"/>
              <a:buAutoNum type="arabicPeriod"/>
            </a:pPr>
            <a:r>
              <a:rPr lang="ru-RU" b="1" i="1" dirty="0" err="1"/>
              <a:t>If</a:t>
            </a:r>
            <a:r>
              <a:rPr lang="ru-RU" b="1" i="1" dirty="0"/>
              <a:t> </a:t>
            </a:r>
            <a:r>
              <a:rPr lang="ru-RU" b="1" i="1" dirty="0" err="1"/>
              <a:t>Jim</a:t>
            </a:r>
            <a:r>
              <a:rPr lang="ru-RU" b="1" i="1" dirty="0"/>
              <a:t> </a:t>
            </a:r>
            <a:r>
              <a:rPr lang="ru-RU" b="1" i="1" dirty="0" err="1"/>
              <a:t>had</a:t>
            </a:r>
            <a:r>
              <a:rPr lang="ru-RU" b="1" i="1" dirty="0"/>
              <a:t> </a:t>
            </a:r>
            <a:r>
              <a:rPr lang="ru-RU" b="1" i="1" dirty="0" err="1"/>
              <a:t>taken</a:t>
            </a:r>
            <a:r>
              <a:rPr lang="ru-RU" b="1" i="1" dirty="0"/>
              <a:t> </a:t>
            </a:r>
            <a:r>
              <a:rPr lang="ru-RU" b="1" i="1" dirty="0" err="1"/>
              <a:t>his</a:t>
            </a:r>
            <a:r>
              <a:rPr lang="ru-RU" b="1" i="1" dirty="0"/>
              <a:t> </a:t>
            </a:r>
            <a:r>
              <a:rPr lang="ru-RU" b="1" i="1" dirty="0" err="1"/>
              <a:t>painkillers</a:t>
            </a:r>
            <a:r>
              <a:rPr lang="ru-RU" b="1" i="1" dirty="0"/>
              <a:t> </a:t>
            </a:r>
            <a:r>
              <a:rPr lang="ru-RU" b="1" i="1" dirty="0" err="1"/>
              <a:t>two</a:t>
            </a:r>
            <a:r>
              <a:rPr lang="ru-RU" b="1" i="1" dirty="0"/>
              <a:t> </a:t>
            </a:r>
            <a:r>
              <a:rPr lang="ru-RU" b="1" i="1" dirty="0" err="1"/>
              <a:t>days</a:t>
            </a:r>
            <a:r>
              <a:rPr lang="ru-RU" b="1" i="1" dirty="0"/>
              <a:t> </a:t>
            </a:r>
            <a:r>
              <a:rPr lang="ru-RU" b="1" i="1" dirty="0" err="1"/>
              <a:t>ago</a:t>
            </a:r>
            <a:r>
              <a:rPr lang="ru-RU" b="1" i="1" dirty="0"/>
              <a:t>, </a:t>
            </a:r>
            <a:r>
              <a:rPr lang="ru-RU" b="1" i="1" dirty="0" err="1"/>
              <a:t>he</a:t>
            </a:r>
            <a:r>
              <a:rPr lang="ru-RU" b="1" i="1" dirty="0"/>
              <a:t> </a:t>
            </a:r>
            <a:r>
              <a:rPr lang="ru-RU" b="1" i="1" dirty="0" err="1"/>
              <a:t>would</a:t>
            </a:r>
            <a:r>
              <a:rPr lang="ru-RU" b="1" i="1" dirty="0"/>
              <a:t> </a:t>
            </a:r>
            <a:r>
              <a:rPr lang="ru-RU" b="1" i="1" dirty="0" err="1"/>
              <a:t>be</a:t>
            </a:r>
            <a:r>
              <a:rPr lang="ru-RU" b="1" i="1" dirty="0"/>
              <a:t> </a:t>
            </a:r>
            <a:r>
              <a:rPr lang="ru-RU" b="1" i="1" dirty="0" err="1"/>
              <a:t>fine</a:t>
            </a:r>
            <a:r>
              <a:rPr lang="ru-RU" b="1" i="1" dirty="0"/>
              <a:t> </a:t>
            </a:r>
            <a:r>
              <a:rPr lang="ru-RU" b="1" i="1" dirty="0" err="1"/>
              <a:t>now</a:t>
            </a:r>
            <a:r>
              <a:rPr lang="ru-RU" b="1" i="1" dirty="0"/>
              <a:t>. </a:t>
            </a:r>
            <a:r>
              <a:rPr lang="ru-RU" i="1" dirty="0"/>
              <a:t>– Если </a:t>
            </a:r>
            <a:r>
              <a:rPr lang="ru-RU" i="1" dirty="0" err="1"/>
              <a:t>быДжим</a:t>
            </a:r>
            <a:r>
              <a:rPr lang="ru-RU" i="1" dirty="0"/>
              <a:t> выпил обезболивающие два дня назад, он бы был здоров сейчас.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71736" y="214290"/>
            <a:ext cx="37481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Past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– 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Future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7929618" cy="40626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fontAlgn="base">
              <a:buFont typeface="+mj-lt"/>
              <a:buAutoNum type="arabicPeriod"/>
            </a:pPr>
            <a:r>
              <a:rPr lang="en-US" sz="2000" i="1" dirty="0"/>
              <a:t>If our teacher had given us homework yesterday, I would be doing it tomorrow. –</a:t>
            </a:r>
            <a:r>
              <a:rPr lang="ru-RU" sz="2000" i="1" dirty="0"/>
              <a:t>Если бы</a:t>
            </a:r>
            <a:r>
              <a:rPr lang="en-US" sz="2000" i="1" dirty="0"/>
              <a:t> </a:t>
            </a:r>
            <a:r>
              <a:rPr lang="ru-RU" sz="2000" i="1" dirty="0"/>
              <a:t>наша учительница</a:t>
            </a:r>
            <a:r>
              <a:rPr lang="en-US" sz="2000" i="1" dirty="0"/>
              <a:t> </a:t>
            </a:r>
            <a:r>
              <a:rPr lang="ru-RU" sz="2000" i="1" dirty="0"/>
              <a:t>дала</a:t>
            </a:r>
            <a:r>
              <a:rPr lang="en-US" sz="2000" i="1" dirty="0"/>
              <a:t> </a:t>
            </a:r>
            <a:r>
              <a:rPr lang="ru-RU" sz="2000" i="1" dirty="0"/>
              <a:t>нам домашнее задание вчера</a:t>
            </a:r>
            <a:r>
              <a:rPr lang="en-US" sz="2000" i="1" dirty="0"/>
              <a:t>, </a:t>
            </a:r>
            <a:r>
              <a:rPr lang="ru-RU" sz="2000" i="1" dirty="0"/>
              <a:t>я</a:t>
            </a:r>
            <a:r>
              <a:rPr lang="en-US" sz="2000" i="1" dirty="0"/>
              <a:t> </a:t>
            </a:r>
            <a:r>
              <a:rPr lang="ru-RU" sz="2000" i="1" dirty="0"/>
              <a:t>бы </a:t>
            </a:r>
            <a:r>
              <a:rPr lang="ru-RU" sz="2000" i="1" dirty="0" err="1"/>
              <a:t>делалаего</a:t>
            </a:r>
            <a:r>
              <a:rPr lang="ru-RU" sz="2000" i="1" dirty="0"/>
              <a:t> завтра</a:t>
            </a:r>
            <a:r>
              <a:rPr lang="en-US" sz="2000" i="1" dirty="0"/>
              <a:t>. </a:t>
            </a:r>
            <a:r>
              <a:rPr lang="ru-RU" sz="2000" i="1" dirty="0"/>
              <a:t>(но она не задала домашнее задание, и я не собираюсь его делать завтра</a:t>
            </a:r>
            <a:r>
              <a:rPr lang="ru-RU" sz="2000" i="1" dirty="0" smtClean="0"/>
              <a:t>)</a:t>
            </a:r>
            <a:endParaRPr lang="en-US" sz="2000" i="1" dirty="0" smtClean="0"/>
          </a:p>
          <a:p>
            <a:pPr marL="342900" indent="-342900" fontAlgn="base">
              <a:buFont typeface="+mj-lt"/>
              <a:buAutoNum type="arabicPeriod"/>
            </a:pPr>
            <a:endParaRPr lang="en-US" sz="2000" i="1" dirty="0"/>
          </a:p>
          <a:p>
            <a:pPr marL="342900" indent="-342900" fontAlgn="base">
              <a:buFont typeface="+mj-lt"/>
              <a:buAutoNum type="arabicPeriod"/>
            </a:pPr>
            <a:endParaRPr lang="ru-RU" sz="2000" dirty="0"/>
          </a:p>
          <a:p>
            <a:pPr marL="342900" indent="-342900" fontAlgn="base">
              <a:buFont typeface="+mj-lt"/>
              <a:buAutoNum type="arabicPeriod"/>
            </a:pPr>
            <a:r>
              <a:rPr lang="ru-RU" sz="2000" i="1" dirty="0" err="1"/>
              <a:t>If</a:t>
            </a:r>
            <a:r>
              <a:rPr lang="ru-RU" sz="2000" i="1" dirty="0"/>
              <a:t> </a:t>
            </a:r>
            <a:r>
              <a:rPr lang="ru-RU" sz="2000" i="1" dirty="0" err="1"/>
              <a:t>Joe</a:t>
            </a:r>
            <a:r>
              <a:rPr lang="ru-RU" sz="2000" i="1" dirty="0"/>
              <a:t> </a:t>
            </a:r>
            <a:r>
              <a:rPr lang="ru-RU" sz="2000" i="1" dirty="0" err="1"/>
              <a:t>had</a:t>
            </a:r>
            <a:r>
              <a:rPr lang="ru-RU" sz="2000" i="1" dirty="0"/>
              <a:t> </a:t>
            </a:r>
            <a:r>
              <a:rPr lang="ru-RU" sz="2000" i="1" dirty="0" err="1"/>
              <a:t>gotten</a:t>
            </a:r>
            <a:r>
              <a:rPr lang="ru-RU" sz="2000" i="1" dirty="0"/>
              <a:t> </a:t>
            </a:r>
            <a:r>
              <a:rPr lang="ru-RU" sz="2000" i="1" dirty="0" err="1"/>
              <a:t>that</a:t>
            </a:r>
            <a:r>
              <a:rPr lang="ru-RU" sz="2000" i="1" dirty="0"/>
              <a:t> </a:t>
            </a:r>
            <a:r>
              <a:rPr lang="ru-RU" sz="2000" i="1" dirty="0" err="1"/>
              <a:t>job</a:t>
            </a:r>
            <a:r>
              <a:rPr lang="ru-RU" sz="2000" i="1" dirty="0"/>
              <a:t> </a:t>
            </a:r>
            <a:r>
              <a:rPr lang="ru-RU" sz="2000" i="1" dirty="0" err="1"/>
              <a:t>offer</a:t>
            </a:r>
            <a:r>
              <a:rPr lang="ru-RU" sz="2000" i="1" dirty="0"/>
              <a:t>, </a:t>
            </a:r>
            <a:r>
              <a:rPr lang="ru-RU" sz="2000" i="1" dirty="0" err="1"/>
              <a:t>he</a:t>
            </a:r>
            <a:r>
              <a:rPr lang="ru-RU" sz="2000" i="1" dirty="0"/>
              <a:t> </a:t>
            </a:r>
            <a:r>
              <a:rPr lang="ru-RU" sz="2000" i="1" dirty="0" err="1"/>
              <a:t>would</a:t>
            </a:r>
            <a:r>
              <a:rPr lang="ru-RU" sz="2000" i="1" dirty="0"/>
              <a:t> </a:t>
            </a:r>
            <a:r>
              <a:rPr lang="ru-RU" sz="2000" i="1" dirty="0" err="1"/>
              <a:t>be</a:t>
            </a:r>
            <a:r>
              <a:rPr lang="ru-RU" sz="2000" i="1" dirty="0"/>
              <a:t> </a:t>
            </a:r>
            <a:r>
              <a:rPr lang="ru-RU" sz="2000" i="1" dirty="0" err="1"/>
              <a:t>packing</a:t>
            </a:r>
            <a:r>
              <a:rPr lang="ru-RU" sz="2000" i="1" dirty="0"/>
              <a:t> </a:t>
            </a:r>
            <a:r>
              <a:rPr lang="ru-RU" sz="2000" i="1" dirty="0" err="1"/>
              <a:t>his</a:t>
            </a:r>
            <a:r>
              <a:rPr lang="ru-RU" sz="2000" i="1" dirty="0"/>
              <a:t> </a:t>
            </a:r>
            <a:r>
              <a:rPr lang="ru-RU" sz="2000" i="1" dirty="0" err="1"/>
              <a:t>suitcase</a:t>
            </a:r>
            <a:r>
              <a:rPr lang="ru-RU" sz="2000" i="1" dirty="0"/>
              <a:t> </a:t>
            </a:r>
            <a:r>
              <a:rPr lang="ru-RU" sz="2000" i="1" dirty="0" err="1"/>
              <a:t>to</a:t>
            </a:r>
            <a:r>
              <a:rPr lang="ru-RU" sz="2000" i="1" dirty="0"/>
              <a:t> </a:t>
            </a:r>
            <a:r>
              <a:rPr lang="ru-RU" sz="2000" i="1" dirty="0" err="1"/>
              <a:t>London</a:t>
            </a:r>
            <a:r>
              <a:rPr lang="ru-RU" sz="2000" i="1" dirty="0"/>
              <a:t>. – Ели бы Джо получил то предложение на работу, то он бы паковал свой чемодан в Лондон. (но он не получил предложение на работу и не пакует свои вещи)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214290"/>
            <a:ext cx="4254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 type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285860"/>
          <a:ext cx="8572528" cy="17145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86264"/>
                <a:gridCol w="4286264"/>
              </a:tblGrid>
              <a:tr h="722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</a:rPr>
                        <a:t>Условие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</a:rPr>
                        <a:t>Результат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992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/>
                        <a:t>If + Past Simple / Past Continuous,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/>
                        <a:t>would</a:t>
                      </a:r>
                      <a:r>
                        <a:rPr lang="ru-RU" sz="2000" b="1" dirty="0"/>
                        <a:t> + </a:t>
                      </a:r>
                      <a:r>
                        <a:rPr lang="ru-RU" sz="2000" b="1" dirty="0" err="1"/>
                        <a:t>have</a:t>
                      </a:r>
                      <a:r>
                        <a:rPr lang="ru-RU" sz="2000" b="1" dirty="0"/>
                        <a:t> + </a:t>
                      </a:r>
                      <a:r>
                        <a:rPr lang="ru-RU" sz="2000" b="1" dirty="0" err="1"/>
                        <a:t>Past</a:t>
                      </a:r>
                      <a:r>
                        <a:rPr lang="ru-RU" sz="2000" b="1" dirty="0"/>
                        <a:t> </a:t>
                      </a:r>
                      <a:r>
                        <a:rPr lang="ru-RU" sz="2000" b="1" dirty="0" err="1"/>
                        <a:t>Participle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3929066"/>
            <a:ext cx="8358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втором типе смешанных предложений условие, как правило, не относится к конкретному времени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Type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а следствие имеет отношение к прошлому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Type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57224" y="214290"/>
            <a:ext cx="7858180" cy="33547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If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she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were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more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concentrated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she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would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not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have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made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so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many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mistakes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in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that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test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Если бы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она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была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более сосредоточенной, она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не сделала бы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столько ошибок в тесте.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(но она рассеянная и наделала ошибок в тесте в прошлом)</a:t>
            </a:r>
            <a:endParaRPr kumimoji="0" lang="en-US" sz="2000" b="1" i="1" u="none" strike="noStrike" cap="none" normalizeH="0" baseline="0" dirty="0" smtClean="0">
              <a:ln>
                <a:noFill/>
              </a:ln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Still John had taken the trouble to buy medications for me. He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would not have done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that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if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he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didn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t like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me at all.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Все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таки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Джон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потрудился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купил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мне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лекарства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Он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бы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этого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не сделал,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если бы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 ему совсем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не нравилась.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428596" y="4071942"/>
            <a:ext cx="8715404" cy="21236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Условие может относиться и к будущему: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If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Mr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Smith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weren’t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going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his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holiday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next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month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would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have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participatedin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conference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– Если бы мистер Смит не уезжал на отдых в следующем месяце, он бы принял участие в конференции.</a:t>
            </a:r>
            <a:endParaRPr kumimoji="0" lang="ru-RU" sz="4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214290"/>
            <a:ext cx="3635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Third type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214423"/>
          <a:ext cx="8429684" cy="23842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14842"/>
                <a:gridCol w="4214842"/>
              </a:tblGrid>
              <a:tr h="683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</a:rPr>
                        <a:t>Условие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</a:rPr>
                        <a:t>Результат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1530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If + Past Simple / Past Continuous,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err="1">
                          <a:solidFill>
                            <a:schemeClr val="tx1"/>
                          </a:solidFill>
                        </a:rPr>
                        <a:t>will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 + </a:t>
                      </a:r>
                      <a:r>
                        <a:rPr lang="ru-RU" sz="3200" b="1" dirty="0" err="1">
                          <a:solidFill>
                            <a:schemeClr val="tx1"/>
                          </a:solidFill>
                        </a:rPr>
                        <a:t>bare</a:t>
                      </a:r>
                      <a:r>
                        <a:rPr lang="ru-RU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200" b="1" dirty="0" err="1">
                          <a:solidFill>
                            <a:schemeClr val="tx1"/>
                          </a:solidFill>
                        </a:rPr>
                        <a:t>infinitive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5786" y="4071942"/>
            <a:ext cx="7786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Еще один возможный вариант смешанных предложений – соотношение второго и первого типа условных предложений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000240"/>
            <a:ext cx="8286808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dirty="0" err="1"/>
              <a:t>If</a:t>
            </a:r>
            <a:r>
              <a:rPr lang="ru-RU" sz="2800" b="1" i="1" dirty="0"/>
              <a:t> </a:t>
            </a:r>
            <a:r>
              <a:rPr lang="ru-RU" sz="2800" b="1" i="1" dirty="0" err="1"/>
              <a:t>she</a:t>
            </a:r>
            <a:r>
              <a:rPr lang="ru-RU" sz="2800" b="1" i="1" dirty="0"/>
              <a:t> </a:t>
            </a:r>
            <a:r>
              <a:rPr lang="ru-RU" sz="2800" b="1" i="1" dirty="0" err="1"/>
              <a:t>got</a:t>
            </a:r>
            <a:r>
              <a:rPr lang="ru-RU" sz="2800" b="1" i="1" dirty="0"/>
              <a:t> </a:t>
            </a:r>
            <a:r>
              <a:rPr lang="ru-RU" sz="2800" b="1" i="1" dirty="0" err="1"/>
              <a:t>back</a:t>
            </a:r>
            <a:r>
              <a:rPr lang="ru-RU" sz="2800" b="1" i="1" dirty="0"/>
              <a:t> </a:t>
            </a:r>
            <a:r>
              <a:rPr lang="ru-RU" sz="2800" b="1" i="1" dirty="0" err="1"/>
              <a:t>late</a:t>
            </a:r>
            <a:r>
              <a:rPr lang="ru-RU" sz="2800" b="1" i="1" dirty="0"/>
              <a:t> </a:t>
            </a:r>
            <a:r>
              <a:rPr lang="ru-RU" sz="2800" b="1" i="1" dirty="0" err="1"/>
              <a:t>last</a:t>
            </a:r>
            <a:r>
              <a:rPr lang="ru-RU" sz="2800" b="1" i="1" dirty="0"/>
              <a:t> </a:t>
            </a:r>
            <a:r>
              <a:rPr lang="ru-RU" sz="2800" b="1" i="1" dirty="0" err="1"/>
              <a:t>night</a:t>
            </a:r>
            <a:r>
              <a:rPr lang="ru-RU" sz="2800" b="1" i="1" dirty="0"/>
              <a:t>, </a:t>
            </a:r>
            <a:r>
              <a:rPr lang="ru-RU" sz="2800" b="1" i="1" dirty="0" err="1"/>
              <a:t>she</a:t>
            </a:r>
            <a:r>
              <a:rPr lang="ru-RU" sz="2800" b="1" i="1" dirty="0"/>
              <a:t> </a:t>
            </a:r>
            <a:r>
              <a:rPr lang="ru-RU" sz="2800" b="1" i="1" dirty="0" err="1"/>
              <a:t>won’t</a:t>
            </a:r>
            <a:r>
              <a:rPr lang="ru-RU" sz="2800" b="1" i="1" dirty="0"/>
              <a:t> </a:t>
            </a:r>
            <a:r>
              <a:rPr lang="ru-RU" sz="2800" b="1" i="1" dirty="0" err="1"/>
              <a:t>come</a:t>
            </a:r>
            <a:r>
              <a:rPr lang="ru-RU" sz="2800" b="1" i="1" dirty="0"/>
              <a:t> </a:t>
            </a:r>
            <a:r>
              <a:rPr lang="ru-RU" sz="2800" b="1" i="1" dirty="0" err="1"/>
              <a:t>to</a:t>
            </a:r>
            <a:r>
              <a:rPr lang="ru-RU" sz="2800" b="1" i="1" dirty="0"/>
              <a:t> </a:t>
            </a:r>
            <a:r>
              <a:rPr lang="ru-RU" sz="2800" b="1" i="1" dirty="0" err="1"/>
              <a:t>school</a:t>
            </a:r>
            <a:r>
              <a:rPr lang="ru-RU" sz="2800" b="1" i="1" dirty="0"/>
              <a:t> </a:t>
            </a:r>
            <a:r>
              <a:rPr lang="ru-RU" sz="2800" b="1" i="1" dirty="0" err="1"/>
              <a:t>today</a:t>
            </a:r>
            <a:r>
              <a:rPr lang="ru-RU" sz="2800" b="1" i="1" dirty="0"/>
              <a:t>. – Если она </a:t>
            </a:r>
            <a:r>
              <a:rPr lang="ru-RU" sz="2800" b="1" i="1" dirty="0" err="1"/>
              <a:t>пришлапоздно</a:t>
            </a:r>
            <a:r>
              <a:rPr lang="ru-RU" sz="2800" b="1" i="1" dirty="0"/>
              <a:t> вчера, она не придет в школу сегодня.</a:t>
            </a:r>
            <a:endParaRPr lang="ru-RU" sz="2800" b="1" dirty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357166"/>
          <a:ext cx="8143899" cy="59279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91790"/>
                <a:gridCol w="3575370"/>
                <a:gridCol w="337673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Тип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Придаточное предложение</a:t>
                      </a:r>
                      <a:br>
                        <a:rPr lang="ru-RU" sz="2400" b="1" dirty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(условие)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Главное предложение</a:t>
                      </a:r>
                      <a:br>
                        <a:rPr lang="ru-RU" sz="2400" b="1" dirty="0">
                          <a:solidFill>
                            <a:srgbClr val="FF0000"/>
                          </a:solidFill>
                        </a:rPr>
                      </a:br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(результат)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/>
                        <a:t>Type</a:t>
                      </a:r>
                      <a:r>
                        <a:rPr lang="ru-RU" sz="1800" b="1" dirty="0"/>
                        <a:t> 3 +</a:t>
                      </a:r>
                      <a:r>
                        <a:rPr lang="ru-RU" sz="1800" b="1" dirty="0" err="1"/>
                        <a:t>Type</a:t>
                      </a:r>
                      <a:r>
                        <a:rPr lang="ru-RU" sz="1800" b="1" dirty="0"/>
                        <a:t> 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If + Past Perfect / Past Perfect Continuous</a:t>
                      </a:r>
                      <a:endParaRPr lang="ru-RU" sz="2000" b="1" dirty="0"/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If you had called me yesterday,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would/could/might + bare infinitive</a:t>
                      </a:r>
                      <a:br>
                        <a:rPr lang="en-US" sz="1800" b="1" dirty="0"/>
                      </a:br>
                      <a:r>
                        <a:rPr lang="en-US" sz="1800" b="1" dirty="0"/>
                        <a:t> </a:t>
                      </a:r>
                      <a:br>
                        <a:rPr lang="en-US" sz="1800" b="1" dirty="0"/>
                      </a:br>
                      <a:r>
                        <a:rPr lang="en-US" sz="1800" b="1" dirty="0"/>
                        <a:t>I wouldn’t be angry at you today.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Type 2 +Type 3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If + Past Simple / Past Continuous</a:t>
                      </a:r>
                      <a:br>
                        <a:rPr lang="en-US" sz="1800" b="1" dirty="0"/>
                      </a:br>
                      <a:r>
                        <a:rPr lang="en-US" sz="1800" b="1" dirty="0"/>
                        <a:t> </a:t>
                      </a:r>
                      <a:br>
                        <a:rPr lang="en-US" sz="1800" b="1" dirty="0"/>
                      </a:br>
                      <a:r>
                        <a:rPr lang="en-US" sz="1800" b="1" dirty="0"/>
                        <a:t>If I were a sushi-maker,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would/could/might + have + Past Participle</a:t>
                      </a:r>
                      <a:endParaRPr lang="ru-RU" sz="2000" b="1" dirty="0"/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 would have made sushi for the party last week.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Type 2 +Type 1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/>
                        <a:t>If + Past Simple / Past Continuous</a:t>
                      </a:r>
                      <a:endParaRPr lang="ru-RU" sz="2000" b="1"/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/>
                        <a:t>If nobody bought milk yesterday,</a:t>
                      </a:r>
                      <a:endParaRPr lang="ru-RU" sz="2000" b="1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will + bare infinitive</a:t>
                      </a:r>
                      <a:endParaRPr lang="ru-RU" sz="2000" b="1" dirty="0"/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 won’t have cereal for breakfast.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122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Lucida Sans Unicode</vt:lpstr>
      <vt:lpstr>Times New Roman</vt:lpstr>
      <vt:lpstr>Verdana</vt:lpstr>
      <vt:lpstr>Wingdings 2</vt:lpstr>
      <vt:lpstr>Wingdings 3</vt:lpstr>
      <vt:lpstr>Открытая</vt:lpstr>
      <vt:lpstr>Mixed Conditionals</vt:lpstr>
      <vt:lpstr>First type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Conditionals</dc:title>
  <dc:creator>User1</dc:creator>
  <cp:lastModifiedBy>user</cp:lastModifiedBy>
  <cp:revision>1</cp:revision>
  <dcterms:created xsi:type="dcterms:W3CDTF">2017-04-23T17:07:02Z</dcterms:created>
  <dcterms:modified xsi:type="dcterms:W3CDTF">2019-12-24T08:06:33Z</dcterms:modified>
</cp:coreProperties>
</file>