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8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56240766-2B76-4A26-8770-41799AF0CE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2651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96BF07-FC1C-4170-A873-0068A43A77AC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0248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FD735D-797B-4A7D-B3CA-BE8908B3BC7B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4900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C04764-C8BD-4038-9EFD-4CDC817286C4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5081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984F61-8C86-40B9-B006-23312E37487D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7786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3545601-C585-4311-9838-7383C6F2A761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0062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DDABC6-2E15-4D0E-AA2B-527E38329D6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356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E66DA0-935C-4D9E-BF86-1DD591375B6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21167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464708-DE44-4A86-9F14-F879B010D6C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7612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018D2F-1498-4287-81F0-ACE9B48AF12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6242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F8DEA3-51BD-4281-A1C4-B4A4557797C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374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12F671-D049-4D78-8F0D-CA4733CA5570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61048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7979A1-02A0-448F-B741-3886E1CA7ED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9570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FCCE43-B386-44AC-94C0-5455EC65EF92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5777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B5AD95-F15A-4A61-9372-1955473D43C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1501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743647-FFEE-4005-B924-8C942A870F5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61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6FE611-EB0C-46AC-A5E4-5CE1B455DCF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571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40EC38-9772-47BA-8BDE-895DFA42D20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5470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8B2892-A7E9-43EE-8448-F20A27D6F29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88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25B42A-C46E-44F9-B50A-2218EF3D164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7944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72F15C-840D-4C42-8382-2A65C4110C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159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D491C9-50AD-49F1-A5D9-F8CA4721B5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69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A4C1315-6D41-42D2-8DF7-0B44F7802C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37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757571-A3C8-4F2B-9234-DBF8A8BAAB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1864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73AFBE2-7A0B-422E-A81A-F122441ECC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864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392AAC-1F71-4E98-847A-E3C4DE45C4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817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AE5424-41E5-45D1-A763-E48B4EACF3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228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CAE8D2F-2CF5-46FB-9C30-B7116D6A3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529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94AD84-1393-40EA-8ED1-4573679D57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149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465234-828E-4D18-99BD-EF5B13A4E4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169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5FEDC29F-CB86-4057-9100-FFFF30ABC82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71437"/>
            <a:ext cx="9070975" cy="6660727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4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Infinitive</a:t>
            </a:r>
            <a:r>
              <a:rPr lang="ru-RU" alt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4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and</a:t>
            </a:r>
            <a:r>
              <a:rPr lang="ru-RU" alt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-</a:t>
            </a:r>
            <a:r>
              <a:rPr lang="ru-RU" altLang="ru-RU" sz="4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ing</a:t>
            </a:r>
            <a:r>
              <a:rPr lang="ru-RU" alt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4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forms</a:t>
            </a:r>
            <a:endParaRPr lang="ru-RU" altLang="ru-RU" sz="4800" dirty="0"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Forget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Забыть, не помнить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forgot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phone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Mr. Jones.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Забыть, не помнить о событии в прошлом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will never forget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driving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in that terrible storm.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Remember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Помнить, не забывать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Ann always remembers </a:t>
            </a:r>
            <a:b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</a:b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lock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the door.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Помнить, не забывать о событии в прошлом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remember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walking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in the park with my dad.</a:t>
            </a: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Mean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Намереваться, собираться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meant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visit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you, but I was too busy.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Подразумевать, предполагать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Growing up means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having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new responsibilities.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Regret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538956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2400">
                <a:solidFill>
                  <a:srgbClr val="0000FF"/>
                </a:solidFill>
                <a:latin typeface="Arial Black" panose="020B0A04020102020204" pitchFamily="34" charset="0"/>
              </a:rPr>
              <a:t>Сожалеть, что приходится сообщать неприятную новость. (чаще с Present Simple)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regret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inform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you that your flight has been delayed.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Сожалеть о чем-то.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regret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being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so rude with you.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Try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Стараться, делать все возможное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She tried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carry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this box, but it was too heavy.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Делать что-то в качестве эксперимента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Try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making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a cake for your birthday.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Stop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63512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Остановиться с целью что-то сделать.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He stopped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tie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his shoelaces.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Прекратить делать что-то.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Stop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eating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so many sweets!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Go on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511300"/>
            <a:ext cx="4425950" cy="5318125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2800">
                <a:solidFill>
                  <a:srgbClr val="0000FF"/>
                </a:solidFill>
                <a:latin typeface="Arial Black" panose="020B0A04020102020204" pitchFamily="34" charset="0"/>
              </a:rPr>
              <a:t>Закончив действие, приступить к новому.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After he finished his speech he went on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answer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the questions.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Продолжать делать что-либо.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She went on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calling 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me again and again.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Hate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infinitive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Испытывать неудовольствие по поводу предстоящего действия.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hate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to tell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you that you are fired.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+ -ing form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0000FF"/>
                </a:solidFill>
                <a:latin typeface="Arial Black" panose="020B0A04020102020204" pitchFamily="34" charset="0"/>
              </a:rPr>
              <a:t>Не любить что-то делать.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I hate </a:t>
            </a:r>
            <a:r>
              <a:rPr lang="ru-RU" altLang="ru-RU" u="sng">
                <a:solidFill>
                  <a:srgbClr val="800080"/>
                </a:solidFill>
                <a:latin typeface="Arial Black" panose="020B0A04020102020204" pitchFamily="34" charset="0"/>
              </a:rPr>
              <a:t>waking up</a:t>
            </a:r>
            <a:r>
              <a:rPr lang="ru-RU" altLang="ru-RU">
                <a:solidFill>
                  <a:srgbClr val="800080"/>
                </a:solidFill>
                <a:latin typeface="Arial Black" panose="020B0A04020102020204" pitchFamily="34" charset="0"/>
              </a:rPr>
              <a:t> early in the morning.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1438"/>
            <a:ext cx="6480175" cy="741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1) After modal verbs: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567737" cy="4989513"/>
          </a:xfrm>
          <a:ln/>
        </p:spPr>
        <p:txBody>
          <a:bodyPr tIns="0"/>
          <a:lstStyle/>
          <a:p>
            <a:pPr marL="430213" indent="-323850" algn="ctr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3600">
                <a:solidFill>
                  <a:srgbClr val="800000"/>
                </a:solidFill>
                <a:latin typeface="Arial Black" panose="020B0A04020102020204" pitchFamily="34" charset="0"/>
              </a:rPr>
              <a:t>Bare infinitive form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215900" y="3506788"/>
            <a:ext cx="9575800" cy="4989512"/>
          </a:xfrm>
          <a:ln/>
        </p:spPr>
        <p:txBody>
          <a:bodyPr tIns="0"/>
          <a:lstStyle/>
          <a:p>
            <a:pPr marL="430213" indent="-323850" algn="ctr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  <a:tab pos="9410700" algn="l"/>
              </a:tabLst>
            </a:pPr>
            <a:r>
              <a:rPr lang="ru-RU" altLang="ru-RU" sz="4400">
                <a:solidFill>
                  <a:srgbClr val="008000"/>
                </a:solidFill>
                <a:latin typeface="Arial Black" panose="020B0A04020102020204" pitchFamily="34" charset="0"/>
              </a:rPr>
              <a:t>Alex can </a:t>
            </a:r>
            <a:r>
              <a:rPr lang="ru-RU" altLang="ru-RU" sz="4400" u="sng">
                <a:solidFill>
                  <a:srgbClr val="008000"/>
                </a:solidFill>
                <a:latin typeface="Arial Black" panose="020B0A04020102020204" pitchFamily="34" charset="0"/>
              </a:rPr>
              <a:t>type</a:t>
            </a:r>
            <a:r>
              <a:rPr lang="ru-RU" altLang="ru-RU" sz="4400">
                <a:solidFill>
                  <a:srgbClr val="008000"/>
                </a:solidFill>
                <a:latin typeface="Arial Black" panose="020B0A04020102020204" pitchFamily="34" charset="0"/>
              </a:rPr>
              <a:t> very fast.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41288"/>
            <a:ext cx="10080625" cy="1582737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altLang="ru-RU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2) After adjectives (glad, happy, sad, lucky, eager, willing)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944688"/>
            <a:ext cx="4425950" cy="4989512"/>
          </a:xfrm>
          <a:ln/>
        </p:spPr>
        <p:txBody>
          <a:bodyPr tIns="0"/>
          <a:lstStyle/>
          <a:p>
            <a:pPr marL="430213" indent="-323850" algn="ctr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400">
                <a:solidFill>
                  <a:srgbClr val="800000"/>
                </a:solidFill>
                <a:latin typeface="Arial Black" panose="020B0A04020102020204" pitchFamily="34" charset="0"/>
              </a:rPr>
              <a:t>Infinitive form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256213" y="1995488"/>
            <a:ext cx="4425950" cy="4989512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 b="1">
                <a:solidFill>
                  <a:srgbClr val="008000"/>
                </a:solidFill>
                <a:latin typeface="Arial Black" panose="020B0A04020102020204" pitchFamily="34" charset="0"/>
              </a:rPr>
              <a:t>Jane is always willing </a:t>
            </a:r>
            <a:r>
              <a:rPr lang="ru-RU" altLang="ru-RU" sz="4000" b="1" u="sng">
                <a:solidFill>
                  <a:srgbClr val="008000"/>
                </a:solidFill>
                <a:latin typeface="Arial Black" panose="020B0A04020102020204" pitchFamily="34" charset="0"/>
              </a:rPr>
              <a:t>to help</a:t>
            </a:r>
            <a:r>
              <a:rPr lang="ru-RU" altLang="ru-RU" sz="4000" b="1">
                <a:solidFill>
                  <a:srgbClr val="008000"/>
                </a:solidFill>
                <a:latin typeface="Arial Black" panose="020B0A04020102020204" pitchFamily="34" charset="0"/>
              </a:rPr>
              <a:t>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 b="1">
                <a:solidFill>
                  <a:srgbClr val="008000"/>
                </a:solidFill>
                <a:latin typeface="Arial Black" panose="020B0A04020102020204" pitchFamily="34" charset="0"/>
              </a:rPr>
              <a:t>You are lucky </a:t>
            </a:r>
            <a:r>
              <a:rPr lang="ru-RU" altLang="ru-RU" sz="4000" b="1" u="sng">
                <a:solidFill>
                  <a:srgbClr val="008000"/>
                </a:solidFill>
                <a:latin typeface="Arial Black" panose="020B0A04020102020204" pitchFamily="34" charset="0"/>
              </a:rPr>
              <a:t>to win</a:t>
            </a:r>
            <a:r>
              <a:rPr lang="ru-RU" altLang="ru-RU" sz="4000" b="1">
                <a:solidFill>
                  <a:srgbClr val="008000"/>
                </a:solidFill>
                <a:latin typeface="Arial Black" panose="020B0A04020102020204" pitchFamily="34" charset="0"/>
              </a:rPr>
              <a:t> the first prize.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3) To show purpose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828040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400">
                <a:solidFill>
                  <a:srgbClr val="800000"/>
                </a:solidFill>
                <a:latin typeface="Arial Black" panose="020B0A04020102020204" pitchFamily="34" charset="0"/>
              </a:rPr>
              <a:t>Infinitive form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144463" y="3384550"/>
            <a:ext cx="9936162" cy="3375025"/>
          </a:xfrm>
          <a:ln/>
        </p:spPr>
        <p:txBody>
          <a:bodyPr tIns="0"/>
          <a:lstStyle/>
          <a:p>
            <a:pPr marL="431800" indent="-322263" algn="ctr">
              <a:lnSpc>
                <a:spcPct val="118000"/>
              </a:lnSpc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  <a:tab pos="9410700" algn="l"/>
              </a:tabLst>
            </a:pPr>
            <a:r>
              <a:rPr lang="ru-RU" altLang="ru-RU" sz="4800">
                <a:solidFill>
                  <a:srgbClr val="008000"/>
                </a:solidFill>
                <a:latin typeface="Arial Black" panose="020B0A04020102020204" pitchFamily="34" charset="0"/>
              </a:rPr>
              <a:t>He uses his car </a:t>
            </a:r>
            <a:r>
              <a:rPr lang="ru-RU" altLang="ru-RU" sz="4800" u="sng">
                <a:solidFill>
                  <a:srgbClr val="008000"/>
                </a:solidFill>
                <a:latin typeface="Arial Black" panose="020B0A04020102020204" pitchFamily="34" charset="0"/>
              </a:rPr>
              <a:t>to get</a:t>
            </a:r>
            <a:r>
              <a:rPr lang="ru-RU" altLang="ru-RU" sz="4800">
                <a:solidFill>
                  <a:srgbClr val="008000"/>
                </a:solidFill>
                <a:latin typeface="Arial Black" panose="020B0A04020102020204" pitchFamily="34" charset="0"/>
              </a:rPr>
              <a:t> home.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50813"/>
            <a:ext cx="9070975" cy="1941512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4) After certain verbs (decide, appear, expect, hope, promise, want, plan, refuse, etc.)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1800" y="2160588"/>
            <a:ext cx="4425950" cy="4989512"/>
          </a:xfrm>
          <a:ln/>
        </p:spPr>
        <p:txBody>
          <a:bodyPr tIns="0"/>
          <a:lstStyle/>
          <a:p>
            <a:pPr marL="431800" indent="-322263">
              <a:lnSpc>
                <a:spcPct val="118000"/>
              </a:lnSpc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Infinitive form</a:t>
            </a:r>
          </a:p>
          <a:p>
            <a:pPr marL="431800" indent="-322263" algn="ctr">
              <a:lnSpc>
                <a:spcPct val="118000"/>
              </a:lnSpc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ru-RU" altLang="ru-RU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altLang="ru-RU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altLang="ru-RU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altLang="ru-RU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altLang="ru-RU" sz="2600">
                <a:latin typeface="Arial Black" panose="020B0A04020102020204" pitchFamily="34" charset="0"/>
              </a:rPr>
              <a:t>(само действие будет относиться к будущему)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5151438" y="2376488"/>
            <a:ext cx="4711700" cy="4421187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3600">
                <a:solidFill>
                  <a:srgbClr val="008000"/>
                </a:solidFill>
                <a:latin typeface="Arial Black" panose="020B0A04020102020204" pitchFamily="34" charset="0"/>
              </a:rPr>
              <a:t>They are planning </a:t>
            </a:r>
            <a:r>
              <a:rPr lang="ru-RU" altLang="ru-RU" sz="3600" u="sng">
                <a:solidFill>
                  <a:srgbClr val="008000"/>
                </a:solidFill>
                <a:latin typeface="Arial Black" panose="020B0A04020102020204" pitchFamily="34" charset="0"/>
              </a:rPr>
              <a:t>to go</a:t>
            </a:r>
            <a:r>
              <a:rPr lang="ru-RU" altLang="ru-RU" sz="3600">
                <a:solidFill>
                  <a:srgbClr val="008000"/>
                </a:solidFill>
                <a:latin typeface="Arial Black" panose="020B0A04020102020204" pitchFamily="34" charset="0"/>
              </a:rPr>
              <a:t> on holiday.</a:t>
            </a:r>
          </a:p>
          <a:p>
            <a:pPr marL="430213" indent="-323850">
              <a:lnSpc>
                <a:spcPct val="118000"/>
              </a:lnSpc>
              <a:buClrTx/>
              <a:buSzPct val="45000"/>
              <a:buFontTx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endParaRPr lang="ru-RU" altLang="ru-RU" sz="3600">
              <a:solidFill>
                <a:srgbClr val="008000"/>
              </a:solidFill>
              <a:latin typeface="Arial Black" panose="020B0A04020102020204" pitchFamily="34" charset="0"/>
            </a:endParaRP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3600">
                <a:solidFill>
                  <a:srgbClr val="008000"/>
                </a:solidFill>
                <a:latin typeface="Arial Black" panose="020B0A04020102020204" pitchFamily="34" charset="0"/>
              </a:rPr>
              <a:t>He refused </a:t>
            </a:r>
          </a:p>
          <a:p>
            <a:pPr marL="430213" indent="-323850">
              <a:lnSpc>
                <a:spcPct val="118000"/>
              </a:lnSpc>
              <a:buClrTx/>
              <a:buSzPct val="45000"/>
              <a:buFontTx/>
              <a:buNone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3600" u="sng">
                <a:solidFill>
                  <a:srgbClr val="008000"/>
                </a:solidFill>
                <a:latin typeface="Arial Black" panose="020B0A04020102020204" pitchFamily="34" charset="0"/>
              </a:rPr>
              <a:t>to join</a:t>
            </a:r>
            <a:r>
              <a:rPr lang="ru-RU" altLang="ru-RU" sz="3600">
                <a:solidFill>
                  <a:srgbClr val="008000"/>
                </a:solidFill>
                <a:latin typeface="Arial Black" panose="020B0A04020102020204" pitchFamily="34" charset="0"/>
              </a:rPr>
              <a:t> the team.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5) After prepositions (object)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>
                <a:solidFill>
                  <a:srgbClr val="800000"/>
                </a:solidFill>
                <a:latin typeface="Arial Black" panose="020B0A04020102020204" pitchFamily="34" charset="0"/>
              </a:rPr>
              <a:t>-ing form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3311525" y="1768475"/>
            <a:ext cx="6265863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400">
                <a:solidFill>
                  <a:srgbClr val="008000"/>
                </a:solidFill>
                <a:latin typeface="Arial Black" panose="020B0A04020102020204" pitchFamily="34" charset="0"/>
              </a:rPr>
              <a:t>Mark insisted on </a:t>
            </a:r>
            <a:r>
              <a:rPr lang="ru-RU" altLang="ru-RU" sz="4400" u="sng">
                <a:solidFill>
                  <a:srgbClr val="008000"/>
                </a:solidFill>
                <a:latin typeface="Arial Black" panose="020B0A04020102020204" pitchFamily="34" charset="0"/>
              </a:rPr>
              <a:t>paying</a:t>
            </a:r>
            <a:r>
              <a:rPr lang="ru-RU" altLang="ru-RU" sz="4400">
                <a:solidFill>
                  <a:srgbClr val="008000"/>
                </a:solidFill>
                <a:latin typeface="Arial Black" panose="020B0A04020102020204" pitchFamily="34" charset="0"/>
              </a:rPr>
              <a:t> for dinner.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400">
                <a:solidFill>
                  <a:srgbClr val="008000"/>
                </a:solidFill>
                <a:latin typeface="Arial Black" panose="020B0A04020102020204" pitchFamily="34" charset="0"/>
              </a:rPr>
              <a:t>My granny is good at </a:t>
            </a:r>
            <a:r>
              <a:rPr lang="ru-RU" altLang="ru-RU" sz="4400" u="sng">
                <a:solidFill>
                  <a:srgbClr val="008000"/>
                </a:solidFill>
                <a:latin typeface="Arial Black" panose="020B0A04020102020204" pitchFamily="34" charset="0"/>
              </a:rPr>
              <a:t>making</a:t>
            </a:r>
            <a:r>
              <a:rPr lang="ru-RU" altLang="ru-RU" sz="4400">
                <a:solidFill>
                  <a:srgbClr val="008000"/>
                </a:solidFill>
                <a:latin typeface="Arial Black" panose="020B0A04020102020204" pitchFamily="34" charset="0"/>
              </a:rPr>
              <a:t> cakes.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6) As a noun (subject)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>
                <a:solidFill>
                  <a:srgbClr val="800000"/>
                </a:solidFill>
                <a:latin typeface="Arial Black" panose="020B0A04020102020204" pitchFamily="34" charset="0"/>
              </a:rPr>
              <a:t>-ing form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144463" y="2786063"/>
            <a:ext cx="9720262" cy="4989512"/>
          </a:xfrm>
          <a:ln/>
        </p:spPr>
        <p:txBody>
          <a:bodyPr tIns="0"/>
          <a:lstStyle/>
          <a:p>
            <a:pPr marL="430213" indent="-323850" algn="ctr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  <a:tab pos="9410700" algn="l"/>
              </a:tabLst>
            </a:pPr>
            <a:r>
              <a:rPr lang="ru-RU" altLang="ru-RU" sz="4000" u="sng">
                <a:solidFill>
                  <a:srgbClr val="008000"/>
                </a:solidFill>
                <a:latin typeface="Arial Black" panose="020B0A04020102020204" pitchFamily="34" charset="0"/>
              </a:rPr>
              <a:t>Swimming</a:t>
            </a: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 is a good form of exercise.</a:t>
            </a:r>
            <a:r>
              <a:rPr lang="ru-RU" altLang="ru-RU" sz="4800">
                <a:solidFill>
                  <a:srgbClr val="008000"/>
                </a:solidFill>
                <a:latin typeface="Arial Black" panose="020B0A04020102020204" pitchFamily="34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301625"/>
            <a:ext cx="10080625" cy="126206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</a:pPr>
            <a:r>
              <a:rPr lang="ru-RU" alt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7) After expressions (to be busy, it's no use, it's no good, it's (not) worth, can't help, etc.)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>
                <a:solidFill>
                  <a:srgbClr val="800000"/>
                </a:solidFill>
                <a:latin typeface="Arial Black" panose="020B0A04020102020204" pitchFamily="34" charset="0"/>
              </a:rPr>
              <a:t>-ing form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3887788" y="1768475"/>
            <a:ext cx="5975350" cy="4989513"/>
          </a:xfrm>
          <a:ln/>
        </p:spPr>
        <p:txBody>
          <a:bodyPr tIns="0"/>
          <a:lstStyle/>
          <a:p>
            <a:pPr marL="430213" indent="-323850" algn="ctr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He was busy </a:t>
            </a:r>
            <a:r>
              <a:rPr lang="ru-RU" altLang="ru-RU" sz="4000" u="sng">
                <a:solidFill>
                  <a:srgbClr val="008000"/>
                </a:solidFill>
                <a:latin typeface="Arial Black" panose="020B0A04020102020204" pitchFamily="34" charset="0"/>
              </a:rPr>
              <a:t>doing</a:t>
            </a: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 his homework right now.</a:t>
            </a:r>
          </a:p>
          <a:p>
            <a:pPr marL="430213" indent="-323850" algn="ctr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I can't help </a:t>
            </a:r>
            <a:r>
              <a:rPr lang="ru-RU" altLang="ru-RU" sz="4000" u="sng">
                <a:solidFill>
                  <a:srgbClr val="008000"/>
                </a:solidFill>
                <a:latin typeface="Arial Black" panose="020B0A04020102020204" pitchFamily="34" charset="0"/>
              </a:rPr>
              <a:t>laughing</a:t>
            </a: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 at his joke.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31800" y="295275"/>
            <a:ext cx="9070975" cy="2589213"/>
          </a:xfrm>
          <a:ln/>
        </p:spPr>
        <p:txBody>
          <a:bodyPr/>
          <a:lstStyle/>
          <a:p>
            <a:pPr>
              <a:lnSpc>
                <a:spcPct val="118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ru-RU" sz="36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8) After certain verbs (admit, fancy, deny, start, continue, imagine, avoid, suggest, go(for activities), spend, waste, etc.)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3362325"/>
            <a:ext cx="4425950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400">
                <a:solidFill>
                  <a:srgbClr val="800000"/>
                </a:solidFill>
                <a:latin typeface="Arial Black" panose="020B0A04020102020204" pitchFamily="34" charset="0"/>
              </a:rPr>
              <a:t>-ing form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4679950" y="3095625"/>
            <a:ext cx="5256213" cy="4989513"/>
          </a:xfrm>
          <a:ln/>
        </p:spPr>
        <p:txBody>
          <a:bodyPr tIns="0"/>
          <a:lstStyle/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He continued </a:t>
            </a:r>
            <a:r>
              <a:rPr lang="ru-RU" altLang="ru-RU" sz="4000" u="sng">
                <a:solidFill>
                  <a:srgbClr val="008000"/>
                </a:solidFill>
                <a:latin typeface="Arial Black" panose="020B0A04020102020204" pitchFamily="34" charset="0"/>
              </a:rPr>
              <a:t>reading</a:t>
            </a: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 at night.</a:t>
            </a:r>
          </a:p>
          <a:p>
            <a:pPr marL="430213" indent="-323850">
              <a:lnSpc>
                <a:spcPct val="118000"/>
              </a:lnSpc>
              <a:buSzPct val="45000"/>
              <a:buFont typeface="Wingdings" panose="05000000000000000000" pitchFamily="2" charset="2"/>
              <a:buChar char=""/>
              <a:tabLst>
                <a:tab pos="430213" algn="l"/>
                <a:tab pos="534988" algn="l"/>
                <a:tab pos="984250" algn="l"/>
                <a:tab pos="1433513" algn="l"/>
                <a:tab pos="1882775" algn="l"/>
                <a:tab pos="2332038" algn="l"/>
                <a:tab pos="2781300" algn="l"/>
                <a:tab pos="3230563" algn="l"/>
                <a:tab pos="3679825" algn="l"/>
                <a:tab pos="4129088" algn="l"/>
                <a:tab pos="4578350" algn="l"/>
                <a:tab pos="5027613" algn="l"/>
                <a:tab pos="5476875" algn="l"/>
                <a:tab pos="5926138" algn="l"/>
                <a:tab pos="6375400" algn="l"/>
                <a:tab pos="6824663" algn="l"/>
                <a:tab pos="7273925" algn="l"/>
                <a:tab pos="7723188" algn="l"/>
                <a:tab pos="8172450" algn="l"/>
                <a:tab pos="8621713" algn="l"/>
                <a:tab pos="9070975" algn="l"/>
              </a:tabLst>
            </a:pP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He spent 4 hours </a:t>
            </a:r>
            <a:r>
              <a:rPr lang="ru-RU" altLang="ru-RU" sz="4000" u="sng">
                <a:solidFill>
                  <a:srgbClr val="008000"/>
                </a:solidFill>
                <a:latin typeface="Arial Black" panose="020B0A04020102020204" pitchFamily="34" charset="0"/>
              </a:rPr>
              <a:t>watching</a:t>
            </a:r>
            <a:r>
              <a:rPr lang="ru-RU" altLang="ru-RU" sz="4000">
                <a:solidFill>
                  <a:srgbClr val="008000"/>
                </a:solidFill>
                <a:latin typeface="Arial Black" panose="020B0A04020102020204" pitchFamily="34" charset="0"/>
              </a:rPr>
              <a:t> this film.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Arial Unicode MS" panose="020B0604020202020204" pitchFamily="34" charset="-128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34453</TotalTime>
  <Words>562</Words>
  <Application>Microsoft Office PowerPoint</Application>
  <PresentationFormat>Произвольный</PresentationFormat>
  <Paragraphs>107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 Unicode MS</vt:lpstr>
      <vt:lpstr>Arial</vt:lpstr>
      <vt:lpstr>Arial Black</vt:lpstr>
      <vt:lpstr>Times New Roman</vt:lpstr>
      <vt:lpstr>Wingdings</vt:lpstr>
      <vt:lpstr>Тема Office</vt:lpstr>
      <vt:lpstr>Infinitive and -ing forms</vt:lpstr>
      <vt:lpstr>1) After modal verbs:</vt:lpstr>
      <vt:lpstr>2) After adjectives (glad, happy, sad, lucky, eager, willing)</vt:lpstr>
      <vt:lpstr>3) To show purpose</vt:lpstr>
      <vt:lpstr>4) After certain verbs (decide, appear, expect, hope, promise, want, plan, refuse, etc.)</vt:lpstr>
      <vt:lpstr>5) After prepositions (object)</vt:lpstr>
      <vt:lpstr>6) As a noun (subject)</vt:lpstr>
      <vt:lpstr>7) After expressions (to be busy, it's no use, it's no good, it's (not) worth, can't help, etc.)</vt:lpstr>
      <vt:lpstr>8) After certain verbs (admit, fancy, deny, start, continue, imagine, avoid, suggest, go(for activities), spend, waste, etc.)</vt:lpstr>
      <vt:lpstr>Forget</vt:lpstr>
      <vt:lpstr>Remember</vt:lpstr>
      <vt:lpstr>Mean</vt:lpstr>
      <vt:lpstr>Regret</vt:lpstr>
      <vt:lpstr>Try</vt:lpstr>
      <vt:lpstr>Stop</vt:lpstr>
      <vt:lpstr>Go on</vt:lpstr>
      <vt:lpstr>Hate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Infinitive and -ing forms.</dc:title>
  <dc:creator>user</dc:creator>
  <cp:lastModifiedBy>user</cp:lastModifiedBy>
  <cp:revision>3</cp:revision>
  <cp:lastPrinted>1601-01-01T00:00:00Z</cp:lastPrinted>
  <dcterms:created xsi:type="dcterms:W3CDTF">2016-01-14T14:50:10Z</dcterms:created>
  <dcterms:modified xsi:type="dcterms:W3CDTF">2019-12-25T06:04:01Z</dcterms:modified>
</cp:coreProperties>
</file>