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48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0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09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5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1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5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25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24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37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86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6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18DE-B897-4BF5-BBCC-156D84E4B6D2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F39F-B072-43D0-BA46-19B4F135BA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9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9850"/>
            <a:ext cx="9144000" cy="168907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compare and contrast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438205"/>
            <a:ext cx="6035040" cy="339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32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Introduction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going to talk about ….</a:t>
            </a:r>
          </a:p>
          <a:p>
            <a:r>
              <a:rPr lang="en-US" dirty="0" smtClean="0"/>
              <a:t>My topic today is …..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There is a number of similarities and differences.</a:t>
            </a:r>
          </a:p>
          <a:p>
            <a:r>
              <a:rPr lang="en-US" dirty="0" smtClean="0"/>
              <a:t>I can identify certain differences as well as similarities.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Let me start with …</a:t>
            </a:r>
          </a:p>
          <a:p>
            <a:r>
              <a:rPr lang="en-US" dirty="0" smtClean="0"/>
              <a:t>I’d like to begin with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69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don’t we compare …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5335" y="1825625"/>
            <a:ext cx="698132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469"/>
          </a:xfrm>
        </p:spPr>
        <p:txBody>
          <a:bodyPr/>
          <a:lstStyle/>
          <a:p>
            <a:pPr algn="ctr"/>
            <a:r>
              <a:rPr lang="en-US" b="1" dirty="0" smtClean="0"/>
              <a:t>Similarities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5049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Pattern 1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3600" dirty="0" smtClean="0"/>
              <a:t>Both      cats and dogs are great pets.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</a:t>
            </a:r>
            <a:r>
              <a:rPr lang="en-US" sz="2000" dirty="0" smtClean="0"/>
              <a:t>noun                      </a:t>
            </a:r>
            <a:r>
              <a:rPr lang="en-US" sz="2000" dirty="0" err="1" smtClean="0"/>
              <a:t>noun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Like          cats ,  dogs are great pets.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noun            </a:t>
            </a:r>
            <a:r>
              <a:rPr lang="en-US" sz="2000" dirty="0" err="1" smtClean="0"/>
              <a:t>noun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088107"/>
            <a:ext cx="1017896" cy="53226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ыгнутая вправо стрелка 16"/>
          <p:cNvSpPr/>
          <p:nvPr/>
        </p:nvSpPr>
        <p:spPr>
          <a:xfrm rot="16200000">
            <a:off x="1881591" y="1095172"/>
            <a:ext cx="507591" cy="1478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право стрелка 17"/>
          <p:cNvSpPr/>
          <p:nvPr/>
        </p:nvSpPr>
        <p:spPr>
          <a:xfrm rot="16200000">
            <a:off x="2925261" y="388309"/>
            <a:ext cx="507591" cy="29166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377440" y="2620370"/>
            <a:ext cx="801616" cy="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053840" y="2620370"/>
            <a:ext cx="801616" cy="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887298" y="3936723"/>
            <a:ext cx="1017896" cy="53226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661167" y="4504978"/>
            <a:ext cx="801616" cy="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881499" y="4504978"/>
            <a:ext cx="801616" cy="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Выгнутая вправо стрелка 24"/>
          <p:cNvSpPr/>
          <p:nvPr/>
        </p:nvSpPr>
        <p:spPr>
          <a:xfrm rot="16200000">
            <a:off x="1939366" y="2909287"/>
            <a:ext cx="507591" cy="147828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 rot="16200000">
            <a:off x="2472337" y="2089713"/>
            <a:ext cx="665166" cy="295477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462783" y="4202854"/>
            <a:ext cx="319922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07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8" grpId="0" animBg="1"/>
      <p:bldP spid="22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469"/>
          </a:xfrm>
        </p:spPr>
        <p:txBody>
          <a:bodyPr/>
          <a:lstStyle/>
          <a:p>
            <a:pPr algn="ctr"/>
            <a:r>
              <a:rPr lang="en-US" b="1" dirty="0" smtClean="0"/>
              <a:t>Similarities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5594"/>
            <a:ext cx="10515600" cy="504967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Pattern 2</a:t>
            </a:r>
          </a:p>
          <a:p>
            <a:pPr marL="0" indent="0">
              <a:buNone/>
            </a:pPr>
            <a:r>
              <a:rPr lang="en-US" sz="3600" dirty="0" smtClean="0"/>
              <a:t>Cats love playing with children.</a:t>
            </a:r>
          </a:p>
          <a:p>
            <a:pPr marL="0" indent="0">
              <a:buNone/>
            </a:pPr>
            <a:r>
              <a:rPr lang="en-US" sz="3600" dirty="0" smtClean="0"/>
              <a:t>Similarly  ,</a:t>
            </a:r>
          </a:p>
          <a:p>
            <a:pPr marL="0" indent="0">
              <a:buNone/>
            </a:pPr>
            <a:r>
              <a:rPr lang="en-US" sz="3600" dirty="0" smtClean="0"/>
              <a:t>In the same way  ,          dogs are excellent companions </a:t>
            </a:r>
          </a:p>
          <a:p>
            <a:pPr marL="0" indent="0">
              <a:buNone/>
            </a:pPr>
            <a:r>
              <a:rPr lang="en-US" sz="3600" dirty="0" smtClean="0"/>
              <a:t>Likewise  ,                         for kids.</a:t>
            </a:r>
          </a:p>
          <a:p>
            <a:pPr marL="0" indent="0">
              <a:buNone/>
            </a:pPr>
            <a:r>
              <a:rPr lang="en-US" sz="3600" dirty="0" smtClean="0"/>
              <a:t>In comparison*  ,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2000" b="1" dirty="0" smtClean="0"/>
              <a:t>* Is used for both similarities and differences 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27" name="Овал 26"/>
          <p:cNvSpPr/>
          <p:nvPr/>
        </p:nvSpPr>
        <p:spPr>
          <a:xfrm>
            <a:off x="2578863" y="2684780"/>
            <a:ext cx="319922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57143" y="3227494"/>
            <a:ext cx="319922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578863" y="3894861"/>
            <a:ext cx="319922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897182" y="4500248"/>
            <a:ext cx="319922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639448" y="2373959"/>
            <a:ext cx="493708" cy="2401082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06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5" grpId="0" animBg="1"/>
      <p:bldP spid="16" grpId="0" animBg="1"/>
      <p:bldP spid="19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/>
          <a:lstStyle/>
          <a:p>
            <a:pPr algn="ctr"/>
            <a:r>
              <a:rPr lang="en-US" b="1" dirty="0" smtClean="0"/>
              <a:t>Similarities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4960"/>
            <a:ext cx="10515600" cy="4515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Pattern 3</a:t>
            </a:r>
          </a:p>
          <a:p>
            <a:pPr marL="0" indent="0">
              <a:buNone/>
            </a:pPr>
            <a:r>
              <a:rPr lang="en-US" sz="3600" dirty="0" smtClean="0"/>
              <a:t>Dogs are similar </a:t>
            </a:r>
            <a:r>
              <a:rPr lang="en-US" sz="3600" b="1" dirty="0" smtClean="0"/>
              <a:t>to </a:t>
            </a:r>
            <a:r>
              <a:rPr lang="en-US" sz="3600" dirty="0" smtClean="0"/>
              <a:t> cats … </a:t>
            </a:r>
          </a:p>
          <a:p>
            <a:pPr marL="0" indent="0">
              <a:buNone/>
            </a:pPr>
            <a:r>
              <a:rPr lang="en-US" sz="3600" dirty="0" smtClean="0"/>
              <a:t>Dogs are the same </a:t>
            </a:r>
            <a:r>
              <a:rPr lang="en-US" sz="3600" b="1" dirty="0" smtClean="0"/>
              <a:t>as</a:t>
            </a:r>
            <a:r>
              <a:rPr lang="en-US" sz="3600" dirty="0" smtClean="0"/>
              <a:t> cats …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                       … when it comes to healthcare.</a:t>
            </a:r>
          </a:p>
          <a:p>
            <a:pPr marL="0" indent="0">
              <a:buNone/>
            </a:pPr>
            <a:r>
              <a:rPr lang="en-US" sz="3600" dirty="0" smtClean="0"/>
              <a:t>                       … when we talk about cleaning after them.</a:t>
            </a:r>
          </a:p>
          <a:p>
            <a:pPr marL="0" indent="0">
              <a:buNone/>
            </a:pPr>
            <a:r>
              <a:rPr lang="en-US" sz="3600" dirty="0" smtClean="0"/>
              <a:t>                       … speaking about some habits.  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38324" y="2115282"/>
            <a:ext cx="2575560" cy="53226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38324" y="2784705"/>
            <a:ext cx="2984196" cy="53226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712268" y="4495800"/>
            <a:ext cx="3237172" cy="2957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727508" y="5103292"/>
            <a:ext cx="3648652" cy="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712268" y="5710785"/>
            <a:ext cx="2810452" cy="29570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8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835"/>
          </a:xfrm>
        </p:spPr>
        <p:txBody>
          <a:bodyPr/>
          <a:lstStyle/>
          <a:p>
            <a:pPr algn="ctr"/>
            <a:r>
              <a:rPr lang="en-US" b="1" dirty="0" smtClean="0"/>
              <a:t>Differences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3960"/>
            <a:ext cx="10515600" cy="497300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Pattern 1</a:t>
            </a:r>
          </a:p>
          <a:p>
            <a:pPr marL="0" indent="0">
              <a:buNone/>
            </a:pPr>
            <a:r>
              <a:rPr lang="en-US" sz="3600" dirty="0" smtClean="0"/>
              <a:t>Dogs can live indoors and outdoors  ,   whereas / while cats usually stay in the house.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Pattern 2</a:t>
            </a:r>
          </a:p>
          <a:p>
            <a:pPr marL="0" indent="0">
              <a:buNone/>
            </a:pPr>
            <a:r>
              <a:rPr lang="en-US" sz="3600" dirty="0" smtClean="0"/>
              <a:t>On the one hand   ,  cats are lazy and sleep a lot.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3600" dirty="0" smtClean="0"/>
              <a:t>On the other hand    ,   they are skillful hunters.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12404" y="1726532"/>
            <a:ext cx="3304236" cy="6325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513320" y="2042795"/>
            <a:ext cx="399084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38200" y="3731008"/>
            <a:ext cx="3304236" cy="6325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4617449"/>
            <a:ext cx="3703320" cy="63252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174338" y="4114221"/>
            <a:ext cx="399084" cy="26613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648200" y="5105512"/>
            <a:ext cx="399084" cy="2889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07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4555"/>
          </a:xfrm>
        </p:spPr>
        <p:txBody>
          <a:bodyPr/>
          <a:lstStyle/>
          <a:p>
            <a:pPr algn="ctr"/>
            <a:r>
              <a:rPr lang="en-US" b="1" dirty="0" smtClean="0"/>
              <a:t>Differences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9680"/>
            <a:ext cx="10515600" cy="492728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Pattern 3</a:t>
            </a:r>
          </a:p>
          <a:p>
            <a:pPr marL="0" indent="0">
              <a:buNone/>
            </a:pPr>
            <a:r>
              <a:rPr lang="en-US" sz="3600" dirty="0" smtClean="0"/>
              <a:t>Though                     cats are                     they can</a:t>
            </a:r>
          </a:p>
          <a:p>
            <a:pPr marL="0" indent="0">
              <a:buNone/>
            </a:pPr>
            <a:r>
              <a:rPr lang="en-US" sz="3600" dirty="0" smtClean="0"/>
              <a:t>Although                  domestic           ,        survive</a:t>
            </a:r>
          </a:p>
          <a:p>
            <a:pPr marL="0" indent="0">
              <a:buNone/>
            </a:pPr>
            <a:r>
              <a:rPr lang="en-US" sz="3600" dirty="0" smtClean="0"/>
              <a:t>Even though            animals                     in the wild</a:t>
            </a:r>
            <a:endParaRPr lang="ru-RU" sz="36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587888" y="1810079"/>
            <a:ext cx="493708" cy="1725601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6337576" y="1810078"/>
            <a:ext cx="493708" cy="1725601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119072" y="2672878"/>
            <a:ext cx="439968" cy="3141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1810078"/>
            <a:ext cx="2486112" cy="190848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58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ctr"/>
            <a:r>
              <a:rPr lang="en-US" dirty="0"/>
              <a:t>Differences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4652"/>
            <a:ext cx="10515600" cy="4962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Pattern 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Despite          having excellent</a:t>
            </a:r>
          </a:p>
          <a:p>
            <a:pPr marL="0" indent="0">
              <a:buNone/>
            </a:pPr>
            <a:r>
              <a:rPr lang="en-US" sz="3600" dirty="0" smtClean="0"/>
              <a:t>In spite of      hunting skills //                    ,  cats </a:t>
            </a:r>
            <a:r>
              <a:rPr lang="en-US" sz="3600" dirty="0"/>
              <a:t>are lazy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 excellent </a:t>
            </a:r>
            <a:r>
              <a:rPr lang="en-US" sz="3600" dirty="0"/>
              <a:t>hunting skills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</a:t>
            </a:r>
            <a:r>
              <a:rPr lang="en-US" b="1" dirty="0" smtClean="0"/>
              <a:t>Gerund (</a:t>
            </a:r>
            <a:r>
              <a:rPr lang="en-US" b="1" dirty="0" err="1" smtClean="0"/>
              <a:t>V+ing</a:t>
            </a:r>
            <a:r>
              <a:rPr lang="en-US" b="1" dirty="0" smtClean="0"/>
              <a:t>) // Noun</a:t>
            </a:r>
            <a:endParaRPr lang="en-US" sz="3600" b="1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                   </a:t>
            </a:r>
            <a:endParaRPr lang="ru-RU" sz="36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852383" y="2064178"/>
            <a:ext cx="273870" cy="1725601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7590430" y="2064178"/>
            <a:ext cx="319297" cy="2275810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183597" y="3149374"/>
            <a:ext cx="439968" cy="31416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38200" y="2251356"/>
            <a:ext cx="2014183" cy="12297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3242559" y="2756848"/>
            <a:ext cx="1624007" cy="7961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646460" y="4080681"/>
            <a:ext cx="943970" cy="2275"/>
          </a:xfrm>
          <a:prstGeom prst="line">
            <a:avLst/>
          </a:prstGeom>
          <a:ln w="825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53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247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How to compare and contrast</vt:lpstr>
      <vt:lpstr>Introduction</vt:lpstr>
      <vt:lpstr>Why don’t we compare … </vt:lpstr>
      <vt:lpstr>Similarities </vt:lpstr>
      <vt:lpstr>Similarities </vt:lpstr>
      <vt:lpstr>Similarities </vt:lpstr>
      <vt:lpstr>Differences</vt:lpstr>
      <vt:lpstr>Differences</vt:lpstr>
      <vt:lpstr>Differences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compare and contrast</dc:title>
  <dc:creator>Алексей</dc:creator>
  <cp:lastModifiedBy>user</cp:lastModifiedBy>
  <cp:revision>13</cp:revision>
  <dcterms:created xsi:type="dcterms:W3CDTF">2018-03-14T14:11:41Z</dcterms:created>
  <dcterms:modified xsi:type="dcterms:W3CDTF">2019-12-24T10:16:20Z</dcterms:modified>
</cp:coreProperties>
</file>