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 id="2147483695" r:id="rId2"/>
  </p:sldMasterIdLst>
  <p:notesMasterIdLst>
    <p:notesMasterId r:id="rId17"/>
  </p:notesMasterIdLst>
  <p:handoutMasterIdLst>
    <p:handoutMasterId r:id="rId18"/>
  </p:handoutMasterIdLst>
  <p:sldIdLst>
    <p:sldId id="264" r:id="rId3"/>
    <p:sldId id="265" r:id="rId4"/>
    <p:sldId id="266" r:id="rId5"/>
    <p:sldId id="267" r:id="rId6"/>
    <p:sldId id="280" r:id="rId7"/>
    <p:sldId id="281" r:id="rId8"/>
    <p:sldId id="278" r:id="rId9"/>
    <p:sldId id="268" r:id="rId10"/>
    <p:sldId id="269" r:id="rId11"/>
    <p:sldId id="272" r:id="rId12"/>
    <p:sldId id="270" r:id="rId13"/>
    <p:sldId id="271" r:id="rId14"/>
    <p:sldId id="273" r:id="rId15"/>
    <p:sldId id="274" r:id="rId16"/>
  </p:sldIdLst>
  <p:sldSz cx="9144000" cy="6858000" type="screen4x3"/>
  <p:notesSz cx="6954838" cy="93091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r" defTabSz="914400" rtl="1" eaLnBrk="1" latinLnBrk="0" hangingPunct="1">
      <a:defRPr kern="1200">
        <a:solidFill>
          <a:schemeClr val="tx1"/>
        </a:solidFill>
        <a:latin typeface="Arial" charset="0"/>
        <a:ea typeface="+mn-ea"/>
        <a:cs typeface="+mn-cs"/>
      </a:defRPr>
    </a:lvl6pPr>
    <a:lvl7pPr marL="2743200" algn="r" defTabSz="914400" rtl="1" eaLnBrk="1" latinLnBrk="0" hangingPunct="1">
      <a:defRPr kern="1200">
        <a:solidFill>
          <a:schemeClr val="tx1"/>
        </a:solidFill>
        <a:latin typeface="Arial" charset="0"/>
        <a:ea typeface="+mn-ea"/>
        <a:cs typeface="+mn-cs"/>
      </a:defRPr>
    </a:lvl7pPr>
    <a:lvl8pPr marL="3200400" algn="r" defTabSz="914400" rtl="1" eaLnBrk="1" latinLnBrk="0" hangingPunct="1">
      <a:defRPr kern="1200">
        <a:solidFill>
          <a:schemeClr val="tx1"/>
        </a:solidFill>
        <a:latin typeface="Arial" charset="0"/>
        <a:ea typeface="+mn-ea"/>
        <a:cs typeface="+mn-cs"/>
      </a:defRPr>
    </a:lvl8pPr>
    <a:lvl9pPr marL="3657600" algn="r" defTabSz="914400" rtl="1"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33CCCC"/>
    <a:srgbClr val="3399FF"/>
    <a:srgbClr val="33CC33"/>
    <a:srgbClr val="6600CC"/>
    <a:srgbClr val="3333CC"/>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3" autoAdjust="0"/>
    <p:restoredTop sz="94751" autoAdjust="0"/>
  </p:normalViewPr>
  <p:slideViewPr>
    <p:cSldViewPr>
      <p:cViewPr varScale="1">
        <p:scale>
          <a:sx n="70" d="100"/>
          <a:sy n="70" d="100"/>
        </p:scale>
        <p:origin x="138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13763" cy="465455"/>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eaLnBrk="1" hangingPunct="1">
              <a:defRPr sz="1200">
                <a:latin typeface="Times New Roman" pitchFamily="18" charset="0"/>
              </a:defRPr>
            </a:lvl1pPr>
          </a:lstStyle>
          <a:p>
            <a:endParaRPr lang="en-US"/>
          </a:p>
        </p:txBody>
      </p:sp>
      <p:sp>
        <p:nvSpPr>
          <p:cNvPr id="12291" name="Rectangle 3"/>
          <p:cNvSpPr>
            <a:spLocks noGrp="1" noChangeArrowheads="1"/>
          </p:cNvSpPr>
          <p:nvPr>
            <p:ph type="dt" sz="quarter" idx="1"/>
          </p:nvPr>
        </p:nvSpPr>
        <p:spPr bwMode="auto">
          <a:xfrm>
            <a:off x="3941075" y="0"/>
            <a:ext cx="3013763" cy="465455"/>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algn="r" eaLnBrk="1" hangingPunct="1">
              <a:defRPr sz="1200">
                <a:latin typeface="Times New Roman" pitchFamily="18" charset="0"/>
              </a:defRPr>
            </a:lvl1pPr>
          </a:lstStyle>
          <a:p>
            <a:endParaRPr lang="en-US"/>
          </a:p>
        </p:txBody>
      </p:sp>
      <p:sp>
        <p:nvSpPr>
          <p:cNvPr id="12292" name="Rectangle 4"/>
          <p:cNvSpPr>
            <a:spLocks noGrp="1" noChangeArrowheads="1"/>
          </p:cNvSpPr>
          <p:nvPr>
            <p:ph type="ftr" sz="quarter" idx="2"/>
          </p:nvPr>
        </p:nvSpPr>
        <p:spPr bwMode="auto">
          <a:xfrm>
            <a:off x="0" y="8843645"/>
            <a:ext cx="3013763" cy="465455"/>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eaLnBrk="1" hangingPunct="1">
              <a:defRPr sz="1200">
                <a:latin typeface="Times New Roman" pitchFamily="18" charset="0"/>
              </a:defRPr>
            </a:lvl1pPr>
          </a:lstStyle>
          <a:p>
            <a:endParaRPr lang="en-US"/>
          </a:p>
        </p:txBody>
      </p:sp>
      <p:sp>
        <p:nvSpPr>
          <p:cNvPr id="12293" name="Rectangle 5"/>
          <p:cNvSpPr>
            <a:spLocks noGrp="1" noChangeArrowheads="1"/>
          </p:cNvSpPr>
          <p:nvPr>
            <p:ph type="sldNum" sz="quarter" idx="3"/>
          </p:nvPr>
        </p:nvSpPr>
        <p:spPr bwMode="auto">
          <a:xfrm>
            <a:off x="3941075" y="8843645"/>
            <a:ext cx="3013763" cy="465455"/>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algn="r" eaLnBrk="1" hangingPunct="1">
              <a:defRPr sz="1200">
                <a:latin typeface="Times New Roman" pitchFamily="18" charset="0"/>
              </a:defRPr>
            </a:lvl1pPr>
          </a:lstStyle>
          <a:p>
            <a:fld id="{032CF5A7-29CC-4F39-893C-88A3AE2F976B}" type="slidenum">
              <a:rPr lang="en-US"/>
              <a:pPr/>
              <a:t>‹#›</a:t>
            </a:fld>
            <a:endParaRPr lang="en-US"/>
          </a:p>
        </p:txBody>
      </p:sp>
    </p:spTree>
    <p:extLst>
      <p:ext uri="{BB962C8B-B14F-4D97-AF65-F5344CB8AC3E}">
        <p14:creationId xmlns:p14="http://schemas.microsoft.com/office/powerpoint/2010/main" val="898489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13763" cy="465455"/>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eaLnBrk="1" hangingPunct="1">
              <a:defRPr sz="1200">
                <a:latin typeface="Times New Roman" pitchFamily="18" charset="0"/>
              </a:defRPr>
            </a:lvl1pPr>
          </a:lstStyle>
          <a:p>
            <a:endParaRPr lang="en-US"/>
          </a:p>
        </p:txBody>
      </p:sp>
      <p:sp>
        <p:nvSpPr>
          <p:cNvPr id="11267" name="Rectangle 3"/>
          <p:cNvSpPr>
            <a:spLocks noGrp="1" noChangeArrowheads="1"/>
          </p:cNvSpPr>
          <p:nvPr>
            <p:ph type="dt" idx="1"/>
          </p:nvPr>
        </p:nvSpPr>
        <p:spPr bwMode="auto">
          <a:xfrm>
            <a:off x="3941075" y="0"/>
            <a:ext cx="3013763" cy="465455"/>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algn="r" eaLnBrk="1" hangingPunct="1">
              <a:defRPr sz="1200">
                <a:latin typeface="Times New Roman" pitchFamily="18" charset="0"/>
              </a:defRPr>
            </a:lvl1pPr>
          </a:lstStyle>
          <a:p>
            <a:endParaRPr lang="en-US"/>
          </a:p>
        </p:txBody>
      </p:sp>
      <p:sp>
        <p:nvSpPr>
          <p:cNvPr id="11268" name="Rectangle 4"/>
          <p:cNvSpPr>
            <a:spLocks noGrp="1" noRot="1" noChangeAspect="1" noChangeArrowheads="1" noTextEdit="1"/>
          </p:cNvSpPr>
          <p:nvPr>
            <p:ph type="sldImg" idx="2"/>
          </p:nvPr>
        </p:nvSpPr>
        <p:spPr bwMode="auto">
          <a:xfrm>
            <a:off x="1150938" y="698500"/>
            <a:ext cx="4652962" cy="3490913"/>
          </a:xfrm>
          <a:prstGeom prst="rect">
            <a:avLst/>
          </a:prstGeom>
          <a:noFill/>
          <a:ln w="9525">
            <a:solidFill>
              <a:srgbClr val="000000"/>
            </a:solidFill>
            <a:miter lim="800000"/>
            <a:headEnd/>
            <a:tailEnd/>
          </a:ln>
          <a:effectLst/>
        </p:spPr>
      </p:sp>
      <p:sp>
        <p:nvSpPr>
          <p:cNvPr id="11269" name="Rectangle 5"/>
          <p:cNvSpPr>
            <a:spLocks noGrp="1" noChangeArrowheads="1"/>
          </p:cNvSpPr>
          <p:nvPr>
            <p:ph type="body" sz="quarter" idx="3"/>
          </p:nvPr>
        </p:nvSpPr>
        <p:spPr bwMode="auto">
          <a:xfrm>
            <a:off x="927312" y="4421823"/>
            <a:ext cx="5100215" cy="4189095"/>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70" name="Rectangle 6"/>
          <p:cNvSpPr>
            <a:spLocks noGrp="1" noChangeArrowheads="1"/>
          </p:cNvSpPr>
          <p:nvPr>
            <p:ph type="ftr" sz="quarter" idx="4"/>
          </p:nvPr>
        </p:nvSpPr>
        <p:spPr bwMode="auto">
          <a:xfrm>
            <a:off x="0" y="8843645"/>
            <a:ext cx="3013763" cy="465455"/>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eaLnBrk="1" hangingPunct="1">
              <a:defRPr sz="1200">
                <a:latin typeface="Times New Roman" pitchFamily="18" charset="0"/>
              </a:defRPr>
            </a:lvl1pPr>
          </a:lstStyle>
          <a:p>
            <a:endParaRPr lang="en-US"/>
          </a:p>
        </p:txBody>
      </p:sp>
      <p:sp>
        <p:nvSpPr>
          <p:cNvPr id="11271" name="Rectangle 7"/>
          <p:cNvSpPr>
            <a:spLocks noGrp="1" noChangeArrowheads="1"/>
          </p:cNvSpPr>
          <p:nvPr>
            <p:ph type="sldNum" sz="quarter" idx="5"/>
          </p:nvPr>
        </p:nvSpPr>
        <p:spPr bwMode="auto">
          <a:xfrm>
            <a:off x="3941075" y="8843645"/>
            <a:ext cx="3013763" cy="465455"/>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algn="r" eaLnBrk="1" hangingPunct="1">
              <a:defRPr sz="1200">
                <a:latin typeface="Times New Roman" pitchFamily="18" charset="0"/>
              </a:defRPr>
            </a:lvl1pPr>
          </a:lstStyle>
          <a:p>
            <a:fld id="{1D770BAF-889C-4C2E-AF13-C806167C7473}" type="slidenum">
              <a:rPr lang="en-US"/>
              <a:pPr/>
              <a:t>‹#›</a:t>
            </a:fld>
            <a:endParaRPr lang="en-US"/>
          </a:p>
        </p:txBody>
      </p:sp>
    </p:spTree>
    <p:extLst>
      <p:ext uri="{BB962C8B-B14F-4D97-AF65-F5344CB8AC3E}">
        <p14:creationId xmlns:p14="http://schemas.microsoft.com/office/powerpoint/2010/main" val="350663849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ea typeface="ＭＳ Ｐゴシック" pitchFamily="34" charset="-128"/>
              </a:rPr>
              <a:t>Explain how critical thinking skills are higher-order thinking skills.</a:t>
            </a: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55060" indent="-290408" eaLnBrk="0" hangingPunct="0">
              <a:spcBef>
                <a:spcPct val="30000"/>
              </a:spcBef>
              <a:defRPr sz="1200">
                <a:solidFill>
                  <a:schemeClr val="tx1"/>
                </a:solidFill>
                <a:latin typeface="Calibri" pitchFamily="34" charset="0"/>
                <a:ea typeface="ＭＳ Ｐゴシック" pitchFamily="34" charset="-128"/>
              </a:defRPr>
            </a:lvl2pPr>
            <a:lvl3pPr marL="1161631" indent="-232326" eaLnBrk="0" hangingPunct="0">
              <a:spcBef>
                <a:spcPct val="30000"/>
              </a:spcBef>
              <a:defRPr sz="1200">
                <a:solidFill>
                  <a:schemeClr val="tx1"/>
                </a:solidFill>
                <a:latin typeface="Calibri" pitchFamily="34" charset="0"/>
                <a:ea typeface="ＭＳ Ｐゴシック" pitchFamily="34" charset="-128"/>
              </a:defRPr>
            </a:lvl3pPr>
            <a:lvl4pPr marL="1626283" indent="-232326" eaLnBrk="0" hangingPunct="0">
              <a:spcBef>
                <a:spcPct val="30000"/>
              </a:spcBef>
              <a:defRPr sz="1200">
                <a:solidFill>
                  <a:schemeClr val="tx1"/>
                </a:solidFill>
                <a:latin typeface="Calibri" pitchFamily="34" charset="0"/>
                <a:ea typeface="ＭＳ Ｐゴシック" pitchFamily="34" charset="-128"/>
              </a:defRPr>
            </a:lvl4pPr>
            <a:lvl5pPr marL="2090936" indent="-232326" eaLnBrk="0" hangingPunct="0">
              <a:spcBef>
                <a:spcPct val="30000"/>
              </a:spcBef>
              <a:defRPr sz="1200">
                <a:solidFill>
                  <a:schemeClr val="tx1"/>
                </a:solidFill>
                <a:latin typeface="Calibri" pitchFamily="34" charset="0"/>
                <a:ea typeface="ＭＳ Ｐゴシック" pitchFamily="34" charset="-128"/>
              </a:defRPr>
            </a:lvl5pPr>
            <a:lvl6pPr marL="2555588" indent="-232326"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3020240" indent="-232326"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84893" indent="-232326"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949545" indent="-232326"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005E6B4F-FF11-4858-9E42-E88423C02C62}" type="slidenum">
              <a:rPr lang="en-US" altLang="en-US">
                <a:solidFill>
                  <a:prstClr val="black"/>
                </a:solidFill>
                <a:latin typeface="Arial" charset="0"/>
              </a:rPr>
              <a:pPr eaLnBrk="1" hangingPunct="1">
                <a:spcBef>
                  <a:spcPct val="0"/>
                </a:spcBef>
              </a:pPr>
              <a:t>10</a:t>
            </a:fld>
            <a:endParaRPr lang="en-US" altLang="en-US">
              <a:solidFill>
                <a:prstClr val="black"/>
              </a:solidFill>
              <a:latin typeface="Arial" charset="0"/>
            </a:endParaRPr>
          </a:p>
        </p:txBody>
      </p:sp>
    </p:spTree>
    <p:extLst>
      <p:ext uri="{BB962C8B-B14F-4D97-AF65-F5344CB8AC3E}">
        <p14:creationId xmlns:p14="http://schemas.microsoft.com/office/powerpoint/2010/main" val="3414588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1442" name="Group 2"/>
          <p:cNvGrpSpPr>
            <a:grpSpLocks/>
          </p:cNvGrpSpPr>
          <p:nvPr/>
        </p:nvGrpSpPr>
        <p:grpSpPr bwMode="auto">
          <a:xfrm>
            <a:off x="1658938" y="1600200"/>
            <a:ext cx="6837362" cy="3200400"/>
            <a:chOff x="1045" y="1008"/>
            <a:chExt cx="4307" cy="2016"/>
          </a:xfrm>
        </p:grpSpPr>
        <p:sp>
          <p:nvSpPr>
            <p:cNvPr id="61443"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eaLnBrk="1" hangingPunct="1"/>
              <a:endParaRPr lang="ar-AE" sz="2400">
                <a:latin typeface="Times New Roman" pitchFamily="18" charset="0"/>
              </a:endParaRPr>
            </a:p>
          </p:txBody>
        </p:sp>
        <p:sp>
          <p:nvSpPr>
            <p:cNvPr id="61444"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eaLnBrk="1" hangingPunct="1"/>
              <a:endParaRPr lang="ar-AE" sz="2400">
                <a:latin typeface="Times New Roman" pitchFamily="18" charset="0"/>
              </a:endParaRPr>
            </a:p>
          </p:txBody>
        </p:sp>
        <p:sp>
          <p:nvSpPr>
            <p:cNvPr id="61445"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eaLnBrk="1" hangingPunct="1"/>
              <a:endParaRPr lang="ar-AE" sz="2400">
                <a:latin typeface="Times New Roman" pitchFamily="18" charset="0"/>
              </a:endParaRPr>
            </a:p>
          </p:txBody>
        </p:sp>
        <p:sp>
          <p:nvSpPr>
            <p:cNvPr id="61446"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eaLnBrk="1" hangingPunct="1"/>
              <a:endParaRPr lang="ar-AE" sz="2400">
                <a:latin typeface="Times New Roman" pitchFamily="18" charset="0"/>
              </a:endParaRPr>
            </a:p>
          </p:txBody>
        </p:sp>
        <p:sp>
          <p:nvSpPr>
            <p:cNvPr id="61447"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eaLnBrk="1" hangingPunct="1"/>
              <a:endParaRPr lang="ar-AE" sz="2400">
                <a:latin typeface="Times New Roman" pitchFamily="18" charset="0"/>
              </a:endParaRPr>
            </a:p>
          </p:txBody>
        </p:sp>
        <p:sp>
          <p:nvSpPr>
            <p:cNvPr id="61448"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eaLnBrk="1" hangingPunct="1"/>
              <a:endParaRPr lang="ar-AE" sz="2400">
                <a:latin typeface="Times New Roman" pitchFamily="18" charset="0"/>
              </a:endParaRPr>
            </a:p>
          </p:txBody>
        </p:sp>
      </p:grpSp>
      <p:sp>
        <p:nvSpPr>
          <p:cNvPr id="61449" name="Rectangle 9"/>
          <p:cNvSpPr>
            <a:spLocks noGrp="1" noChangeArrowheads="1"/>
          </p:cNvSpPr>
          <p:nvPr>
            <p:ph type="dt" sz="half" idx="2"/>
          </p:nvPr>
        </p:nvSpPr>
        <p:spPr/>
        <p:txBody>
          <a:bodyPr/>
          <a:lstStyle>
            <a:lvl1pPr>
              <a:defRPr/>
            </a:lvl1pPr>
          </a:lstStyle>
          <a:p>
            <a:endParaRPr lang="en-US"/>
          </a:p>
        </p:txBody>
      </p:sp>
      <p:sp>
        <p:nvSpPr>
          <p:cNvPr id="61450" name="Rectangle 10"/>
          <p:cNvSpPr>
            <a:spLocks noGrp="1" noChangeArrowheads="1"/>
          </p:cNvSpPr>
          <p:nvPr>
            <p:ph type="ftr" sz="quarter" idx="3"/>
          </p:nvPr>
        </p:nvSpPr>
        <p:spPr>
          <a:xfrm>
            <a:off x="4876800" y="6629400"/>
            <a:ext cx="4267200" cy="457200"/>
          </a:xfrm>
        </p:spPr>
        <p:txBody>
          <a:bodyPr/>
          <a:lstStyle>
            <a:lvl1pPr>
              <a:defRPr/>
            </a:lvl1pPr>
          </a:lstStyle>
          <a:p>
            <a:r>
              <a:rPr lang="en-US"/>
              <a:t>©2007  by The McGraw-Hill Companies, Inc. All rights reserved.</a:t>
            </a:r>
          </a:p>
        </p:txBody>
      </p:sp>
      <p:sp>
        <p:nvSpPr>
          <p:cNvPr id="61452" name="Rectangle 12"/>
          <p:cNvSpPr>
            <a:spLocks noGrp="1" noChangeArrowheads="1"/>
          </p:cNvSpPr>
          <p:nvPr>
            <p:ph type="ctrTitle"/>
          </p:nvPr>
        </p:nvSpPr>
        <p:spPr>
          <a:xfrm>
            <a:off x="685800" y="1219200"/>
            <a:ext cx="7772400" cy="1933575"/>
          </a:xfrm>
        </p:spPr>
        <p:txBody>
          <a:bodyPr anchor="b"/>
          <a:lstStyle>
            <a:lvl1pPr algn="r">
              <a:defRPr sz="4400"/>
            </a:lvl1pPr>
          </a:lstStyle>
          <a:p>
            <a:r>
              <a:rPr lang="en-US"/>
              <a:t>Click to edit Master title style</a:t>
            </a:r>
          </a:p>
        </p:txBody>
      </p:sp>
      <p:sp>
        <p:nvSpPr>
          <p:cNvPr id="61453"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en-US"/>
              <a:t>Click to edit Master subtitle style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A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A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©2007  by The McGraw-Hill Companies, Inc. All rights reserved.</a:t>
            </a:r>
          </a:p>
        </p:txBody>
      </p:sp>
      <p:sp>
        <p:nvSpPr>
          <p:cNvPr id="6" name="Slide Number Placeholder 5"/>
          <p:cNvSpPr>
            <a:spLocks noGrp="1"/>
          </p:cNvSpPr>
          <p:nvPr>
            <p:ph type="sldNum" sz="quarter" idx="12"/>
          </p:nvPr>
        </p:nvSpPr>
        <p:spPr/>
        <p:txBody>
          <a:bodyPr/>
          <a:lstStyle>
            <a:lvl1pPr>
              <a:defRPr/>
            </a:lvl1pPr>
          </a:lstStyle>
          <a:p>
            <a:fld id="{F71EA66E-D439-4AC4-97C5-79AC4AB73401}" type="slidenum">
              <a:rPr lang="en-US"/>
              <a:pPr/>
              <a:t>‹#›</a:t>
            </a:fld>
            <a:r>
              <a:rPr lang="en-US"/>
              <a: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74638"/>
            <a:ext cx="2076450" cy="6008687"/>
          </a:xfrm>
        </p:spPr>
        <p:txBody>
          <a:bodyPr vert="eaVert"/>
          <a:lstStyle/>
          <a:p>
            <a:r>
              <a:rPr lang="en-US" smtClean="0"/>
              <a:t>Click to edit Master title style</a:t>
            </a:r>
            <a:endParaRPr lang="ar-AE"/>
          </a:p>
        </p:txBody>
      </p:sp>
      <p:sp>
        <p:nvSpPr>
          <p:cNvPr id="3" name="Vertical Text Placeholder 2"/>
          <p:cNvSpPr>
            <a:spLocks noGrp="1"/>
          </p:cNvSpPr>
          <p:nvPr>
            <p:ph type="body" orient="vert" idx="1"/>
          </p:nvPr>
        </p:nvSpPr>
        <p:spPr>
          <a:xfrm>
            <a:off x="381000" y="274638"/>
            <a:ext cx="607695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A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©2007  by The McGraw-Hill Companies, Inc. All rights reserved.</a:t>
            </a:r>
          </a:p>
        </p:txBody>
      </p:sp>
      <p:sp>
        <p:nvSpPr>
          <p:cNvPr id="6" name="Slide Number Placeholder 5"/>
          <p:cNvSpPr>
            <a:spLocks noGrp="1"/>
          </p:cNvSpPr>
          <p:nvPr>
            <p:ph type="sldNum" sz="quarter" idx="12"/>
          </p:nvPr>
        </p:nvSpPr>
        <p:spPr/>
        <p:txBody>
          <a:bodyPr/>
          <a:lstStyle>
            <a:lvl1pPr>
              <a:defRPr/>
            </a:lvl1pPr>
          </a:lstStyle>
          <a:p>
            <a:fld id="{F4D3C75E-70EF-4A83-8DD0-5ACC8EDE5A29}" type="slidenum">
              <a:rPr lang="en-US"/>
              <a:pPr/>
              <a:t>‹#›</a:t>
            </a:fld>
            <a:r>
              <a:rPr lang="en-US"/>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8439CAF0-5256-445D-90A7-2953894E88AC}" type="datetimeFigureOut">
              <a:rPr lang="en-US">
                <a:solidFill>
                  <a:srgbClr val="DBF5F9">
                    <a:shade val="90000"/>
                  </a:srgbClr>
                </a:solidFill>
              </a:rPr>
              <a:pPr>
                <a:defRPr/>
              </a:pPr>
              <a:t>12/24/2019</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lvl1pPr>
          </a:lstStyle>
          <a:p>
            <a:pPr>
              <a:defRPr/>
            </a:pPr>
            <a:fld id="{C4BA4B21-9E06-4A64-A2BE-895156E55704}" type="slidenum">
              <a:rPr lang="en-US">
                <a:solidFill>
                  <a:srgbClr val="DBF5F9">
                    <a:shade val="90000"/>
                  </a:srgbClr>
                </a:solidFill>
              </a:rPr>
              <a:pPr>
                <a:defRPr/>
              </a:pPr>
              <a:t>‹#›</a:t>
            </a:fld>
            <a:endParaRPr lang="en-US">
              <a:solidFill>
                <a:srgbClr val="DBF5F9">
                  <a:shade val="90000"/>
                </a:srgbClr>
              </a:solidFill>
            </a:endParaRPr>
          </a:p>
        </p:txBody>
      </p:sp>
    </p:spTree>
    <p:extLst>
      <p:ext uri="{BB962C8B-B14F-4D97-AF65-F5344CB8AC3E}">
        <p14:creationId xmlns:p14="http://schemas.microsoft.com/office/powerpoint/2010/main" val="1654296957"/>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AF98F61-A232-4282-A754-5F26A72769AF}" type="datetimeFigureOut">
              <a:rPr lang="en-US">
                <a:solidFill>
                  <a:srgbClr val="04617B">
                    <a:shade val="90000"/>
                  </a:srgbClr>
                </a:solidFill>
              </a:rPr>
              <a:pPr>
                <a:defRPr/>
              </a:pPr>
              <a:t>12/24/2019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789B2BB7-BAF7-477E-AC51-6F5F38E2E187}"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23629409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D5885B6-71AB-46F6-A877-A6C526AE77C0}" type="datetimeFigureOut">
              <a:rPr lang="en-US">
                <a:solidFill>
                  <a:srgbClr val="DBF5F9">
                    <a:shade val="90000"/>
                  </a:srgbClr>
                </a:solidFill>
              </a:rPr>
              <a:pPr>
                <a:defRPr/>
              </a:pPr>
              <a:t>12/24/2019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2370AFCD-2D50-48B4-9830-5531FC818F9E}" type="slidenum">
              <a:rPr lang="en-US">
                <a:solidFill>
                  <a:srgbClr val="DBF5F9">
                    <a:shade val="90000"/>
                  </a:srgbClr>
                </a:solidFill>
              </a:rPr>
              <a:pPr>
                <a:defRPr/>
              </a:pPr>
              <a:t>‹#›</a:t>
            </a:fld>
            <a:endParaRPr lang="en-US">
              <a:solidFill>
                <a:srgbClr val="DBF5F9">
                  <a:shade val="90000"/>
                </a:srgbClr>
              </a:solidFill>
            </a:endParaRPr>
          </a:p>
        </p:txBody>
      </p:sp>
    </p:spTree>
    <p:extLst>
      <p:ext uri="{BB962C8B-B14F-4D97-AF65-F5344CB8AC3E}">
        <p14:creationId xmlns:p14="http://schemas.microsoft.com/office/powerpoint/2010/main" val="332283420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E92F130-8AD0-4EC2-805C-CB6562B29134}" type="datetimeFigureOut">
              <a:rPr lang="en-US">
                <a:solidFill>
                  <a:srgbClr val="04617B">
                    <a:shade val="90000"/>
                  </a:srgbClr>
                </a:solidFill>
              </a:rPr>
              <a:pPr>
                <a:defRPr/>
              </a:pPr>
              <a:t>12/24/2019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394227F7-5FA6-4D51-BB1E-262C59483548}"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3969120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06F766B7-925A-427C-B25B-3ACB2A656C05}" type="datetimeFigureOut">
              <a:rPr lang="en-US">
                <a:solidFill>
                  <a:srgbClr val="04617B">
                    <a:shade val="90000"/>
                  </a:srgbClr>
                </a:solidFill>
              </a:rPr>
              <a:pPr>
                <a:defRPr/>
              </a:pPr>
              <a:t>12/24/2019</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C581BE4B-E538-4380-B6FE-47F242E3DB80}"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808029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9CDF790A-5B05-49D8-A54B-10735676CD9D}" type="datetimeFigureOut">
              <a:rPr lang="en-US">
                <a:solidFill>
                  <a:srgbClr val="04617B">
                    <a:shade val="90000"/>
                  </a:srgbClr>
                </a:solidFill>
              </a:rPr>
              <a:pPr>
                <a:defRPr/>
              </a:pPr>
              <a:t>12/24/2019</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5EEA5EBA-E283-4E19-A249-43299AE81176}"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8314995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1BFBB06-DE40-45B2-88E6-27975CFD8BCB}" type="datetimeFigureOut">
              <a:rPr lang="en-US">
                <a:solidFill>
                  <a:srgbClr val="04617B">
                    <a:shade val="90000"/>
                  </a:srgbClr>
                </a:solidFill>
              </a:rPr>
              <a:pPr>
                <a:defRPr/>
              </a:pPr>
              <a:t>12/24/2019</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AE9DC7CE-6820-4D91-A78D-FDE5D79623B8}"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935041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EBF6115-20E6-40BE-8445-E884F6A9C416}" type="datetimeFigureOut">
              <a:rPr lang="en-US">
                <a:solidFill>
                  <a:srgbClr val="04617B">
                    <a:shade val="90000"/>
                  </a:srgbClr>
                </a:solidFill>
              </a:rPr>
              <a:pPr>
                <a:defRPr/>
              </a:pPr>
              <a:t>12/24/2019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D8C0EC27-5F34-439F-8B09-D2A0EBA7EBAC}"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734404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A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A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©2007  by The McGraw-Hill Companies, Inc. All rights reserved.</a:t>
            </a:r>
          </a:p>
        </p:txBody>
      </p:sp>
      <p:sp>
        <p:nvSpPr>
          <p:cNvPr id="6" name="Slide Number Placeholder 5"/>
          <p:cNvSpPr>
            <a:spLocks noGrp="1"/>
          </p:cNvSpPr>
          <p:nvPr>
            <p:ph type="sldNum" sz="quarter" idx="12"/>
          </p:nvPr>
        </p:nvSpPr>
        <p:spPr/>
        <p:txBody>
          <a:bodyPr/>
          <a:lstStyle>
            <a:lvl1pPr>
              <a:defRPr/>
            </a:lvl1pPr>
          </a:lstStyle>
          <a:p>
            <a:fld id="{4BE911F1-881A-4A9C-A903-5AE72DC65592}" type="slidenum">
              <a:rPr lang="en-US"/>
              <a:pPr/>
              <a:t>‹#›</a:t>
            </a:fld>
            <a:r>
              <a:rPr lang="en-US"/>
              <a:t>.</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a:ea typeface="ＭＳ Ｐゴシック" pitchFamily="34" charset="-128"/>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a:ea typeface="ＭＳ Ｐゴシック" pitchFamily="34" charset="-128"/>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B435980-E9F4-454F-A4BD-F468E7DD7EFE}" type="datetimeFigureOut">
              <a:rPr lang="en-US">
                <a:solidFill>
                  <a:srgbClr val="04617B">
                    <a:shade val="90000"/>
                  </a:srgbClr>
                </a:solidFill>
              </a:rPr>
              <a:pPr>
                <a:defRPr/>
              </a:pPr>
              <a:t>12/24/2019</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F5410D65-31E7-465B-BD27-664BD4227527}"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28724489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2449DF7-9266-4AD2-95E2-381417BC0457}" type="datetimeFigureOut">
              <a:rPr lang="en-US">
                <a:solidFill>
                  <a:srgbClr val="04617B">
                    <a:shade val="90000"/>
                  </a:srgbClr>
                </a:solidFill>
              </a:rPr>
              <a:pPr>
                <a:defRPr/>
              </a:pPr>
              <a:t>12/24/2019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477A7A68-FED7-4DCC-9D17-31CF9F51725F}"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4907537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8A9F8FA-0522-4144-9612-AA07AEB377B8}" type="datetimeFigureOut">
              <a:rPr lang="en-US">
                <a:solidFill>
                  <a:srgbClr val="04617B">
                    <a:shade val="90000"/>
                  </a:srgbClr>
                </a:solidFill>
              </a:rPr>
              <a:pPr>
                <a:defRPr/>
              </a:pPr>
              <a:t>12/24/2019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E12E2350-C04A-4309-B016-3F21186D0C1A}"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678335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A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©2007  by The McGraw-Hill Companies, Inc. All rights reserved.</a:t>
            </a:r>
          </a:p>
        </p:txBody>
      </p:sp>
      <p:sp>
        <p:nvSpPr>
          <p:cNvPr id="6" name="Slide Number Placeholder 5"/>
          <p:cNvSpPr>
            <a:spLocks noGrp="1"/>
          </p:cNvSpPr>
          <p:nvPr>
            <p:ph type="sldNum" sz="quarter" idx="12"/>
          </p:nvPr>
        </p:nvSpPr>
        <p:spPr/>
        <p:txBody>
          <a:bodyPr/>
          <a:lstStyle>
            <a:lvl1pPr>
              <a:defRPr/>
            </a:lvl1pPr>
          </a:lstStyle>
          <a:p>
            <a:fld id="{4582BA0C-9A13-45DD-8522-1514888AFFD3}" type="slidenum">
              <a:rPr lang="en-US"/>
              <a:pPr/>
              <a:t>‹#›</a:t>
            </a:fld>
            <a:r>
              <a:rPr lang="en-US"/>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AE"/>
          </a:p>
        </p:txBody>
      </p:sp>
      <p:sp>
        <p:nvSpPr>
          <p:cNvPr id="3" name="Content Placeholder 2"/>
          <p:cNvSpPr>
            <a:spLocks noGrp="1"/>
          </p:cNvSpPr>
          <p:nvPr>
            <p:ph sz="half" idx="1"/>
          </p:nvPr>
        </p:nvSpPr>
        <p:spPr>
          <a:xfrm>
            <a:off x="381000" y="17526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AE"/>
          </a:p>
        </p:txBody>
      </p:sp>
      <p:sp>
        <p:nvSpPr>
          <p:cNvPr id="4" name="Content Placeholder 3"/>
          <p:cNvSpPr>
            <a:spLocks noGrp="1"/>
          </p:cNvSpPr>
          <p:nvPr>
            <p:ph sz="half" idx="2"/>
          </p:nvPr>
        </p:nvSpPr>
        <p:spPr>
          <a:xfrm>
            <a:off x="4572000" y="17526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AE"/>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©2007  by The McGraw-Hill Companies, Inc. All rights reserved.</a:t>
            </a:r>
          </a:p>
        </p:txBody>
      </p:sp>
      <p:sp>
        <p:nvSpPr>
          <p:cNvPr id="7" name="Slide Number Placeholder 6"/>
          <p:cNvSpPr>
            <a:spLocks noGrp="1"/>
          </p:cNvSpPr>
          <p:nvPr>
            <p:ph type="sldNum" sz="quarter" idx="12"/>
          </p:nvPr>
        </p:nvSpPr>
        <p:spPr/>
        <p:txBody>
          <a:bodyPr/>
          <a:lstStyle>
            <a:lvl1pPr>
              <a:defRPr/>
            </a:lvl1pPr>
          </a:lstStyle>
          <a:p>
            <a:fld id="{63DAF989-9A92-471B-9270-FC0A87ABDC74}" type="slidenum">
              <a:rPr lang="en-US"/>
              <a:pPr/>
              <a:t>‹#›</a:t>
            </a:fld>
            <a:r>
              <a:rPr lang="en-US"/>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A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A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AE"/>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©2007  by The McGraw-Hill Companies, Inc. All rights reserved.</a:t>
            </a:r>
          </a:p>
        </p:txBody>
      </p:sp>
      <p:sp>
        <p:nvSpPr>
          <p:cNvPr id="9" name="Slide Number Placeholder 8"/>
          <p:cNvSpPr>
            <a:spLocks noGrp="1"/>
          </p:cNvSpPr>
          <p:nvPr>
            <p:ph type="sldNum" sz="quarter" idx="12"/>
          </p:nvPr>
        </p:nvSpPr>
        <p:spPr/>
        <p:txBody>
          <a:bodyPr/>
          <a:lstStyle>
            <a:lvl1pPr>
              <a:defRPr/>
            </a:lvl1pPr>
          </a:lstStyle>
          <a:p>
            <a:fld id="{43C5DB02-7A16-4E00-8A27-D5DEB13C05DA}" type="slidenum">
              <a:rPr lang="en-US"/>
              <a:pPr/>
              <a:t>‹#›</a:t>
            </a:fld>
            <a:r>
              <a:rPr lang="en-US"/>
              <a:t>.</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AE"/>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©2007  by The McGraw-Hill Companies, Inc. All rights reserved.</a:t>
            </a:r>
          </a:p>
        </p:txBody>
      </p:sp>
      <p:sp>
        <p:nvSpPr>
          <p:cNvPr id="5" name="Slide Number Placeholder 4"/>
          <p:cNvSpPr>
            <a:spLocks noGrp="1"/>
          </p:cNvSpPr>
          <p:nvPr>
            <p:ph type="sldNum" sz="quarter" idx="12"/>
          </p:nvPr>
        </p:nvSpPr>
        <p:spPr/>
        <p:txBody>
          <a:bodyPr/>
          <a:lstStyle>
            <a:lvl1pPr>
              <a:defRPr/>
            </a:lvl1pPr>
          </a:lstStyle>
          <a:p>
            <a:fld id="{C0ECBC99-927B-4671-804B-0AF8896F4B7A}" type="slidenum">
              <a:rPr lang="en-US"/>
              <a:pPr/>
              <a:t>‹#›</a:t>
            </a:fld>
            <a:r>
              <a:rPr lang="en-US"/>
              <a:t>.</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©2007  by The McGraw-Hill Companies, Inc. All rights reserved.</a:t>
            </a:r>
          </a:p>
        </p:txBody>
      </p:sp>
      <p:sp>
        <p:nvSpPr>
          <p:cNvPr id="4" name="Slide Number Placeholder 3"/>
          <p:cNvSpPr>
            <a:spLocks noGrp="1"/>
          </p:cNvSpPr>
          <p:nvPr>
            <p:ph type="sldNum" sz="quarter" idx="12"/>
          </p:nvPr>
        </p:nvSpPr>
        <p:spPr/>
        <p:txBody>
          <a:bodyPr/>
          <a:lstStyle>
            <a:lvl1pPr>
              <a:defRPr/>
            </a:lvl1pPr>
          </a:lstStyle>
          <a:p>
            <a:fld id="{176F7E03-92EB-417F-AA01-259B90504D39}" type="slidenum">
              <a:rPr lang="en-US"/>
              <a:pPr/>
              <a:t>‹#›</a:t>
            </a:fld>
            <a:r>
              <a:rPr lang="en-US"/>
              <a: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A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A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©2007  by The McGraw-Hill Companies, Inc. All rights reserved.</a:t>
            </a:r>
          </a:p>
        </p:txBody>
      </p:sp>
      <p:sp>
        <p:nvSpPr>
          <p:cNvPr id="7" name="Slide Number Placeholder 6"/>
          <p:cNvSpPr>
            <a:spLocks noGrp="1"/>
          </p:cNvSpPr>
          <p:nvPr>
            <p:ph type="sldNum" sz="quarter" idx="12"/>
          </p:nvPr>
        </p:nvSpPr>
        <p:spPr/>
        <p:txBody>
          <a:bodyPr/>
          <a:lstStyle>
            <a:lvl1pPr>
              <a:defRPr/>
            </a:lvl1pPr>
          </a:lstStyle>
          <a:p>
            <a:fld id="{93455600-184D-4A5E-8E39-BD49FA84FFE1}" type="slidenum">
              <a:rPr lang="en-US"/>
              <a:pPr/>
              <a:t>‹#›</a:t>
            </a:fld>
            <a:r>
              <a:rPr lang="en-US"/>
              <a:t>.</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A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A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©2007  by The McGraw-Hill Companies, Inc. All rights reserved.</a:t>
            </a:r>
          </a:p>
        </p:txBody>
      </p:sp>
      <p:sp>
        <p:nvSpPr>
          <p:cNvPr id="7" name="Slide Number Placeholder 6"/>
          <p:cNvSpPr>
            <a:spLocks noGrp="1"/>
          </p:cNvSpPr>
          <p:nvPr>
            <p:ph type="sldNum" sz="quarter" idx="12"/>
          </p:nvPr>
        </p:nvSpPr>
        <p:spPr/>
        <p:txBody>
          <a:bodyPr/>
          <a:lstStyle>
            <a:lvl1pPr>
              <a:defRPr/>
            </a:lvl1pPr>
          </a:lstStyle>
          <a:p>
            <a:fld id="{FC284335-518A-481E-8003-4BAE5EF5F508}" type="slidenum">
              <a:rPr lang="en-US"/>
              <a:pPr/>
              <a:t>‹#›</a:t>
            </a:fld>
            <a:r>
              <a:rPr lang="en-US"/>
              <a:t>.</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60418" name="Group 2"/>
          <p:cNvGrpSpPr>
            <a:grpSpLocks/>
          </p:cNvGrpSpPr>
          <p:nvPr/>
        </p:nvGrpSpPr>
        <p:grpSpPr bwMode="auto">
          <a:xfrm>
            <a:off x="1071563" y="304800"/>
            <a:ext cx="7615237" cy="1106488"/>
            <a:chOff x="675" y="192"/>
            <a:chExt cx="4797" cy="697"/>
          </a:xfrm>
        </p:grpSpPr>
        <p:sp>
          <p:nvSpPr>
            <p:cNvPr id="60419"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eaLnBrk="1" hangingPunct="1"/>
              <a:endParaRPr lang="ar-AE" sz="2400">
                <a:latin typeface="Times New Roman" pitchFamily="18" charset="0"/>
              </a:endParaRPr>
            </a:p>
          </p:txBody>
        </p:sp>
        <p:sp>
          <p:nvSpPr>
            <p:cNvPr id="60420"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eaLnBrk="1" hangingPunct="1"/>
              <a:endParaRPr lang="ar-AE" sz="2400">
                <a:latin typeface="Times New Roman" pitchFamily="18" charset="0"/>
              </a:endParaRPr>
            </a:p>
          </p:txBody>
        </p:sp>
        <p:sp>
          <p:nvSpPr>
            <p:cNvPr id="60421"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eaLnBrk="1" hangingPunct="1"/>
              <a:endParaRPr lang="ar-AE" sz="2400">
                <a:latin typeface="Times New Roman" pitchFamily="18" charset="0"/>
              </a:endParaRPr>
            </a:p>
          </p:txBody>
        </p:sp>
        <p:sp>
          <p:nvSpPr>
            <p:cNvPr id="60422"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eaLnBrk="1" hangingPunct="1"/>
              <a:endParaRPr lang="ar-AE" sz="2400">
                <a:latin typeface="Times New Roman" pitchFamily="18" charset="0"/>
              </a:endParaRPr>
            </a:p>
          </p:txBody>
        </p:sp>
        <p:sp>
          <p:nvSpPr>
            <p:cNvPr id="60423"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eaLnBrk="1" hangingPunct="1"/>
              <a:endParaRPr lang="ar-AE" sz="2400">
                <a:latin typeface="Times New Roman" pitchFamily="18" charset="0"/>
              </a:endParaRPr>
            </a:p>
          </p:txBody>
        </p:sp>
      </p:grpSp>
      <p:sp>
        <p:nvSpPr>
          <p:cNvPr id="60424" name="Rectangle 8"/>
          <p:cNvSpPr>
            <a:spLocks noGrp="1" noChangeArrowheads="1"/>
          </p:cNvSpPr>
          <p:nvPr>
            <p:ph type="body" idx="1"/>
          </p:nvPr>
        </p:nvSpPr>
        <p:spPr bwMode="auto">
          <a:xfrm>
            <a:off x="381000" y="17526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0425"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60426" name="Rectangle 10"/>
          <p:cNvSpPr>
            <a:spLocks noGrp="1" noChangeArrowheads="1"/>
          </p:cNvSpPr>
          <p:nvPr>
            <p:ph type="ftr" sz="quarter" idx="3"/>
          </p:nvPr>
        </p:nvSpPr>
        <p:spPr bwMode="auto">
          <a:xfrm>
            <a:off x="4572000" y="6629400"/>
            <a:ext cx="4572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i="1"/>
            </a:lvl1pPr>
          </a:lstStyle>
          <a:p>
            <a:r>
              <a:rPr lang="en-US"/>
              <a:t>©2007  by The McGraw-Hill Companies, Inc. All rights reserved.</a:t>
            </a:r>
          </a:p>
        </p:txBody>
      </p:sp>
      <p:sp>
        <p:nvSpPr>
          <p:cNvPr id="60427" name="Rectangle 11"/>
          <p:cNvSpPr>
            <a:spLocks noGrp="1" noChangeArrowheads="1"/>
          </p:cNvSpPr>
          <p:nvPr>
            <p:ph type="sldNum" sz="quarter" idx="4"/>
          </p:nvPr>
        </p:nvSpPr>
        <p:spPr bwMode="auto">
          <a:xfrm>
            <a:off x="1981200" y="64008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i="1"/>
            </a:lvl1pPr>
          </a:lstStyle>
          <a:p>
            <a:fld id="{4D4B95A9-CD66-422B-A9FE-581965D65BB1}" type="slidenum">
              <a:rPr lang="en-US"/>
              <a:pPr/>
              <a:t>‹#›</a:t>
            </a:fld>
            <a:r>
              <a:rPr lang="en-US"/>
              <a:t>.</a:t>
            </a:r>
          </a:p>
        </p:txBody>
      </p:sp>
      <p:sp>
        <p:nvSpPr>
          <p:cNvPr id="60428"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iming>
    <p:tnLst>
      <p:par>
        <p:cTn id="1" dur="indefinite" restart="never" nodeType="tmRoot"/>
      </p:par>
    </p:tnLst>
  </p:timing>
  <p:hf sldNum="0" hdr="0" dt="0"/>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charset="0"/>
        </a:defRPr>
      </a:lvl2pPr>
      <a:lvl3pPr algn="l" rtl="0" fontAlgn="base">
        <a:spcBef>
          <a:spcPct val="0"/>
        </a:spcBef>
        <a:spcAft>
          <a:spcPct val="0"/>
        </a:spcAft>
        <a:defRPr sz="3800">
          <a:solidFill>
            <a:schemeClr val="tx2"/>
          </a:solidFill>
          <a:latin typeface="Arial" charset="0"/>
        </a:defRPr>
      </a:lvl3pPr>
      <a:lvl4pPr algn="l" rtl="0" fontAlgn="base">
        <a:spcBef>
          <a:spcPct val="0"/>
        </a:spcBef>
        <a:spcAft>
          <a:spcPct val="0"/>
        </a:spcAft>
        <a:defRPr sz="3800">
          <a:solidFill>
            <a:schemeClr val="tx2"/>
          </a:solidFill>
          <a:latin typeface="Arial" charset="0"/>
        </a:defRPr>
      </a:lvl4pPr>
      <a:lvl5pPr algn="l" rtl="0" fontAlgn="base">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fontAlgn="base">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fontAlgn="base">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fontAlgn="base">
        <a:spcBef>
          <a:spcPct val="20000"/>
        </a:spcBef>
        <a:spcAft>
          <a:spcPct val="0"/>
        </a:spcAft>
        <a:buClr>
          <a:schemeClr val="accent1"/>
        </a:buClr>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ar-A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a:ea typeface="ＭＳ Ｐゴシック" pitchFamily="34" charset="-128"/>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solidFill>
                <a:prstClr val="black"/>
              </a:solidFill>
              <a:latin typeface="Constantia"/>
              <a:ea typeface="ＭＳ Ｐゴシック" pitchFamily="34" charset="-128"/>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pitchFamily="34" charset="0"/>
              </a:defRPr>
            </a:lvl1pPr>
          </a:lstStyle>
          <a:p>
            <a:pPr>
              <a:defRPr/>
            </a:pPr>
            <a:fld id="{95E5195F-FA6D-4C81-976A-8333D684E048}" type="datetimeFigureOut">
              <a:rPr lang="en-US">
                <a:solidFill>
                  <a:srgbClr val="04617B">
                    <a:shade val="90000"/>
                  </a:srgbClr>
                </a:solidFill>
                <a:ea typeface="ＭＳ Ｐゴシック" pitchFamily="34" charset="-128"/>
              </a:rPr>
              <a:pPr>
                <a:defRPr/>
              </a:pPr>
              <a:t>12/24/2019</a:t>
            </a:fld>
            <a:endParaRPr lang="en-US">
              <a:solidFill>
                <a:srgbClr val="04617B">
                  <a:shade val="90000"/>
                </a:srgbClr>
              </a:solidFill>
              <a:ea typeface="ＭＳ Ｐゴシック" pitchFamily="34" charset="-128"/>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pitchFamily="34" charset="0"/>
              </a:defRPr>
            </a:lvl1pPr>
          </a:lstStyle>
          <a:p>
            <a:pPr>
              <a:defRPr/>
            </a:pPr>
            <a:endParaRPr lang="en-US">
              <a:solidFill>
                <a:srgbClr val="04617B">
                  <a:shade val="90000"/>
                </a:srgbClr>
              </a:solidFill>
              <a:ea typeface="ＭＳ Ｐゴシック" pitchFamily="34" charset="-128"/>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pitchFamily="34" charset="0"/>
              </a:defRPr>
            </a:lvl1pPr>
          </a:lstStyle>
          <a:p>
            <a:pPr>
              <a:defRPr/>
            </a:pPr>
            <a:fld id="{C2F19B18-A39D-425A-B277-4450A540C24D}" type="slidenum">
              <a:rPr lang="en-US">
                <a:solidFill>
                  <a:srgbClr val="04617B">
                    <a:shade val="90000"/>
                  </a:srgbClr>
                </a:solidFill>
                <a:ea typeface="ＭＳ Ｐゴシック" pitchFamily="34" charset="-128"/>
              </a:rPr>
              <a:pPr>
                <a:defRPr/>
              </a:pPr>
              <a:t>‹#›</a:t>
            </a:fld>
            <a:endParaRPr lang="en-US">
              <a:solidFill>
                <a:srgbClr val="04617B">
                  <a:shade val="90000"/>
                </a:srgbClr>
              </a:solidFill>
              <a:ea typeface="ＭＳ Ｐゴシック" pitchFamily="34" charset="-128"/>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hangingPunct="1">
                <a:defRPr/>
              </a:pPr>
              <a:endParaRPr lang="en-US">
                <a:solidFill>
                  <a:prstClr val="black"/>
                </a:solidFill>
                <a:latin typeface="Arial" pitchFamily="34" charset="0"/>
                <a:ea typeface="ＭＳ Ｐゴシック" pitchFamily="34" charset="-128"/>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hangingPunct="1">
                <a:defRPr/>
              </a:pPr>
              <a:endParaRPr lang="en-US">
                <a:solidFill>
                  <a:prstClr val="black"/>
                </a:solidFill>
                <a:latin typeface="Arial" pitchFamily="34" charset="0"/>
                <a:ea typeface="ＭＳ Ｐゴシック" pitchFamily="34" charset="-128"/>
              </a:endParaRPr>
            </a:p>
          </p:txBody>
        </p:sp>
      </p:grpSp>
    </p:spTree>
    <p:extLst>
      <p:ext uri="{BB962C8B-B14F-4D97-AF65-F5344CB8AC3E}">
        <p14:creationId xmlns:p14="http://schemas.microsoft.com/office/powerpoint/2010/main" val="2535618601"/>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©2007  by The McGraw-Hill Companies, Inc. All rights reserved.</a:t>
            </a:r>
            <a:endParaRPr lang="en-US"/>
          </a:p>
        </p:txBody>
      </p:sp>
      <p:sp>
        <p:nvSpPr>
          <p:cNvPr id="3" name="Rectangle 2"/>
          <p:cNvSpPr/>
          <p:nvPr/>
        </p:nvSpPr>
        <p:spPr>
          <a:xfrm>
            <a:off x="152400" y="685800"/>
            <a:ext cx="8991600" cy="5878532"/>
          </a:xfrm>
          <a:prstGeom prst="rect">
            <a:avLst/>
          </a:prstGeom>
        </p:spPr>
        <p:txBody>
          <a:bodyPr wrap="square">
            <a:spAutoFit/>
          </a:bodyPr>
          <a:lstStyle/>
          <a:p>
            <a:pPr algn="ctr"/>
            <a:r>
              <a:rPr lang="en-US" sz="3200" b="1" smtClean="0">
                <a:solidFill>
                  <a:srgbClr val="FF0000"/>
                </a:solidFill>
              </a:rPr>
              <a:t>Chap. </a:t>
            </a:r>
            <a:r>
              <a:rPr lang="en-US" sz="3200" b="1" dirty="0" smtClean="0">
                <a:solidFill>
                  <a:srgbClr val="FF0000"/>
                </a:solidFill>
              </a:rPr>
              <a:t>1</a:t>
            </a:r>
          </a:p>
          <a:p>
            <a:pPr algn="ctr"/>
            <a:r>
              <a:rPr lang="en-US" sz="3200" b="1" dirty="0" smtClean="0">
                <a:solidFill>
                  <a:srgbClr val="FF0000"/>
                </a:solidFill>
              </a:rPr>
              <a:t>Critical Thinking (CT)</a:t>
            </a:r>
          </a:p>
          <a:p>
            <a:pPr algn="ctr"/>
            <a:r>
              <a:rPr lang="en-US" sz="2400" dirty="0" smtClean="0"/>
              <a:t>CT is </a:t>
            </a:r>
            <a:r>
              <a:rPr lang="en-US" sz="2400" dirty="0"/>
              <a:t>the process of thinking clearly, with accuracy and precision; of thinking carefully, with logic and depth; and of thinking open-mindedly, by examining points of view and acknowledging assumptions and biases within a given </a:t>
            </a:r>
            <a:r>
              <a:rPr lang="en-US" sz="2400" dirty="0" smtClean="0"/>
              <a:t>viewpoint.</a:t>
            </a:r>
          </a:p>
          <a:p>
            <a:pPr algn="ctr"/>
            <a:endParaRPr lang="en-US" sz="2400" dirty="0"/>
          </a:p>
          <a:p>
            <a:pPr algn="ctr"/>
            <a:r>
              <a:rPr lang="en-US" sz="2400" dirty="0" smtClean="0"/>
              <a:t>It is </a:t>
            </a:r>
            <a:r>
              <a:rPr lang="en-US" sz="2400" dirty="0"/>
              <a:t>the process of assessing </a:t>
            </a:r>
            <a:r>
              <a:rPr lang="en-US" sz="2400" dirty="0" smtClean="0"/>
              <a:t>opinions.</a:t>
            </a:r>
          </a:p>
          <a:p>
            <a:pPr algn="ctr"/>
            <a:endParaRPr lang="en-US" sz="2400" dirty="0"/>
          </a:p>
          <a:p>
            <a:pPr algn="ctr"/>
            <a:r>
              <a:rPr lang="en-US" sz="2400" dirty="0" smtClean="0"/>
              <a:t>It refers </a:t>
            </a:r>
            <a:r>
              <a:rPr lang="en-US" sz="2400" dirty="0"/>
              <a:t>to a set of skills relating to the recognition,  analysis, evaluation,  and construction of arguments</a:t>
            </a:r>
            <a:r>
              <a:rPr lang="en-US" sz="2400" dirty="0" smtClean="0"/>
              <a:t>.</a:t>
            </a:r>
          </a:p>
          <a:p>
            <a:pPr algn="ctr"/>
            <a:endParaRPr lang="en-US" sz="2400" dirty="0" smtClean="0"/>
          </a:p>
          <a:p>
            <a:pPr algn="ctr"/>
            <a:r>
              <a:rPr lang="en-US" sz="2400" dirty="0"/>
              <a:t>Critical thinking skills are important because they enable </a:t>
            </a:r>
            <a:r>
              <a:rPr lang="en-US" sz="2400" dirty="0" smtClean="0"/>
              <a:t>us </a:t>
            </a:r>
            <a:r>
              <a:rPr lang="en-US" sz="2400" dirty="0"/>
              <a:t>to deal effectively with social, scientific, and practical </a:t>
            </a:r>
            <a:r>
              <a:rPr lang="en-US" sz="2400" dirty="0" smtClean="0"/>
              <a:t>problems, and all aspects of life . </a:t>
            </a:r>
            <a:endParaRPr lang="en-US" sz="2400" dirty="0"/>
          </a:p>
        </p:txBody>
      </p:sp>
    </p:spTree>
    <p:extLst>
      <p:ext uri="{BB962C8B-B14F-4D97-AF65-F5344CB8AC3E}">
        <p14:creationId xmlns:p14="http://schemas.microsoft.com/office/powerpoint/2010/main" val="3815915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01p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28600" y="457200"/>
            <a:ext cx="8686800" cy="6096000"/>
          </a:xfrm>
          <a:noFill/>
        </p:spPr>
      </p:pic>
    </p:spTree>
    <p:extLst>
      <p:ext uri="{BB962C8B-B14F-4D97-AF65-F5344CB8AC3E}">
        <p14:creationId xmlns:p14="http://schemas.microsoft.com/office/powerpoint/2010/main" val="3476006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©2007  by The McGraw-Hill Companies, Inc. All rights reserved.</a:t>
            </a:r>
            <a:endParaRPr lang="en-US"/>
          </a:p>
        </p:txBody>
      </p:sp>
      <p:sp>
        <p:nvSpPr>
          <p:cNvPr id="3" name="Rectangle 2"/>
          <p:cNvSpPr/>
          <p:nvPr/>
        </p:nvSpPr>
        <p:spPr>
          <a:xfrm>
            <a:off x="6824" y="914400"/>
            <a:ext cx="9144000" cy="5262979"/>
          </a:xfrm>
          <a:prstGeom prst="rect">
            <a:avLst/>
          </a:prstGeom>
        </p:spPr>
        <p:txBody>
          <a:bodyPr wrap="square">
            <a:spAutoFit/>
          </a:bodyPr>
          <a:lstStyle/>
          <a:p>
            <a:pPr algn="ctr"/>
            <a:r>
              <a:rPr lang="en-US" sz="2800" b="1" dirty="0"/>
              <a:t>Emotional </a:t>
            </a:r>
            <a:r>
              <a:rPr lang="en-US" sz="2800" b="1" dirty="0" smtClean="0"/>
              <a:t>intelligence</a:t>
            </a:r>
          </a:p>
          <a:p>
            <a:pPr algn="ctr"/>
            <a:r>
              <a:rPr lang="en-US" sz="2800" dirty="0" smtClean="0"/>
              <a:t>EI </a:t>
            </a:r>
            <a:r>
              <a:rPr lang="en-US" sz="2800" dirty="0"/>
              <a:t>is involved in the capacity to perceive emotions, assimilate emotion-related feelings, understand the information of those emotions, and manage them.</a:t>
            </a:r>
          </a:p>
          <a:p>
            <a:pPr algn="ctr"/>
            <a:r>
              <a:rPr lang="en-US" sz="2800" dirty="0"/>
              <a:t>Recognize your emotions, understand what they're telling you, and realize how your emotions affect people around you.</a:t>
            </a:r>
          </a:p>
          <a:p>
            <a:pPr algn="ctr"/>
            <a:r>
              <a:rPr lang="en-US" sz="2800" dirty="0"/>
              <a:t>By understanding how others feel you will manage them effectively (at work). </a:t>
            </a:r>
          </a:p>
          <a:p>
            <a:pPr algn="ctr"/>
            <a:r>
              <a:rPr lang="en-US" sz="2800" dirty="0"/>
              <a:t>The 4 Components of EI</a:t>
            </a:r>
          </a:p>
          <a:p>
            <a:pPr algn="ctr"/>
            <a:r>
              <a:rPr lang="en-US" sz="2800" dirty="0"/>
              <a:t>PERCEIVING EMOTION/ Using them/ Understanding them/ Managing them.</a:t>
            </a:r>
          </a:p>
        </p:txBody>
      </p:sp>
    </p:spTree>
    <p:extLst>
      <p:ext uri="{BB962C8B-B14F-4D97-AF65-F5344CB8AC3E}">
        <p14:creationId xmlns:p14="http://schemas.microsoft.com/office/powerpoint/2010/main" val="1508392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©2007  by The McGraw-Hill Companies, Inc. All rights reserved.</a:t>
            </a:r>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623519496"/>
              </p:ext>
            </p:extLst>
          </p:nvPr>
        </p:nvGraphicFramePr>
        <p:xfrm>
          <a:off x="152401" y="2051003"/>
          <a:ext cx="8991599" cy="4530724"/>
        </p:xfrm>
        <a:graphic>
          <a:graphicData uri="http://schemas.openxmlformats.org/drawingml/2006/table">
            <a:tbl>
              <a:tblPr/>
              <a:tblGrid>
                <a:gridCol w="8991599"/>
              </a:tblGrid>
              <a:tr h="707072">
                <a:tc>
                  <a:txBody>
                    <a:bodyPr/>
                    <a:lstStyle/>
                    <a:p>
                      <a:pPr marL="0" marR="0" algn="l" rtl="0">
                        <a:lnSpc>
                          <a:spcPct val="115000"/>
                        </a:lnSpc>
                        <a:spcBef>
                          <a:spcPts val="0"/>
                        </a:spcBef>
                        <a:spcAft>
                          <a:spcPts val="0"/>
                        </a:spcAft>
                      </a:pPr>
                      <a:r>
                        <a:rPr lang="en-US" sz="1800" kern="1200" dirty="0">
                          <a:solidFill>
                            <a:srgbClr val="000000"/>
                          </a:solidFill>
                          <a:effectLst/>
                          <a:latin typeface="Franklin Gothic Book"/>
                          <a:ea typeface="Times New Roman"/>
                          <a:cs typeface="Arial"/>
                        </a:rPr>
                        <a:t>The white hat represents for information that is known or needed.  </a:t>
                      </a:r>
                      <a:endParaRPr lang="en-US" sz="1800" dirty="0">
                        <a:effectLst/>
                        <a:latin typeface="Calibri"/>
                        <a:ea typeface="Calibri"/>
                        <a:cs typeface="Arial"/>
                      </a:endParaRPr>
                    </a:p>
                  </a:txBody>
                  <a:tcPr marL="21669" marR="21669" marT="21669" marB="216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7072">
                <a:tc>
                  <a:txBody>
                    <a:bodyPr/>
                    <a:lstStyle/>
                    <a:p>
                      <a:pPr marL="0" marR="0" algn="l" rtl="0">
                        <a:lnSpc>
                          <a:spcPct val="115000"/>
                        </a:lnSpc>
                        <a:spcBef>
                          <a:spcPts val="0"/>
                        </a:spcBef>
                        <a:spcAft>
                          <a:spcPts val="0"/>
                        </a:spcAft>
                      </a:pPr>
                      <a:r>
                        <a:rPr lang="en-US" sz="1800" kern="1200" dirty="0">
                          <a:solidFill>
                            <a:srgbClr val="000000"/>
                          </a:solidFill>
                          <a:effectLst/>
                          <a:latin typeface="Franklin Gothic Book"/>
                          <a:ea typeface="Times New Roman"/>
                          <a:cs typeface="Arial"/>
                        </a:rPr>
                        <a:t>The yellow hat represents values and benefits and why something may work. </a:t>
                      </a:r>
                      <a:endParaRPr lang="en-US" sz="1800" dirty="0">
                        <a:effectLst/>
                        <a:latin typeface="Calibri"/>
                        <a:ea typeface="Calibri"/>
                        <a:cs typeface="Arial"/>
                      </a:endParaRPr>
                    </a:p>
                  </a:txBody>
                  <a:tcPr marL="21669" marR="21669" marT="21669" marB="216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0343">
                <a:tc>
                  <a:txBody>
                    <a:bodyPr/>
                    <a:lstStyle/>
                    <a:p>
                      <a:pPr marL="0" marR="0" algn="l" rtl="0">
                        <a:lnSpc>
                          <a:spcPct val="115000"/>
                        </a:lnSpc>
                        <a:spcBef>
                          <a:spcPts val="0"/>
                        </a:spcBef>
                        <a:spcAft>
                          <a:spcPts val="0"/>
                        </a:spcAft>
                      </a:pPr>
                      <a:r>
                        <a:rPr lang="en-US" sz="1800" kern="1200" dirty="0">
                          <a:solidFill>
                            <a:srgbClr val="000000"/>
                          </a:solidFill>
                          <a:effectLst/>
                          <a:latin typeface="Franklin Gothic Book"/>
                          <a:ea typeface="Times New Roman"/>
                          <a:cs typeface="Arial"/>
                        </a:rPr>
                        <a:t>The black hat represents judgment: the "devil's advocate" or why something may not work. </a:t>
                      </a:r>
                      <a:endParaRPr lang="en-US" sz="1800" dirty="0">
                        <a:effectLst/>
                        <a:latin typeface="Calibri"/>
                        <a:ea typeface="Calibri"/>
                        <a:cs typeface="Arial"/>
                      </a:endParaRPr>
                    </a:p>
                  </a:txBody>
                  <a:tcPr marL="21669" marR="21669" marT="21669" marB="216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7072">
                <a:tc>
                  <a:txBody>
                    <a:bodyPr/>
                    <a:lstStyle/>
                    <a:p>
                      <a:pPr marL="0" marR="0" algn="l" rtl="0">
                        <a:lnSpc>
                          <a:spcPct val="115000"/>
                        </a:lnSpc>
                        <a:spcBef>
                          <a:spcPts val="0"/>
                        </a:spcBef>
                        <a:spcAft>
                          <a:spcPts val="0"/>
                        </a:spcAft>
                      </a:pPr>
                      <a:r>
                        <a:rPr lang="en-US" sz="1800" kern="1200" dirty="0">
                          <a:solidFill>
                            <a:srgbClr val="000000"/>
                          </a:solidFill>
                          <a:effectLst/>
                          <a:latin typeface="Franklin Gothic Book"/>
                          <a:ea typeface="Times New Roman"/>
                          <a:cs typeface="Arial"/>
                        </a:rPr>
                        <a:t>The red hat represents feelings, hunches, and intuition.  </a:t>
                      </a:r>
                      <a:endParaRPr lang="en-US" sz="1800" dirty="0">
                        <a:effectLst/>
                        <a:latin typeface="Calibri"/>
                        <a:ea typeface="Calibri"/>
                        <a:cs typeface="Arial"/>
                      </a:endParaRPr>
                    </a:p>
                  </a:txBody>
                  <a:tcPr marL="21669" marR="21669" marT="21669" marB="216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1541">
                <a:tc>
                  <a:txBody>
                    <a:bodyPr/>
                    <a:lstStyle/>
                    <a:p>
                      <a:pPr marL="0" marR="0" algn="l" rtl="0">
                        <a:lnSpc>
                          <a:spcPct val="115000"/>
                        </a:lnSpc>
                        <a:spcBef>
                          <a:spcPts val="0"/>
                        </a:spcBef>
                        <a:spcAft>
                          <a:spcPts val="0"/>
                        </a:spcAft>
                      </a:pPr>
                      <a:r>
                        <a:rPr lang="en-US" sz="1800" kern="1200" dirty="0">
                          <a:solidFill>
                            <a:srgbClr val="000000"/>
                          </a:solidFill>
                          <a:effectLst/>
                          <a:latin typeface="Franklin Gothic Book"/>
                          <a:ea typeface="Times New Roman"/>
                          <a:cs typeface="Arial"/>
                        </a:rPr>
                        <a:t>The green hat represents creativity: possibilities, alternatives, and new ideas. </a:t>
                      </a:r>
                      <a:endParaRPr lang="en-US" sz="1800" dirty="0">
                        <a:effectLst/>
                        <a:latin typeface="Calibri"/>
                        <a:ea typeface="Calibri"/>
                        <a:cs typeface="Arial"/>
                      </a:endParaRPr>
                    </a:p>
                  </a:txBody>
                  <a:tcPr marL="21669" marR="21669" marT="21669" marB="216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7624">
                <a:tc>
                  <a:txBody>
                    <a:bodyPr/>
                    <a:lstStyle/>
                    <a:p>
                      <a:pPr marL="0" marR="0" algn="l" rtl="0">
                        <a:lnSpc>
                          <a:spcPct val="115000"/>
                        </a:lnSpc>
                        <a:spcBef>
                          <a:spcPts val="0"/>
                        </a:spcBef>
                        <a:spcAft>
                          <a:spcPts val="0"/>
                        </a:spcAft>
                      </a:pPr>
                      <a:r>
                        <a:rPr lang="en-US" sz="1800" kern="1200" dirty="0">
                          <a:solidFill>
                            <a:srgbClr val="000000"/>
                          </a:solidFill>
                          <a:effectLst/>
                          <a:latin typeface="Franklin Gothic Book"/>
                          <a:ea typeface="Times New Roman"/>
                          <a:cs typeface="Arial"/>
                        </a:rPr>
                        <a:t>The blue hat represents management of the thinking process, usually employed by the chairperson of the meeting. </a:t>
                      </a:r>
                      <a:endParaRPr lang="en-US" sz="1800" dirty="0">
                        <a:effectLst/>
                        <a:latin typeface="Calibri"/>
                        <a:ea typeface="Calibri"/>
                        <a:cs typeface="Arial"/>
                      </a:endParaRPr>
                    </a:p>
                  </a:txBody>
                  <a:tcPr marL="21669" marR="21669" marT="21669" marB="21669"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307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75" y="2120379"/>
            <a:ext cx="762000" cy="476250"/>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95313" y="2905125"/>
            <a:ext cx="762000" cy="47625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0" y="3904113"/>
            <a:ext cx="762000" cy="47625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75" y="4380363"/>
            <a:ext cx="762000" cy="47625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67600" y="5105400"/>
            <a:ext cx="762000" cy="476250"/>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44385" y="5953125"/>
            <a:ext cx="762000" cy="4762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7"/>
          <p:cNvSpPr>
            <a:spLocks noChangeArrowheads="1"/>
          </p:cNvSpPr>
          <p:nvPr/>
        </p:nvSpPr>
        <p:spPr bwMode="auto">
          <a:xfrm>
            <a:off x="76153" y="675527"/>
            <a:ext cx="89757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Six Thinking Hats - Eduard de Bono   </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Is a thinking tool for group discussion and individual thinking. Combined with the idea of parallel thinking which is associated with it, it provides a means for groups to think together more effectively, and a means to plan thinking processes in a detailed and cohesive way.</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8"/>
          <p:cNvSpPr>
            <a:spLocks noChangeArrowheads="1"/>
          </p:cNvSpPr>
          <p:nvPr/>
        </p:nvSpPr>
        <p:spPr bwMode="auto">
          <a:xfrm>
            <a:off x="2301875" y="2209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23591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©2007  by The McGraw-Hill Companies, Inc. All rights reserved.</a:t>
            </a:r>
            <a:endParaRPr lang="en-US"/>
          </a:p>
        </p:txBody>
      </p:sp>
      <p:sp>
        <p:nvSpPr>
          <p:cNvPr id="3" name="Rectangle 2"/>
          <p:cNvSpPr/>
          <p:nvPr/>
        </p:nvSpPr>
        <p:spPr>
          <a:xfrm>
            <a:off x="685800" y="1184519"/>
            <a:ext cx="7391400" cy="3539430"/>
          </a:xfrm>
          <a:prstGeom prst="rect">
            <a:avLst/>
          </a:prstGeom>
        </p:spPr>
        <p:txBody>
          <a:bodyPr wrap="square">
            <a:spAutoFit/>
          </a:bodyPr>
          <a:lstStyle/>
          <a:p>
            <a:pPr algn="ctr"/>
            <a:r>
              <a:rPr lang="en-US" sz="2800" dirty="0"/>
              <a:t>Powerful Types of Creative </a:t>
            </a:r>
            <a:r>
              <a:rPr lang="en-US" sz="2800" dirty="0" smtClean="0"/>
              <a:t>Thinking:</a:t>
            </a:r>
            <a:endParaRPr lang="en-US" sz="2800" dirty="0"/>
          </a:p>
          <a:p>
            <a:pPr algn="ctr"/>
            <a:r>
              <a:rPr lang="en-US" sz="2800" dirty="0"/>
              <a:t>Reframing, </a:t>
            </a:r>
            <a:endParaRPr lang="en-US" sz="2800" dirty="0" smtClean="0"/>
          </a:p>
          <a:p>
            <a:pPr algn="ctr"/>
            <a:r>
              <a:rPr lang="en-US" sz="2800" dirty="0" smtClean="0"/>
              <a:t>mind </a:t>
            </a:r>
            <a:r>
              <a:rPr lang="en-US" sz="2800" dirty="0"/>
              <a:t>mapping</a:t>
            </a:r>
            <a:r>
              <a:rPr lang="en-US" sz="2800" dirty="0" smtClean="0"/>
              <a:t>,</a:t>
            </a:r>
          </a:p>
          <a:p>
            <a:pPr algn="ctr"/>
            <a:r>
              <a:rPr lang="en-US" sz="2800" dirty="0" smtClean="0"/>
              <a:t> </a:t>
            </a:r>
            <a:r>
              <a:rPr lang="en-US" sz="2800" dirty="0"/>
              <a:t>insight</a:t>
            </a:r>
            <a:r>
              <a:rPr lang="en-US" sz="2800" dirty="0" smtClean="0"/>
              <a:t>,</a:t>
            </a:r>
          </a:p>
          <a:p>
            <a:pPr algn="ctr"/>
            <a:r>
              <a:rPr lang="en-US" sz="2800" dirty="0" smtClean="0"/>
              <a:t> </a:t>
            </a:r>
            <a:r>
              <a:rPr lang="en-US" sz="2800" dirty="0"/>
              <a:t>creative </a:t>
            </a:r>
            <a:r>
              <a:rPr lang="en-US" sz="2800" dirty="0" smtClean="0"/>
              <a:t>flow.</a:t>
            </a:r>
          </a:p>
          <a:p>
            <a:pPr algn="ctr"/>
            <a:endParaRPr lang="en-US" sz="2800" dirty="0"/>
          </a:p>
          <a:p>
            <a:pPr algn="ctr"/>
            <a:endParaRPr lang="en-US" sz="2800" dirty="0" smtClean="0"/>
          </a:p>
          <a:p>
            <a:pPr algn="ctr"/>
            <a:r>
              <a:rPr lang="en-US" sz="2800" dirty="0" smtClean="0"/>
              <a:t>To be discussed later … </a:t>
            </a:r>
            <a:endParaRPr lang="en-US" sz="2800" dirty="0"/>
          </a:p>
        </p:txBody>
      </p:sp>
    </p:spTree>
    <p:extLst>
      <p:ext uri="{BB962C8B-B14F-4D97-AF65-F5344CB8AC3E}">
        <p14:creationId xmlns:p14="http://schemas.microsoft.com/office/powerpoint/2010/main" val="1358629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©2007  by The McGraw-Hill Companies, Inc. All rights reserved.</a:t>
            </a:r>
            <a:endParaRPr lang="en-US"/>
          </a:p>
        </p:txBody>
      </p:sp>
      <p:sp>
        <p:nvSpPr>
          <p:cNvPr id="3" name="Rectangle 2"/>
          <p:cNvSpPr/>
          <p:nvPr/>
        </p:nvSpPr>
        <p:spPr>
          <a:xfrm>
            <a:off x="0" y="381000"/>
            <a:ext cx="8991600" cy="6740307"/>
          </a:xfrm>
          <a:prstGeom prst="rect">
            <a:avLst/>
          </a:prstGeom>
        </p:spPr>
        <p:txBody>
          <a:bodyPr wrap="square">
            <a:spAutoFit/>
          </a:bodyPr>
          <a:lstStyle/>
          <a:p>
            <a:pPr algn="ctr"/>
            <a:r>
              <a:rPr lang="en-US" sz="2800" b="1" dirty="0">
                <a:solidFill>
                  <a:srgbClr val="FF0000"/>
                </a:solidFill>
              </a:rPr>
              <a:t>Critical thinker</a:t>
            </a:r>
            <a:br>
              <a:rPr lang="en-US" sz="2800" b="1" dirty="0">
                <a:solidFill>
                  <a:srgbClr val="FF0000"/>
                </a:solidFill>
              </a:rPr>
            </a:br>
            <a:r>
              <a:rPr lang="en-US" sz="2400" dirty="0"/>
              <a:t>1. Is open-minded and mindful of alternatives</a:t>
            </a:r>
            <a:br>
              <a:rPr lang="en-US" sz="2400" dirty="0"/>
            </a:br>
            <a:r>
              <a:rPr lang="en-US" sz="2400" dirty="0"/>
              <a:t>2. Desires to be, and is, well-informed</a:t>
            </a:r>
            <a:br>
              <a:rPr lang="en-US" sz="2400" dirty="0"/>
            </a:br>
            <a:r>
              <a:rPr lang="en-US" sz="2400" dirty="0"/>
              <a:t>3. Judges well the credibility of sources</a:t>
            </a:r>
            <a:br>
              <a:rPr lang="en-US" sz="2400" dirty="0"/>
            </a:br>
            <a:r>
              <a:rPr lang="en-US" sz="2400" dirty="0"/>
              <a:t>4. Identifies reasons, assumptions, and conclusions</a:t>
            </a:r>
            <a:br>
              <a:rPr lang="en-US" sz="2400" dirty="0"/>
            </a:br>
            <a:r>
              <a:rPr lang="en-US" sz="2400" dirty="0"/>
              <a:t>5. Asks appropriate clarifying questions</a:t>
            </a:r>
            <a:br>
              <a:rPr lang="en-US" sz="2400" dirty="0"/>
            </a:br>
            <a:r>
              <a:rPr lang="en-US" sz="2400" dirty="0"/>
              <a:t>6. Judges well the quality of an argument, including its reasons, assumptions, evidence, and their degree of support for the conclusion</a:t>
            </a:r>
            <a:br>
              <a:rPr lang="en-US" sz="2400" dirty="0"/>
            </a:br>
            <a:r>
              <a:rPr lang="en-US" sz="2400" dirty="0"/>
              <a:t>7. Can well develop and defend a reasonable position regarding a belief or an action, doing justice to challenges</a:t>
            </a:r>
            <a:br>
              <a:rPr lang="en-US" sz="2400" dirty="0"/>
            </a:br>
            <a:r>
              <a:rPr lang="en-US" sz="2400" dirty="0"/>
              <a:t>8. Formulates plausible hypotheses</a:t>
            </a:r>
            <a:br>
              <a:rPr lang="en-US" sz="2400" dirty="0"/>
            </a:br>
            <a:r>
              <a:rPr lang="en-US" sz="2400" dirty="0"/>
              <a:t>9. Plans and conducts experiments well</a:t>
            </a:r>
            <a:br>
              <a:rPr lang="en-US" sz="2400" dirty="0"/>
            </a:br>
            <a:r>
              <a:rPr lang="en-US" sz="2400" dirty="0"/>
              <a:t>10. Defines terms in a way appropriate for the context</a:t>
            </a:r>
            <a:br>
              <a:rPr lang="en-US" sz="2400" dirty="0"/>
            </a:br>
            <a:r>
              <a:rPr lang="en-US" sz="2400" dirty="0"/>
              <a:t>11. Draws conclusions when warranted – but with caution</a:t>
            </a:r>
            <a:br>
              <a:rPr lang="en-US" sz="2400" dirty="0"/>
            </a:br>
            <a:r>
              <a:rPr lang="en-US" sz="2400" dirty="0"/>
              <a:t>12. Integrates all of the above aspects of critical thinking </a:t>
            </a:r>
            <a:br>
              <a:rPr lang="en-US" sz="2400" dirty="0"/>
            </a:br>
            <a:r>
              <a:rPr lang="en-US" sz="2400" dirty="0"/>
              <a:t> </a:t>
            </a:r>
            <a:br>
              <a:rPr lang="en-US" sz="2400" dirty="0"/>
            </a:br>
            <a:endParaRPr lang="en-US" sz="2400" dirty="0"/>
          </a:p>
        </p:txBody>
      </p:sp>
    </p:spTree>
    <p:extLst>
      <p:ext uri="{BB962C8B-B14F-4D97-AF65-F5344CB8AC3E}">
        <p14:creationId xmlns:p14="http://schemas.microsoft.com/office/powerpoint/2010/main" val="2083738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©2007  by The McGraw-Hill Companies, Inc. All rights reserved.</a:t>
            </a:r>
            <a:endParaRPr lang="en-US"/>
          </a:p>
        </p:txBody>
      </p:sp>
      <p:sp>
        <p:nvSpPr>
          <p:cNvPr id="3" name="Rectangle 2"/>
          <p:cNvSpPr/>
          <p:nvPr/>
        </p:nvSpPr>
        <p:spPr>
          <a:xfrm>
            <a:off x="0" y="533400"/>
            <a:ext cx="9144000" cy="5262979"/>
          </a:xfrm>
          <a:prstGeom prst="rect">
            <a:avLst/>
          </a:prstGeom>
        </p:spPr>
        <p:txBody>
          <a:bodyPr wrap="square">
            <a:spAutoFit/>
          </a:bodyPr>
          <a:lstStyle/>
          <a:p>
            <a:pPr algn="ctr"/>
            <a:r>
              <a:rPr lang="en-US" sz="2800" dirty="0"/>
              <a:t>Critical thinking skills are necessary for:</a:t>
            </a:r>
          </a:p>
          <a:p>
            <a:pPr algn="ctr"/>
            <a:r>
              <a:rPr lang="en-US" sz="2800" dirty="0"/>
              <a:t>success in college</a:t>
            </a:r>
          </a:p>
          <a:p>
            <a:pPr algn="ctr"/>
            <a:r>
              <a:rPr lang="en-US" sz="2800" dirty="0"/>
              <a:t>success in the workplace</a:t>
            </a:r>
          </a:p>
          <a:p>
            <a:pPr algn="ctr"/>
            <a:r>
              <a:rPr lang="en-US" sz="2800" dirty="0"/>
              <a:t>success in the marketplace</a:t>
            </a:r>
          </a:p>
          <a:p>
            <a:pPr algn="ctr"/>
            <a:r>
              <a:rPr lang="en-US" sz="2800" dirty="0"/>
              <a:t>living an examined </a:t>
            </a:r>
            <a:r>
              <a:rPr lang="en-US" sz="2800" dirty="0" smtClean="0"/>
              <a:t>life</a:t>
            </a:r>
          </a:p>
          <a:p>
            <a:pPr algn="ctr"/>
            <a:endParaRPr lang="en-US" sz="2800" dirty="0" smtClean="0"/>
          </a:p>
          <a:p>
            <a:pPr algn="ctr"/>
            <a:r>
              <a:rPr lang="en-US" sz="2800" dirty="0"/>
              <a:t>Poor critical thinking skills contribute to many life problems</a:t>
            </a:r>
            <a:r>
              <a:rPr lang="en-US" sz="2800" dirty="0" smtClean="0"/>
              <a:t>: life struggle, depression, low self-esteem, ..</a:t>
            </a:r>
            <a:endParaRPr lang="en-US" sz="2800" dirty="0"/>
          </a:p>
          <a:p>
            <a:pPr algn="ctr"/>
            <a:endParaRPr lang="en-US" sz="2800" dirty="0"/>
          </a:p>
          <a:p>
            <a:pPr algn="ctr"/>
            <a:r>
              <a:rPr lang="en-US" sz="2800" dirty="0"/>
              <a:t>Clement (1979) stated that - we should be teaching students how to think. Instead, we are teaching them what to think. </a:t>
            </a:r>
          </a:p>
        </p:txBody>
      </p:sp>
    </p:spTree>
    <p:extLst>
      <p:ext uri="{BB962C8B-B14F-4D97-AF65-F5344CB8AC3E}">
        <p14:creationId xmlns:p14="http://schemas.microsoft.com/office/powerpoint/2010/main" val="492585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©2007  by The McGraw-Hill Companies, Inc. All rights reserved.</a:t>
            </a:r>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503744257"/>
              </p:ext>
            </p:extLst>
          </p:nvPr>
        </p:nvGraphicFramePr>
        <p:xfrm>
          <a:off x="152400" y="152400"/>
          <a:ext cx="8991600" cy="6475577"/>
        </p:xfrm>
        <a:graphic>
          <a:graphicData uri="http://schemas.openxmlformats.org/drawingml/2006/table">
            <a:tbl>
              <a:tblPr firstRow="1" firstCol="1" bandRow="1"/>
              <a:tblGrid>
                <a:gridCol w="5431677"/>
                <a:gridCol w="3559923"/>
              </a:tblGrid>
              <a:tr h="357987">
                <a:tc>
                  <a:txBody>
                    <a:bodyPr/>
                    <a:lstStyle/>
                    <a:p>
                      <a:pPr marL="0" marR="0" algn="ctr" rtl="0">
                        <a:lnSpc>
                          <a:spcPct val="115000"/>
                        </a:lnSpc>
                        <a:spcBef>
                          <a:spcPts val="0"/>
                        </a:spcBef>
                        <a:spcAft>
                          <a:spcPts val="0"/>
                        </a:spcAft>
                      </a:pPr>
                      <a:r>
                        <a:rPr lang="en-US" sz="1600" b="1" dirty="0">
                          <a:solidFill>
                            <a:srgbClr val="000000"/>
                          </a:solidFill>
                          <a:effectLst/>
                          <a:latin typeface="Verdana"/>
                          <a:ea typeface="Calibri"/>
                          <a:cs typeface="Arial"/>
                        </a:rPr>
                        <a:t>What is critical thinking?</a:t>
                      </a:r>
                      <a:endParaRPr lang="en-US" sz="1600" b="1" dirty="0">
                        <a:effectLst/>
                        <a:latin typeface="Calibri"/>
                        <a:ea typeface="Calibri"/>
                        <a:cs typeface="Arial"/>
                      </a:endParaRPr>
                    </a:p>
                  </a:txBody>
                  <a:tcPr marL="32831" marR="328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en-US" sz="1600" b="1" dirty="0">
                          <a:solidFill>
                            <a:srgbClr val="000000"/>
                          </a:solidFill>
                          <a:effectLst/>
                          <a:latin typeface="Verdana"/>
                          <a:ea typeface="Calibri"/>
                          <a:cs typeface="Arial"/>
                        </a:rPr>
                        <a:t>What is not critical thinking?</a:t>
                      </a:r>
                      <a:endParaRPr lang="en-US" sz="1600" b="1" dirty="0">
                        <a:effectLst/>
                        <a:latin typeface="Calibri"/>
                        <a:ea typeface="Calibri"/>
                        <a:cs typeface="Arial"/>
                      </a:endParaRPr>
                    </a:p>
                  </a:txBody>
                  <a:tcPr marL="32831" marR="328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96268">
                <a:tc>
                  <a:txBody>
                    <a:bodyPr/>
                    <a:lstStyle/>
                    <a:p>
                      <a:pPr marL="0" marR="0" algn="ctr" rtl="0">
                        <a:lnSpc>
                          <a:spcPct val="115000"/>
                        </a:lnSpc>
                        <a:spcBef>
                          <a:spcPts val="0"/>
                        </a:spcBef>
                        <a:spcAft>
                          <a:spcPts val="0"/>
                        </a:spcAft>
                      </a:pPr>
                      <a:r>
                        <a:rPr lang="en-US" sz="1400" b="1">
                          <a:solidFill>
                            <a:srgbClr val="000000"/>
                          </a:solidFill>
                          <a:effectLst/>
                          <a:latin typeface="Verdana"/>
                          <a:ea typeface="Calibri"/>
                          <a:cs typeface="Arial"/>
                        </a:rPr>
                        <a:t>analytical and logical thinking </a:t>
                      </a:r>
                      <a:endParaRPr lang="en-US" sz="1400">
                        <a:effectLst/>
                        <a:latin typeface="Calibri"/>
                        <a:ea typeface="Calibri"/>
                        <a:cs typeface="Arial"/>
                      </a:endParaRPr>
                    </a:p>
                    <a:p>
                      <a:pPr marL="0" marR="0" algn="ctr" rtl="0">
                        <a:lnSpc>
                          <a:spcPct val="115000"/>
                        </a:lnSpc>
                        <a:spcBef>
                          <a:spcPts val="0"/>
                        </a:spcBef>
                        <a:spcAft>
                          <a:spcPts val="0"/>
                        </a:spcAft>
                      </a:pPr>
                      <a:r>
                        <a:rPr lang="en-US" sz="1400" i="1">
                          <a:solidFill>
                            <a:srgbClr val="000000"/>
                          </a:solidFill>
                          <a:effectLst/>
                          <a:latin typeface="Verdana"/>
                          <a:ea typeface="Calibri"/>
                          <a:cs typeface="Arial"/>
                        </a:rPr>
                        <a:t>the examination of </a:t>
                      </a:r>
                      <a:r>
                        <a:rPr lang="en-US" sz="1400">
                          <a:solidFill>
                            <a:srgbClr val="000000"/>
                          </a:solidFill>
                          <a:effectLst/>
                          <a:latin typeface="Verdana"/>
                          <a:ea typeface="Calibri"/>
                          <a:cs typeface="Arial"/>
                        </a:rPr>
                        <a:t>accuracy, arguments, calculations, causes, completeness, concepts, consequences, consistency, costs and benefits, decisions, fairness, implications, information, inferences, logic, perceptions, plausibility, precision, processes, purposes, relationships, relevance, significance, quality and quantity, questions, views, etc. </a:t>
                      </a:r>
                      <a:endParaRPr lang="en-US" sz="1400">
                        <a:effectLst/>
                        <a:latin typeface="Calibri"/>
                        <a:ea typeface="Calibri"/>
                        <a:cs typeface="Arial"/>
                      </a:endParaRPr>
                    </a:p>
                    <a:p>
                      <a:pPr marL="0" marR="0" algn="ctr" rtl="0">
                        <a:lnSpc>
                          <a:spcPct val="115000"/>
                        </a:lnSpc>
                        <a:spcBef>
                          <a:spcPts val="0"/>
                        </a:spcBef>
                        <a:spcAft>
                          <a:spcPts val="0"/>
                        </a:spcAft>
                      </a:pPr>
                      <a:r>
                        <a:rPr lang="en-US" sz="1400" b="1">
                          <a:solidFill>
                            <a:srgbClr val="000000"/>
                          </a:solidFill>
                          <a:effectLst/>
                          <a:latin typeface="Verdana"/>
                          <a:ea typeface="Calibri"/>
                          <a:cs typeface="Arial"/>
                        </a:rPr>
                        <a:t>skepticism and awareness </a:t>
                      </a:r>
                      <a:endParaRPr lang="en-US" sz="1400">
                        <a:effectLst/>
                        <a:latin typeface="Calibri"/>
                        <a:ea typeface="Calibri"/>
                        <a:cs typeface="Arial"/>
                      </a:endParaRPr>
                    </a:p>
                    <a:p>
                      <a:pPr marL="0" marR="0" algn="ctr" rtl="0">
                        <a:lnSpc>
                          <a:spcPct val="115000"/>
                        </a:lnSpc>
                        <a:spcBef>
                          <a:spcPts val="0"/>
                        </a:spcBef>
                        <a:spcAft>
                          <a:spcPts val="0"/>
                        </a:spcAft>
                      </a:pPr>
                      <a:r>
                        <a:rPr lang="en-US" sz="1400" i="1">
                          <a:solidFill>
                            <a:srgbClr val="000000"/>
                          </a:solidFill>
                          <a:effectLst/>
                          <a:latin typeface="Verdana"/>
                          <a:ea typeface="Calibri"/>
                          <a:cs typeface="Arial"/>
                        </a:rPr>
                        <a:t>of </a:t>
                      </a:r>
                      <a:r>
                        <a:rPr lang="en-US" sz="1400">
                          <a:solidFill>
                            <a:srgbClr val="000000"/>
                          </a:solidFill>
                          <a:effectLst/>
                          <a:latin typeface="Verdana"/>
                          <a:ea typeface="Calibri"/>
                          <a:cs typeface="Arial"/>
                        </a:rPr>
                        <a:t>assumptions, authority, beliefs, bias, common wisdom, distortion, egocentrism, experts, misinformation, motivations, prejudice, self-deception, slogans, sources, tradition </a:t>
                      </a:r>
                      <a:endParaRPr lang="en-US" sz="1400">
                        <a:effectLst/>
                        <a:latin typeface="Calibri"/>
                        <a:ea typeface="Calibri"/>
                        <a:cs typeface="Arial"/>
                      </a:endParaRPr>
                    </a:p>
                    <a:p>
                      <a:pPr marL="0" marR="0" algn="ctr" rtl="0">
                        <a:lnSpc>
                          <a:spcPct val="115000"/>
                        </a:lnSpc>
                        <a:spcBef>
                          <a:spcPts val="0"/>
                        </a:spcBef>
                        <a:spcAft>
                          <a:spcPts val="0"/>
                        </a:spcAft>
                      </a:pPr>
                      <a:r>
                        <a:rPr lang="en-US" sz="1400" b="1">
                          <a:solidFill>
                            <a:srgbClr val="000000"/>
                          </a:solidFill>
                          <a:effectLst/>
                          <a:latin typeface="Verdana"/>
                          <a:ea typeface="Calibri"/>
                          <a:cs typeface="Arial"/>
                        </a:rPr>
                        <a:t>proper use of the scientific process* </a:t>
                      </a:r>
                      <a:endParaRPr lang="en-US" sz="1400">
                        <a:effectLst/>
                        <a:latin typeface="Calibri"/>
                        <a:ea typeface="Calibri"/>
                        <a:cs typeface="Arial"/>
                      </a:endParaRPr>
                    </a:p>
                    <a:p>
                      <a:pPr marL="0" marR="0" algn="ctr" rtl="0">
                        <a:lnSpc>
                          <a:spcPct val="115000"/>
                        </a:lnSpc>
                        <a:spcBef>
                          <a:spcPts val="0"/>
                        </a:spcBef>
                        <a:spcAft>
                          <a:spcPts val="0"/>
                        </a:spcAft>
                      </a:pPr>
                      <a:r>
                        <a:rPr lang="en-US" sz="1400">
                          <a:solidFill>
                            <a:srgbClr val="000000"/>
                          </a:solidFill>
                          <a:effectLst/>
                          <a:latin typeface="Verdana"/>
                          <a:ea typeface="Calibri"/>
                          <a:cs typeface="Arial"/>
                        </a:rPr>
                        <a:t>observation/identification/research </a:t>
                      </a:r>
                      <a:endParaRPr lang="en-US" sz="1400">
                        <a:effectLst/>
                        <a:latin typeface="Calibri"/>
                        <a:ea typeface="Calibri"/>
                        <a:cs typeface="Arial"/>
                      </a:endParaRPr>
                    </a:p>
                    <a:p>
                      <a:pPr marL="0" marR="0" algn="ctr" rtl="0">
                        <a:lnSpc>
                          <a:spcPct val="115000"/>
                        </a:lnSpc>
                        <a:spcBef>
                          <a:spcPts val="0"/>
                        </a:spcBef>
                        <a:spcAft>
                          <a:spcPts val="0"/>
                        </a:spcAft>
                      </a:pPr>
                      <a:r>
                        <a:rPr lang="en-US" sz="1400">
                          <a:solidFill>
                            <a:srgbClr val="000000"/>
                          </a:solidFill>
                          <a:effectLst/>
                          <a:latin typeface="Verdana"/>
                          <a:ea typeface="Calibri"/>
                          <a:cs typeface="Arial"/>
                        </a:rPr>
                        <a:t>questioning/theorizing/induction </a:t>
                      </a:r>
                      <a:endParaRPr lang="en-US" sz="1400">
                        <a:effectLst/>
                        <a:latin typeface="Calibri"/>
                        <a:ea typeface="Calibri"/>
                        <a:cs typeface="Arial"/>
                      </a:endParaRPr>
                    </a:p>
                    <a:p>
                      <a:pPr marL="0" marR="0" algn="ctr" rtl="0">
                        <a:lnSpc>
                          <a:spcPct val="115000"/>
                        </a:lnSpc>
                        <a:spcBef>
                          <a:spcPts val="0"/>
                        </a:spcBef>
                        <a:spcAft>
                          <a:spcPts val="0"/>
                        </a:spcAft>
                      </a:pPr>
                      <a:r>
                        <a:rPr lang="en-US" sz="1400">
                          <a:solidFill>
                            <a:srgbClr val="000000"/>
                          </a:solidFill>
                          <a:effectLst/>
                          <a:latin typeface="Verdana"/>
                          <a:ea typeface="Calibri"/>
                          <a:cs typeface="Arial"/>
                        </a:rPr>
                        <a:t>hypothesis/prediction </a:t>
                      </a:r>
                      <a:endParaRPr lang="en-US" sz="1400">
                        <a:effectLst/>
                        <a:latin typeface="Calibri"/>
                        <a:ea typeface="Calibri"/>
                        <a:cs typeface="Arial"/>
                      </a:endParaRPr>
                    </a:p>
                    <a:p>
                      <a:pPr marL="0" marR="0" algn="ctr" rtl="0">
                        <a:lnSpc>
                          <a:spcPct val="115000"/>
                        </a:lnSpc>
                        <a:spcBef>
                          <a:spcPts val="0"/>
                        </a:spcBef>
                        <a:spcAft>
                          <a:spcPts val="0"/>
                        </a:spcAft>
                      </a:pPr>
                      <a:r>
                        <a:rPr lang="en-US" sz="1400">
                          <a:solidFill>
                            <a:srgbClr val="000000"/>
                          </a:solidFill>
                          <a:effectLst/>
                          <a:latin typeface="Verdana"/>
                          <a:ea typeface="Calibri"/>
                          <a:cs typeface="Arial"/>
                        </a:rPr>
                        <a:t>operationalization </a:t>
                      </a:r>
                      <a:endParaRPr lang="en-US" sz="1400">
                        <a:effectLst/>
                        <a:latin typeface="Calibri"/>
                        <a:ea typeface="Calibri"/>
                        <a:cs typeface="Arial"/>
                      </a:endParaRPr>
                    </a:p>
                    <a:p>
                      <a:pPr marL="0" marR="0" algn="ctr" rtl="0">
                        <a:lnSpc>
                          <a:spcPct val="115000"/>
                        </a:lnSpc>
                        <a:spcBef>
                          <a:spcPts val="0"/>
                        </a:spcBef>
                        <a:spcAft>
                          <a:spcPts val="0"/>
                        </a:spcAft>
                      </a:pPr>
                      <a:r>
                        <a:rPr lang="en-US" sz="1400">
                          <a:solidFill>
                            <a:srgbClr val="000000"/>
                          </a:solidFill>
                          <a:effectLst/>
                          <a:latin typeface="Verdana"/>
                          <a:ea typeface="Calibri"/>
                          <a:cs typeface="Arial"/>
                        </a:rPr>
                        <a:t>testing/experimentation </a:t>
                      </a:r>
                      <a:endParaRPr lang="en-US" sz="1400">
                        <a:effectLst/>
                        <a:latin typeface="Calibri"/>
                        <a:ea typeface="Calibri"/>
                        <a:cs typeface="Arial"/>
                      </a:endParaRPr>
                    </a:p>
                    <a:p>
                      <a:pPr marL="0" marR="0" algn="ctr" rtl="0">
                        <a:lnSpc>
                          <a:spcPct val="115000"/>
                        </a:lnSpc>
                        <a:spcBef>
                          <a:spcPts val="0"/>
                        </a:spcBef>
                        <a:spcAft>
                          <a:spcPts val="0"/>
                        </a:spcAft>
                      </a:pPr>
                      <a:r>
                        <a:rPr lang="en-US" sz="1400">
                          <a:solidFill>
                            <a:srgbClr val="000000"/>
                          </a:solidFill>
                          <a:effectLst/>
                          <a:latin typeface="Verdana"/>
                          <a:ea typeface="Calibri"/>
                          <a:cs typeface="Arial"/>
                        </a:rPr>
                        <a:t>evaluation (theory disproved or “law”) </a:t>
                      </a:r>
                      <a:endParaRPr lang="en-US" sz="1400">
                        <a:effectLst/>
                        <a:latin typeface="Calibri"/>
                        <a:ea typeface="Calibri"/>
                        <a:cs typeface="Arial"/>
                      </a:endParaRPr>
                    </a:p>
                    <a:p>
                      <a:pPr marL="0" marR="0" algn="ctr" rtl="0">
                        <a:lnSpc>
                          <a:spcPct val="115000"/>
                        </a:lnSpc>
                        <a:spcBef>
                          <a:spcPts val="0"/>
                        </a:spcBef>
                        <a:spcAft>
                          <a:spcPts val="0"/>
                        </a:spcAft>
                      </a:pPr>
                      <a:r>
                        <a:rPr lang="en-US" sz="1400" i="1">
                          <a:solidFill>
                            <a:srgbClr val="000000"/>
                          </a:solidFill>
                          <a:effectLst/>
                          <a:latin typeface="Verdana"/>
                          <a:ea typeface="Calibri"/>
                          <a:cs typeface="Arial"/>
                        </a:rPr>
                        <a:t>* there are many variants of these terms </a:t>
                      </a:r>
                      <a:endParaRPr lang="en-US" sz="1400">
                        <a:effectLst/>
                        <a:latin typeface="Calibri"/>
                        <a:ea typeface="Calibri"/>
                        <a:cs typeface="Arial"/>
                      </a:endParaRPr>
                    </a:p>
                    <a:p>
                      <a:pPr marL="0" marR="0" algn="ctr" rtl="0">
                        <a:lnSpc>
                          <a:spcPct val="115000"/>
                        </a:lnSpc>
                        <a:spcBef>
                          <a:spcPts val="0"/>
                        </a:spcBef>
                        <a:spcAft>
                          <a:spcPts val="0"/>
                        </a:spcAft>
                      </a:pPr>
                      <a:r>
                        <a:rPr lang="en-US" sz="1400" b="1">
                          <a:solidFill>
                            <a:srgbClr val="000000"/>
                          </a:solidFill>
                          <a:effectLst/>
                          <a:latin typeface="Verdana"/>
                          <a:ea typeface="Calibri"/>
                          <a:cs typeface="Arial"/>
                        </a:rPr>
                        <a:t>application of information to solve problems </a:t>
                      </a:r>
                      <a:endParaRPr lang="en-US" sz="1400">
                        <a:effectLst/>
                        <a:latin typeface="Calibri"/>
                        <a:ea typeface="Calibri"/>
                        <a:cs typeface="Arial"/>
                      </a:endParaRPr>
                    </a:p>
                    <a:p>
                      <a:pPr marL="0" marR="0" algn="ctr" rtl="0">
                        <a:lnSpc>
                          <a:spcPct val="115000"/>
                        </a:lnSpc>
                        <a:spcBef>
                          <a:spcPts val="0"/>
                        </a:spcBef>
                        <a:spcAft>
                          <a:spcPts val="0"/>
                        </a:spcAft>
                      </a:pPr>
                      <a:r>
                        <a:rPr lang="en-US" sz="1400">
                          <a:solidFill>
                            <a:srgbClr val="000000"/>
                          </a:solidFill>
                          <a:effectLst/>
                          <a:latin typeface="Verdana"/>
                          <a:ea typeface="Calibri"/>
                          <a:cs typeface="Arial"/>
                        </a:rPr>
                        <a:t>the use of information, not simple recall</a:t>
                      </a:r>
                      <a:endParaRPr lang="en-US" sz="1400">
                        <a:effectLst/>
                        <a:latin typeface="Calibri"/>
                        <a:ea typeface="Calibri"/>
                        <a:cs typeface="Arial"/>
                      </a:endParaRPr>
                    </a:p>
                    <a:p>
                      <a:pPr marL="0" marR="0" algn="ctr" rtl="0">
                        <a:lnSpc>
                          <a:spcPct val="115000"/>
                        </a:lnSpc>
                        <a:spcBef>
                          <a:spcPts val="0"/>
                        </a:spcBef>
                        <a:spcAft>
                          <a:spcPts val="0"/>
                        </a:spcAft>
                      </a:pPr>
                      <a:r>
                        <a:rPr lang="en-US" sz="1400">
                          <a:solidFill>
                            <a:srgbClr val="000000"/>
                          </a:solidFill>
                          <a:effectLst/>
                          <a:latin typeface="Verdana"/>
                          <a:ea typeface="Calibri"/>
                          <a:cs typeface="Arial"/>
                        </a:rPr>
                        <a:t> </a:t>
                      </a:r>
                      <a:endParaRPr lang="en-US" sz="1400">
                        <a:effectLst/>
                        <a:latin typeface="Calibri"/>
                        <a:ea typeface="Calibri"/>
                        <a:cs typeface="Arial"/>
                      </a:endParaRPr>
                    </a:p>
                    <a:p>
                      <a:pPr marL="0" marR="0" algn="ctr" rtl="0">
                        <a:lnSpc>
                          <a:spcPct val="115000"/>
                        </a:lnSpc>
                        <a:spcBef>
                          <a:spcPts val="0"/>
                        </a:spcBef>
                        <a:spcAft>
                          <a:spcPts val="0"/>
                        </a:spcAft>
                      </a:pPr>
                      <a:r>
                        <a:rPr lang="en-US" sz="1400">
                          <a:solidFill>
                            <a:srgbClr val="000000"/>
                          </a:solidFill>
                          <a:effectLst/>
                          <a:latin typeface="Verdana"/>
                          <a:ea typeface="Calibri"/>
                          <a:cs typeface="Arial"/>
                        </a:rPr>
                        <a:t> </a:t>
                      </a:r>
                      <a:endParaRPr lang="en-US" sz="1400">
                        <a:effectLst/>
                        <a:latin typeface="Calibri"/>
                        <a:ea typeface="Calibri"/>
                        <a:cs typeface="Arial"/>
                      </a:endParaRPr>
                    </a:p>
                  </a:txBody>
                  <a:tcPr marL="32831" marR="328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en-US" sz="1600" dirty="0">
                          <a:solidFill>
                            <a:srgbClr val="000000"/>
                          </a:solidFill>
                          <a:effectLst/>
                          <a:latin typeface="Verdana"/>
                          <a:ea typeface="Calibri"/>
                          <a:cs typeface="Arial"/>
                        </a:rPr>
                        <a:t>memorization</a:t>
                      </a:r>
                      <a:r>
                        <a:rPr lang="en-US" sz="1600" dirty="0">
                          <a:solidFill>
                            <a:srgbClr val="000000"/>
                          </a:solidFill>
                          <a:effectLst/>
                          <a:latin typeface="Arial"/>
                          <a:ea typeface="Calibri"/>
                          <a:cs typeface="Arial"/>
                        </a:rPr>
                        <a:t> </a:t>
                      </a:r>
                      <a:endParaRPr lang="en-US" sz="1600" dirty="0">
                        <a:effectLst/>
                        <a:latin typeface="Calibri"/>
                        <a:ea typeface="Calibri"/>
                        <a:cs typeface="Arial"/>
                      </a:endParaRPr>
                    </a:p>
                    <a:p>
                      <a:pPr marL="0" marR="0" algn="ctr" rtl="0">
                        <a:lnSpc>
                          <a:spcPct val="115000"/>
                        </a:lnSpc>
                        <a:spcBef>
                          <a:spcPts val="0"/>
                        </a:spcBef>
                        <a:spcAft>
                          <a:spcPts val="0"/>
                        </a:spcAft>
                      </a:pPr>
                      <a:r>
                        <a:rPr lang="ar-SA" sz="1600" dirty="0">
                          <a:solidFill>
                            <a:srgbClr val="000000"/>
                          </a:solidFill>
                          <a:effectLst/>
                          <a:latin typeface="Verdana"/>
                          <a:ea typeface="Calibri"/>
                          <a:cs typeface="Arial"/>
                        </a:rPr>
                        <a:t>- </a:t>
                      </a:r>
                      <a:r>
                        <a:rPr lang="en-US" sz="1600" dirty="0">
                          <a:solidFill>
                            <a:srgbClr val="000000"/>
                          </a:solidFill>
                          <a:effectLst/>
                          <a:latin typeface="Verdana"/>
                          <a:ea typeface="Calibri"/>
                          <a:cs typeface="Arial"/>
                        </a:rPr>
                        <a:t>Is memorization an important skill</a:t>
                      </a:r>
                      <a:r>
                        <a:rPr lang="ar-SA" sz="1600" dirty="0">
                          <a:solidFill>
                            <a:srgbClr val="000000"/>
                          </a:solidFill>
                          <a:effectLst/>
                          <a:latin typeface="Verdana"/>
                          <a:ea typeface="Calibri"/>
                          <a:cs typeface="Arial"/>
                        </a:rPr>
                        <a:t>? </a:t>
                      </a:r>
                      <a:endParaRPr lang="en-US" sz="1600" dirty="0">
                        <a:effectLst/>
                        <a:latin typeface="Calibri"/>
                        <a:ea typeface="Calibri"/>
                        <a:cs typeface="Arial"/>
                      </a:endParaRPr>
                    </a:p>
                    <a:p>
                      <a:pPr marL="0" marR="0" algn="ctr" rtl="0">
                        <a:lnSpc>
                          <a:spcPct val="115000"/>
                        </a:lnSpc>
                        <a:spcBef>
                          <a:spcPts val="0"/>
                        </a:spcBef>
                        <a:spcAft>
                          <a:spcPts val="0"/>
                        </a:spcAft>
                      </a:pPr>
                      <a:r>
                        <a:rPr lang="ar-SA" sz="1600" dirty="0">
                          <a:solidFill>
                            <a:srgbClr val="000000"/>
                          </a:solidFill>
                          <a:effectLst/>
                          <a:latin typeface="Verdana"/>
                          <a:ea typeface="Calibri"/>
                          <a:cs typeface="Arial"/>
                        </a:rPr>
                        <a:t>- </a:t>
                      </a:r>
                      <a:r>
                        <a:rPr lang="en-US" sz="1600" dirty="0">
                          <a:solidFill>
                            <a:srgbClr val="000000"/>
                          </a:solidFill>
                          <a:effectLst/>
                          <a:latin typeface="Verdana"/>
                          <a:ea typeface="Calibri"/>
                          <a:cs typeface="Arial"/>
                        </a:rPr>
                        <a:t>Is it as important as it once was</a:t>
                      </a:r>
                      <a:r>
                        <a:rPr lang="ar-SA" sz="1600" dirty="0">
                          <a:solidFill>
                            <a:srgbClr val="000000"/>
                          </a:solidFill>
                          <a:effectLst/>
                          <a:latin typeface="Verdana"/>
                          <a:ea typeface="Calibri"/>
                          <a:cs typeface="Arial"/>
                        </a:rPr>
                        <a:t>? </a:t>
                      </a:r>
                      <a:endParaRPr lang="en-US" sz="1600" dirty="0">
                        <a:effectLst/>
                        <a:latin typeface="Calibri"/>
                        <a:ea typeface="Calibri"/>
                        <a:cs typeface="Arial"/>
                      </a:endParaRPr>
                    </a:p>
                    <a:p>
                      <a:pPr marL="0" marR="0" algn="ctr" rtl="0">
                        <a:lnSpc>
                          <a:spcPct val="115000"/>
                        </a:lnSpc>
                        <a:spcBef>
                          <a:spcPts val="0"/>
                        </a:spcBef>
                        <a:spcAft>
                          <a:spcPts val="0"/>
                        </a:spcAft>
                      </a:pPr>
                      <a:r>
                        <a:rPr lang="en-US" sz="1600" dirty="0">
                          <a:solidFill>
                            <a:srgbClr val="000000"/>
                          </a:solidFill>
                          <a:effectLst/>
                          <a:latin typeface="Verdana"/>
                          <a:ea typeface="Calibri"/>
                          <a:cs typeface="Arial"/>
                        </a:rPr>
                        <a:t>negativity, cynicism</a:t>
                      </a:r>
                      <a:r>
                        <a:rPr lang="en-US" sz="1600" dirty="0">
                          <a:solidFill>
                            <a:srgbClr val="000000"/>
                          </a:solidFill>
                          <a:effectLst/>
                          <a:latin typeface="Arial"/>
                          <a:ea typeface="Calibri"/>
                          <a:cs typeface="Arial"/>
                        </a:rPr>
                        <a:t> </a:t>
                      </a:r>
                      <a:endParaRPr lang="en-US" sz="1600" dirty="0">
                        <a:effectLst/>
                        <a:latin typeface="Calibri"/>
                        <a:ea typeface="Calibri"/>
                        <a:cs typeface="Arial"/>
                      </a:endParaRPr>
                    </a:p>
                    <a:p>
                      <a:pPr marL="0" marR="0" algn="ctr" rtl="0">
                        <a:lnSpc>
                          <a:spcPct val="115000"/>
                        </a:lnSpc>
                        <a:spcBef>
                          <a:spcPts val="0"/>
                        </a:spcBef>
                        <a:spcAft>
                          <a:spcPts val="0"/>
                        </a:spcAft>
                      </a:pPr>
                      <a:r>
                        <a:rPr lang="ar-SA" sz="1600" dirty="0">
                          <a:solidFill>
                            <a:srgbClr val="000000"/>
                          </a:solidFill>
                          <a:effectLst/>
                          <a:latin typeface="Verdana"/>
                          <a:ea typeface="Calibri"/>
                          <a:cs typeface="Arial"/>
                        </a:rPr>
                        <a:t>- “</a:t>
                      </a:r>
                      <a:r>
                        <a:rPr lang="en-US" sz="1600" dirty="0">
                          <a:solidFill>
                            <a:srgbClr val="000000"/>
                          </a:solidFill>
                          <a:effectLst/>
                          <a:latin typeface="Verdana"/>
                          <a:ea typeface="Calibri"/>
                          <a:cs typeface="Arial"/>
                        </a:rPr>
                        <a:t>Critical” does not mean negative</a:t>
                      </a:r>
                      <a:r>
                        <a:rPr lang="ar-SA" sz="1600" dirty="0">
                          <a:solidFill>
                            <a:srgbClr val="000000"/>
                          </a:solidFill>
                          <a:effectLst/>
                          <a:latin typeface="Verdana"/>
                          <a:ea typeface="Calibri"/>
                          <a:cs typeface="Arial"/>
                        </a:rPr>
                        <a:t>. </a:t>
                      </a:r>
                      <a:endParaRPr lang="en-US" sz="1600" dirty="0">
                        <a:effectLst/>
                        <a:latin typeface="Calibri"/>
                        <a:ea typeface="Calibri"/>
                        <a:cs typeface="Arial"/>
                      </a:endParaRPr>
                    </a:p>
                    <a:p>
                      <a:pPr marL="0" marR="0" algn="ctr" rtl="0">
                        <a:lnSpc>
                          <a:spcPct val="115000"/>
                        </a:lnSpc>
                        <a:spcBef>
                          <a:spcPts val="0"/>
                        </a:spcBef>
                        <a:spcAft>
                          <a:spcPts val="0"/>
                        </a:spcAft>
                      </a:pPr>
                      <a:r>
                        <a:rPr lang="ar-SA" sz="1600" dirty="0">
                          <a:solidFill>
                            <a:srgbClr val="000000"/>
                          </a:solidFill>
                          <a:effectLst/>
                          <a:latin typeface="Verdana"/>
                          <a:ea typeface="Calibri"/>
                          <a:cs typeface="Arial"/>
                        </a:rPr>
                        <a:t>- </a:t>
                      </a:r>
                      <a:r>
                        <a:rPr lang="en-US" sz="1600" dirty="0">
                          <a:solidFill>
                            <a:srgbClr val="000000"/>
                          </a:solidFill>
                          <a:effectLst/>
                          <a:latin typeface="Verdana"/>
                          <a:ea typeface="Calibri"/>
                          <a:cs typeface="Arial"/>
                        </a:rPr>
                        <a:t>Critical thinkers must have open minds</a:t>
                      </a:r>
                      <a:r>
                        <a:rPr lang="ar-SA" sz="1600" dirty="0">
                          <a:solidFill>
                            <a:srgbClr val="000000"/>
                          </a:solidFill>
                          <a:effectLst/>
                          <a:latin typeface="Verdana"/>
                          <a:ea typeface="Calibri"/>
                          <a:cs typeface="Arial"/>
                        </a:rPr>
                        <a:t>. </a:t>
                      </a:r>
                      <a:endParaRPr lang="en-US" sz="1600" dirty="0">
                        <a:effectLst/>
                        <a:latin typeface="Calibri"/>
                        <a:ea typeface="Calibri"/>
                        <a:cs typeface="Arial"/>
                      </a:endParaRPr>
                    </a:p>
                    <a:p>
                      <a:pPr marL="0" marR="0" algn="ctr" rtl="0">
                        <a:lnSpc>
                          <a:spcPct val="115000"/>
                        </a:lnSpc>
                        <a:spcBef>
                          <a:spcPts val="0"/>
                        </a:spcBef>
                        <a:spcAft>
                          <a:spcPts val="0"/>
                        </a:spcAft>
                      </a:pPr>
                      <a:r>
                        <a:rPr lang="ar-SA" sz="1600" dirty="0">
                          <a:solidFill>
                            <a:srgbClr val="000000"/>
                          </a:solidFill>
                          <a:effectLst/>
                          <a:latin typeface="Verdana"/>
                          <a:ea typeface="Calibri"/>
                          <a:cs typeface="Arial"/>
                        </a:rPr>
                        <a:t>- </a:t>
                      </a:r>
                      <a:r>
                        <a:rPr lang="en-US" sz="1600" dirty="0">
                          <a:solidFill>
                            <a:srgbClr val="000000"/>
                          </a:solidFill>
                          <a:effectLst/>
                          <a:latin typeface="Verdana"/>
                          <a:ea typeface="Calibri"/>
                          <a:cs typeface="Arial"/>
                        </a:rPr>
                        <a:t>Skepticism is healthy and can be productive</a:t>
                      </a:r>
                      <a:r>
                        <a:rPr lang="ar-SA" sz="1600" dirty="0">
                          <a:solidFill>
                            <a:srgbClr val="000000"/>
                          </a:solidFill>
                          <a:effectLst/>
                          <a:latin typeface="Verdana"/>
                          <a:ea typeface="Calibri"/>
                          <a:cs typeface="Arial"/>
                        </a:rPr>
                        <a:t>. </a:t>
                      </a:r>
                      <a:endParaRPr lang="en-US" sz="1600" dirty="0">
                        <a:effectLst/>
                        <a:latin typeface="Calibri"/>
                        <a:ea typeface="Calibri"/>
                        <a:cs typeface="Arial"/>
                      </a:endParaRPr>
                    </a:p>
                    <a:p>
                      <a:pPr marL="0" marR="0" algn="ctr" rtl="0">
                        <a:lnSpc>
                          <a:spcPct val="115000"/>
                        </a:lnSpc>
                        <a:spcBef>
                          <a:spcPts val="0"/>
                        </a:spcBef>
                        <a:spcAft>
                          <a:spcPts val="0"/>
                        </a:spcAft>
                      </a:pPr>
                      <a:r>
                        <a:rPr lang="ar-SA" sz="1600" dirty="0">
                          <a:solidFill>
                            <a:srgbClr val="000000"/>
                          </a:solidFill>
                          <a:effectLst/>
                          <a:latin typeface="Verdana"/>
                          <a:ea typeface="Calibri"/>
                          <a:cs typeface="Arial"/>
                        </a:rPr>
                        <a:t>- </a:t>
                      </a:r>
                      <a:r>
                        <a:rPr lang="en-US" sz="1600" dirty="0">
                          <a:solidFill>
                            <a:srgbClr val="000000"/>
                          </a:solidFill>
                          <a:effectLst/>
                          <a:latin typeface="Verdana"/>
                          <a:ea typeface="Calibri"/>
                          <a:cs typeface="Arial"/>
                        </a:rPr>
                        <a:t>Cynicism is often destructive</a:t>
                      </a:r>
                      <a:r>
                        <a:rPr lang="ar-SA" sz="1600" dirty="0">
                          <a:solidFill>
                            <a:srgbClr val="000000"/>
                          </a:solidFill>
                          <a:effectLst/>
                          <a:latin typeface="Verdana"/>
                          <a:ea typeface="Calibri"/>
                          <a:cs typeface="Arial"/>
                        </a:rPr>
                        <a:t>. </a:t>
                      </a:r>
                      <a:endParaRPr lang="en-US" sz="1600" dirty="0">
                        <a:effectLst/>
                        <a:latin typeface="Calibri"/>
                        <a:ea typeface="Calibri"/>
                        <a:cs typeface="Arial"/>
                      </a:endParaRPr>
                    </a:p>
                    <a:p>
                      <a:pPr marL="0" marR="0" algn="ctr" rtl="0">
                        <a:lnSpc>
                          <a:spcPct val="115000"/>
                        </a:lnSpc>
                        <a:spcBef>
                          <a:spcPts val="0"/>
                        </a:spcBef>
                        <a:spcAft>
                          <a:spcPts val="0"/>
                        </a:spcAft>
                      </a:pPr>
                      <a:r>
                        <a:rPr lang="en-US" sz="1600" dirty="0">
                          <a:solidFill>
                            <a:srgbClr val="000000"/>
                          </a:solidFill>
                          <a:effectLst/>
                          <a:latin typeface="Verdana"/>
                          <a:ea typeface="Calibri"/>
                          <a:cs typeface="Arial"/>
                        </a:rPr>
                        <a:t>faith, trust, beliefs</a:t>
                      </a:r>
                      <a:r>
                        <a:rPr lang="en-US" sz="1600" dirty="0">
                          <a:solidFill>
                            <a:srgbClr val="000000"/>
                          </a:solidFill>
                          <a:effectLst/>
                          <a:latin typeface="Arial"/>
                          <a:ea typeface="Calibri"/>
                          <a:cs typeface="Arial"/>
                        </a:rPr>
                        <a:t> </a:t>
                      </a:r>
                      <a:endParaRPr lang="en-US" sz="1600" dirty="0">
                        <a:effectLst/>
                        <a:latin typeface="Calibri"/>
                        <a:ea typeface="Calibri"/>
                        <a:cs typeface="Arial"/>
                      </a:endParaRPr>
                    </a:p>
                    <a:p>
                      <a:pPr marL="0" marR="0" algn="ctr" rtl="0">
                        <a:lnSpc>
                          <a:spcPct val="115000"/>
                        </a:lnSpc>
                        <a:spcBef>
                          <a:spcPts val="0"/>
                        </a:spcBef>
                        <a:spcAft>
                          <a:spcPts val="0"/>
                        </a:spcAft>
                      </a:pPr>
                      <a:r>
                        <a:rPr lang="en-US" sz="1600" dirty="0">
                          <a:solidFill>
                            <a:srgbClr val="000000"/>
                          </a:solidFill>
                          <a:effectLst/>
                          <a:latin typeface="Verdana"/>
                          <a:ea typeface="Calibri"/>
                          <a:cs typeface="Arial"/>
                        </a:rPr>
                        <a:t>in “experts,” authorities, government, slogans, symbols, religion, ideology, family, nation, </a:t>
                      </a:r>
                      <a:r>
                        <a:rPr lang="en-US" sz="1600" dirty="0" err="1">
                          <a:solidFill>
                            <a:srgbClr val="000000"/>
                          </a:solidFill>
                          <a:effectLst/>
                          <a:latin typeface="Verdana"/>
                          <a:ea typeface="Calibri"/>
                          <a:cs typeface="Arial"/>
                        </a:rPr>
                        <a:t>etc</a:t>
                      </a:r>
                      <a:r>
                        <a:rPr lang="ar-SA" sz="1600" dirty="0">
                          <a:solidFill>
                            <a:srgbClr val="000000"/>
                          </a:solidFill>
                          <a:effectLst/>
                          <a:latin typeface="Verdana"/>
                          <a:ea typeface="Calibri"/>
                          <a:cs typeface="Arial"/>
                        </a:rPr>
                        <a:t>. </a:t>
                      </a:r>
                      <a:endParaRPr lang="en-US" sz="1600" dirty="0">
                        <a:effectLst/>
                        <a:latin typeface="Calibri"/>
                        <a:ea typeface="Calibri"/>
                        <a:cs typeface="Arial"/>
                      </a:endParaRPr>
                    </a:p>
                    <a:p>
                      <a:pPr marL="0" marR="0" algn="ctr" rtl="0">
                        <a:lnSpc>
                          <a:spcPct val="115000"/>
                        </a:lnSpc>
                        <a:spcBef>
                          <a:spcPts val="0"/>
                        </a:spcBef>
                        <a:spcAft>
                          <a:spcPts val="0"/>
                        </a:spcAft>
                      </a:pPr>
                      <a:r>
                        <a:rPr lang="en-US" sz="1600" dirty="0">
                          <a:solidFill>
                            <a:srgbClr val="000000"/>
                          </a:solidFill>
                          <a:effectLst/>
                          <a:latin typeface="Verdana"/>
                          <a:ea typeface="Calibri"/>
                          <a:cs typeface="Arial"/>
                        </a:rPr>
                        <a:t>superstition, myths, folk logic, legends</a:t>
                      </a:r>
                      <a:endParaRPr lang="en-US" sz="1600" dirty="0">
                        <a:effectLst/>
                        <a:latin typeface="Calibri"/>
                        <a:ea typeface="Calibri"/>
                        <a:cs typeface="Arial"/>
                      </a:endParaRPr>
                    </a:p>
                    <a:p>
                      <a:pPr marL="0" marR="0" algn="ctr" rtl="0">
                        <a:lnSpc>
                          <a:spcPct val="115000"/>
                        </a:lnSpc>
                        <a:spcBef>
                          <a:spcPts val="0"/>
                        </a:spcBef>
                        <a:spcAft>
                          <a:spcPts val="0"/>
                        </a:spcAft>
                      </a:pPr>
                      <a:r>
                        <a:rPr lang="en-US" sz="1600" dirty="0">
                          <a:solidFill>
                            <a:srgbClr val="000000"/>
                          </a:solidFill>
                          <a:effectLst/>
                          <a:latin typeface="Verdana"/>
                          <a:ea typeface="Calibri"/>
                          <a:cs typeface="Arial"/>
                        </a:rPr>
                        <a:t> </a:t>
                      </a:r>
                      <a:endParaRPr lang="en-US" sz="1600" dirty="0">
                        <a:effectLst/>
                        <a:latin typeface="Calibri"/>
                        <a:ea typeface="Calibri"/>
                        <a:cs typeface="Arial"/>
                      </a:endParaRPr>
                    </a:p>
                  </a:txBody>
                  <a:tcPr marL="32831" marR="328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05000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©2007  by The McGraw-Hill Companies, Inc. All rights reserved.</a:t>
            </a:r>
            <a:endParaRPr lang="en-US"/>
          </a:p>
        </p:txBody>
      </p:sp>
      <p:sp>
        <p:nvSpPr>
          <p:cNvPr id="3" name="Rectangle 2"/>
          <p:cNvSpPr/>
          <p:nvPr/>
        </p:nvSpPr>
        <p:spPr>
          <a:xfrm>
            <a:off x="152400" y="838200"/>
            <a:ext cx="8839200" cy="4524315"/>
          </a:xfrm>
          <a:prstGeom prst="rect">
            <a:avLst/>
          </a:prstGeom>
        </p:spPr>
        <p:txBody>
          <a:bodyPr wrap="square">
            <a:spAutoFit/>
          </a:bodyPr>
          <a:lstStyle/>
          <a:p>
            <a:pPr algn="ctr"/>
            <a:endParaRPr lang="en-US" sz="2400" dirty="0" smtClean="0"/>
          </a:p>
          <a:p>
            <a:pPr algn="ctr"/>
            <a:r>
              <a:rPr lang="en-US" sz="2400" dirty="0" smtClean="0"/>
              <a:t>Strategies of Critical thinking  </a:t>
            </a:r>
            <a:endParaRPr lang="en-US" sz="2400" dirty="0"/>
          </a:p>
          <a:p>
            <a:pPr algn="ctr"/>
            <a:endParaRPr lang="en-US" sz="2400" dirty="0"/>
          </a:p>
          <a:p>
            <a:pPr algn="ctr"/>
            <a:r>
              <a:rPr lang="en-US" sz="2400" dirty="0"/>
              <a:t>(The three underlying strategies are “Reflection, Reasons, Alternatives” (RRA</a:t>
            </a:r>
            <a:r>
              <a:rPr lang="en-US" sz="2400" dirty="0" smtClean="0"/>
              <a:t>).</a:t>
            </a:r>
          </a:p>
          <a:p>
            <a:pPr algn="ctr"/>
            <a:r>
              <a:rPr lang="en-US" sz="2400" dirty="0" smtClean="0"/>
              <a:t>12 Fundamental Strategies</a:t>
            </a:r>
          </a:p>
          <a:p>
            <a:pPr algn="ctr"/>
            <a:r>
              <a:rPr lang="en-US" sz="2400" dirty="0" smtClean="0"/>
              <a:t>8 Tactics strategies. </a:t>
            </a:r>
          </a:p>
          <a:p>
            <a:pPr algn="ctr"/>
            <a:r>
              <a:rPr lang="en-US" sz="2400" dirty="0" smtClean="0"/>
              <a:t>And others.</a:t>
            </a:r>
          </a:p>
          <a:p>
            <a:pPr algn="ctr"/>
            <a:endParaRPr lang="en-US" sz="2400" dirty="0"/>
          </a:p>
          <a:p>
            <a:pPr algn="ctr"/>
            <a:r>
              <a:rPr lang="en-US" sz="2400" dirty="0" smtClean="0"/>
              <a:t>4 </a:t>
            </a:r>
            <a:r>
              <a:rPr lang="en-US" sz="2400" dirty="0"/>
              <a:t>main types of critical thinking tools (questions): Getting the Facts, Evaluating the Facts, Drawing a Conclusion using Logic, and Evaluating a </a:t>
            </a:r>
            <a:r>
              <a:rPr lang="en-US" sz="2400" dirty="0" smtClean="0"/>
              <a:t>Conclusion.</a:t>
            </a:r>
            <a:endParaRPr lang="en-US" sz="2400" dirty="0"/>
          </a:p>
        </p:txBody>
      </p:sp>
    </p:spTree>
    <p:extLst>
      <p:ext uri="{BB962C8B-B14F-4D97-AF65-F5344CB8AC3E}">
        <p14:creationId xmlns:p14="http://schemas.microsoft.com/office/powerpoint/2010/main" val="3565649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©2007  by The McGraw-Hill Companies, Inc. All rights reserved.</a:t>
            </a:r>
            <a:endParaRPr lang="en-US"/>
          </a:p>
        </p:txBody>
      </p:sp>
      <p:sp>
        <p:nvSpPr>
          <p:cNvPr id="3" name="Rectangle 2"/>
          <p:cNvSpPr/>
          <p:nvPr/>
        </p:nvSpPr>
        <p:spPr>
          <a:xfrm>
            <a:off x="26158" y="228600"/>
            <a:ext cx="9144000" cy="6068841"/>
          </a:xfrm>
          <a:prstGeom prst="rect">
            <a:avLst/>
          </a:prstGeom>
        </p:spPr>
        <p:txBody>
          <a:bodyPr wrap="square">
            <a:spAutoFit/>
          </a:bodyPr>
          <a:lstStyle/>
          <a:p>
            <a:pPr algn="ctr">
              <a:lnSpc>
                <a:spcPct val="115000"/>
              </a:lnSpc>
              <a:spcBef>
                <a:spcPts val="0"/>
              </a:spcBef>
              <a:spcAft>
                <a:spcPts val="1000"/>
              </a:spcAft>
            </a:pPr>
            <a:r>
              <a:rPr lang="en-US" sz="2400" dirty="0">
                <a:solidFill>
                  <a:srgbClr val="000000"/>
                </a:solidFill>
                <a:latin typeface="Verdana"/>
                <a:ea typeface="Calibri"/>
                <a:cs typeface="Arial"/>
              </a:rPr>
              <a:t>The Elements of Thought</a:t>
            </a:r>
            <a:endParaRPr lang="en-US" sz="2400" dirty="0">
              <a:latin typeface="Calibri"/>
              <a:ea typeface="Calibri"/>
              <a:cs typeface="Arial"/>
            </a:endParaRPr>
          </a:p>
          <a:p>
            <a:pPr>
              <a:lnSpc>
                <a:spcPct val="115000"/>
              </a:lnSpc>
              <a:spcBef>
                <a:spcPts val="0"/>
              </a:spcBef>
              <a:spcAft>
                <a:spcPts val="1000"/>
              </a:spcAft>
            </a:pPr>
            <a:r>
              <a:rPr lang="en-US" dirty="0">
                <a:solidFill>
                  <a:srgbClr val="000000"/>
                </a:solidFill>
                <a:latin typeface="Verdana"/>
                <a:ea typeface="Calibri"/>
                <a:cs typeface="Arial"/>
              </a:rPr>
              <a:t> </a:t>
            </a:r>
            <a:r>
              <a:rPr lang="en-US" b="1" dirty="0" smtClean="0">
                <a:solidFill>
                  <a:srgbClr val="000000"/>
                </a:solidFill>
                <a:latin typeface="Verdana"/>
                <a:ea typeface="Calibri"/>
                <a:cs typeface="Arial"/>
              </a:rPr>
              <a:t>Point </a:t>
            </a:r>
            <a:r>
              <a:rPr lang="en-US" b="1" dirty="0">
                <a:solidFill>
                  <a:srgbClr val="000000"/>
                </a:solidFill>
                <a:latin typeface="Verdana"/>
                <a:ea typeface="Calibri"/>
                <a:cs typeface="Arial"/>
              </a:rPr>
              <a:t>of View (</a:t>
            </a:r>
            <a:r>
              <a:rPr lang="en-US" dirty="0">
                <a:solidFill>
                  <a:srgbClr val="000000"/>
                </a:solidFill>
                <a:latin typeface="Verdana"/>
                <a:ea typeface="Calibri"/>
                <a:cs typeface="Arial"/>
              </a:rPr>
              <a:t>frame of reference, perspective</a:t>
            </a:r>
            <a:r>
              <a:rPr lang="en-US" dirty="0" smtClean="0">
                <a:solidFill>
                  <a:srgbClr val="000000"/>
                </a:solidFill>
                <a:latin typeface="Verdana"/>
                <a:ea typeface="Calibri"/>
                <a:cs typeface="Arial"/>
              </a:rPr>
              <a:t>, Orientation</a:t>
            </a:r>
            <a:r>
              <a:rPr lang="en-US" dirty="0">
                <a:solidFill>
                  <a:srgbClr val="000000"/>
                </a:solidFill>
                <a:latin typeface="Verdana"/>
                <a:ea typeface="Calibri"/>
                <a:cs typeface="Arial"/>
              </a:rPr>
              <a:t>).</a:t>
            </a:r>
            <a:endParaRPr lang="en-US" sz="1200" dirty="0">
              <a:latin typeface="Calibri"/>
              <a:ea typeface="Calibri"/>
              <a:cs typeface="Arial"/>
            </a:endParaRPr>
          </a:p>
          <a:p>
            <a:pPr>
              <a:lnSpc>
                <a:spcPct val="115000"/>
              </a:lnSpc>
              <a:spcBef>
                <a:spcPts val="0"/>
              </a:spcBef>
              <a:spcAft>
                <a:spcPts val="1000"/>
              </a:spcAft>
            </a:pPr>
            <a:r>
              <a:rPr lang="en-US" b="1" dirty="0">
                <a:solidFill>
                  <a:srgbClr val="000000"/>
                </a:solidFill>
                <a:latin typeface="Verdana"/>
                <a:ea typeface="Calibri"/>
                <a:cs typeface="Arial"/>
              </a:rPr>
              <a:t>Purpose (</a:t>
            </a:r>
            <a:r>
              <a:rPr lang="en-US" dirty="0">
                <a:solidFill>
                  <a:srgbClr val="000000"/>
                </a:solidFill>
                <a:latin typeface="Verdana"/>
                <a:ea typeface="Calibri"/>
                <a:cs typeface="Arial"/>
              </a:rPr>
              <a:t>goal, objective).</a:t>
            </a:r>
            <a:endParaRPr lang="en-US" sz="1200" dirty="0">
              <a:latin typeface="Calibri"/>
              <a:ea typeface="Calibri"/>
              <a:cs typeface="Arial"/>
            </a:endParaRPr>
          </a:p>
          <a:p>
            <a:pPr>
              <a:lnSpc>
                <a:spcPct val="115000"/>
              </a:lnSpc>
              <a:spcBef>
                <a:spcPts val="0"/>
              </a:spcBef>
              <a:spcAft>
                <a:spcPts val="1000"/>
              </a:spcAft>
            </a:pPr>
            <a:r>
              <a:rPr lang="en-US" b="1" dirty="0">
                <a:solidFill>
                  <a:srgbClr val="000000"/>
                </a:solidFill>
                <a:latin typeface="Verdana"/>
                <a:ea typeface="Calibri"/>
                <a:cs typeface="Arial"/>
              </a:rPr>
              <a:t>Question at issue (</a:t>
            </a:r>
            <a:r>
              <a:rPr lang="en-US" dirty="0">
                <a:solidFill>
                  <a:srgbClr val="000000"/>
                </a:solidFill>
                <a:latin typeface="Verdana"/>
                <a:ea typeface="Calibri"/>
                <a:cs typeface="Arial"/>
              </a:rPr>
              <a:t>problem, issue).</a:t>
            </a:r>
            <a:endParaRPr lang="en-US" sz="1200" dirty="0">
              <a:latin typeface="Calibri"/>
              <a:ea typeface="Calibri"/>
              <a:cs typeface="Arial"/>
            </a:endParaRPr>
          </a:p>
          <a:p>
            <a:pPr>
              <a:lnSpc>
                <a:spcPct val="115000"/>
              </a:lnSpc>
              <a:spcBef>
                <a:spcPts val="0"/>
              </a:spcBef>
              <a:spcAft>
                <a:spcPts val="1000"/>
              </a:spcAft>
            </a:pPr>
            <a:r>
              <a:rPr lang="en-US" b="1" dirty="0">
                <a:solidFill>
                  <a:srgbClr val="000000"/>
                </a:solidFill>
                <a:latin typeface="Verdana"/>
                <a:ea typeface="Calibri"/>
                <a:cs typeface="Arial"/>
              </a:rPr>
              <a:t>Information (</a:t>
            </a:r>
            <a:r>
              <a:rPr lang="en-US" dirty="0">
                <a:solidFill>
                  <a:srgbClr val="000000"/>
                </a:solidFill>
                <a:latin typeface="Verdana"/>
                <a:ea typeface="Calibri"/>
                <a:cs typeface="Arial"/>
              </a:rPr>
              <a:t>data, facts, observations, experiences).</a:t>
            </a:r>
            <a:endParaRPr lang="en-US" sz="1200" dirty="0">
              <a:latin typeface="Calibri"/>
              <a:ea typeface="Calibri"/>
              <a:cs typeface="Arial"/>
            </a:endParaRPr>
          </a:p>
          <a:p>
            <a:pPr>
              <a:lnSpc>
                <a:spcPct val="115000"/>
              </a:lnSpc>
              <a:spcBef>
                <a:spcPts val="0"/>
              </a:spcBef>
              <a:spcAft>
                <a:spcPts val="1000"/>
              </a:spcAft>
            </a:pPr>
            <a:r>
              <a:rPr lang="en-US" b="1" dirty="0">
                <a:solidFill>
                  <a:srgbClr val="000000"/>
                </a:solidFill>
                <a:latin typeface="Verdana"/>
                <a:ea typeface="Calibri"/>
                <a:cs typeface="Arial"/>
              </a:rPr>
              <a:t>Interpretation and inference (</a:t>
            </a:r>
            <a:r>
              <a:rPr lang="en-US" dirty="0">
                <a:solidFill>
                  <a:srgbClr val="000000"/>
                </a:solidFill>
                <a:latin typeface="Verdana"/>
                <a:ea typeface="Calibri"/>
                <a:cs typeface="Arial"/>
              </a:rPr>
              <a:t>conclusions, solutions).</a:t>
            </a:r>
            <a:endParaRPr lang="en-US" sz="1200" dirty="0">
              <a:latin typeface="Calibri"/>
              <a:ea typeface="Calibri"/>
              <a:cs typeface="Arial"/>
            </a:endParaRPr>
          </a:p>
          <a:p>
            <a:pPr>
              <a:lnSpc>
                <a:spcPct val="115000"/>
              </a:lnSpc>
              <a:spcBef>
                <a:spcPts val="0"/>
              </a:spcBef>
              <a:spcAft>
                <a:spcPts val="1000"/>
              </a:spcAft>
            </a:pPr>
            <a:r>
              <a:rPr lang="en-US" b="1" dirty="0">
                <a:solidFill>
                  <a:srgbClr val="000000"/>
                </a:solidFill>
                <a:latin typeface="Verdana"/>
                <a:ea typeface="Calibri"/>
                <a:cs typeface="Arial"/>
              </a:rPr>
              <a:t>Concepts (</a:t>
            </a:r>
            <a:r>
              <a:rPr lang="en-US" dirty="0">
                <a:solidFill>
                  <a:srgbClr val="000000"/>
                </a:solidFill>
                <a:latin typeface="Verdana"/>
                <a:ea typeface="Calibri"/>
                <a:cs typeface="Arial"/>
              </a:rPr>
              <a:t>theories, definitions, axioms</a:t>
            </a:r>
            <a:r>
              <a:rPr lang="en-US" dirty="0" smtClean="0">
                <a:solidFill>
                  <a:srgbClr val="000000"/>
                </a:solidFill>
                <a:latin typeface="Verdana"/>
                <a:ea typeface="Calibri"/>
                <a:cs typeface="Arial"/>
              </a:rPr>
              <a:t>, laws</a:t>
            </a:r>
            <a:r>
              <a:rPr lang="en-US" dirty="0">
                <a:solidFill>
                  <a:srgbClr val="000000"/>
                </a:solidFill>
                <a:latin typeface="Verdana"/>
                <a:ea typeface="Calibri"/>
                <a:cs typeface="Arial"/>
              </a:rPr>
              <a:t>, principles, models).</a:t>
            </a:r>
            <a:endParaRPr lang="en-US" sz="1200" dirty="0">
              <a:latin typeface="Calibri"/>
              <a:ea typeface="Calibri"/>
              <a:cs typeface="Arial"/>
            </a:endParaRPr>
          </a:p>
          <a:p>
            <a:pPr>
              <a:lnSpc>
                <a:spcPct val="115000"/>
              </a:lnSpc>
              <a:spcBef>
                <a:spcPts val="0"/>
              </a:spcBef>
              <a:spcAft>
                <a:spcPts val="1000"/>
              </a:spcAft>
            </a:pPr>
            <a:r>
              <a:rPr lang="en-US" b="1" dirty="0">
                <a:solidFill>
                  <a:srgbClr val="000000"/>
                </a:solidFill>
                <a:latin typeface="Verdana"/>
                <a:ea typeface="Calibri"/>
                <a:cs typeface="Arial"/>
              </a:rPr>
              <a:t>Assumptions (</a:t>
            </a:r>
            <a:r>
              <a:rPr lang="en-US" dirty="0">
                <a:solidFill>
                  <a:srgbClr val="000000"/>
                </a:solidFill>
                <a:latin typeface="Verdana"/>
                <a:ea typeface="Calibri"/>
                <a:cs typeface="Arial"/>
              </a:rPr>
              <a:t>presupposition, taking for granted).</a:t>
            </a:r>
            <a:endParaRPr lang="en-US" sz="1200" dirty="0">
              <a:latin typeface="Calibri"/>
              <a:ea typeface="Calibri"/>
              <a:cs typeface="Arial"/>
            </a:endParaRPr>
          </a:p>
          <a:p>
            <a:pPr>
              <a:lnSpc>
                <a:spcPct val="115000"/>
              </a:lnSpc>
              <a:spcBef>
                <a:spcPts val="0"/>
              </a:spcBef>
              <a:spcAft>
                <a:spcPts val="1000"/>
              </a:spcAft>
            </a:pPr>
            <a:r>
              <a:rPr lang="en-US" b="1" dirty="0">
                <a:solidFill>
                  <a:srgbClr val="000000"/>
                </a:solidFill>
                <a:latin typeface="Verdana"/>
                <a:ea typeface="Calibri"/>
                <a:cs typeface="Arial"/>
              </a:rPr>
              <a:t>Implications and Consequences (</a:t>
            </a:r>
            <a:r>
              <a:rPr lang="en-US" dirty="0">
                <a:solidFill>
                  <a:srgbClr val="000000"/>
                </a:solidFill>
                <a:latin typeface="Verdana"/>
                <a:ea typeface="Calibri"/>
                <a:cs typeface="Arial"/>
              </a:rPr>
              <a:t>Used With Sensitivity to Universal Intellectual Standards).</a:t>
            </a:r>
            <a:endParaRPr lang="en-US" sz="1200" dirty="0">
              <a:latin typeface="Calibri"/>
              <a:ea typeface="Calibri"/>
              <a:cs typeface="Arial"/>
            </a:endParaRPr>
          </a:p>
          <a:p>
            <a:pPr>
              <a:lnSpc>
                <a:spcPct val="115000"/>
              </a:lnSpc>
              <a:spcBef>
                <a:spcPts val="0"/>
              </a:spcBef>
              <a:spcAft>
                <a:spcPts val="1000"/>
              </a:spcAft>
            </a:pPr>
            <a:r>
              <a:rPr lang="en-US" b="1" dirty="0">
                <a:solidFill>
                  <a:srgbClr val="000000"/>
                </a:solidFill>
                <a:latin typeface="Verdana"/>
                <a:ea typeface="Calibri"/>
                <a:cs typeface="Arial"/>
              </a:rPr>
              <a:t>Clarity --</a:t>
            </a:r>
            <a:r>
              <a:rPr lang="en-US" dirty="0">
                <a:solidFill>
                  <a:srgbClr val="000000"/>
                </a:solidFill>
                <a:latin typeface="Verdana"/>
                <a:ea typeface="Calibri"/>
                <a:cs typeface="Arial"/>
              </a:rPr>
              <a:t>Could you elaborate further</a:t>
            </a:r>
            <a:r>
              <a:rPr lang="en-US" dirty="0" smtClean="0">
                <a:solidFill>
                  <a:srgbClr val="000000"/>
                </a:solidFill>
                <a:latin typeface="Verdana"/>
                <a:ea typeface="Calibri"/>
                <a:cs typeface="Arial"/>
              </a:rPr>
              <a:t>? Could </a:t>
            </a:r>
            <a:r>
              <a:rPr lang="en-US" dirty="0">
                <a:solidFill>
                  <a:srgbClr val="000000"/>
                </a:solidFill>
                <a:latin typeface="Verdana"/>
                <a:ea typeface="Calibri"/>
                <a:cs typeface="Arial"/>
              </a:rPr>
              <a:t>you give me an example?</a:t>
            </a:r>
            <a:endParaRPr lang="en-US" sz="1200" dirty="0">
              <a:latin typeface="Calibri"/>
              <a:ea typeface="Calibri"/>
              <a:cs typeface="Arial"/>
            </a:endParaRPr>
          </a:p>
          <a:p>
            <a:pPr>
              <a:lnSpc>
                <a:spcPct val="115000"/>
              </a:lnSpc>
              <a:spcBef>
                <a:spcPts val="0"/>
              </a:spcBef>
              <a:spcAft>
                <a:spcPts val="1000"/>
              </a:spcAft>
            </a:pPr>
            <a:r>
              <a:rPr lang="en-US" dirty="0">
                <a:solidFill>
                  <a:srgbClr val="000000"/>
                </a:solidFill>
                <a:latin typeface="Verdana"/>
                <a:ea typeface="Calibri"/>
                <a:cs typeface="Arial"/>
              </a:rPr>
              <a:t>Could you illustrate what you mean?</a:t>
            </a:r>
            <a:endParaRPr lang="en-US" sz="1200" dirty="0">
              <a:latin typeface="Calibri"/>
              <a:ea typeface="Calibri"/>
              <a:cs typeface="Arial"/>
            </a:endParaRPr>
          </a:p>
          <a:p>
            <a:pPr>
              <a:lnSpc>
                <a:spcPct val="115000"/>
              </a:lnSpc>
              <a:spcBef>
                <a:spcPts val="0"/>
              </a:spcBef>
              <a:spcAft>
                <a:spcPts val="1000"/>
              </a:spcAft>
            </a:pPr>
            <a:r>
              <a:rPr lang="en-US" b="1" dirty="0">
                <a:solidFill>
                  <a:srgbClr val="000000"/>
                </a:solidFill>
                <a:latin typeface="Verdana"/>
                <a:ea typeface="Calibri"/>
                <a:cs typeface="Arial"/>
              </a:rPr>
              <a:t>Accuracy -- </a:t>
            </a:r>
            <a:r>
              <a:rPr lang="en-US" dirty="0">
                <a:solidFill>
                  <a:srgbClr val="000000"/>
                </a:solidFill>
                <a:latin typeface="Verdana"/>
                <a:ea typeface="Calibri"/>
                <a:cs typeface="Arial"/>
              </a:rPr>
              <a:t>How could we check on that</a:t>
            </a:r>
            <a:r>
              <a:rPr lang="en-US" dirty="0" smtClean="0">
                <a:solidFill>
                  <a:srgbClr val="000000"/>
                </a:solidFill>
                <a:latin typeface="Verdana"/>
                <a:ea typeface="Calibri"/>
                <a:cs typeface="Arial"/>
              </a:rPr>
              <a:t>? How </a:t>
            </a:r>
            <a:r>
              <a:rPr lang="en-US" dirty="0">
                <a:solidFill>
                  <a:srgbClr val="000000"/>
                </a:solidFill>
                <a:latin typeface="Verdana"/>
                <a:ea typeface="Calibri"/>
                <a:cs typeface="Arial"/>
              </a:rPr>
              <a:t>could we find out if that is true</a:t>
            </a:r>
            <a:r>
              <a:rPr lang="en-US" dirty="0" smtClean="0">
                <a:solidFill>
                  <a:srgbClr val="000000"/>
                </a:solidFill>
                <a:latin typeface="Verdana"/>
                <a:ea typeface="Calibri"/>
                <a:cs typeface="Arial"/>
              </a:rPr>
              <a:t>? How </a:t>
            </a:r>
            <a:r>
              <a:rPr lang="en-US" dirty="0">
                <a:solidFill>
                  <a:srgbClr val="000000"/>
                </a:solidFill>
                <a:latin typeface="Verdana"/>
                <a:ea typeface="Calibri"/>
                <a:cs typeface="Arial"/>
              </a:rPr>
              <a:t>could we verify or test that</a:t>
            </a:r>
            <a:r>
              <a:rPr lang="en-US" dirty="0" smtClean="0">
                <a:solidFill>
                  <a:srgbClr val="000000"/>
                </a:solidFill>
                <a:latin typeface="Verdana"/>
                <a:ea typeface="Calibri"/>
                <a:cs typeface="Arial"/>
              </a:rPr>
              <a:t>?</a:t>
            </a:r>
            <a:endParaRPr lang="en-US" sz="1200" dirty="0">
              <a:latin typeface="Calibri"/>
              <a:ea typeface="Calibri"/>
              <a:cs typeface="Arial"/>
            </a:endParaRPr>
          </a:p>
        </p:txBody>
      </p:sp>
    </p:spTree>
    <p:extLst>
      <p:ext uri="{BB962C8B-B14F-4D97-AF65-F5344CB8AC3E}">
        <p14:creationId xmlns:p14="http://schemas.microsoft.com/office/powerpoint/2010/main" val="3811355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©2007  by The McGraw-Hill Companies, Inc. All rights reserved.</a:t>
            </a:r>
            <a:endParaRPr lang="en-US"/>
          </a:p>
        </p:txBody>
      </p:sp>
      <p:sp>
        <p:nvSpPr>
          <p:cNvPr id="3" name="Rectangle 2"/>
          <p:cNvSpPr/>
          <p:nvPr/>
        </p:nvSpPr>
        <p:spPr>
          <a:xfrm>
            <a:off x="4549" y="181970"/>
            <a:ext cx="9144000" cy="5768246"/>
          </a:xfrm>
          <a:prstGeom prst="rect">
            <a:avLst/>
          </a:prstGeom>
        </p:spPr>
        <p:txBody>
          <a:bodyPr wrap="square">
            <a:spAutoFit/>
          </a:bodyPr>
          <a:lstStyle/>
          <a:p>
            <a:pPr lvl="0">
              <a:lnSpc>
                <a:spcPct val="115000"/>
              </a:lnSpc>
              <a:spcBef>
                <a:spcPts val="0"/>
              </a:spcBef>
              <a:spcAft>
                <a:spcPts val="1000"/>
              </a:spcAft>
            </a:pPr>
            <a:r>
              <a:rPr lang="en-US" b="1" dirty="0">
                <a:solidFill>
                  <a:srgbClr val="000000"/>
                </a:solidFill>
                <a:latin typeface="Verdana"/>
                <a:ea typeface="Calibri"/>
                <a:cs typeface="Arial"/>
              </a:rPr>
              <a:t>Precision-- </a:t>
            </a:r>
            <a:r>
              <a:rPr lang="en-US" dirty="0">
                <a:solidFill>
                  <a:srgbClr val="000000"/>
                </a:solidFill>
                <a:latin typeface="Verdana"/>
                <a:ea typeface="Calibri"/>
                <a:cs typeface="Arial"/>
              </a:rPr>
              <a:t>Could you be more specific</a:t>
            </a:r>
            <a:r>
              <a:rPr lang="en-US" dirty="0" smtClean="0">
                <a:solidFill>
                  <a:srgbClr val="000000"/>
                </a:solidFill>
                <a:latin typeface="Verdana"/>
                <a:ea typeface="Calibri"/>
                <a:cs typeface="Arial"/>
              </a:rPr>
              <a:t>? Could </a:t>
            </a:r>
            <a:r>
              <a:rPr lang="en-US" dirty="0">
                <a:solidFill>
                  <a:srgbClr val="000000"/>
                </a:solidFill>
                <a:latin typeface="Verdana"/>
                <a:ea typeface="Calibri"/>
                <a:cs typeface="Arial"/>
              </a:rPr>
              <a:t>you give me more details?</a:t>
            </a:r>
            <a:endParaRPr lang="en-US" sz="1200" dirty="0">
              <a:solidFill>
                <a:srgbClr val="000000"/>
              </a:solidFill>
              <a:latin typeface="Calibri"/>
              <a:ea typeface="Calibri"/>
              <a:cs typeface="Arial"/>
            </a:endParaRPr>
          </a:p>
          <a:p>
            <a:pPr lvl="0">
              <a:lnSpc>
                <a:spcPct val="115000"/>
              </a:lnSpc>
              <a:spcBef>
                <a:spcPts val="0"/>
              </a:spcBef>
              <a:spcAft>
                <a:spcPts val="1000"/>
              </a:spcAft>
            </a:pPr>
            <a:r>
              <a:rPr lang="en-US" dirty="0">
                <a:solidFill>
                  <a:srgbClr val="000000"/>
                </a:solidFill>
                <a:latin typeface="Verdana"/>
                <a:ea typeface="Calibri"/>
                <a:cs typeface="Arial"/>
              </a:rPr>
              <a:t>Could you be more exact?</a:t>
            </a:r>
            <a:endParaRPr lang="en-US" sz="1200" dirty="0">
              <a:solidFill>
                <a:srgbClr val="000000"/>
              </a:solidFill>
              <a:latin typeface="Calibri"/>
              <a:ea typeface="Calibri"/>
              <a:cs typeface="Arial"/>
            </a:endParaRPr>
          </a:p>
          <a:p>
            <a:pPr lvl="0">
              <a:lnSpc>
                <a:spcPct val="115000"/>
              </a:lnSpc>
              <a:spcBef>
                <a:spcPts val="0"/>
              </a:spcBef>
              <a:spcAft>
                <a:spcPts val="1000"/>
              </a:spcAft>
            </a:pPr>
            <a:r>
              <a:rPr lang="en-US" b="1" dirty="0">
                <a:solidFill>
                  <a:srgbClr val="000000"/>
                </a:solidFill>
                <a:latin typeface="Verdana"/>
                <a:ea typeface="Calibri"/>
                <a:cs typeface="Arial"/>
              </a:rPr>
              <a:t>Relevance --</a:t>
            </a:r>
            <a:r>
              <a:rPr lang="en-US" dirty="0">
                <a:solidFill>
                  <a:srgbClr val="000000"/>
                </a:solidFill>
                <a:latin typeface="Verdana"/>
                <a:ea typeface="Calibri"/>
                <a:cs typeface="Arial"/>
              </a:rPr>
              <a:t>How does that relate to the problem</a:t>
            </a:r>
            <a:r>
              <a:rPr lang="en-US" dirty="0" smtClean="0">
                <a:solidFill>
                  <a:srgbClr val="000000"/>
                </a:solidFill>
                <a:latin typeface="Verdana"/>
                <a:ea typeface="Calibri"/>
                <a:cs typeface="Arial"/>
              </a:rPr>
              <a:t>? How </a:t>
            </a:r>
            <a:r>
              <a:rPr lang="en-US" dirty="0">
                <a:solidFill>
                  <a:srgbClr val="000000"/>
                </a:solidFill>
                <a:latin typeface="Verdana"/>
                <a:ea typeface="Calibri"/>
                <a:cs typeface="Arial"/>
              </a:rPr>
              <a:t>does that bear on the question</a:t>
            </a:r>
            <a:r>
              <a:rPr lang="en-US" dirty="0" smtClean="0">
                <a:solidFill>
                  <a:srgbClr val="000000"/>
                </a:solidFill>
                <a:latin typeface="Verdana"/>
                <a:ea typeface="Calibri"/>
                <a:cs typeface="Arial"/>
              </a:rPr>
              <a:t>? How </a:t>
            </a:r>
            <a:r>
              <a:rPr lang="en-US" dirty="0">
                <a:solidFill>
                  <a:srgbClr val="000000"/>
                </a:solidFill>
                <a:latin typeface="Verdana"/>
                <a:ea typeface="Calibri"/>
                <a:cs typeface="Arial"/>
              </a:rPr>
              <a:t>does that help us with the issue?</a:t>
            </a:r>
            <a:endParaRPr lang="en-US" sz="1200" dirty="0">
              <a:solidFill>
                <a:srgbClr val="000000"/>
              </a:solidFill>
              <a:latin typeface="Calibri"/>
              <a:ea typeface="Calibri"/>
              <a:cs typeface="Arial"/>
            </a:endParaRPr>
          </a:p>
          <a:p>
            <a:pPr lvl="0">
              <a:lnSpc>
                <a:spcPct val="115000"/>
              </a:lnSpc>
              <a:spcBef>
                <a:spcPts val="0"/>
              </a:spcBef>
              <a:spcAft>
                <a:spcPts val="1000"/>
              </a:spcAft>
            </a:pPr>
            <a:r>
              <a:rPr lang="en-US" b="1" dirty="0">
                <a:solidFill>
                  <a:srgbClr val="000000"/>
                </a:solidFill>
                <a:latin typeface="Verdana"/>
                <a:ea typeface="Calibri"/>
                <a:cs typeface="Arial"/>
              </a:rPr>
              <a:t>Depth --</a:t>
            </a:r>
            <a:r>
              <a:rPr lang="en-US" dirty="0">
                <a:solidFill>
                  <a:srgbClr val="000000"/>
                </a:solidFill>
                <a:latin typeface="Verdana"/>
                <a:ea typeface="Calibri"/>
                <a:cs typeface="Arial"/>
              </a:rPr>
              <a:t>What factors make this a difficult problem</a:t>
            </a:r>
            <a:r>
              <a:rPr lang="en-US" dirty="0" smtClean="0">
                <a:solidFill>
                  <a:srgbClr val="000000"/>
                </a:solidFill>
                <a:latin typeface="Verdana"/>
                <a:ea typeface="Calibri"/>
                <a:cs typeface="Arial"/>
              </a:rPr>
              <a:t>? What </a:t>
            </a:r>
            <a:r>
              <a:rPr lang="en-US" dirty="0">
                <a:solidFill>
                  <a:srgbClr val="000000"/>
                </a:solidFill>
                <a:latin typeface="Verdana"/>
                <a:ea typeface="Calibri"/>
                <a:cs typeface="Arial"/>
              </a:rPr>
              <a:t>are some of the complexities of this question</a:t>
            </a:r>
            <a:r>
              <a:rPr lang="en-US" dirty="0" smtClean="0">
                <a:solidFill>
                  <a:srgbClr val="000000"/>
                </a:solidFill>
                <a:latin typeface="Verdana"/>
                <a:ea typeface="Calibri"/>
                <a:cs typeface="Arial"/>
              </a:rPr>
              <a:t>? What </a:t>
            </a:r>
            <a:r>
              <a:rPr lang="en-US" dirty="0">
                <a:solidFill>
                  <a:srgbClr val="000000"/>
                </a:solidFill>
                <a:latin typeface="Verdana"/>
                <a:ea typeface="Calibri"/>
                <a:cs typeface="Arial"/>
              </a:rPr>
              <a:t>are some of the difficulties we need to deal with?</a:t>
            </a:r>
            <a:endParaRPr lang="en-US" sz="1200" dirty="0">
              <a:solidFill>
                <a:srgbClr val="000000"/>
              </a:solidFill>
              <a:latin typeface="Calibri"/>
              <a:ea typeface="Calibri"/>
              <a:cs typeface="Arial"/>
            </a:endParaRPr>
          </a:p>
          <a:p>
            <a:pPr lvl="0">
              <a:lnSpc>
                <a:spcPct val="115000"/>
              </a:lnSpc>
              <a:spcBef>
                <a:spcPts val="0"/>
              </a:spcBef>
              <a:spcAft>
                <a:spcPts val="1000"/>
              </a:spcAft>
            </a:pPr>
            <a:r>
              <a:rPr lang="en-US" b="1" dirty="0">
                <a:solidFill>
                  <a:srgbClr val="000000"/>
                </a:solidFill>
                <a:latin typeface="Verdana"/>
                <a:ea typeface="Calibri"/>
                <a:cs typeface="Arial"/>
              </a:rPr>
              <a:t>Breadth --</a:t>
            </a:r>
            <a:r>
              <a:rPr lang="en-US" dirty="0">
                <a:solidFill>
                  <a:srgbClr val="000000"/>
                </a:solidFill>
                <a:latin typeface="Verdana"/>
                <a:ea typeface="Calibri"/>
                <a:cs typeface="Arial"/>
              </a:rPr>
              <a:t>Do we need to look at this from another perspective</a:t>
            </a:r>
            <a:r>
              <a:rPr lang="en-US" dirty="0" smtClean="0">
                <a:solidFill>
                  <a:srgbClr val="000000"/>
                </a:solidFill>
                <a:latin typeface="Verdana"/>
                <a:ea typeface="Calibri"/>
                <a:cs typeface="Arial"/>
              </a:rPr>
              <a:t>? Do </a:t>
            </a:r>
            <a:r>
              <a:rPr lang="en-US" dirty="0">
                <a:solidFill>
                  <a:srgbClr val="000000"/>
                </a:solidFill>
                <a:latin typeface="Verdana"/>
                <a:ea typeface="Calibri"/>
                <a:cs typeface="Arial"/>
              </a:rPr>
              <a:t>we need to consider another point of view</a:t>
            </a:r>
            <a:r>
              <a:rPr lang="en-US" dirty="0" smtClean="0">
                <a:solidFill>
                  <a:srgbClr val="000000"/>
                </a:solidFill>
                <a:latin typeface="Verdana"/>
                <a:ea typeface="Calibri"/>
                <a:cs typeface="Arial"/>
              </a:rPr>
              <a:t>? Do </a:t>
            </a:r>
            <a:r>
              <a:rPr lang="en-US" dirty="0">
                <a:solidFill>
                  <a:srgbClr val="000000"/>
                </a:solidFill>
                <a:latin typeface="Verdana"/>
                <a:ea typeface="Calibri"/>
                <a:cs typeface="Arial"/>
              </a:rPr>
              <a:t>we need to look at this in other ways?</a:t>
            </a:r>
            <a:endParaRPr lang="en-US" sz="1200" dirty="0">
              <a:solidFill>
                <a:srgbClr val="000000"/>
              </a:solidFill>
              <a:latin typeface="Calibri"/>
              <a:ea typeface="Calibri"/>
              <a:cs typeface="Arial"/>
            </a:endParaRPr>
          </a:p>
          <a:p>
            <a:pPr lvl="0">
              <a:lnSpc>
                <a:spcPct val="115000"/>
              </a:lnSpc>
              <a:spcBef>
                <a:spcPts val="0"/>
              </a:spcBef>
              <a:spcAft>
                <a:spcPts val="1000"/>
              </a:spcAft>
            </a:pPr>
            <a:r>
              <a:rPr lang="en-US" b="1" dirty="0">
                <a:solidFill>
                  <a:srgbClr val="000000"/>
                </a:solidFill>
                <a:latin typeface="Verdana"/>
                <a:ea typeface="Calibri"/>
                <a:cs typeface="Arial"/>
              </a:rPr>
              <a:t>Logic -- </a:t>
            </a:r>
            <a:r>
              <a:rPr lang="en-US" dirty="0">
                <a:solidFill>
                  <a:srgbClr val="000000"/>
                </a:solidFill>
                <a:latin typeface="Verdana"/>
                <a:ea typeface="Calibri"/>
                <a:cs typeface="Arial"/>
              </a:rPr>
              <a:t>Does all this make sense together</a:t>
            </a:r>
            <a:r>
              <a:rPr lang="en-US" dirty="0" smtClean="0">
                <a:solidFill>
                  <a:srgbClr val="000000"/>
                </a:solidFill>
                <a:latin typeface="Verdana"/>
                <a:ea typeface="Calibri"/>
                <a:cs typeface="Arial"/>
              </a:rPr>
              <a:t>? Does </a:t>
            </a:r>
            <a:r>
              <a:rPr lang="en-US" dirty="0">
                <a:solidFill>
                  <a:srgbClr val="000000"/>
                </a:solidFill>
                <a:latin typeface="Verdana"/>
                <a:ea typeface="Calibri"/>
                <a:cs typeface="Arial"/>
              </a:rPr>
              <a:t>your first paragraph fit in with your last</a:t>
            </a:r>
            <a:r>
              <a:rPr lang="en-US" dirty="0" smtClean="0">
                <a:solidFill>
                  <a:srgbClr val="000000"/>
                </a:solidFill>
                <a:latin typeface="Verdana"/>
                <a:ea typeface="Calibri"/>
                <a:cs typeface="Arial"/>
              </a:rPr>
              <a:t>? Does </a:t>
            </a:r>
            <a:r>
              <a:rPr lang="en-US" dirty="0">
                <a:solidFill>
                  <a:srgbClr val="000000"/>
                </a:solidFill>
                <a:latin typeface="Verdana"/>
                <a:ea typeface="Calibri"/>
                <a:cs typeface="Arial"/>
              </a:rPr>
              <a:t>what you say follow from the evidence?</a:t>
            </a:r>
            <a:endParaRPr lang="en-US" sz="1200" dirty="0">
              <a:solidFill>
                <a:srgbClr val="000000"/>
              </a:solidFill>
              <a:latin typeface="Calibri"/>
              <a:ea typeface="Calibri"/>
              <a:cs typeface="Arial"/>
            </a:endParaRPr>
          </a:p>
          <a:p>
            <a:pPr lvl="0">
              <a:lnSpc>
                <a:spcPct val="115000"/>
              </a:lnSpc>
              <a:spcBef>
                <a:spcPts val="0"/>
              </a:spcBef>
              <a:spcAft>
                <a:spcPts val="1000"/>
              </a:spcAft>
            </a:pPr>
            <a:r>
              <a:rPr lang="en-US" b="1" dirty="0">
                <a:solidFill>
                  <a:srgbClr val="000000"/>
                </a:solidFill>
                <a:latin typeface="Verdana"/>
                <a:ea typeface="Calibri"/>
                <a:cs typeface="Arial"/>
              </a:rPr>
              <a:t>Significance --</a:t>
            </a:r>
            <a:r>
              <a:rPr lang="en-US" dirty="0">
                <a:solidFill>
                  <a:srgbClr val="000000"/>
                </a:solidFill>
                <a:latin typeface="Verdana"/>
                <a:ea typeface="Calibri"/>
                <a:cs typeface="Arial"/>
              </a:rPr>
              <a:t>Is this the most important problem to consider</a:t>
            </a:r>
            <a:r>
              <a:rPr lang="en-US" dirty="0" smtClean="0">
                <a:solidFill>
                  <a:srgbClr val="000000"/>
                </a:solidFill>
                <a:latin typeface="Verdana"/>
                <a:ea typeface="Calibri"/>
                <a:cs typeface="Arial"/>
              </a:rPr>
              <a:t>? Is </a:t>
            </a:r>
            <a:r>
              <a:rPr lang="en-US" dirty="0">
                <a:solidFill>
                  <a:srgbClr val="000000"/>
                </a:solidFill>
                <a:latin typeface="Verdana"/>
                <a:ea typeface="Calibri"/>
                <a:cs typeface="Arial"/>
              </a:rPr>
              <a:t>this the central idea to focus on</a:t>
            </a:r>
            <a:r>
              <a:rPr lang="en-US" dirty="0" smtClean="0">
                <a:solidFill>
                  <a:srgbClr val="000000"/>
                </a:solidFill>
                <a:latin typeface="Verdana"/>
                <a:ea typeface="Calibri"/>
                <a:cs typeface="Arial"/>
              </a:rPr>
              <a:t>? Which </a:t>
            </a:r>
            <a:r>
              <a:rPr lang="en-US" dirty="0">
                <a:solidFill>
                  <a:srgbClr val="000000"/>
                </a:solidFill>
                <a:latin typeface="Verdana"/>
                <a:ea typeface="Calibri"/>
                <a:cs typeface="Arial"/>
              </a:rPr>
              <a:t>of these facts are most important?</a:t>
            </a:r>
            <a:endParaRPr lang="en-US" sz="1200" dirty="0">
              <a:solidFill>
                <a:srgbClr val="000000"/>
              </a:solidFill>
              <a:latin typeface="Calibri"/>
              <a:ea typeface="Calibri"/>
              <a:cs typeface="Arial"/>
            </a:endParaRPr>
          </a:p>
          <a:p>
            <a:pPr lvl="0">
              <a:lnSpc>
                <a:spcPct val="115000"/>
              </a:lnSpc>
              <a:spcBef>
                <a:spcPts val="0"/>
              </a:spcBef>
              <a:spcAft>
                <a:spcPts val="1000"/>
              </a:spcAft>
            </a:pPr>
            <a:r>
              <a:rPr lang="en-US" b="1" dirty="0">
                <a:solidFill>
                  <a:srgbClr val="000000"/>
                </a:solidFill>
                <a:latin typeface="Verdana"/>
                <a:ea typeface="Calibri"/>
                <a:cs typeface="Arial"/>
              </a:rPr>
              <a:t>Fairness-- </a:t>
            </a:r>
            <a:r>
              <a:rPr lang="en-US" dirty="0">
                <a:solidFill>
                  <a:srgbClr val="000000"/>
                </a:solidFill>
                <a:latin typeface="Verdana"/>
                <a:ea typeface="Calibri"/>
                <a:cs typeface="Arial"/>
              </a:rPr>
              <a:t>Do I have any vested interest in this issue? Am I sympathetically representing the viewpoints of others?</a:t>
            </a:r>
            <a:endParaRPr lang="en-US" sz="1200" dirty="0">
              <a:solidFill>
                <a:srgbClr val="000000"/>
              </a:solidFill>
              <a:latin typeface="Calibri"/>
              <a:ea typeface="Calibri"/>
              <a:cs typeface="Arial"/>
            </a:endParaRPr>
          </a:p>
        </p:txBody>
      </p:sp>
    </p:spTree>
    <p:extLst>
      <p:ext uri="{BB962C8B-B14F-4D97-AF65-F5344CB8AC3E}">
        <p14:creationId xmlns:p14="http://schemas.microsoft.com/office/powerpoint/2010/main" val="3804782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©2007  by The McGraw-Hill Companies, Inc. All rights reserved.</a:t>
            </a:r>
            <a:endParaRPr lang="en-US"/>
          </a:p>
        </p:txBody>
      </p:sp>
      <p:sp>
        <p:nvSpPr>
          <p:cNvPr id="3" name="Rectangle 2"/>
          <p:cNvSpPr/>
          <p:nvPr/>
        </p:nvSpPr>
        <p:spPr>
          <a:xfrm>
            <a:off x="81887" y="533400"/>
            <a:ext cx="9067800" cy="6001643"/>
          </a:xfrm>
          <a:prstGeom prst="rect">
            <a:avLst/>
          </a:prstGeom>
        </p:spPr>
        <p:txBody>
          <a:bodyPr wrap="square">
            <a:spAutoFit/>
          </a:bodyPr>
          <a:lstStyle/>
          <a:p>
            <a:pPr algn="ctr"/>
            <a:r>
              <a:rPr lang="en-US" sz="2400" b="1" dirty="0"/>
              <a:t>Types of </a:t>
            </a:r>
            <a:r>
              <a:rPr lang="en-US" sz="2400" b="1" dirty="0" smtClean="0"/>
              <a:t>Thinking</a:t>
            </a:r>
            <a:endParaRPr lang="en-US" sz="2400" b="1" dirty="0"/>
          </a:p>
          <a:p>
            <a:pPr algn="ctr"/>
            <a:r>
              <a:rPr lang="en-US" dirty="0"/>
              <a:t>1</a:t>
            </a:r>
            <a:r>
              <a:rPr lang="en-US" sz="2000" dirty="0"/>
              <a:t>. Critical thinking - This is convergent thinking. It assesses the worth and validity of something existent. It involves precise, persistent, objective analysis. When teachers try to get several learners to think </a:t>
            </a:r>
            <a:r>
              <a:rPr lang="en-US" sz="2000" dirty="0" err="1"/>
              <a:t>convergently</a:t>
            </a:r>
            <a:r>
              <a:rPr lang="en-US" sz="2000" dirty="0"/>
              <a:t>, they try to help them develop common understanding.</a:t>
            </a:r>
          </a:p>
          <a:p>
            <a:pPr algn="ctr"/>
            <a:endParaRPr lang="en-US" sz="2000" dirty="0"/>
          </a:p>
          <a:p>
            <a:pPr algn="ctr"/>
            <a:r>
              <a:rPr lang="en-US" sz="2000" dirty="0"/>
              <a:t>2. Creative thinking - This is divergent thinking. It generates something new or different. It involves having a different idea that works as well or better than previous ideas.</a:t>
            </a:r>
          </a:p>
          <a:p>
            <a:pPr algn="ctr"/>
            <a:endParaRPr lang="en-US" sz="2000" dirty="0"/>
          </a:p>
          <a:p>
            <a:pPr algn="ctr"/>
            <a:r>
              <a:rPr lang="en-US" sz="2000" dirty="0"/>
              <a:t>3. Convergent thinking - This type of thinking is cognitive processing of information around a common point, an attempt to bring thoughts from different directions into a union or common conclusion.</a:t>
            </a:r>
          </a:p>
          <a:p>
            <a:pPr algn="ctr"/>
            <a:endParaRPr lang="en-US" sz="2000" dirty="0"/>
          </a:p>
          <a:p>
            <a:pPr algn="ctr"/>
            <a:r>
              <a:rPr lang="en-US" sz="2000" dirty="0"/>
              <a:t>4. Divergent thinking - This type of thinking starts from a common point and moves outward into a variety of perspectives. </a:t>
            </a:r>
          </a:p>
          <a:p>
            <a:pPr algn="ctr"/>
            <a:endParaRPr lang="en-US" sz="2000" dirty="0"/>
          </a:p>
          <a:p>
            <a:pPr algn="ctr"/>
            <a:r>
              <a:rPr lang="en-US" sz="2000" dirty="0"/>
              <a:t>5. Inductive thinking - This is the process of reasoning from parts to the whole, from examples to generalizations. </a:t>
            </a:r>
          </a:p>
        </p:txBody>
      </p:sp>
    </p:spTree>
    <p:extLst>
      <p:ext uri="{BB962C8B-B14F-4D97-AF65-F5344CB8AC3E}">
        <p14:creationId xmlns:p14="http://schemas.microsoft.com/office/powerpoint/2010/main" val="1113212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©2007  by The McGraw-Hill Companies, Inc. All rights reserved.</a:t>
            </a:r>
            <a:endParaRPr lang="en-US"/>
          </a:p>
        </p:txBody>
      </p:sp>
      <p:sp>
        <p:nvSpPr>
          <p:cNvPr id="3" name="Rectangle 2"/>
          <p:cNvSpPr/>
          <p:nvPr/>
        </p:nvSpPr>
        <p:spPr>
          <a:xfrm>
            <a:off x="0" y="889844"/>
            <a:ext cx="9067800" cy="4524315"/>
          </a:xfrm>
          <a:prstGeom prst="rect">
            <a:avLst/>
          </a:prstGeom>
        </p:spPr>
        <p:txBody>
          <a:bodyPr wrap="square">
            <a:spAutoFit/>
          </a:bodyPr>
          <a:lstStyle/>
          <a:p>
            <a:pPr algn="ctr"/>
            <a:r>
              <a:rPr lang="en-US" sz="2400" dirty="0"/>
              <a:t>Creative Thinking and it’s Tools</a:t>
            </a:r>
          </a:p>
          <a:p>
            <a:pPr algn="ctr"/>
            <a:r>
              <a:rPr lang="en-US" sz="2400" dirty="0"/>
              <a:t>Creative thinking is the generation of new ideas within or across domains of knowledge, drawing upon or intentionally breaking with established symbolic rules and procedures. It usually involves the behaviors of preparation, incubation, insight, evaluation, elaboration, and communication. In the context of college teaching and learning, creative thinking deliberately and actively engages students in:</a:t>
            </a:r>
          </a:p>
          <a:p>
            <a:pPr algn="ctr"/>
            <a:r>
              <a:rPr lang="en-US" sz="2400" dirty="0"/>
              <a:t>•Bringing together existing ideas into new configurations;</a:t>
            </a:r>
          </a:p>
          <a:p>
            <a:pPr algn="ctr"/>
            <a:r>
              <a:rPr lang="en-US" sz="2400" dirty="0"/>
              <a:t>•Developing new properties or possibilities for something that already exists; and</a:t>
            </a:r>
          </a:p>
          <a:p>
            <a:pPr algn="ctr"/>
            <a:r>
              <a:rPr lang="en-US" sz="2400" dirty="0"/>
              <a:t>•Discovering or imagining something entirely new.</a:t>
            </a:r>
          </a:p>
        </p:txBody>
      </p:sp>
    </p:spTree>
    <p:extLst>
      <p:ext uri="{BB962C8B-B14F-4D97-AF65-F5344CB8AC3E}">
        <p14:creationId xmlns:p14="http://schemas.microsoft.com/office/powerpoint/2010/main" val="474764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©2007  by The McGraw-Hill Companies, Inc. All rights reserved.</a:t>
            </a:r>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953023037"/>
              </p:ext>
            </p:extLst>
          </p:nvPr>
        </p:nvGraphicFramePr>
        <p:xfrm>
          <a:off x="1676400" y="457200"/>
          <a:ext cx="6324600" cy="5762680"/>
        </p:xfrm>
        <a:graphic>
          <a:graphicData uri="http://schemas.openxmlformats.org/drawingml/2006/table">
            <a:tbl>
              <a:tblPr firstRow="1" firstCol="1" bandRow="1"/>
              <a:tblGrid>
                <a:gridCol w="2985373"/>
                <a:gridCol w="3339227"/>
              </a:tblGrid>
              <a:tr h="323623">
                <a:tc>
                  <a:txBody>
                    <a:bodyPr/>
                    <a:lstStyle/>
                    <a:p>
                      <a:pPr marL="0" marR="0" algn="ctr" rtl="0">
                        <a:lnSpc>
                          <a:spcPct val="115000"/>
                        </a:lnSpc>
                        <a:spcBef>
                          <a:spcPts val="0"/>
                        </a:spcBef>
                        <a:spcAft>
                          <a:spcPts val="1000"/>
                        </a:spcAft>
                      </a:pPr>
                      <a:r>
                        <a:rPr lang="en-US" sz="1800">
                          <a:effectLst/>
                          <a:latin typeface="Calibri"/>
                          <a:ea typeface="Calibri"/>
                          <a:cs typeface="Arial"/>
                        </a:rPr>
                        <a:t>Critical Thinking (left-brain)</a:t>
                      </a:r>
                    </a:p>
                  </a:txBody>
                  <a:tcPr marL="48076" marR="48076" marT="48076" marB="48076">
                    <a:lnL>
                      <a:noFill/>
                    </a:lnL>
                    <a:lnR>
                      <a:noFill/>
                    </a:lnR>
                    <a:lnT>
                      <a:noFill/>
                    </a:lnT>
                    <a:lnB>
                      <a:noFill/>
                    </a:lnB>
                  </a:tcPr>
                </a:tc>
                <a:tc>
                  <a:txBody>
                    <a:bodyPr/>
                    <a:lstStyle/>
                    <a:p>
                      <a:pPr marL="0" marR="0" algn="ctr" rtl="0">
                        <a:lnSpc>
                          <a:spcPct val="115000"/>
                        </a:lnSpc>
                        <a:spcBef>
                          <a:spcPts val="0"/>
                        </a:spcBef>
                        <a:spcAft>
                          <a:spcPts val="1000"/>
                        </a:spcAft>
                      </a:pPr>
                      <a:r>
                        <a:rPr lang="en-US" sz="1800" dirty="0">
                          <a:effectLst/>
                          <a:latin typeface="Calibri"/>
                          <a:ea typeface="Calibri"/>
                          <a:cs typeface="Arial"/>
                        </a:rPr>
                        <a:t>Creative Thinking (right brain)</a:t>
                      </a:r>
                    </a:p>
                  </a:txBody>
                  <a:tcPr marL="48076" marR="48076" marT="48076" marB="48076">
                    <a:lnL>
                      <a:noFill/>
                    </a:lnL>
                    <a:lnR>
                      <a:noFill/>
                    </a:lnR>
                    <a:lnT>
                      <a:noFill/>
                    </a:lnT>
                    <a:lnB>
                      <a:noFill/>
                    </a:lnB>
                  </a:tcPr>
                </a:tc>
              </a:tr>
              <a:tr h="323623">
                <a:tc>
                  <a:txBody>
                    <a:bodyPr/>
                    <a:lstStyle/>
                    <a:p>
                      <a:pPr marL="0" marR="0" algn="l" rtl="0">
                        <a:lnSpc>
                          <a:spcPct val="115000"/>
                        </a:lnSpc>
                        <a:spcBef>
                          <a:spcPts val="0"/>
                        </a:spcBef>
                        <a:spcAft>
                          <a:spcPts val="1000"/>
                        </a:spcAft>
                      </a:pPr>
                      <a:r>
                        <a:rPr lang="en-US" sz="1800">
                          <a:effectLst/>
                          <a:latin typeface="Calibri"/>
                          <a:ea typeface="Calibri"/>
                          <a:cs typeface="Arial"/>
                        </a:rPr>
                        <a:t>analytic</a:t>
                      </a:r>
                    </a:p>
                  </a:txBody>
                  <a:tcPr marL="48076" marR="48076" marT="48076" marB="48076">
                    <a:lnL>
                      <a:noFill/>
                    </a:lnL>
                    <a:lnR>
                      <a:noFill/>
                    </a:lnR>
                    <a:lnT>
                      <a:noFill/>
                    </a:lnT>
                    <a:lnB>
                      <a:noFill/>
                    </a:lnB>
                  </a:tcPr>
                </a:tc>
                <a:tc>
                  <a:txBody>
                    <a:bodyPr/>
                    <a:lstStyle/>
                    <a:p>
                      <a:pPr marL="0" marR="0" algn="l" rtl="0">
                        <a:lnSpc>
                          <a:spcPct val="115000"/>
                        </a:lnSpc>
                        <a:spcBef>
                          <a:spcPts val="0"/>
                        </a:spcBef>
                        <a:spcAft>
                          <a:spcPts val="1000"/>
                        </a:spcAft>
                      </a:pPr>
                      <a:r>
                        <a:rPr lang="en-US" sz="1800" dirty="0">
                          <a:effectLst/>
                          <a:latin typeface="Calibri"/>
                          <a:ea typeface="Calibri"/>
                          <a:cs typeface="Arial"/>
                        </a:rPr>
                        <a:t>generative</a:t>
                      </a:r>
                    </a:p>
                  </a:txBody>
                  <a:tcPr marL="48076" marR="48076" marT="48076" marB="48076">
                    <a:lnL>
                      <a:noFill/>
                    </a:lnL>
                    <a:lnR>
                      <a:noFill/>
                    </a:lnR>
                    <a:lnT>
                      <a:noFill/>
                    </a:lnT>
                    <a:lnB>
                      <a:noFill/>
                    </a:lnB>
                  </a:tcPr>
                </a:tc>
              </a:tr>
              <a:tr h="323623">
                <a:tc>
                  <a:txBody>
                    <a:bodyPr/>
                    <a:lstStyle/>
                    <a:p>
                      <a:pPr marL="0" marR="0" algn="l" rtl="0">
                        <a:lnSpc>
                          <a:spcPct val="115000"/>
                        </a:lnSpc>
                        <a:spcBef>
                          <a:spcPts val="0"/>
                        </a:spcBef>
                        <a:spcAft>
                          <a:spcPts val="1000"/>
                        </a:spcAft>
                      </a:pPr>
                      <a:r>
                        <a:rPr lang="en-US" sz="1800">
                          <a:effectLst/>
                          <a:latin typeface="Calibri"/>
                          <a:ea typeface="Calibri"/>
                          <a:cs typeface="Arial"/>
                        </a:rPr>
                        <a:t>convergent</a:t>
                      </a:r>
                    </a:p>
                  </a:txBody>
                  <a:tcPr marL="48076" marR="48076" marT="48076" marB="48076">
                    <a:lnL>
                      <a:noFill/>
                    </a:lnL>
                    <a:lnR>
                      <a:noFill/>
                    </a:lnR>
                    <a:lnT>
                      <a:noFill/>
                    </a:lnT>
                    <a:lnB>
                      <a:noFill/>
                    </a:lnB>
                  </a:tcPr>
                </a:tc>
                <a:tc>
                  <a:txBody>
                    <a:bodyPr/>
                    <a:lstStyle/>
                    <a:p>
                      <a:pPr marL="0" marR="0" algn="l" rtl="0">
                        <a:lnSpc>
                          <a:spcPct val="115000"/>
                        </a:lnSpc>
                        <a:spcBef>
                          <a:spcPts val="0"/>
                        </a:spcBef>
                        <a:spcAft>
                          <a:spcPts val="1000"/>
                        </a:spcAft>
                      </a:pPr>
                      <a:r>
                        <a:rPr lang="en-US" sz="1800" dirty="0">
                          <a:effectLst/>
                          <a:latin typeface="Calibri"/>
                          <a:ea typeface="Calibri"/>
                          <a:cs typeface="Arial"/>
                        </a:rPr>
                        <a:t>divergent</a:t>
                      </a:r>
                    </a:p>
                  </a:txBody>
                  <a:tcPr marL="48076" marR="48076" marT="48076" marB="48076">
                    <a:lnL>
                      <a:noFill/>
                    </a:lnL>
                    <a:lnR>
                      <a:noFill/>
                    </a:lnR>
                    <a:lnT>
                      <a:noFill/>
                    </a:lnT>
                    <a:lnB>
                      <a:noFill/>
                    </a:lnB>
                  </a:tcPr>
                </a:tc>
              </a:tr>
              <a:tr h="323623">
                <a:tc>
                  <a:txBody>
                    <a:bodyPr/>
                    <a:lstStyle/>
                    <a:p>
                      <a:pPr marL="0" marR="0" algn="l" rtl="0">
                        <a:lnSpc>
                          <a:spcPct val="115000"/>
                        </a:lnSpc>
                        <a:spcBef>
                          <a:spcPts val="0"/>
                        </a:spcBef>
                        <a:spcAft>
                          <a:spcPts val="1000"/>
                        </a:spcAft>
                      </a:pPr>
                      <a:r>
                        <a:rPr lang="en-US" sz="1800">
                          <a:effectLst/>
                          <a:latin typeface="Calibri"/>
                          <a:ea typeface="Calibri"/>
                          <a:cs typeface="Arial"/>
                        </a:rPr>
                        <a:t>vertical</a:t>
                      </a:r>
                    </a:p>
                  </a:txBody>
                  <a:tcPr marL="48076" marR="48076" marT="48076" marB="48076">
                    <a:lnL>
                      <a:noFill/>
                    </a:lnL>
                    <a:lnR>
                      <a:noFill/>
                    </a:lnR>
                    <a:lnT>
                      <a:noFill/>
                    </a:lnT>
                    <a:lnB>
                      <a:noFill/>
                    </a:lnB>
                  </a:tcPr>
                </a:tc>
                <a:tc>
                  <a:txBody>
                    <a:bodyPr/>
                    <a:lstStyle/>
                    <a:p>
                      <a:pPr marL="0" marR="0" algn="l" rtl="0">
                        <a:lnSpc>
                          <a:spcPct val="115000"/>
                        </a:lnSpc>
                        <a:spcBef>
                          <a:spcPts val="0"/>
                        </a:spcBef>
                        <a:spcAft>
                          <a:spcPts val="1000"/>
                        </a:spcAft>
                      </a:pPr>
                      <a:r>
                        <a:rPr lang="en-US" sz="1800" dirty="0">
                          <a:effectLst/>
                          <a:latin typeface="Calibri"/>
                          <a:ea typeface="Calibri"/>
                          <a:cs typeface="Arial"/>
                        </a:rPr>
                        <a:t>lateral</a:t>
                      </a:r>
                    </a:p>
                  </a:txBody>
                  <a:tcPr marL="48076" marR="48076" marT="48076" marB="48076">
                    <a:lnL>
                      <a:noFill/>
                    </a:lnL>
                    <a:lnR>
                      <a:noFill/>
                    </a:lnR>
                    <a:lnT>
                      <a:noFill/>
                    </a:lnT>
                    <a:lnB>
                      <a:noFill/>
                    </a:lnB>
                  </a:tcPr>
                </a:tc>
              </a:tr>
              <a:tr h="323623">
                <a:tc>
                  <a:txBody>
                    <a:bodyPr/>
                    <a:lstStyle/>
                    <a:p>
                      <a:pPr marL="0" marR="0" algn="l" rtl="0">
                        <a:lnSpc>
                          <a:spcPct val="115000"/>
                        </a:lnSpc>
                        <a:spcBef>
                          <a:spcPts val="0"/>
                        </a:spcBef>
                        <a:spcAft>
                          <a:spcPts val="1000"/>
                        </a:spcAft>
                      </a:pPr>
                      <a:r>
                        <a:rPr lang="en-US" sz="1800">
                          <a:effectLst/>
                          <a:latin typeface="Calibri"/>
                          <a:ea typeface="Calibri"/>
                          <a:cs typeface="Arial"/>
                        </a:rPr>
                        <a:t>probability</a:t>
                      </a:r>
                    </a:p>
                  </a:txBody>
                  <a:tcPr marL="48076" marR="48076" marT="48076" marB="48076">
                    <a:lnL>
                      <a:noFill/>
                    </a:lnL>
                    <a:lnR>
                      <a:noFill/>
                    </a:lnR>
                    <a:lnT>
                      <a:noFill/>
                    </a:lnT>
                    <a:lnB>
                      <a:noFill/>
                    </a:lnB>
                  </a:tcPr>
                </a:tc>
                <a:tc>
                  <a:txBody>
                    <a:bodyPr/>
                    <a:lstStyle/>
                    <a:p>
                      <a:pPr marL="0" marR="0" algn="l" rtl="0">
                        <a:lnSpc>
                          <a:spcPct val="115000"/>
                        </a:lnSpc>
                        <a:spcBef>
                          <a:spcPts val="0"/>
                        </a:spcBef>
                        <a:spcAft>
                          <a:spcPts val="1000"/>
                        </a:spcAft>
                      </a:pPr>
                      <a:r>
                        <a:rPr lang="en-US" sz="1800" dirty="0">
                          <a:effectLst/>
                          <a:latin typeface="Calibri"/>
                          <a:ea typeface="Calibri"/>
                          <a:cs typeface="Arial"/>
                        </a:rPr>
                        <a:t>possibility</a:t>
                      </a:r>
                    </a:p>
                  </a:txBody>
                  <a:tcPr marL="48076" marR="48076" marT="48076" marB="48076">
                    <a:lnL>
                      <a:noFill/>
                    </a:lnL>
                    <a:lnR>
                      <a:noFill/>
                    </a:lnR>
                    <a:lnT>
                      <a:noFill/>
                    </a:lnT>
                    <a:lnB>
                      <a:noFill/>
                    </a:lnB>
                  </a:tcPr>
                </a:tc>
              </a:tr>
              <a:tr h="323623">
                <a:tc>
                  <a:txBody>
                    <a:bodyPr/>
                    <a:lstStyle/>
                    <a:p>
                      <a:pPr marL="0" marR="0" algn="l" rtl="0">
                        <a:lnSpc>
                          <a:spcPct val="115000"/>
                        </a:lnSpc>
                        <a:spcBef>
                          <a:spcPts val="0"/>
                        </a:spcBef>
                        <a:spcAft>
                          <a:spcPts val="1000"/>
                        </a:spcAft>
                      </a:pPr>
                      <a:r>
                        <a:rPr lang="en-US" sz="1800">
                          <a:effectLst/>
                          <a:latin typeface="Calibri"/>
                          <a:ea typeface="Calibri"/>
                          <a:cs typeface="Arial"/>
                        </a:rPr>
                        <a:t>judgment</a:t>
                      </a:r>
                    </a:p>
                  </a:txBody>
                  <a:tcPr marL="48076" marR="48076" marT="48076" marB="48076">
                    <a:lnL>
                      <a:noFill/>
                    </a:lnL>
                    <a:lnR>
                      <a:noFill/>
                    </a:lnR>
                    <a:lnT>
                      <a:noFill/>
                    </a:lnT>
                    <a:lnB>
                      <a:noFill/>
                    </a:lnB>
                  </a:tcPr>
                </a:tc>
                <a:tc>
                  <a:txBody>
                    <a:bodyPr/>
                    <a:lstStyle/>
                    <a:p>
                      <a:pPr marL="0" marR="0" algn="l" rtl="0">
                        <a:lnSpc>
                          <a:spcPct val="115000"/>
                        </a:lnSpc>
                        <a:spcBef>
                          <a:spcPts val="0"/>
                        </a:spcBef>
                        <a:spcAft>
                          <a:spcPts val="1000"/>
                        </a:spcAft>
                      </a:pPr>
                      <a:r>
                        <a:rPr lang="en-US" sz="1800" dirty="0">
                          <a:effectLst/>
                          <a:latin typeface="Calibri"/>
                          <a:ea typeface="Calibri"/>
                          <a:cs typeface="Arial"/>
                        </a:rPr>
                        <a:t>suspended judgment</a:t>
                      </a:r>
                    </a:p>
                  </a:txBody>
                  <a:tcPr marL="48076" marR="48076" marT="48076" marB="48076">
                    <a:lnL>
                      <a:noFill/>
                    </a:lnL>
                    <a:lnR>
                      <a:noFill/>
                    </a:lnR>
                    <a:lnT>
                      <a:noFill/>
                    </a:lnT>
                    <a:lnB>
                      <a:noFill/>
                    </a:lnB>
                  </a:tcPr>
                </a:tc>
              </a:tr>
              <a:tr h="323623">
                <a:tc>
                  <a:txBody>
                    <a:bodyPr/>
                    <a:lstStyle/>
                    <a:p>
                      <a:pPr marL="0" marR="0" algn="l" rtl="0">
                        <a:lnSpc>
                          <a:spcPct val="115000"/>
                        </a:lnSpc>
                        <a:spcBef>
                          <a:spcPts val="0"/>
                        </a:spcBef>
                        <a:spcAft>
                          <a:spcPts val="1000"/>
                        </a:spcAft>
                      </a:pPr>
                      <a:r>
                        <a:rPr lang="en-US" sz="1800">
                          <a:effectLst/>
                          <a:latin typeface="Calibri"/>
                          <a:ea typeface="Calibri"/>
                          <a:cs typeface="Arial"/>
                        </a:rPr>
                        <a:t>focused</a:t>
                      </a:r>
                    </a:p>
                  </a:txBody>
                  <a:tcPr marL="48076" marR="48076" marT="48076" marB="48076">
                    <a:lnL>
                      <a:noFill/>
                    </a:lnL>
                    <a:lnR>
                      <a:noFill/>
                    </a:lnR>
                    <a:lnT>
                      <a:noFill/>
                    </a:lnT>
                    <a:lnB>
                      <a:noFill/>
                    </a:lnB>
                  </a:tcPr>
                </a:tc>
                <a:tc>
                  <a:txBody>
                    <a:bodyPr/>
                    <a:lstStyle/>
                    <a:p>
                      <a:pPr marL="0" marR="0" algn="l" rtl="0">
                        <a:lnSpc>
                          <a:spcPct val="115000"/>
                        </a:lnSpc>
                        <a:spcBef>
                          <a:spcPts val="0"/>
                        </a:spcBef>
                        <a:spcAft>
                          <a:spcPts val="1000"/>
                        </a:spcAft>
                      </a:pPr>
                      <a:r>
                        <a:rPr lang="en-US" sz="1800" dirty="0">
                          <a:effectLst/>
                          <a:latin typeface="Calibri"/>
                          <a:ea typeface="Calibri"/>
                          <a:cs typeface="Arial"/>
                        </a:rPr>
                        <a:t>diffuse</a:t>
                      </a:r>
                    </a:p>
                  </a:txBody>
                  <a:tcPr marL="48076" marR="48076" marT="48076" marB="48076">
                    <a:lnL>
                      <a:noFill/>
                    </a:lnL>
                    <a:lnR>
                      <a:noFill/>
                    </a:lnR>
                    <a:lnT>
                      <a:noFill/>
                    </a:lnT>
                    <a:lnB>
                      <a:noFill/>
                    </a:lnB>
                  </a:tcPr>
                </a:tc>
              </a:tr>
              <a:tr h="323623">
                <a:tc>
                  <a:txBody>
                    <a:bodyPr/>
                    <a:lstStyle/>
                    <a:p>
                      <a:pPr marL="0" marR="0" algn="l" rtl="0">
                        <a:lnSpc>
                          <a:spcPct val="115000"/>
                        </a:lnSpc>
                        <a:spcBef>
                          <a:spcPts val="0"/>
                        </a:spcBef>
                        <a:spcAft>
                          <a:spcPts val="1000"/>
                        </a:spcAft>
                      </a:pPr>
                      <a:r>
                        <a:rPr lang="en-US" sz="1800">
                          <a:effectLst/>
                          <a:latin typeface="Calibri"/>
                          <a:ea typeface="Calibri"/>
                          <a:cs typeface="Arial"/>
                        </a:rPr>
                        <a:t>objective</a:t>
                      </a:r>
                    </a:p>
                  </a:txBody>
                  <a:tcPr marL="48076" marR="48076" marT="48076" marB="48076">
                    <a:lnL>
                      <a:noFill/>
                    </a:lnL>
                    <a:lnR>
                      <a:noFill/>
                    </a:lnR>
                    <a:lnT>
                      <a:noFill/>
                    </a:lnT>
                    <a:lnB>
                      <a:noFill/>
                    </a:lnB>
                  </a:tcPr>
                </a:tc>
                <a:tc>
                  <a:txBody>
                    <a:bodyPr/>
                    <a:lstStyle/>
                    <a:p>
                      <a:pPr marL="0" marR="0" algn="l" rtl="0">
                        <a:lnSpc>
                          <a:spcPct val="115000"/>
                        </a:lnSpc>
                        <a:spcBef>
                          <a:spcPts val="0"/>
                        </a:spcBef>
                        <a:spcAft>
                          <a:spcPts val="1000"/>
                        </a:spcAft>
                      </a:pPr>
                      <a:r>
                        <a:rPr lang="en-US" sz="1800" dirty="0">
                          <a:effectLst/>
                          <a:latin typeface="Calibri"/>
                          <a:ea typeface="Calibri"/>
                          <a:cs typeface="Arial"/>
                        </a:rPr>
                        <a:t>subjective</a:t>
                      </a:r>
                    </a:p>
                  </a:txBody>
                  <a:tcPr marL="48076" marR="48076" marT="48076" marB="48076">
                    <a:lnL>
                      <a:noFill/>
                    </a:lnL>
                    <a:lnR>
                      <a:noFill/>
                    </a:lnR>
                    <a:lnT>
                      <a:noFill/>
                    </a:lnT>
                    <a:lnB>
                      <a:noFill/>
                    </a:lnB>
                  </a:tcPr>
                </a:tc>
              </a:tr>
              <a:tr h="323623">
                <a:tc>
                  <a:txBody>
                    <a:bodyPr/>
                    <a:lstStyle/>
                    <a:p>
                      <a:pPr marL="0" marR="0" algn="l" rtl="0">
                        <a:lnSpc>
                          <a:spcPct val="115000"/>
                        </a:lnSpc>
                        <a:spcBef>
                          <a:spcPts val="0"/>
                        </a:spcBef>
                        <a:spcAft>
                          <a:spcPts val="1000"/>
                        </a:spcAft>
                      </a:pPr>
                      <a:r>
                        <a:rPr lang="en-US" sz="1800">
                          <a:effectLst/>
                          <a:latin typeface="Calibri"/>
                          <a:ea typeface="Calibri"/>
                          <a:cs typeface="Arial"/>
                        </a:rPr>
                        <a:t>answer</a:t>
                      </a:r>
                    </a:p>
                  </a:txBody>
                  <a:tcPr marL="48076" marR="48076" marT="48076" marB="48076">
                    <a:lnL>
                      <a:noFill/>
                    </a:lnL>
                    <a:lnR>
                      <a:noFill/>
                    </a:lnR>
                    <a:lnT>
                      <a:noFill/>
                    </a:lnT>
                    <a:lnB>
                      <a:noFill/>
                    </a:lnB>
                  </a:tcPr>
                </a:tc>
                <a:tc>
                  <a:txBody>
                    <a:bodyPr/>
                    <a:lstStyle/>
                    <a:p>
                      <a:pPr marL="0" marR="0" algn="l" rtl="0">
                        <a:lnSpc>
                          <a:spcPct val="115000"/>
                        </a:lnSpc>
                        <a:spcBef>
                          <a:spcPts val="0"/>
                        </a:spcBef>
                        <a:spcAft>
                          <a:spcPts val="1000"/>
                        </a:spcAft>
                      </a:pPr>
                      <a:r>
                        <a:rPr lang="en-US" sz="1800" dirty="0">
                          <a:effectLst/>
                          <a:latin typeface="Calibri"/>
                          <a:ea typeface="Calibri"/>
                          <a:cs typeface="Arial"/>
                        </a:rPr>
                        <a:t>an answer</a:t>
                      </a:r>
                    </a:p>
                  </a:txBody>
                  <a:tcPr marL="48076" marR="48076" marT="48076" marB="48076">
                    <a:lnL>
                      <a:noFill/>
                    </a:lnL>
                    <a:lnR>
                      <a:noFill/>
                    </a:lnR>
                    <a:lnT>
                      <a:noFill/>
                    </a:lnT>
                    <a:lnB>
                      <a:noFill/>
                    </a:lnB>
                  </a:tcPr>
                </a:tc>
              </a:tr>
              <a:tr h="323623">
                <a:tc>
                  <a:txBody>
                    <a:bodyPr/>
                    <a:lstStyle/>
                    <a:p>
                      <a:pPr marL="0" marR="0" algn="l" rtl="0">
                        <a:lnSpc>
                          <a:spcPct val="115000"/>
                        </a:lnSpc>
                        <a:spcBef>
                          <a:spcPts val="0"/>
                        </a:spcBef>
                        <a:spcAft>
                          <a:spcPts val="1000"/>
                        </a:spcAft>
                      </a:pPr>
                      <a:r>
                        <a:rPr lang="en-US" sz="1800">
                          <a:effectLst/>
                          <a:latin typeface="Calibri"/>
                          <a:ea typeface="Calibri"/>
                          <a:cs typeface="Arial"/>
                        </a:rPr>
                        <a:t>left brain</a:t>
                      </a:r>
                    </a:p>
                  </a:txBody>
                  <a:tcPr marL="48076" marR="48076" marT="48076" marB="48076">
                    <a:lnL>
                      <a:noFill/>
                    </a:lnL>
                    <a:lnR>
                      <a:noFill/>
                    </a:lnR>
                    <a:lnT>
                      <a:noFill/>
                    </a:lnT>
                    <a:lnB>
                      <a:noFill/>
                    </a:lnB>
                  </a:tcPr>
                </a:tc>
                <a:tc>
                  <a:txBody>
                    <a:bodyPr/>
                    <a:lstStyle/>
                    <a:p>
                      <a:pPr marL="0" marR="0" algn="l" rtl="0">
                        <a:lnSpc>
                          <a:spcPct val="115000"/>
                        </a:lnSpc>
                        <a:spcBef>
                          <a:spcPts val="0"/>
                        </a:spcBef>
                        <a:spcAft>
                          <a:spcPts val="1000"/>
                        </a:spcAft>
                      </a:pPr>
                      <a:r>
                        <a:rPr lang="en-US" sz="1800" dirty="0">
                          <a:effectLst/>
                          <a:latin typeface="Calibri"/>
                          <a:ea typeface="Calibri"/>
                          <a:cs typeface="Arial"/>
                        </a:rPr>
                        <a:t>right brain</a:t>
                      </a:r>
                    </a:p>
                  </a:txBody>
                  <a:tcPr marL="48076" marR="48076" marT="48076" marB="48076">
                    <a:lnL>
                      <a:noFill/>
                    </a:lnL>
                    <a:lnR>
                      <a:noFill/>
                    </a:lnR>
                    <a:lnT>
                      <a:noFill/>
                    </a:lnT>
                    <a:lnB>
                      <a:noFill/>
                    </a:lnB>
                  </a:tcPr>
                </a:tc>
              </a:tr>
              <a:tr h="323623">
                <a:tc>
                  <a:txBody>
                    <a:bodyPr/>
                    <a:lstStyle/>
                    <a:p>
                      <a:pPr marL="0" marR="0" algn="l" rtl="0">
                        <a:lnSpc>
                          <a:spcPct val="115000"/>
                        </a:lnSpc>
                        <a:spcBef>
                          <a:spcPts val="0"/>
                        </a:spcBef>
                        <a:spcAft>
                          <a:spcPts val="1000"/>
                        </a:spcAft>
                      </a:pPr>
                      <a:r>
                        <a:rPr lang="en-US" sz="1800">
                          <a:effectLst/>
                          <a:latin typeface="Calibri"/>
                          <a:ea typeface="Calibri"/>
                          <a:cs typeface="Arial"/>
                        </a:rPr>
                        <a:t>verbal</a:t>
                      </a:r>
                    </a:p>
                  </a:txBody>
                  <a:tcPr marL="48076" marR="48076" marT="48076" marB="48076">
                    <a:lnL>
                      <a:noFill/>
                    </a:lnL>
                    <a:lnR>
                      <a:noFill/>
                    </a:lnR>
                    <a:lnT>
                      <a:noFill/>
                    </a:lnT>
                    <a:lnB>
                      <a:noFill/>
                    </a:lnB>
                  </a:tcPr>
                </a:tc>
                <a:tc>
                  <a:txBody>
                    <a:bodyPr/>
                    <a:lstStyle/>
                    <a:p>
                      <a:pPr marL="0" marR="0" algn="l" rtl="0">
                        <a:lnSpc>
                          <a:spcPct val="115000"/>
                        </a:lnSpc>
                        <a:spcBef>
                          <a:spcPts val="0"/>
                        </a:spcBef>
                        <a:spcAft>
                          <a:spcPts val="1000"/>
                        </a:spcAft>
                      </a:pPr>
                      <a:r>
                        <a:rPr lang="en-US" sz="1800" dirty="0">
                          <a:effectLst/>
                          <a:latin typeface="Calibri"/>
                          <a:ea typeface="Calibri"/>
                          <a:cs typeface="Arial"/>
                        </a:rPr>
                        <a:t>visual</a:t>
                      </a:r>
                    </a:p>
                  </a:txBody>
                  <a:tcPr marL="48076" marR="48076" marT="48076" marB="48076">
                    <a:lnL>
                      <a:noFill/>
                    </a:lnL>
                    <a:lnR>
                      <a:noFill/>
                    </a:lnR>
                    <a:lnT>
                      <a:noFill/>
                    </a:lnT>
                    <a:lnB>
                      <a:noFill/>
                    </a:lnB>
                  </a:tcPr>
                </a:tc>
              </a:tr>
              <a:tr h="323623">
                <a:tc>
                  <a:txBody>
                    <a:bodyPr/>
                    <a:lstStyle/>
                    <a:p>
                      <a:pPr marL="0" marR="0" algn="l" rtl="0">
                        <a:lnSpc>
                          <a:spcPct val="115000"/>
                        </a:lnSpc>
                        <a:spcBef>
                          <a:spcPts val="0"/>
                        </a:spcBef>
                        <a:spcAft>
                          <a:spcPts val="1000"/>
                        </a:spcAft>
                      </a:pPr>
                      <a:r>
                        <a:rPr lang="en-US" sz="1800">
                          <a:effectLst/>
                          <a:latin typeface="Calibri"/>
                          <a:ea typeface="Calibri"/>
                          <a:cs typeface="Arial"/>
                        </a:rPr>
                        <a:t>linear</a:t>
                      </a:r>
                    </a:p>
                  </a:txBody>
                  <a:tcPr marL="48076" marR="48076" marT="48076" marB="48076">
                    <a:lnL>
                      <a:noFill/>
                    </a:lnL>
                    <a:lnR>
                      <a:noFill/>
                    </a:lnR>
                    <a:lnT>
                      <a:noFill/>
                    </a:lnT>
                    <a:lnB>
                      <a:noFill/>
                    </a:lnB>
                  </a:tcPr>
                </a:tc>
                <a:tc>
                  <a:txBody>
                    <a:bodyPr/>
                    <a:lstStyle/>
                    <a:p>
                      <a:pPr marL="0" marR="0" algn="l" rtl="0">
                        <a:lnSpc>
                          <a:spcPct val="115000"/>
                        </a:lnSpc>
                        <a:spcBef>
                          <a:spcPts val="0"/>
                        </a:spcBef>
                        <a:spcAft>
                          <a:spcPts val="1000"/>
                        </a:spcAft>
                      </a:pPr>
                      <a:r>
                        <a:rPr lang="en-US" sz="1800" dirty="0">
                          <a:effectLst/>
                          <a:latin typeface="Calibri"/>
                          <a:ea typeface="Calibri"/>
                          <a:cs typeface="Arial"/>
                        </a:rPr>
                        <a:t>associative</a:t>
                      </a:r>
                    </a:p>
                  </a:txBody>
                  <a:tcPr marL="48076" marR="48076" marT="48076" marB="48076">
                    <a:lnL>
                      <a:noFill/>
                    </a:lnL>
                    <a:lnR>
                      <a:noFill/>
                    </a:lnR>
                    <a:lnT>
                      <a:noFill/>
                    </a:lnT>
                    <a:lnB>
                      <a:noFill/>
                    </a:lnB>
                  </a:tcPr>
                </a:tc>
              </a:tr>
              <a:tr h="323623">
                <a:tc>
                  <a:txBody>
                    <a:bodyPr/>
                    <a:lstStyle/>
                    <a:p>
                      <a:pPr marL="0" marR="0" algn="l" rtl="0">
                        <a:lnSpc>
                          <a:spcPct val="115000"/>
                        </a:lnSpc>
                        <a:spcBef>
                          <a:spcPts val="0"/>
                        </a:spcBef>
                        <a:spcAft>
                          <a:spcPts val="1000"/>
                        </a:spcAft>
                      </a:pPr>
                      <a:r>
                        <a:rPr lang="en-US" sz="1800">
                          <a:effectLst/>
                          <a:latin typeface="Calibri"/>
                          <a:ea typeface="Calibri"/>
                          <a:cs typeface="Arial"/>
                        </a:rPr>
                        <a:t>reasoning</a:t>
                      </a:r>
                    </a:p>
                  </a:txBody>
                  <a:tcPr marL="48076" marR="48076" marT="48076" marB="48076">
                    <a:lnL>
                      <a:noFill/>
                    </a:lnL>
                    <a:lnR>
                      <a:noFill/>
                    </a:lnR>
                    <a:lnT>
                      <a:noFill/>
                    </a:lnT>
                    <a:lnB>
                      <a:noFill/>
                    </a:lnB>
                  </a:tcPr>
                </a:tc>
                <a:tc>
                  <a:txBody>
                    <a:bodyPr/>
                    <a:lstStyle/>
                    <a:p>
                      <a:pPr marL="0" marR="0" algn="l" rtl="0">
                        <a:lnSpc>
                          <a:spcPct val="115000"/>
                        </a:lnSpc>
                        <a:spcBef>
                          <a:spcPts val="0"/>
                        </a:spcBef>
                        <a:spcAft>
                          <a:spcPts val="1000"/>
                        </a:spcAft>
                      </a:pPr>
                      <a:r>
                        <a:rPr lang="en-US" sz="1800" dirty="0">
                          <a:effectLst/>
                          <a:latin typeface="Calibri"/>
                          <a:ea typeface="Calibri"/>
                          <a:cs typeface="Arial"/>
                        </a:rPr>
                        <a:t>richness, novelty</a:t>
                      </a:r>
                    </a:p>
                  </a:txBody>
                  <a:tcPr marL="48076" marR="48076" marT="48076" marB="48076">
                    <a:lnL>
                      <a:noFill/>
                    </a:lnL>
                    <a:lnR>
                      <a:noFill/>
                    </a:lnR>
                    <a:lnT>
                      <a:noFill/>
                    </a:lnT>
                    <a:lnB>
                      <a:noFill/>
                    </a:lnB>
                  </a:tcPr>
                </a:tc>
              </a:tr>
              <a:tr h="323623">
                <a:tc>
                  <a:txBody>
                    <a:bodyPr/>
                    <a:lstStyle/>
                    <a:p>
                      <a:pPr marL="0" marR="0" algn="l" rtl="0">
                        <a:lnSpc>
                          <a:spcPct val="115000"/>
                        </a:lnSpc>
                        <a:spcBef>
                          <a:spcPts val="0"/>
                        </a:spcBef>
                        <a:spcAft>
                          <a:spcPts val="1000"/>
                        </a:spcAft>
                      </a:pPr>
                      <a:r>
                        <a:rPr lang="en-US" sz="1800">
                          <a:effectLst/>
                          <a:latin typeface="Calibri"/>
                          <a:ea typeface="Calibri"/>
                          <a:cs typeface="Arial"/>
                        </a:rPr>
                        <a:t>yes but</a:t>
                      </a:r>
                    </a:p>
                  </a:txBody>
                  <a:tcPr marL="48076" marR="48076" marT="48076" marB="48076">
                    <a:lnL>
                      <a:noFill/>
                    </a:lnL>
                    <a:lnR>
                      <a:noFill/>
                    </a:lnR>
                    <a:lnT>
                      <a:noFill/>
                    </a:lnT>
                    <a:lnB>
                      <a:noFill/>
                    </a:lnB>
                  </a:tcPr>
                </a:tc>
                <a:tc>
                  <a:txBody>
                    <a:bodyPr/>
                    <a:lstStyle/>
                    <a:p>
                      <a:pPr marL="0" marR="0" algn="l" rtl="0">
                        <a:lnSpc>
                          <a:spcPct val="115000"/>
                        </a:lnSpc>
                        <a:spcBef>
                          <a:spcPts val="0"/>
                        </a:spcBef>
                        <a:spcAft>
                          <a:spcPts val="1000"/>
                        </a:spcAft>
                      </a:pPr>
                      <a:r>
                        <a:rPr lang="en-US" sz="1800" dirty="0">
                          <a:effectLst/>
                          <a:latin typeface="Calibri"/>
                          <a:ea typeface="Calibri"/>
                          <a:cs typeface="Arial"/>
                        </a:rPr>
                        <a:t>yes and</a:t>
                      </a:r>
                    </a:p>
                  </a:txBody>
                  <a:tcPr marL="48076" marR="48076" marT="48076" marB="48076">
                    <a:lnL>
                      <a:noFill/>
                    </a:lnL>
                    <a:lnR>
                      <a:noFill/>
                    </a:lnR>
                    <a:lnT>
                      <a:noFill/>
                    </a:lnT>
                    <a:lnB>
                      <a:noFill/>
                    </a:lnB>
                  </a:tcPr>
                </a:tc>
              </a:tr>
            </a:tbl>
          </a:graphicData>
        </a:graphic>
      </p:graphicFrame>
    </p:spTree>
    <p:extLst>
      <p:ext uri="{BB962C8B-B14F-4D97-AF65-F5344CB8AC3E}">
        <p14:creationId xmlns:p14="http://schemas.microsoft.com/office/powerpoint/2010/main" val="233344227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Watermark</Template>
  <TotalTime>418</TotalTime>
  <Words>1380</Words>
  <Application>Microsoft Office PowerPoint</Application>
  <PresentationFormat>Экран (4:3)</PresentationFormat>
  <Paragraphs>158</Paragraphs>
  <Slides>14</Slides>
  <Notes>1</Notes>
  <HiddenSlides>0</HiddenSlides>
  <MMClips>0</MMClips>
  <ScaleCrop>false</ScaleCrop>
  <HeadingPairs>
    <vt:vector size="6" baseType="variant">
      <vt:variant>
        <vt:lpstr>Использованные шрифты</vt:lpstr>
      </vt:variant>
      <vt:variant>
        <vt:i4>9</vt:i4>
      </vt:variant>
      <vt:variant>
        <vt:lpstr>Тема</vt:lpstr>
      </vt:variant>
      <vt:variant>
        <vt:i4>2</vt:i4>
      </vt:variant>
      <vt:variant>
        <vt:lpstr>Заголовки слайдов</vt:lpstr>
      </vt:variant>
      <vt:variant>
        <vt:i4>14</vt:i4>
      </vt:variant>
    </vt:vector>
  </HeadingPairs>
  <TitlesOfParts>
    <vt:vector size="25" baseType="lpstr">
      <vt:lpstr>ＭＳ Ｐゴシック</vt:lpstr>
      <vt:lpstr>Arial</vt:lpstr>
      <vt:lpstr>Calibri</vt:lpstr>
      <vt:lpstr>Constantia</vt:lpstr>
      <vt:lpstr>Franklin Gothic Book</vt:lpstr>
      <vt:lpstr>Times New Roman</vt:lpstr>
      <vt:lpstr>Verdana</vt:lpstr>
      <vt:lpstr>Wingdings</vt:lpstr>
      <vt:lpstr>Wingdings 2</vt:lpstr>
      <vt:lpstr>Watermark</vt:lpstr>
      <vt:lpstr>Flow</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Dell Computer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Matters of Fact vs. Matters of Opinion.</dc:title>
  <dc:creator>Eric</dc:creator>
  <cp:lastModifiedBy>user</cp:lastModifiedBy>
  <cp:revision>41</cp:revision>
  <cp:lastPrinted>2015-06-10T09:27:54Z</cp:lastPrinted>
  <dcterms:created xsi:type="dcterms:W3CDTF">2000-06-17T21:34:10Z</dcterms:created>
  <dcterms:modified xsi:type="dcterms:W3CDTF">2019-12-24T10:57:25Z</dcterms:modified>
</cp:coreProperties>
</file>