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4.xml" ContentType="application/vnd.openxmlformats-officedocument.presentationml.notesSlide+xml"/>
  <Default Extension="xls" ContentType="application/vnd.ms-excel"/>
  <Override PartName="/ppt/slides/slide22.xml" ContentType="application/vnd.openxmlformats-officedocument.presentationml.slide+xml"/>
  <Override PartName="/ppt/theme/theme2.xml" ContentType="application/vnd.openxmlformats-officedocument.theme+xml"/>
  <Override PartName="/ppt/notesSlides/notesSlide11.xml" ContentType="application/vnd.openxmlformats-officedocument.presentationml.notesSlid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slides/slide18.xml" ContentType="application/vnd.openxmlformats-officedocument.presentationml.slide+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tags/tag3.xml" ContentType="application/vnd.openxmlformats-officedocument.presentationml.tag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15.xml" ContentType="application/vnd.openxmlformats-officedocument.presentationml.notesSlide+xml"/>
  <Default Extension="wmf" ContentType="image/x-wmf"/>
  <Override PartName="/ppt/slides/slide25.xml" ContentType="application/vnd.openxmlformats-officedocument.presentationml.slide+xml"/>
  <Override PartName="/ppt/notesSlides/notesSlide4.xml" ContentType="application/vnd.openxmlformats-officedocument.presentationml.notesSlide+xml"/>
  <Override PartName="/ppt/tags/tag4.xml" ContentType="application/vnd.openxmlformats-officedocument.presentationml.tags+xml"/>
  <Override PartName="/ppt/notesSlides/notesSlide19.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embeddings/oleObject1.bin" ContentType="application/vnd.openxmlformats-officedocument.oleObject"/>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vml" ContentType="application/vnd.openxmlformats-officedocument.vmlDrawing"/>
  <Override PartName="/ppt/notesSlides/notesSlide18.xml" ContentType="application/vnd.openxmlformats-officedocument.presentationml.notesSlide+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tags/tag5.xml" ContentType="application/vnd.openxmlformats-officedocument.presentationml.tags+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slides/slide6.xml" ContentType="application/vnd.openxmlformats-officedocument.presentationml.slide+xml"/>
  <Override PartName="/ppt/slides/slide16.xml" ContentType="application/vnd.openxmlformats-officedocument.presentationml.slide+xml"/>
  <Override PartName="/ppt/tags/tag6.xml" ContentType="application/vnd.openxmlformats-officedocument.presentationml.tags+xml"/>
  <Override PartName="/ppt/slideLayouts/slideLayout12.xml" ContentType="application/vnd.openxmlformats-officedocument.presentationml.slideLayout+xml"/>
  <Override PartName="/ppt/slides/slide19.xml" ContentType="application/vnd.openxmlformats-officedocument.presentationml.slide+xml"/>
  <Override PartName="/ppt/slides/slide12.xml" ContentType="application/vnd.openxmlformats-officedocument.presentationml.slide+xml"/>
  <Override PartName="/ppt/tags/tag2.xml" ContentType="application/vnd.openxmlformats-officedocument.presentationml.tag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60" r:id="rId1"/>
  </p:sldMasterIdLst>
  <p:notesMasterIdLst>
    <p:notesMasterId r:id="rId27"/>
  </p:notesMasterIdLst>
  <p:sldIdLst>
    <p:sldId id="256" r:id="rId2"/>
    <p:sldId id="296" r:id="rId3"/>
    <p:sldId id="297" r:id="rId4"/>
    <p:sldId id="312" r:id="rId5"/>
    <p:sldId id="314" r:id="rId6"/>
    <p:sldId id="298" r:id="rId7"/>
    <p:sldId id="318" r:id="rId8"/>
    <p:sldId id="299" r:id="rId9"/>
    <p:sldId id="300" r:id="rId10"/>
    <p:sldId id="301" r:id="rId11"/>
    <p:sldId id="302" r:id="rId12"/>
    <p:sldId id="315" r:id="rId13"/>
    <p:sldId id="317" r:id="rId14"/>
    <p:sldId id="316" r:id="rId15"/>
    <p:sldId id="305" r:id="rId16"/>
    <p:sldId id="306" r:id="rId17"/>
    <p:sldId id="308" r:id="rId18"/>
    <p:sldId id="307" r:id="rId19"/>
    <p:sldId id="294" r:id="rId20"/>
    <p:sldId id="309" r:id="rId21"/>
    <p:sldId id="310" r:id="rId22"/>
    <p:sldId id="311" r:id="rId23"/>
    <p:sldId id="295" r:id="rId24"/>
    <p:sldId id="319" r:id="rId25"/>
    <p:sldId id="313"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08" charset="0"/>
        <a:ea typeface="+mn-ea"/>
        <a:cs typeface="+mn-cs"/>
      </a:defRPr>
    </a:lvl1pPr>
    <a:lvl2pPr marL="457154" algn="l" rtl="0" eaLnBrk="0" fontAlgn="base" hangingPunct="0">
      <a:spcBef>
        <a:spcPct val="0"/>
      </a:spcBef>
      <a:spcAft>
        <a:spcPct val="0"/>
      </a:spcAft>
      <a:defRPr sz="2400" kern="1200">
        <a:solidFill>
          <a:schemeClr val="tx1"/>
        </a:solidFill>
        <a:latin typeface="Times" pitchFamily="-108" charset="0"/>
        <a:ea typeface="+mn-ea"/>
        <a:cs typeface="+mn-cs"/>
      </a:defRPr>
    </a:lvl2pPr>
    <a:lvl3pPr marL="914306" algn="l" rtl="0" eaLnBrk="0" fontAlgn="base" hangingPunct="0">
      <a:spcBef>
        <a:spcPct val="0"/>
      </a:spcBef>
      <a:spcAft>
        <a:spcPct val="0"/>
      </a:spcAft>
      <a:defRPr sz="2400" kern="1200">
        <a:solidFill>
          <a:schemeClr val="tx1"/>
        </a:solidFill>
        <a:latin typeface="Times" pitchFamily="-108" charset="0"/>
        <a:ea typeface="+mn-ea"/>
        <a:cs typeface="+mn-cs"/>
      </a:defRPr>
    </a:lvl3pPr>
    <a:lvl4pPr marL="1371460" algn="l" rtl="0" eaLnBrk="0" fontAlgn="base" hangingPunct="0">
      <a:spcBef>
        <a:spcPct val="0"/>
      </a:spcBef>
      <a:spcAft>
        <a:spcPct val="0"/>
      </a:spcAft>
      <a:defRPr sz="2400" kern="1200">
        <a:solidFill>
          <a:schemeClr val="tx1"/>
        </a:solidFill>
        <a:latin typeface="Times" pitchFamily="-108" charset="0"/>
        <a:ea typeface="+mn-ea"/>
        <a:cs typeface="+mn-cs"/>
      </a:defRPr>
    </a:lvl4pPr>
    <a:lvl5pPr marL="1828613" algn="l" rtl="0" eaLnBrk="0" fontAlgn="base" hangingPunct="0">
      <a:spcBef>
        <a:spcPct val="0"/>
      </a:spcBef>
      <a:spcAft>
        <a:spcPct val="0"/>
      </a:spcAft>
      <a:defRPr sz="2400" kern="1200">
        <a:solidFill>
          <a:schemeClr val="tx1"/>
        </a:solidFill>
        <a:latin typeface="Times" pitchFamily="-108" charset="0"/>
        <a:ea typeface="+mn-ea"/>
        <a:cs typeface="+mn-cs"/>
      </a:defRPr>
    </a:lvl5pPr>
    <a:lvl6pPr marL="2285766" algn="l" defTabSz="457154" rtl="0" eaLnBrk="1" latinLnBrk="0" hangingPunct="1">
      <a:defRPr sz="2400" kern="1200">
        <a:solidFill>
          <a:schemeClr val="tx1"/>
        </a:solidFill>
        <a:latin typeface="Times" pitchFamily="-108" charset="0"/>
        <a:ea typeface="+mn-ea"/>
        <a:cs typeface="+mn-cs"/>
      </a:defRPr>
    </a:lvl6pPr>
    <a:lvl7pPr marL="2742920" algn="l" defTabSz="457154" rtl="0" eaLnBrk="1" latinLnBrk="0" hangingPunct="1">
      <a:defRPr sz="2400" kern="1200">
        <a:solidFill>
          <a:schemeClr val="tx1"/>
        </a:solidFill>
        <a:latin typeface="Times" pitchFamily="-108" charset="0"/>
        <a:ea typeface="+mn-ea"/>
        <a:cs typeface="+mn-cs"/>
      </a:defRPr>
    </a:lvl7pPr>
    <a:lvl8pPr marL="3200072" algn="l" defTabSz="457154" rtl="0" eaLnBrk="1" latinLnBrk="0" hangingPunct="1">
      <a:defRPr sz="2400" kern="1200">
        <a:solidFill>
          <a:schemeClr val="tx1"/>
        </a:solidFill>
        <a:latin typeface="Times" pitchFamily="-108" charset="0"/>
        <a:ea typeface="+mn-ea"/>
        <a:cs typeface="+mn-cs"/>
      </a:defRPr>
    </a:lvl8pPr>
    <a:lvl9pPr marL="3657226" algn="l" defTabSz="457154" rtl="0" eaLnBrk="1" latinLnBrk="0" hangingPunct="1">
      <a:defRPr sz="2400" kern="1200">
        <a:solidFill>
          <a:schemeClr val="tx1"/>
        </a:solidFill>
        <a:latin typeface="Times" pitchFamily="-10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webPr allowPng="1" organizeInFolders="0" useLongFilenames="0" imgSz="1024x768" encoding="macintosh" clr="blackTextOnWhite"/>
  <p:clrMru>
    <a:srgbClr val="5F5F5F"/>
    <a:srgbClr val="808080"/>
    <a:srgbClr val="C0C0C0"/>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Grid="0">
      <p:cViewPr varScale="1">
        <p:scale>
          <a:sx n="117" d="100"/>
          <a:sy n="117" d="100"/>
        </p:scale>
        <p:origin x="-1184" y="-104"/>
      </p:cViewPr>
      <p:guideLst>
        <p:guide orient="horz" pos="134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0" d="100"/>
          <a:sy n="70" d="100"/>
        </p:scale>
        <p:origin x="-145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31" Type="http://schemas.openxmlformats.org/officeDocument/2006/relationships/theme" Target="theme/theme1.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notesMaster" Target="notesMasters/notesMaster1.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printerSettings" Target="printerSettings/printerSettings1.bin"/><Relationship Id="rId26" Type="http://schemas.openxmlformats.org/officeDocument/2006/relationships/slide" Target="slides/slide25.xml"/><Relationship Id="rId30" Type="http://schemas.openxmlformats.org/officeDocument/2006/relationships/viewProps" Target="viewProps.xml"/><Relationship Id="rId11" Type="http://schemas.openxmlformats.org/officeDocument/2006/relationships/slide" Target="slides/slide10.xml"/><Relationship Id="rId29" Type="http://schemas.openxmlformats.org/officeDocument/2006/relationships/presProps" Target="presProp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4" Type="http://schemas.openxmlformats.org/officeDocument/2006/relationships/image" Target="../media/image12.wmf"/><Relationship Id="rId1" Type="http://schemas.openxmlformats.org/officeDocument/2006/relationships/image" Target="../media/image9.wmf"/><Relationship Id="rId2" Type="http://schemas.openxmlformats.org/officeDocument/2006/relationships/image" Target="../media/image10.wmf"/><Relationship Id="rId3"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65" charset="0"/>
              </a:defRPr>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65" charset="0"/>
              </a:defRPr>
            </a:lvl1pPr>
          </a:lstStyle>
          <a:p>
            <a:pPr>
              <a:defRPr/>
            </a:pPr>
            <a:endParaRPr lang="en-US"/>
          </a:p>
        </p:txBody>
      </p:sp>
      <p:sp>
        <p:nvSpPr>
          <p:cNvPr id="1331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65" charset="0"/>
              </a:defRPr>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65" charset="0"/>
              </a:defRPr>
            </a:lvl1pPr>
          </a:lstStyle>
          <a:p>
            <a:pPr>
              <a:defRPr/>
            </a:pPr>
            <a:fld id="{FEBC5CC3-B5AA-0B49-8BA0-C3474D0C532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65" charset="0"/>
        <a:ea typeface="ＭＳ Ｐゴシック" pitchFamily="-108" charset="-128"/>
        <a:cs typeface="ＭＳ Ｐゴシック" pitchFamily="-108" charset="-128"/>
      </a:defRPr>
    </a:lvl1pPr>
    <a:lvl2pPr marL="457154"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2pPr>
    <a:lvl3pPr marL="914306"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3pPr>
    <a:lvl4pPr marL="137146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4pPr>
    <a:lvl5pPr marL="1828613"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5pPr>
    <a:lvl6pPr marL="2285766" algn="l" defTabSz="457154" rtl="0" eaLnBrk="1" latinLnBrk="0" hangingPunct="1">
      <a:defRPr sz="1200" kern="1200">
        <a:solidFill>
          <a:schemeClr val="tx1"/>
        </a:solidFill>
        <a:latin typeface="+mn-lt"/>
        <a:ea typeface="+mn-ea"/>
        <a:cs typeface="+mn-cs"/>
      </a:defRPr>
    </a:lvl6pPr>
    <a:lvl7pPr marL="2742920" algn="l" defTabSz="457154" rtl="0" eaLnBrk="1" latinLnBrk="0" hangingPunct="1">
      <a:defRPr sz="1200" kern="1200">
        <a:solidFill>
          <a:schemeClr val="tx1"/>
        </a:solidFill>
        <a:latin typeface="+mn-lt"/>
        <a:ea typeface="+mn-ea"/>
        <a:cs typeface="+mn-cs"/>
      </a:defRPr>
    </a:lvl7pPr>
    <a:lvl8pPr marL="3200072" algn="l" defTabSz="457154" rtl="0" eaLnBrk="1" latinLnBrk="0" hangingPunct="1">
      <a:defRPr sz="1200" kern="1200">
        <a:solidFill>
          <a:schemeClr val="tx1"/>
        </a:solidFill>
        <a:latin typeface="+mn-lt"/>
        <a:ea typeface="+mn-ea"/>
        <a:cs typeface="+mn-cs"/>
      </a:defRPr>
    </a:lvl8pPr>
    <a:lvl9pPr marL="3657226" algn="l" defTabSz="45715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3" Type="http://schemas.openxmlformats.org/officeDocument/2006/relationships/slide" Target="../slides/slide2.xml"/><Relationship Id="rId1" Type="http://schemas.openxmlformats.org/officeDocument/2006/relationships/tags" Target="../tags/tag2.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3" Type="http://schemas.openxmlformats.org/officeDocument/2006/relationships/slide" Target="../slides/slide7.xml"/><Relationship Id="rId1" Type="http://schemas.openxmlformats.org/officeDocument/2006/relationships/tags" Target="../tags/tag4.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78A3EBC1-8012-5142-91BC-A55F3D53150D}" type="slidenum">
              <a:rPr lang="en-US">
                <a:latin typeface="Times" pitchFamily="-108" charset="0"/>
              </a:rPr>
              <a:pPr/>
              <a:t>1</a:t>
            </a:fld>
            <a:endParaRPr lang="en-US">
              <a:latin typeface="Times" pitchFamily="-108" charset="0"/>
            </a:endParaRPr>
          </a:p>
        </p:txBody>
      </p:sp>
      <p:sp>
        <p:nvSpPr>
          <p:cNvPr id="15363" name="Rectangle 2"/>
          <p:cNvSpPr>
            <a:spLocks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r>
              <a:rPr lang="en-US" dirty="0" smtClean="0">
                <a:latin typeface="Times" pitchFamily="-108" charset="0"/>
              </a:rPr>
              <a:t>With this</a:t>
            </a:r>
            <a:r>
              <a:rPr lang="en-US" baseline="0" dirty="0" smtClean="0">
                <a:latin typeface="Times" pitchFamily="-108" charset="0"/>
              </a:rPr>
              <a:t> lecture we move on to a different representation of sound than we have considered before– the temporal representation, or the representation of the time waveform.</a:t>
            </a:r>
            <a:endParaRPr lang="en-US" dirty="0">
              <a:latin typeface="Times" pitchFamily="-10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stapes footplate pushes</a:t>
            </a:r>
            <a:r>
              <a:rPr lang="en-US" baseline="0" dirty="0" smtClean="0"/>
              <a:t> into the cochlea when the sound pressure is positive, and pulls out of the cochlea when the sound pressure is negative. If we’re talking about a tone, it is pretty easy to see that this will be happening at the frequency of the tone. If it is a 1000-Hz tone, the stapes footplate will be pushing into the cochlea 1000 times per second.</a:t>
            </a:r>
            <a:endParaRPr lang="en-US" dirty="0"/>
          </a:p>
        </p:txBody>
      </p:sp>
      <p:sp>
        <p:nvSpPr>
          <p:cNvPr id="4" name="Slide Number Placeholder 3"/>
          <p:cNvSpPr>
            <a:spLocks noGrp="1"/>
          </p:cNvSpPr>
          <p:nvPr>
            <p:ph type="sldNum" sz="quarter" idx="10"/>
          </p:nvPr>
        </p:nvSpPr>
        <p:spPr/>
        <p:txBody>
          <a:bodyPr/>
          <a:lstStyle/>
          <a:p>
            <a:pPr>
              <a:defRPr/>
            </a:pPr>
            <a:fld id="{FEBC5CC3-B5AA-0B49-8BA0-C3474D0C532A}"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 also means that the basilar membrane will be going up and down 1000 times per second and that the stereocilia will be pushed</a:t>
            </a:r>
            <a:r>
              <a:rPr lang="en-US" baseline="0" dirty="0" smtClean="0"/>
              <a:t> “out” 1000 times per second. Ions will flow into the hair cell (and be pumped out of the hair cell) 1000 times per second. When the ions come into the hair cell, neurotransmitter is released. So little bursts of neurotransmitter will be released 1000 times per second. When an action potential occurs, it is always going to occur during one of these little bursts of neurotransmitter release.</a:t>
            </a:r>
            <a:endParaRPr lang="en-US" dirty="0"/>
          </a:p>
        </p:txBody>
      </p:sp>
      <p:sp>
        <p:nvSpPr>
          <p:cNvPr id="4" name="Slide Number Placeholder 3"/>
          <p:cNvSpPr>
            <a:spLocks noGrp="1"/>
          </p:cNvSpPr>
          <p:nvPr>
            <p:ph type="sldNum" sz="quarter" idx="10"/>
          </p:nvPr>
        </p:nvSpPr>
        <p:spPr/>
        <p:txBody>
          <a:bodyPr/>
          <a:lstStyle/>
          <a:p>
            <a:pPr>
              <a:defRPr/>
            </a:pPr>
            <a:fld id="{FEBC5CC3-B5AA-0B49-8BA0-C3474D0C532A}"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556D3685-AA01-0648-8D25-52E11D014F35}" type="slidenum">
              <a:rPr lang="en-US"/>
              <a:pPr/>
              <a:t>14</a:t>
            </a:fld>
            <a:endParaRPr lang="en-US"/>
          </a:p>
        </p:txBody>
      </p:sp>
      <p:sp>
        <p:nvSpPr>
          <p:cNvPr id="86019" name="Rectangle 2"/>
          <p:cNvSpPr>
            <a:spLocks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r>
              <a:rPr lang="en-US">
                <a:latin typeface="Times" pitchFamily="-108" charset="0"/>
              </a:rPr>
              <a:t>The ear effectively half-wave rectifies its input. Thus, the cochlear response is a distorted version of the time waveform.</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5C818682-9EFA-3240-AE18-712FB6279876}" type="slidenum">
              <a:rPr lang="en-US"/>
              <a:pPr/>
              <a:t>15</a:t>
            </a:fld>
            <a:endParaRPr lang="en-US"/>
          </a:p>
        </p:txBody>
      </p:sp>
      <p:sp>
        <p:nvSpPr>
          <p:cNvPr id="88067" name="Rectangle 2"/>
          <p:cNvSpPr>
            <a:spLocks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r>
              <a:rPr lang="en-US" dirty="0" smtClean="0">
                <a:latin typeface="Times" pitchFamily="-108" charset="0"/>
              </a:rPr>
              <a:t>For phase locking to</a:t>
            </a:r>
            <a:r>
              <a:rPr lang="en-US" baseline="0" dirty="0" smtClean="0">
                <a:latin typeface="Times" pitchFamily="-108" charset="0"/>
              </a:rPr>
              <a:t> occur then, the hair cell has to be able to take in and pump out ions at the frequency of stimulation. It turns out that hair cells can only do this so fast. </a:t>
            </a:r>
          </a:p>
          <a:p>
            <a:r>
              <a:rPr lang="en-US" dirty="0" smtClean="0">
                <a:latin typeface="Times" pitchFamily="-108" charset="0"/>
              </a:rPr>
              <a:t>The </a:t>
            </a:r>
            <a:r>
              <a:rPr lang="en-US" dirty="0">
                <a:latin typeface="Times" pitchFamily="-108" charset="0"/>
              </a:rPr>
              <a:t>synchronization index is a measure of how good phase locking is. A value of 1 means all of the spikes are exactly lined up at the same phase (good phase locking); a value of 0 means no phase locking (the fiber responds at any phase of the sound). This figure shows that phase locking drops off with increasing frequency above 1000 Hz and cannot be observed beyond about 5000 Hz.</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5933C6F1-81B8-0746-80F4-C53AA3F4C5EC}" type="slidenum">
              <a:rPr lang="en-US"/>
              <a:pPr/>
              <a:t>16</a:t>
            </a:fld>
            <a:endParaRPr lang="en-US"/>
          </a:p>
        </p:txBody>
      </p:sp>
      <p:sp>
        <p:nvSpPr>
          <p:cNvPr id="89091" name="Rectangle 2"/>
          <p:cNvSpPr>
            <a:spLocks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r>
              <a:rPr lang="en-US" dirty="0">
                <a:latin typeface="Times" pitchFamily="-108" charset="0"/>
              </a:rPr>
              <a:t>The cochlear </a:t>
            </a:r>
            <a:r>
              <a:rPr lang="en-US" dirty="0" err="1">
                <a:latin typeface="Times" pitchFamily="-108" charset="0"/>
              </a:rPr>
              <a:t>microphonic</a:t>
            </a:r>
            <a:r>
              <a:rPr lang="en-US" dirty="0">
                <a:latin typeface="Times" pitchFamily="-108" charset="0"/>
              </a:rPr>
              <a:t> represents the HC receptor potential. At low frequencies it follows the time waveform of the stimulus; at high frequencies there is an overall voltage change during stimulation, but it doesn’t follow the stimulus</a:t>
            </a:r>
            <a:r>
              <a:rPr lang="en-US" dirty="0" smtClean="0">
                <a:latin typeface="Times" pitchFamily="-108" charset="0"/>
              </a:rPr>
              <a:t>. What this means is that at low frequencies, the hair cells can take in and pump out ions</a:t>
            </a:r>
            <a:r>
              <a:rPr lang="en-US" baseline="0" dirty="0" smtClean="0">
                <a:latin typeface="Times" pitchFamily="-108" charset="0"/>
              </a:rPr>
              <a:t> fast enough to follow the waveform of the sound, but at thigh frequencies they cannot. Ions build up inside the hair cell, but the </a:t>
            </a:r>
            <a:r>
              <a:rPr lang="en-US" baseline="0" dirty="0" err="1" smtClean="0">
                <a:latin typeface="Times" pitchFamily="-108" charset="0"/>
              </a:rPr>
              <a:t>concnetration</a:t>
            </a:r>
            <a:r>
              <a:rPr lang="en-US" baseline="0" dirty="0" smtClean="0">
                <a:latin typeface="Times" pitchFamily="-108" charset="0"/>
              </a:rPr>
              <a:t> of ions doesn’t fluctuate with the stimulus at </a:t>
            </a:r>
            <a:r>
              <a:rPr lang="en-US" baseline="0" dirty="0" err="1" smtClean="0">
                <a:latin typeface="Times" pitchFamily="-108" charset="0"/>
              </a:rPr>
              <a:t>hgih</a:t>
            </a:r>
            <a:r>
              <a:rPr lang="en-US" baseline="0" dirty="0" smtClean="0">
                <a:latin typeface="Times" pitchFamily="-108" charset="0"/>
              </a:rPr>
              <a:t> frequencies. The electrical potential in the hair cell stays positive while the sound is on, so neurotransmitter is just being </a:t>
            </a:r>
            <a:r>
              <a:rPr lang="en-US" baseline="0" dirty="0" err="1" smtClean="0">
                <a:latin typeface="Times" pitchFamily="-108" charset="0"/>
              </a:rPr>
              <a:t>relased</a:t>
            </a:r>
            <a:r>
              <a:rPr lang="en-US" baseline="0" dirty="0" smtClean="0">
                <a:latin typeface="Times" pitchFamily="-108" charset="0"/>
              </a:rPr>
              <a:t> all the time when the sound is on– there are no little bursts. So the action potentials just happen at any time while the sound is on– they aren’t phase locked.</a:t>
            </a:r>
            <a:endParaRPr lang="en-US" dirty="0">
              <a:latin typeface="Times" pitchFamily="-10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7874" name="Rectangle 1"/>
          <p:cNvSpPr>
            <a:spLocks noChangeArrowheads="1"/>
          </p:cNvSpPr>
          <p:nvPr>
            <p:ph type="sldImg"/>
          </p:nvPr>
        </p:nvSpPr>
        <p:spPr>
          <a:solidFill>
            <a:srgbClr val="FFFFFF"/>
          </a:solidFill>
          <a:ln/>
        </p:spPr>
      </p:sp>
      <p:sp>
        <p:nvSpPr>
          <p:cNvPr id="207875" name="Rectangle 2"/>
          <p:cNvSpPr>
            <a:spLocks noChangeArrowheads="1"/>
          </p:cNvSpPr>
          <p:nvPr>
            <p:ph type="body" idx="1"/>
          </p:nvPr>
        </p:nvSpPr>
        <p:spPr>
          <a:noFill/>
          <a:ln/>
        </p:spPr>
        <p:txBody>
          <a:bodyPr/>
          <a:lstStyle/>
          <a:p>
            <a:pPr marL="57150" eaLnBrk="1" hangingPunct="1">
              <a:spcBef>
                <a:spcPts val="588"/>
              </a:spcBef>
            </a:pPr>
            <a:r>
              <a:rPr lang="en-US" sz="1600" dirty="0">
                <a:solidFill>
                  <a:srgbClr val="000000"/>
                </a:solidFill>
                <a:latin typeface="Times" pitchFamily="-108" charset="0"/>
                <a:ea typeface="Times" pitchFamily="-108" charset="0"/>
                <a:cs typeface="Times" pitchFamily="-108" charset="0"/>
                <a:sym typeface="Times" pitchFamily="-108" charset="0"/>
              </a:rPr>
              <a:t>We hardly ever listen to tones. So it is of some interest how the waveform of a complex sound will be represented in the phase-locked response of auditory nerve fibers. In this picture the response of an auditory nerve fiber to two frequencies is shown in the first row.  The solid line represents the time waveform of the stimulus. The shaded histogram is the period histogram obtained from the nerve fiber. Then the two tones are added together with different relative starting phases. This changes the time waveform of the summed tones. The neural response follows these changes in the time waveform. So this auditory nerve fiber is representing the time waveform of sound in the frequency band to which it responds.</a:t>
            </a:r>
          </a:p>
          <a:p>
            <a:pPr marL="57150" eaLnBrk="1" hangingPunct="1"/>
            <a:endParaRPr lang="en-US" sz="1600" dirty="0">
              <a:latin typeface="Helvetica" pitchFamily="-108" charset="0"/>
              <a:ea typeface="Helvetica" pitchFamily="-108" charset="0"/>
              <a:cs typeface="Helvetica" pitchFamily="-108" charset="0"/>
              <a:sym typeface="Helvetica" pitchFamily="-108" charset="0"/>
            </a:endParaRPr>
          </a:p>
          <a:p>
            <a:pPr marL="57150" eaLnBrk="1" hangingPunct="1"/>
            <a:r>
              <a:rPr lang="en-US" sz="1600" dirty="0">
                <a:latin typeface="Helvetica" pitchFamily="-108" charset="0"/>
                <a:ea typeface="Helvetica" pitchFamily="-108" charset="0"/>
                <a:cs typeface="Helvetica" pitchFamily="-108" charset="0"/>
                <a:sym typeface="Helvetica" pitchFamily="-108" charset="0"/>
              </a:rPr>
              <a:t>{comment="QWIZDOM MARKUP EDITOR OUTPUT. Your notes, if any, should appear before this markup. EDIT BY HAND AT YOUR OWN RISK!"; type="0";expectedAnswer="(</a:t>
            </a:r>
            <a:r>
              <a:rPr lang="en-US" sz="1600" dirty="0" err="1">
                <a:latin typeface="Helvetica" pitchFamily="-108" charset="0"/>
                <a:ea typeface="Helvetica" pitchFamily="-108" charset="0"/>
                <a:cs typeface="Helvetica" pitchFamily="-108" charset="0"/>
                <a:sym typeface="Helvetica" pitchFamily="-108" charset="0"/>
              </a:rPr>
              <a:t>null)";points</a:t>
            </a:r>
            <a:r>
              <a:rPr lang="en-US" sz="1600" dirty="0">
                <a:latin typeface="Helvetica" pitchFamily="-108" charset="0"/>
                <a:ea typeface="Helvetica" pitchFamily="-108" charset="0"/>
                <a:cs typeface="Helvetica" pitchFamily="-108" charset="0"/>
                <a:sym typeface="Helvetica" pitchFamily="-108" charset="0"/>
              </a:rPr>
              <a:t>="0";timerValue="0";title="(null)";}</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F7F3F7EA-AF74-CA49-AF7E-C57975696FCE}" type="slidenum">
              <a:rPr lang="en-US"/>
              <a:pPr/>
              <a:t>18</a:t>
            </a:fld>
            <a:endParaRPr lang="en-US"/>
          </a:p>
        </p:txBody>
      </p:sp>
      <p:sp>
        <p:nvSpPr>
          <p:cNvPr id="87043" name="Rectangle 2"/>
          <p:cNvSpPr>
            <a:spLocks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r>
              <a:rPr lang="en-US" dirty="0">
                <a:latin typeface="Times" pitchFamily="-108" charset="0"/>
              </a:rPr>
              <a:t>A complex entering the ear contains 4 components, but one set of hair cells responds to two of the components and another set to the other two components. Each set only codes the time waveform for the components to which it responds.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E9633B-5FEA-1145-A225-B5284647676C}" type="slidenum">
              <a:rPr lang="en-US"/>
              <a:pPr/>
              <a:t>20</a:t>
            </a:fld>
            <a:endParaRPr lang="en-US"/>
          </a:p>
        </p:txBody>
      </p:sp>
      <p:sp>
        <p:nvSpPr>
          <p:cNvPr id="16386" name="Rectangle 2"/>
          <p:cNvSpPr>
            <a:spLocks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a:t>Before the sound comes on the nerve fiber is  spontaneously active. At the onset of sound, the response rate of auditory nerve fibers is high. This is called the onset response. Within 50 ms, the response rate drops. The reduction in firing rate is called adaptation. Once the response rate has adapted it remains more or less constant for the duration of the sound. However, once the sound has gone off, spontaneous activity does not return immediately. There is a “silent” period just after sound onset referred to as recovery form adaptation. During this period the neuron’s response threshold is higher than it is when it has not been stimulated recently.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6A0CF4-6869-ED4D-B575-7F8FB25B148A}" type="slidenum">
              <a:rPr lang="en-US"/>
              <a:pPr/>
              <a:t>21</a:t>
            </a:fld>
            <a:endParaRPr lang="en-US"/>
          </a:p>
        </p:txBody>
      </p:sp>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n-US"/>
              <a:t>Neurons with different spontaneous rates may show slightly different patterns of adaptation, but adaptation occurs in all AN fibers.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883D10-B06B-9D4F-9D12-C0A7AA4B97DD}" type="slidenum">
              <a:rPr lang="en-US"/>
              <a:pPr/>
              <a:t>22</a:t>
            </a:fld>
            <a:endParaRPr lang="en-US"/>
          </a:p>
        </p:txBody>
      </p:sp>
      <p:sp>
        <p:nvSpPr>
          <p:cNvPr id="18434" name="Rectangle 2"/>
          <p:cNvSpPr>
            <a:spLocks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a:t>If the level of a sound is increase (left) or decreased (right) the response pattern does not exactly follow the change. For example in the top left panel it looks like the sound went off all together if you look at the firing rate, when in fact the sound continued at a lower intensity.  Similarly, the neuron might not respond when the level increases after a decrement if insufficient time has passed to allow recovery from “pregap” adaptation.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6010C-6D74-0444-996F-C44720763077}" type="slidenum">
              <a:rPr lang="en-US">
                <a:ea typeface="ＭＳ Ｐゴシック" pitchFamily="-108" charset="-128"/>
                <a:cs typeface="ＭＳ Ｐゴシック" pitchFamily="-108" charset="-128"/>
              </a:rPr>
              <a:pPr fontAlgn="base">
                <a:spcBef>
                  <a:spcPct val="0"/>
                </a:spcBef>
                <a:spcAft>
                  <a:spcPct val="0"/>
                </a:spcAft>
              </a:pPr>
              <a:t>2</a:t>
            </a:fld>
            <a:endParaRPr lang="en-US">
              <a:ea typeface="ＭＳ Ｐゴシック" pitchFamily="-108" charset="-128"/>
              <a:cs typeface="ＭＳ Ｐゴシック" pitchFamily="-108" charset="-128"/>
            </a:endParaRPr>
          </a:p>
        </p:txBody>
      </p:sp>
      <p:sp>
        <p:nvSpPr>
          <p:cNvPr id="20483" name="Rectangle 2"/>
          <p:cNvSpPr>
            <a:spLocks noChangeArrowheads="1" noTextEdit="1"/>
          </p:cNvSpPr>
          <p:nvPr>
            <p:ph type="sldImg"/>
          </p:nvPr>
        </p:nvSpPr>
        <p:spPr bwMode="auto">
          <a:noFill/>
          <a:ln>
            <a:solidFill>
              <a:srgbClr val="000000"/>
            </a:solidFill>
            <a:miter lim="800000"/>
            <a:headEnd/>
            <a:tailEnd/>
          </a:ln>
        </p:spPr>
      </p:sp>
      <p:sp>
        <p:nvSpPr>
          <p:cNvPr id="204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latin typeface="Times" pitchFamily="-108" charset="0"/>
              </a:rPr>
              <a:t>Remember that there are two different ways</a:t>
            </a:r>
            <a:r>
              <a:rPr lang="en-US" baseline="0" dirty="0" smtClean="0">
                <a:latin typeface="Times" pitchFamily="-108" charset="0"/>
              </a:rPr>
              <a:t> of representing sound in acoustics, the frequency domain and the time domain representations. These representations are equivalent and interchangeable. </a:t>
            </a:r>
            <a:r>
              <a:rPr lang="en-US" dirty="0" smtClean="0">
                <a:latin typeface="Times" pitchFamily="-108" charset="0"/>
              </a:rPr>
              <a:t>If </a:t>
            </a:r>
            <a:r>
              <a:rPr lang="en-US" dirty="0" smtClean="0">
                <a:latin typeface="Times" pitchFamily="-108" charset="0"/>
              </a:rPr>
              <a:t>you have the time waveform you can calculate the amplitude and phase spectra. If you have the amplitude and phase spectra, you can calculate the time waveform.</a:t>
            </a:r>
          </a:p>
        </p:txBody>
      </p:sp>
    </p:spTree>
    <p:custDataLst>
      <p:tags r:id="rId1"/>
    </p:custData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auditory system also represents</a:t>
            </a:r>
            <a:r>
              <a:rPr lang="en-US" baseline="0" dirty="0" smtClean="0"/>
              <a:t> sound in these two ways. There is the representation of the amplitude spectrum, also known as the rate-place code for sound, because the place on the basilar membrane is the code for frequency and the firing rate of auditory nerve fibers at each place is the code for amplitude or intensity at that place. </a:t>
            </a:r>
          </a:p>
          <a:p>
            <a:r>
              <a:rPr lang="en-US" baseline="0" dirty="0" smtClean="0"/>
              <a:t>The other representation is the representation of the time waveform. We refer to this as the temporal code, because it is based on the time of action potentials– when do action potentials occur. And you </a:t>
            </a:r>
            <a:r>
              <a:rPr lang="en-US" baseline="0" dirty="0" err="1" smtClean="0"/>
              <a:t>remmber</a:t>
            </a:r>
            <a:r>
              <a:rPr lang="en-US" baseline="0" dirty="0" smtClean="0"/>
              <a:t> that the timing of action potentials tells us about the fine </a:t>
            </a:r>
            <a:r>
              <a:rPr lang="en-US" baseline="0" dirty="0" err="1" smtClean="0"/>
              <a:t>strucutre</a:t>
            </a:r>
            <a:r>
              <a:rPr lang="en-US" baseline="0" dirty="0" smtClean="0"/>
              <a:t> of the sound and well as the envelope of the sound. It is the temporal code that we go on to discuss now.</a:t>
            </a:r>
            <a:endParaRPr lang="en-US" dirty="0"/>
          </a:p>
        </p:txBody>
      </p:sp>
      <p:sp>
        <p:nvSpPr>
          <p:cNvPr id="4" name="Slide Number Placeholder 3"/>
          <p:cNvSpPr>
            <a:spLocks noGrp="1"/>
          </p:cNvSpPr>
          <p:nvPr>
            <p:ph type="sldNum" sz="quarter" idx="10"/>
          </p:nvPr>
        </p:nvSpPr>
        <p:spPr/>
        <p:txBody>
          <a:bodyPr/>
          <a:lstStyle/>
          <a:p>
            <a:pPr>
              <a:defRPr/>
            </a:pPr>
            <a:fld id="{FEBC5CC3-B5AA-0B49-8BA0-C3474D0C532A}"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we will talk about the perceptions that are associated with the fine structure (pitch) and with the envelop (the</a:t>
            </a:r>
            <a:r>
              <a:rPr lang="en-US" baseline="0" dirty="0" smtClean="0"/>
              <a:t> perception of change over time).</a:t>
            </a:r>
            <a:endParaRPr lang="en-US" dirty="0"/>
          </a:p>
        </p:txBody>
      </p:sp>
      <p:sp>
        <p:nvSpPr>
          <p:cNvPr id="4" name="Slide Number Placeholder 3"/>
          <p:cNvSpPr>
            <a:spLocks noGrp="1"/>
          </p:cNvSpPr>
          <p:nvPr>
            <p:ph type="sldNum" sz="quarter" idx="10"/>
          </p:nvPr>
        </p:nvSpPr>
        <p:spPr/>
        <p:txBody>
          <a:bodyPr/>
          <a:lstStyle/>
          <a:p>
            <a:pPr>
              <a:defRPr/>
            </a:pPr>
            <a:fld id="{FEBC5CC3-B5AA-0B49-8BA0-C3474D0C532A}"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 I’ll talk about the characteristics of the temporal code.</a:t>
            </a:r>
            <a:endParaRPr lang="en-US" dirty="0"/>
          </a:p>
        </p:txBody>
      </p:sp>
      <p:sp>
        <p:nvSpPr>
          <p:cNvPr id="4" name="Slide Number Placeholder 3"/>
          <p:cNvSpPr>
            <a:spLocks noGrp="1"/>
          </p:cNvSpPr>
          <p:nvPr>
            <p:ph type="sldNum" sz="quarter" idx="10"/>
          </p:nvPr>
        </p:nvSpPr>
        <p:spPr/>
        <p:txBody>
          <a:bodyPr/>
          <a:lstStyle/>
          <a:p>
            <a:pPr>
              <a:defRPr/>
            </a:pPr>
            <a:fld id="{FEBC5CC3-B5AA-0B49-8BA0-C3474D0C532A}"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3778" name="Rectangle 1"/>
          <p:cNvSpPr>
            <a:spLocks noChangeArrowheads="1"/>
          </p:cNvSpPr>
          <p:nvPr>
            <p:ph type="sldImg"/>
          </p:nvPr>
        </p:nvSpPr>
        <p:spPr>
          <a:solidFill>
            <a:srgbClr val="FFFFFF"/>
          </a:solidFill>
          <a:ln/>
        </p:spPr>
      </p:sp>
      <p:sp>
        <p:nvSpPr>
          <p:cNvPr id="203779" name="Rectangle 2"/>
          <p:cNvSpPr>
            <a:spLocks noChangeArrowheads="1"/>
          </p:cNvSpPr>
          <p:nvPr>
            <p:ph type="body" idx="1"/>
          </p:nvPr>
        </p:nvSpPr>
        <p:spPr>
          <a:noFill/>
          <a:ln/>
        </p:spPr>
        <p:txBody>
          <a:bodyPr/>
          <a:lstStyle/>
          <a:p>
            <a:pPr marL="57150" eaLnBrk="1" hangingPunct="1"/>
            <a:r>
              <a:rPr lang="en-US" sz="1600" dirty="0" smtClean="0">
                <a:latin typeface="Helvetica" pitchFamily="-108" charset="0"/>
                <a:ea typeface="Helvetica" pitchFamily="-108" charset="0"/>
                <a:cs typeface="Helvetica" pitchFamily="-108" charset="0"/>
                <a:sym typeface="Helvetica" pitchFamily="-108" charset="0"/>
              </a:rPr>
              <a:t>Phase locking is the tendency for neurons to fire at the same phase of the sound on each cycle</a:t>
            </a:r>
            <a:r>
              <a:rPr lang="en-US" sz="1600" baseline="0" dirty="0" smtClean="0">
                <a:latin typeface="Helvetica" pitchFamily="-108" charset="0"/>
                <a:ea typeface="Helvetica" pitchFamily="-108" charset="0"/>
                <a:cs typeface="Helvetica" pitchFamily="-108" charset="0"/>
                <a:sym typeface="Helvetica" pitchFamily="-108" charset="0"/>
              </a:rPr>
              <a:t> of the sound. Phase locking is the mechanism by which the auditory nerve represents the time waveform of sound</a:t>
            </a:r>
            <a:endParaRPr lang="en-US" sz="1600" dirty="0">
              <a:latin typeface="Helvetica" pitchFamily="-108" charset="0"/>
              <a:ea typeface="Helvetica" pitchFamily="-108" charset="0"/>
              <a:cs typeface="Helvetica" pitchFamily="-108" charset="0"/>
              <a:sym typeface="Helvetica" pitchFamily="-10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a:latin typeface="Times" pitchFamily="-108" charset="0"/>
            </a:endParaRPr>
          </a:p>
        </p:txBody>
      </p:sp>
      <p:sp>
        <p:nvSpPr>
          <p:cNvPr id="82948" name="Slide Number Placeholder 3"/>
          <p:cNvSpPr>
            <a:spLocks noGrp="1"/>
          </p:cNvSpPr>
          <p:nvPr>
            <p:ph type="sldNum" sz="quarter" idx="5"/>
          </p:nvPr>
        </p:nvSpPr>
        <p:spPr>
          <a:noFill/>
        </p:spPr>
        <p:txBody>
          <a:bodyPr/>
          <a:lstStyle/>
          <a:p>
            <a:fld id="{4A4D755F-FC4F-8546-80C5-F3D34CD316C9}" type="slidenum">
              <a:rPr lang="en-US"/>
              <a:pPr/>
              <a:t>7</a:t>
            </a:fld>
            <a:endParaRPr lang="en-US"/>
          </a:p>
        </p:txBody>
      </p:sp>
    </p:spTree>
    <p:custDataLst>
      <p:tags r:id="rId1"/>
    </p:custData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9922" name="Slide Image Placeholder 1"/>
          <p:cNvSpPr>
            <a:spLocks noGrp="1" noRot="1" noChangeAspect="1"/>
          </p:cNvSpPr>
          <p:nvPr>
            <p:ph type="sldImg"/>
          </p:nvPr>
        </p:nvSpPr>
        <p:spPr>
          <a:ln/>
        </p:spPr>
      </p:sp>
      <p:sp>
        <p:nvSpPr>
          <p:cNvPr id="209923" name="Notes Placeholder 2"/>
          <p:cNvSpPr>
            <a:spLocks noGrp="1"/>
          </p:cNvSpPr>
          <p:nvPr>
            <p:ph type="body" idx="1"/>
          </p:nvPr>
        </p:nvSpPr>
        <p:spPr>
          <a:noFill/>
          <a:ln/>
        </p:spPr>
        <p:txBody>
          <a:bodyPr/>
          <a:lstStyle/>
          <a:p>
            <a:pPr eaLnBrk="1" hangingPunct="1"/>
            <a:r>
              <a:rPr lang="en-US" smtClean="0">
                <a:latin typeface="Gill Sans" pitchFamily="-108" charset="0"/>
              </a:rPr>
              <a:t>We talk about rapid changes in pressure over time as the fine structure of the waveform, but there can be slower overall variations in the waveform over time. These are referred to as the envelope of the waveform.</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1970" name="Rectangle 1"/>
          <p:cNvSpPr>
            <a:spLocks noChangeArrowheads="1"/>
          </p:cNvSpPr>
          <p:nvPr>
            <p:ph type="sldImg"/>
          </p:nvPr>
        </p:nvSpPr>
        <p:spPr>
          <a:solidFill>
            <a:srgbClr val="FFFFFF"/>
          </a:solidFill>
          <a:ln/>
        </p:spPr>
      </p:sp>
      <p:sp>
        <p:nvSpPr>
          <p:cNvPr id="211971" name="Rectangle 2"/>
          <p:cNvSpPr>
            <a:spLocks noChangeArrowheads="1"/>
          </p:cNvSpPr>
          <p:nvPr>
            <p:ph type="body" idx="1"/>
          </p:nvPr>
        </p:nvSpPr>
        <p:spPr>
          <a:noFill/>
          <a:ln/>
        </p:spPr>
        <p:txBody>
          <a:bodyPr/>
          <a:lstStyle/>
          <a:p>
            <a:pPr eaLnBrk="1" hangingPunct="1"/>
            <a:r>
              <a:rPr lang="en-US" sz="1600" dirty="0" smtClean="0">
                <a:latin typeface="Helvetica" pitchFamily="-108" charset="0"/>
                <a:ea typeface="Helvetica" pitchFamily="-108" charset="0"/>
                <a:cs typeface="Helvetica" pitchFamily="-108" charset="0"/>
                <a:sym typeface="Helvetica" pitchFamily="-108" charset="0"/>
              </a:rPr>
              <a:t>This is a</a:t>
            </a:r>
            <a:r>
              <a:rPr lang="en-US" sz="1600" baseline="0" dirty="0" smtClean="0">
                <a:latin typeface="Helvetica" pitchFamily="-108" charset="0"/>
                <a:ea typeface="Helvetica" pitchFamily="-108" charset="0"/>
                <a:cs typeface="Helvetica" pitchFamily="-108" charset="0"/>
                <a:sym typeface="Helvetica" pitchFamily="-108" charset="0"/>
              </a:rPr>
              <a:t> post-stimulus time histogram of auditory nerve fiber’s response to a 1000-Hz tone that is amplitude modulated at a rate of 100 Hz. (Recall that the way this is measured is to play the sound over and over again and to count up, over all the repetitions of the sound, how many action potentials were produced at each point in time. This is analogous to the response of many nerve fibers all responding to the same stimulus at the same time. It is meant to show what the brain sees from those many nerve fibers when a sound is presented.) </a:t>
            </a:r>
            <a:r>
              <a:rPr lang="en-US" sz="1600" dirty="0" smtClean="0">
                <a:latin typeface="Helvetica" pitchFamily="-108" charset="0"/>
                <a:ea typeface="Helvetica" pitchFamily="-108" charset="0"/>
                <a:cs typeface="Helvetica" pitchFamily="-108" charset="0"/>
                <a:sym typeface="Helvetica" pitchFamily="-108" charset="0"/>
              </a:rPr>
              <a:t>The </a:t>
            </a:r>
            <a:r>
              <a:rPr lang="en-US" sz="1600" dirty="0">
                <a:latin typeface="Helvetica" pitchFamily="-108" charset="0"/>
                <a:ea typeface="Helvetica" pitchFamily="-108" charset="0"/>
                <a:cs typeface="Helvetica" pitchFamily="-108" charset="0"/>
                <a:sym typeface="Helvetica" pitchFamily="-108" charset="0"/>
              </a:rPr>
              <a:t>auditory nerve fiber follows both the carrier and the modulation. That is, it follows both the fine structure and the </a:t>
            </a:r>
            <a:r>
              <a:rPr lang="en-US" sz="1600" dirty="0" smtClean="0">
                <a:latin typeface="Helvetica" pitchFamily="-108" charset="0"/>
                <a:ea typeface="Helvetica" pitchFamily="-108" charset="0"/>
                <a:cs typeface="Helvetica" pitchFamily="-108" charset="0"/>
                <a:sym typeface="Helvetica" pitchFamily="-108" charset="0"/>
              </a:rPr>
              <a:t>envelope. The closely spaced bars represent the neuron’s response to the positive peaks in the 1000-Hz tone, but the bars vary in height according to the envelope. When the envelope is high there are more action potentials than when the envelope is low.</a:t>
            </a:r>
            <a:endParaRPr lang="en-US" sz="1600" dirty="0">
              <a:latin typeface="Helvetica" pitchFamily="-108" charset="0"/>
              <a:ea typeface="Helvetica" pitchFamily="-108" charset="0"/>
              <a:cs typeface="Helvetica" pitchFamily="-108" charset="0"/>
              <a:sym typeface="Helvetica" pitchFamily="-10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54" indent="0" algn="ctr">
              <a:buNone/>
              <a:defRPr>
                <a:solidFill>
                  <a:schemeClr val="tx1">
                    <a:tint val="75000"/>
                  </a:schemeClr>
                </a:solidFill>
              </a:defRPr>
            </a:lvl2pPr>
            <a:lvl3pPr marL="914306" indent="0" algn="ctr">
              <a:buNone/>
              <a:defRPr>
                <a:solidFill>
                  <a:schemeClr val="tx1">
                    <a:tint val="75000"/>
                  </a:schemeClr>
                </a:solidFill>
              </a:defRPr>
            </a:lvl3pPr>
            <a:lvl4pPr marL="1371460" indent="0" algn="ctr">
              <a:buNone/>
              <a:defRPr>
                <a:solidFill>
                  <a:schemeClr val="tx1">
                    <a:tint val="75000"/>
                  </a:schemeClr>
                </a:solidFill>
              </a:defRPr>
            </a:lvl4pPr>
            <a:lvl5pPr marL="1828613" indent="0" algn="ctr">
              <a:buNone/>
              <a:defRPr>
                <a:solidFill>
                  <a:schemeClr val="tx1">
                    <a:tint val="75000"/>
                  </a:schemeClr>
                </a:solidFill>
              </a:defRPr>
            </a:lvl5pPr>
            <a:lvl6pPr marL="2285766" indent="0" algn="ctr">
              <a:buNone/>
              <a:defRPr>
                <a:solidFill>
                  <a:schemeClr val="tx1">
                    <a:tint val="75000"/>
                  </a:schemeClr>
                </a:solidFill>
              </a:defRPr>
            </a:lvl6pPr>
            <a:lvl7pPr marL="2742920" indent="0" algn="ctr">
              <a:buNone/>
              <a:defRPr>
                <a:solidFill>
                  <a:schemeClr val="tx1">
                    <a:tint val="75000"/>
                  </a:schemeClr>
                </a:solidFill>
              </a:defRPr>
            </a:lvl7pPr>
            <a:lvl8pPr marL="3200072" indent="0" algn="ctr">
              <a:buNone/>
              <a:defRPr>
                <a:solidFill>
                  <a:schemeClr val="tx1">
                    <a:tint val="75000"/>
                  </a:schemeClr>
                </a:solidFill>
              </a:defRPr>
            </a:lvl8pPr>
            <a:lvl9pPr marL="365722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EF0AA8-6DDD-7949-B026-EEFDBCB33FE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CBB28D-DBA1-FA4A-A62C-2FE4F4A1E1D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3FC4E7-B180-0F45-A399-33A34D42B6D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0CBE8EC-EAC7-AF41-B5AE-04478B3D6DF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5F24B8-FB3F-F74A-A71C-4C5243F7154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154" indent="0">
              <a:buNone/>
              <a:defRPr sz="1800">
                <a:solidFill>
                  <a:schemeClr val="tx1">
                    <a:tint val="75000"/>
                  </a:schemeClr>
                </a:solidFill>
              </a:defRPr>
            </a:lvl2pPr>
            <a:lvl3pPr marL="914306" indent="0">
              <a:buNone/>
              <a:defRPr sz="1600">
                <a:solidFill>
                  <a:schemeClr val="tx1">
                    <a:tint val="75000"/>
                  </a:schemeClr>
                </a:solidFill>
              </a:defRPr>
            </a:lvl3pPr>
            <a:lvl4pPr marL="1371460" indent="0">
              <a:buNone/>
              <a:defRPr sz="1400">
                <a:solidFill>
                  <a:schemeClr val="tx1">
                    <a:tint val="75000"/>
                  </a:schemeClr>
                </a:solidFill>
              </a:defRPr>
            </a:lvl4pPr>
            <a:lvl5pPr marL="1828613" indent="0">
              <a:buNone/>
              <a:defRPr sz="1400">
                <a:solidFill>
                  <a:schemeClr val="tx1">
                    <a:tint val="75000"/>
                  </a:schemeClr>
                </a:solidFill>
              </a:defRPr>
            </a:lvl5pPr>
            <a:lvl6pPr marL="2285766" indent="0">
              <a:buNone/>
              <a:defRPr sz="1400">
                <a:solidFill>
                  <a:schemeClr val="tx1">
                    <a:tint val="75000"/>
                  </a:schemeClr>
                </a:solidFill>
              </a:defRPr>
            </a:lvl6pPr>
            <a:lvl7pPr marL="2742920" indent="0">
              <a:buNone/>
              <a:defRPr sz="1400">
                <a:solidFill>
                  <a:schemeClr val="tx1">
                    <a:tint val="75000"/>
                  </a:schemeClr>
                </a:solidFill>
              </a:defRPr>
            </a:lvl7pPr>
            <a:lvl8pPr marL="3200072" indent="0">
              <a:buNone/>
              <a:defRPr sz="1400">
                <a:solidFill>
                  <a:schemeClr val="tx1">
                    <a:tint val="75000"/>
                  </a:schemeClr>
                </a:solidFill>
              </a:defRPr>
            </a:lvl8pPr>
            <a:lvl9pPr marL="3657226"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94E4CD-EA1E-4E43-B448-30CAFF27B24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BE7026-B961-AB44-8219-647AFEEADD3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54" indent="0">
              <a:buNone/>
              <a:defRPr sz="2000" b="1"/>
            </a:lvl2pPr>
            <a:lvl3pPr marL="914306" indent="0">
              <a:buNone/>
              <a:defRPr sz="1800" b="1"/>
            </a:lvl3pPr>
            <a:lvl4pPr marL="1371460" indent="0">
              <a:buNone/>
              <a:defRPr sz="1600" b="1"/>
            </a:lvl4pPr>
            <a:lvl5pPr marL="1828613" indent="0">
              <a:buNone/>
              <a:defRPr sz="1600" b="1"/>
            </a:lvl5pPr>
            <a:lvl6pPr marL="2285766" indent="0">
              <a:buNone/>
              <a:defRPr sz="1600" b="1"/>
            </a:lvl6pPr>
            <a:lvl7pPr marL="2742920" indent="0">
              <a:buNone/>
              <a:defRPr sz="1600" b="1"/>
            </a:lvl7pPr>
            <a:lvl8pPr marL="3200072" indent="0">
              <a:buNone/>
              <a:defRPr sz="1600" b="1"/>
            </a:lvl8pPr>
            <a:lvl9pPr marL="365722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54" indent="0">
              <a:buNone/>
              <a:defRPr sz="2000" b="1"/>
            </a:lvl2pPr>
            <a:lvl3pPr marL="914306" indent="0">
              <a:buNone/>
              <a:defRPr sz="1800" b="1"/>
            </a:lvl3pPr>
            <a:lvl4pPr marL="1371460" indent="0">
              <a:buNone/>
              <a:defRPr sz="1600" b="1"/>
            </a:lvl4pPr>
            <a:lvl5pPr marL="1828613" indent="0">
              <a:buNone/>
              <a:defRPr sz="1600" b="1"/>
            </a:lvl5pPr>
            <a:lvl6pPr marL="2285766" indent="0">
              <a:buNone/>
              <a:defRPr sz="1600" b="1"/>
            </a:lvl6pPr>
            <a:lvl7pPr marL="2742920" indent="0">
              <a:buNone/>
              <a:defRPr sz="1600" b="1"/>
            </a:lvl7pPr>
            <a:lvl8pPr marL="3200072" indent="0">
              <a:buNone/>
              <a:defRPr sz="1600" b="1"/>
            </a:lvl8pPr>
            <a:lvl9pPr marL="365722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5F630C8-DED2-4F45-A57B-480F42F1888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47251A4-E556-1F48-A3A6-5275618A0AE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84C8F6A-8356-0047-B3A4-CED3723C5BE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154" indent="0">
              <a:buNone/>
              <a:defRPr sz="1200"/>
            </a:lvl2pPr>
            <a:lvl3pPr marL="914306" indent="0">
              <a:buNone/>
              <a:defRPr sz="1000"/>
            </a:lvl3pPr>
            <a:lvl4pPr marL="1371460" indent="0">
              <a:buNone/>
              <a:defRPr sz="900"/>
            </a:lvl4pPr>
            <a:lvl5pPr marL="1828613" indent="0">
              <a:buNone/>
              <a:defRPr sz="900"/>
            </a:lvl5pPr>
            <a:lvl6pPr marL="2285766" indent="0">
              <a:buNone/>
              <a:defRPr sz="900"/>
            </a:lvl6pPr>
            <a:lvl7pPr marL="2742920" indent="0">
              <a:buNone/>
              <a:defRPr sz="900"/>
            </a:lvl7pPr>
            <a:lvl8pPr marL="3200072" indent="0">
              <a:buNone/>
              <a:defRPr sz="900"/>
            </a:lvl8pPr>
            <a:lvl9pPr marL="3657226"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C71BA9-BB45-8843-96F9-CD84DDC42AA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154" indent="0">
              <a:buNone/>
              <a:defRPr sz="2800"/>
            </a:lvl2pPr>
            <a:lvl3pPr marL="914306" indent="0">
              <a:buNone/>
              <a:defRPr sz="2400"/>
            </a:lvl3pPr>
            <a:lvl4pPr marL="1371460" indent="0">
              <a:buNone/>
              <a:defRPr sz="2000"/>
            </a:lvl4pPr>
            <a:lvl5pPr marL="1828613" indent="0">
              <a:buNone/>
              <a:defRPr sz="2000"/>
            </a:lvl5pPr>
            <a:lvl6pPr marL="2285766" indent="0">
              <a:buNone/>
              <a:defRPr sz="2000"/>
            </a:lvl6pPr>
            <a:lvl7pPr marL="2742920" indent="0">
              <a:buNone/>
              <a:defRPr sz="2000"/>
            </a:lvl7pPr>
            <a:lvl8pPr marL="3200072" indent="0">
              <a:buNone/>
              <a:defRPr sz="2000"/>
            </a:lvl8pPr>
            <a:lvl9pPr marL="3657226"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54" indent="0">
              <a:buNone/>
              <a:defRPr sz="1200"/>
            </a:lvl2pPr>
            <a:lvl3pPr marL="914306" indent="0">
              <a:buNone/>
              <a:defRPr sz="1000"/>
            </a:lvl3pPr>
            <a:lvl4pPr marL="1371460" indent="0">
              <a:buNone/>
              <a:defRPr sz="900"/>
            </a:lvl4pPr>
            <a:lvl5pPr marL="1828613" indent="0">
              <a:buNone/>
              <a:defRPr sz="900"/>
            </a:lvl5pPr>
            <a:lvl6pPr marL="2285766" indent="0">
              <a:buNone/>
              <a:defRPr sz="900"/>
            </a:lvl6pPr>
            <a:lvl7pPr marL="2742920" indent="0">
              <a:buNone/>
              <a:defRPr sz="900"/>
            </a:lvl7pPr>
            <a:lvl8pPr marL="3200072" indent="0">
              <a:buNone/>
              <a:defRPr sz="900"/>
            </a:lvl8pPr>
            <a:lvl9pPr marL="3657226"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216981A-902D-074E-B6E6-744E03856D6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30" tIns="45716" rIns="91430" bIns="45716"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30" tIns="45716" rIns="91430" bIns="45716" rtlCol="0" anchor="ctr"/>
          <a:lstStyle>
            <a:lvl1pPr algn="l">
              <a:defRPr sz="1200" smtClean="0">
                <a:solidFill>
                  <a:schemeClr val="tx1">
                    <a:tint val="75000"/>
                  </a:schemeClr>
                </a:solidFill>
                <a:latin typeface="Times" pitchFamily="-65" charset="0"/>
              </a:defRPr>
            </a:lvl1pPr>
          </a:lstStyle>
          <a:p>
            <a:pPr>
              <a:defRPr/>
            </a:pPr>
            <a:endParaRPr lang="en-US"/>
          </a:p>
        </p:txBody>
      </p:sp>
      <p:sp>
        <p:nvSpPr>
          <p:cNvPr id="5" name="Footer Placeholder 4"/>
          <p:cNvSpPr>
            <a:spLocks noGrp="1"/>
          </p:cNvSpPr>
          <p:nvPr>
            <p:ph type="ftr" sz="quarter" idx="3"/>
          </p:nvPr>
        </p:nvSpPr>
        <p:spPr>
          <a:xfrm>
            <a:off x="3124201" y="6356352"/>
            <a:ext cx="2895600" cy="365125"/>
          </a:xfrm>
          <a:prstGeom prst="rect">
            <a:avLst/>
          </a:prstGeom>
        </p:spPr>
        <p:txBody>
          <a:bodyPr vert="horz" lIns="91430" tIns="45716" rIns="91430" bIns="45716" rtlCol="0" anchor="ctr"/>
          <a:lstStyle>
            <a:lvl1pPr algn="ctr">
              <a:defRPr sz="1200" smtClean="0">
                <a:solidFill>
                  <a:schemeClr val="tx1">
                    <a:tint val="75000"/>
                  </a:schemeClr>
                </a:solidFill>
                <a:latin typeface="Times" pitchFamily="-65" charset="0"/>
              </a:defRPr>
            </a:lvl1pPr>
          </a:lstStyle>
          <a:p>
            <a:pPr>
              <a:defRPr/>
            </a:pPr>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30" tIns="45716" rIns="91430" bIns="45716" rtlCol="0" anchor="ctr"/>
          <a:lstStyle>
            <a:lvl1pPr algn="r">
              <a:defRPr sz="1200" smtClean="0">
                <a:solidFill>
                  <a:schemeClr val="tx1">
                    <a:tint val="75000"/>
                  </a:schemeClr>
                </a:solidFill>
                <a:latin typeface="Times" pitchFamily="-65" charset="0"/>
              </a:defRPr>
            </a:lvl1pPr>
          </a:lstStyle>
          <a:p>
            <a:pPr>
              <a:defRPr/>
            </a:pPr>
            <a:fld id="{E7A4AF5D-4FDC-8B43-8ECC-83D47855FF3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154" rtl="0" fontAlgn="base">
        <a:spcBef>
          <a:spcPct val="0"/>
        </a:spcBef>
        <a:spcAft>
          <a:spcPct val="0"/>
        </a:spcAft>
        <a:defRPr sz="4400" kern="1200">
          <a:solidFill>
            <a:schemeClr val="tx1"/>
          </a:solidFill>
          <a:latin typeface="+mj-lt"/>
          <a:ea typeface="ＭＳ Ｐゴシック" pitchFamily="-108" charset="-128"/>
          <a:cs typeface="ＭＳ Ｐゴシック" pitchFamily="-108" charset="-128"/>
        </a:defRPr>
      </a:lvl1pPr>
      <a:lvl2pPr algn="ctr" defTabSz="457154"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defTabSz="457154"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defTabSz="457154"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defTabSz="457154"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154" algn="ctr" defTabSz="457154"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306" algn="ctr" defTabSz="457154"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460" algn="ctr" defTabSz="457154"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613" algn="ctr" defTabSz="457154"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865" indent="-342865" algn="l" defTabSz="457154" rtl="0" fontAlgn="base">
        <a:spcBef>
          <a:spcPct val="20000"/>
        </a:spcBef>
        <a:spcAft>
          <a:spcPct val="0"/>
        </a:spcAft>
        <a:buFont typeface="Arial" pitchFamily="-108" charset="0"/>
        <a:buChar char="•"/>
        <a:defRPr sz="3200" kern="1200">
          <a:solidFill>
            <a:schemeClr val="tx1"/>
          </a:solidFill>
          <a:latin typeface="+mn-lt"/>
          <a:ea typeface="ＭＳ Ｐゴシック" pitchFamily="-108" charset="-128"/>
          <a:cs typeface="ＭＳ Ｐゴシック" pitchFamily="-108" charset="-128"/>
        </a:defRPr>
      </a:lvl1pPr>
      <a:lvl2pPr marL="742874" indent="-285722" algn="l" defTabSz="457154" rtl="0" fontAlgn="base">
        <a:spcBef>
          <a:spcPct val="20000"/>
        </a:spcBef>
        <a:spcAft>
          <a:spcPct val="0"/>
        </a:spcAft>
        <a:buFont typeface="Arial" pitchFamily="-108" charset="0"/>
        <a:buChar char="–"/>
        <a:defRPr sz="2800" kern="1200">
          <a:solidFill>
            <a:schemeClr val="tx1"/>
          </a:solidFill>
          <a:latin typeface="+mn-lt"/>
          <a:ea typeface="ＭＳ Ｐゴシック" pitchFamily="-108" charset="-128"/>
          <a:cs typeface="+mn-cs"/>
        </a:defRPr>
      </a:lvl2pPr>
      <a:lvl3pPr marL="1142883" indent="-228576" algn="l" defTabSz="457154" rtl="0" fontAlgn="base">
        <a:spcBef>
          <a:spcPct val="20000"/>
        </a:spcBef>
        <a:spcAft>
          <a:spcPct val="0"/>
        </a:spcAft>
        <a:buFont typeface="Arial" pitchFamily="-108" charset="0"/>
        <a:buChar char="•"/>
        <a:defRPr sz="2400" kern="1200">
          <a:solidFill>
            <a:schemeClr val="tx1"/>
          </a:solidFill>
          <a:latin typeface="+mn-lt"/>
          <a:ea typeface="ＭＳ Ｐゴシック" pitchFamily="-108" charset="-128"/>
          <a:cs typeface="+mn-cs"/>
        </a:defRPr>
      </a:lvl3pPr>
      <a:lvl4pPr marL="1600036" indent="-228576" algn="l" defTabSz="457154" rtl="0" fontAlgn="base">
        <a:spcBef>
          <a:spcPct val="20000"/>
        </a:spcBef>
        <a:spcAft>
          <a:spcPct val="0"/>
        </a:spcAft>
        <a:buFont typeface="Arial" pitchFamily="-108" charset="0"/>
        <a:buChar char="–"/>
        <a:defRPr sz="2000" kern="1200">
          <a:solidFill>
            <a:schemeClr val="tx1"/>
          </a:solidFill>
          <a:latin typeface="+mn-lt"/>
          <a:ea typeface="ＭＳ Ｐゴシック" pitchFamily="-108" charset="-128"/>
          <a:cs typeface="+mn-cs"/>
        </a:defRPr>
      </a:lvl4pPr>
      <a:lvl5pPr marL="2057190" indent="-228576" algn="l" defTabSz="457154" rtl="0" fontAlgn="base">
        <a:spcBef>
          <a:spcPct val="20000"/>
        </a:spcBef>
        <a:spcAft>
          <a:spcPct val="0"/>
        </a:spcAft>
        <a:buFont typeface="Arial" pitchFamily="-108" charset="0"/>
        <a:buChar char="»"/>
        <a:defRPr sz="2000" kern="1200">
          <a:solidFill>
            <a:schemeClr val="tx1"/>
          </a:solidFill>
          <a:latin typeface="+mn-lt"/>
          <a:ea typeface="ＭＳ Ｐゴシック" pitchFamily="-108" charset="-128"/>
          <a:cs typeface="+mn-cs"/>
        </a:defRPr>
      </a:lvl5pPr>
      <a:lvl6pPr marL="2514343" indent="-228576"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6" indent="-228576"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6"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2" indent="-228576" algn="l" defTabSz="45715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4" rtl="0" eaLnBrk="1" latinLnBrk="0" hangingPunct="1">
        <a:defRPr sz="1800" kern="1200">
          <a:solidFill>
            <a:schemeClr val="tx1"/>
          </a:solidFill>
          <a:latin typeface="+mn-lt"/>
          <a:ea typeface="+mn-ea"/>
          <a:cs typeface="+mn-cs"/>
        </a:defRPr>
      </a:lvl1pPr>
      <a:lvl2pPr marL="457154" algn="l" defTabSz="457154" rtl="0" eaLnBrk="1" latinLnBrk="0" hangingPunct="1">
        <a:defRPr sz="1800" kern="1200">
          <a:solidFill>
            <a:schemeClr val="tx1"/>
          </a:solidFill>
          <a:latin typeface="+mn-lt"/>
          <a:ea typeface="+mn-ea"/>
          <a:cs typeface="+mn-cs"/>
        </a:defRPr>
      </a:lvl2pPr>
      <a:lvl3pPr marL="914306" algn="l" defTabSz="457154" rtl="0" eaLnBrk="1" latinLnBrk="0" hangingPunct="1">
        <a:defRPr sz="1800" kern="1200">
          <a:solidFill>
            <a:schemeClr val="tx1"/>
          </a:solidFill>
          <a:latin typeface="+mn-lt"/>
          <a:ea typeface="+mn-ea"/>
          <a:cs typeface="+mn-cs"/>
        </a:defRPr>
      </a:lvl3pPr>
      <a:lvl4pPr marL="1371460" algn="l" defTabSz="457154" rtl="0" eaLnBrk="1" latinLnBrk="0" hangingPunct="1">
        <a:defRPr sz="1800" kern="1200">
          <a:solidFill>
            <a:schemeClr val="tx1"/>
          </a:solidFill>
          <a:latin typeface="+mn-lt"/>
          <a:ea typeface="+mn-ea"/>
          <a:cs typeface="+mn-cs"/>
        </a:defRPr>
      </a:lvl4pPr>
      <a:lvl5pPr marL="1828613" algn="l" defTabSz="457154" rtl="0" eaLnBrk="1" latinLnBrk="0" hangingPunct="1">
        <a:defRPr sz="1800" kern="1200">
          <a:solidFill>
            <a:schemeClr val="tx1"/>
          </a:solidFill>
          <a:latin typeface="+mn-lt"/>
          <a:ea typeface="+mn-ea"/>
          <a:cs typeface="+mn-cs"/>
        </a:defRPr>
      </a:lvl5pPr>
      <a:lvl6pPr marL="2285766" algn="l" defTabSz="457154" rtl="0" eaLnBrk="1" latinLnBrk="0" hangingPunct="1">
        <a:defRPr sz="1800" kern="1200">
          <a:solidFill>
            <a:schemeClr val="tx1"/>
          </a:solidFill>
          <a:latin typeface="+mn-lt"/>
          <a:ea typeface="+mn-ea"/>
          <a:cs typeface="+mn-cs"/>
        </a:defRPr>
      </a:lvl6pPr>
      <a:lvl7pPr marL="2742920" algn="l" defTabSz="457154" rtl="0" eaLnBrk="1" latinLnBrk="0" hangingPunct="1">
        <a:defRPr sz="1800" kern="1200">
          <a:solidFill>
            <a:schemeClr val="tx1"/>
          </a:solidFill>
          <a:latin typeface="+mn-lt"/>
          <a:ea typeface="+mn-ea"/>
          <a:cs typeface="+mn-cs"/>
        </a:defRPr>
      </a:lvl7pPr>
      <a:lvl8pPr marL="3200072" algn="l" defTabSz="457154" rtl="0" eaLnBrk="1" latinLnBrk="0" hangingPunct="1">
        <a:defRPr sz="1800" kern="1200">
          <a:solidFill>
            <a:schemeClr val="tx1"/>
          </a:solidFill>
          <a:latin typeface="+mn-lt"/>
          <a:ea typeface="+mn-ea"/>
          <a:cs typeface="+mn-cs"/>
        </a:defRPr>
      </a:lvl8pPr>
      <a:lvl9pPr marL="3657226" algn="l" defTabSz="4571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3"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3"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4" Type="http://schemas.openxmlformats.org/officeDocument/2006/relationships/image" Target="../media/image7.png"/><Relationship Id="rId1" Type="http://schemas.openxmlformats.org/officeDocument/2006/relationships/tags" Target="../tags/tag5.xml"/><Relationship Id="rId2" Type="http://schemas.openxmlformats.org/officeDocument/2006/relationships/slideLayout" Target="../slideLayouts/slideLayout6.xml"/><Relationship Id="rId3"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3"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4" Type="http://schemas.openxmlformats.org/officeDocument/2006/relationships/oleObject" Target="../embeddings/Microsoft_Excel_97_-_2004_Worksheet1.xls"/><Relationship Id="rId5" Type="http://schemas.openxmlformats.org/officeDocument/2006/relationships/oleObject" Target="../embeddings/Microsoft_Excel_97_-_2004_Worksheet2.xls"/><Relationship Id="rId7"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6.xml"/><Relationship Id="rId3" Type="http://schemas.openxmlformats.org/officeDocument/2006/relationships/notesSlide" Target="../notesSlides/notesSlide16.xml"/><Relationship Id="rId6" Type="http://schemas.openxmlformats.org/officeDocument/2006/relationships/oleObject" Target="../embeddings/Microsoft_Excel_97_-_2004_Worksheet3.xls"/></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4" Type="http://schemas.openxmlformats.org/officeDocument/2006/relationships/image" Target="../media/image1.png"/><Relationship Id="rId1" Type="http://schemas.openxmlformats.org/officeDocument/2006/relationships/tags" Target="../tags/tag1.xml"/><Relationship Id="rId2" Type="http://schemas.openxmlformats.org/officeDocument/2006/relationships/slideLayout" Target="../slideLayouts/slideLayout6.xml"/><Relationship Id="rId3"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3" Type="http://schemas.openxmlformats.org/officeDocument/2006/relationships/image" Target="../media/image1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3" Type="http://schemas.openxmlformats.org/officeDocument/2006/relationships/image" Target="../media/image1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3" Type="http://schemas.openxmlformats.org/officeDocument/2006/relationships/image" Target="../media/image15.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notesSlide" Target="../notesSlides/notesSlide7.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3"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3"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2286000"/>
            <a:ext cx="7772400" cy="1143000"/>
          </a:xfrm>
        </p:spPr>
        <p:txBody>
          <a:bodyPr/>
          <a:lstStyle/>
          <a:p>
            <a:r>
              <a:rPr lang="en-US" dirty="0" smtClean="0"/>
              <a:t>Hearing over time</a:t>
            </a:r>
          </a:p>
        </p:txBody>
      </p:sp>
      <p:sp>
        <p:nvSpPr>
          <p:cNvPr id="3075" name="Rectangle 3"/>
          <p:cNvSpPr>
            <a:spLocks noGrp="1" noChangeArrowheads="1"/>
          </p:cNvSpPr>
          <p:nvPr>
            <p:ph type="subTitle" idx="1"/>
          </p:nvPr>
        </p:nvSpPr>
        <p:spPr>
          <a:xfrm>
            <a:off x="1371600" y="3886200"/>
            <a:ext cx="6400800" cy="2057400"/>
          </a:xfrm>
        </p:spPr>
        <p:txBody>
          <a:bodyPr>
            <a:normAutofit/>
          </a:bodyPr>
          <a:lstStyle/>
          <a:p>
            <a:r>
              <a:rPr lang="en-US" smtClean="0">
                <a:solidFill>
                  <a:srgbClr val="898989"/>
                </a:solidFill>
              </a:rPr>
              <a:t>Using the neural representation of the time waveform of sound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 name="Can 15"/>
          <p:cNvSpPr/>
          <p:nvPr/>
        </p:nvSpPr>
        <p:spPr>
          <a:xfrm rot="16200000">
            <a:off x="3535937" y="876691"/>
            <a:ext cx="1997424" cy="4390929"/>
          </a:xfrm>
          <a:prstGeom prst="can">
            <a:avLst/>
          </a:prstGeom>
          <a:noFill/>
        </p:spPr>
        <p:style>
          <a:lnRef idx="1">
            <a:schemeClr val="accent1"/>
          </a:lnRef>
          <a:fillRef idx="3">
            <a:schemeClr val="accent1"/>
          </a:fillRef>
          <a:effectRef idx="2">
            <a:schemeClr val="accent1"/>
          </a:effectRef>
          <a:fontRef idx="minor">
            <a:schemeClr val="lt1"/>
          </a:fontRef>
        </p:style>
        <p:txBody>
          <a:bodyPr lIns="91435" tIns="45718" rIns="91435" bIns="45718" rtlCol="0" anchor="ctr"/>
          <a:lstStyle/>
          <a:p>
            <a:pPr algn="ctr"/>
            <a:endParaRPr lang="en-US"/>
          </a:p>
        </p:txBody>
      </p:sp>
      <p:sp>
        <p:nvSpPr>
          <p:cNvPr id="4" name="Title 3"/>
          <p:cNvSpPr>
            <a:spLocks noGrp="1"/>
          </p:cNvSpPr>
          <p:nvPr>
            <p:ph type="title"/>
          </p:nvPr>
        </p:nvSpPr>
        <p:spPr/>
        <p:txBody>
          <a:bodyPr/>
          <a:lstStyle/>
          <a:p>
            <a:r>
              <a:rPr lang="en-US" dirty="0" smtClean="0"/>
              <a:t>Why does phase locking occur?</a:t>
            </a:r>
            <a:endParaRPr lang="en-US" dirty="0"/>
          </a:p>
        </p:txBody>
      </p:sp>
      <p:sp>
        <p:nvSpPr>
          <p:cNvPr id="20" name="Freeform 19"/>
          <p:cNvSpPr/>
          <p:nvPr/>
        </p:nvSpPr>
        <p:spPr>
          <a:xfrm>
            <a:off x="3517027" y="3124139"/>
            <a:ext cx="3169666" cy="45719"/>
          </a:xfrm>
          <a:custGeom>
            <a:avLst/>
            <a:gdLst>
              <a:gd name="connsiteX0" fmla="*/ 0 w 2572640"/>
              <a:gd name="connsiteY0" fmla="*/ 10856 h 10856"/>
              <a:gd name="connsiteX1" fmla="*/ 2572640 w 2572640"/>
              <a:gd name="connsiteY1" fmla="*/ 0 h 10856"/>
              <a:gd name="connsiteX2" fmla="*/ 2572640 w 2572640"/>
              <a:gd name="connsiteY2" fmla="*/ 0 h 10856"/>
            </a:gdLst>
            <a:ahLst/>
            <a:cxnLst>
              <a:cxn ang="0">
                <a:pos x="connsiteX0" y="connsiteY0"/>
              </a:cxn>
              <a:cxn ang="0">
                <a:pos x="connsiteX1" y="connsiteY1"/>
              </a:cxn>
              <a:cxn ang="0">
                <a:pos x="connsiteX2" y="connsiteY2"/>
              </a:cxn>
            </a:cxnLst>
            <a:rect l="l" t="t" r="r" b="b"/>
            <a:pathLst>
              <a:path w="2572640" h="10856">
                <a:moveTo>
                  <a:pt x="0" y="10856"/>
                </a:moveTo>
                <a:lnTo>
                  <a:pt x="2572640" y="0"/>
                </a:lnTo>
                <a:lnTo>
                  <a:pt x="2572640" y="0"/>
                </a:lnTo>
              </a:path>
            </a:pathLst>
          </a:cu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lIns="91435" tIns="45718" rIns="91435" bIns="45718" rtlCol="0" anchor="ctr"/>
          <a:lstStyle/>
          <a:p>
            <a:pPr algn="ctr"/>
            <a:endParaRPr lang="en-US"/>
          </a:p>
        </p:txBody>
      </p:sp>
      <p:grpSp>
        <p:nvGrpSpPr>
          <p:cNvPr id="111" name="Group 110"/>
          <p:cNvGrpSpPr/>
          <p:nvPr/>
        </p:nvGrpSpPr>
        <p:grpSpPr>
          <a:xfrm>
            <a:off x="2022673" y="2507643"/>
            <a:ext cx="1509278" cy="1760680"/>
            <a:chOff x="1273678" y="1682587"/>
            <a:chExt cx="1509278" cy="1760680"/>
          </a:xfrm>
        </p:grpSpPr>
        <p:grpSp>
          <p:nvGrpSpPr>
            <p:cNvPr id="93" name="Group 92"/>
            <p:cNvGrpSpPr/>
            <p:nvPr/>
          </p:nvGrpSpPr>
          <p:grpSpPr>
            <a:xfrm>
              <a:off x="1758514" y="1967790"/>
              <a:ext cx="850100" cy="1278022"/>
              <a:chOff x="3799258" y="2184901"/>
              <a:chExt cx="850100" cy="1278022"/>
            </a:xfrm>
          </p:grpSpPr>
          <p:sp>
            <p:nvSpPr>
              <p:cNvPr id="46" name="Freeform 45"/>
              <p:cNvSpPr/>
              <p:nvPr/>
            </p:nvSpPr>
            <p:spPr>
              <a:xfrm>
                <a:off x="3799258" y="2487747"/>
                <a:ext cx="626005" cy="866621"/>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nvGrpSpPr>
              <p:cNvPr id="92" name="Group 91"/>
              <p:cNvGrpSpPr/>
              <p:nvPr/>
            </p:nvGrpSpPr>
            <p:grpSpPr>
              <a:xfrm>
                <a:off x="3820967" y="2184901"/>
                <a:ext cx="828391" cy="1278022"/>
                <a:chOff x="3831822" y="2184901"/>
                <a:chExt cx="828391" cy="1278022"/>
              </a:xfrm>
            </p:grpSpPr>
            <p:sp>
              <p:nvSpPr>
                <p:cNvPr id="38" name="Freeform 37"/>
                <p:cNvSpPr/>
                <p:nvPr/>
              </p:nvSpPr>
              <p:spPr bwMode="auto">
                <a:xfrm>
                  <a:off x="4328425" y="2184901"/>
                  <a:ext cx="331788" cy="446087"/>
                </a:xfrm>
                <a:custGeom>
                  <a:avLst/>
                  <a:gdLst>
                    <a:gd name="connsiteX0" fmla="*/ 327926 w 381799"/>
                    <a:gd name="connsiteY0" fmla="*/ 29830 h 541151"/>
                    <a:gd name="connsiteX1" fmla="*/ 270204 w 381799"/>
                    <a:gd name="connsiteY1" fmla="*/ 49074 h 541151"/>
                    <a:gd name="connsiteX2" fmla="*/ 193243 w 381799"/>
                    <a:gd name="connsiteY2" fmla="*/ 183780 h 541151"/>
                    <a:gd name="connsiteX3" fmla="*/ 135522 w 381799"/>
                    <a:gd name="connsiteY3" fmla="*/ 203024 h 541151"/>
                    <a:gd name="connsiteX4" fmla="*/ 839 w 381799"/>
                    <a:gd name="connsiteY4" fmla="*/ 299243 h 541151"/>
                    <a:gd name="connsiteX5" fmla="*/ 20079 w 381799"/>
                    <a:gd name="connsiteY5" fmla="*/ 376218 h 541151"/>
                    <a:gd name="connsiteX6" fmla="*/ 135522 w 381799"/>
                    <a:gd name="connsiteY6" fmla="*/ 414706 h 541151"/>
                    <a:gd name="connsiteX7" fmla="*/ 231724 w 381799"/>
                    <a:gd name="connsiteY7" fmla="*/ 453193 h 541151"/>
                    <a:gd name="connsiteX8" fmla="*/ 270204 w 381799"/>
                    <a:gd name="connsiteY8" fmla="*/ 337731 h 541151"/>
                    <a:gd name="connsiteX9" fmla="*/ 289445 w 381799"/>
                    <a:gd name="connsiteY9" fmla="*/ 260755 h 541151"/>
                    <a:gd name="connsiteX10" fmla="*/ 308685 w 381799"/>
                    <a:gd name="connsiteY10" fmla="*/ 164537 h 541151"/>
                    <a:gd name="connsiteX11" fmla="*/ 327926 w 381799"/>
                    <a:gd name="connsiteY11" fmla="*/ 29830 h 54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1799" h="541151">
                      <a:moveTo>
                        <a:pt x="327926" y="29830"/>
                      </a:moveTo>
                      <a:cubicBezTo>
                        <a:pt x="321513" y="10586"/>
                        <a:pt x="286040" y="36403"/>
                        <a:pt x="270204" y="49074"/>
                      </a:cubicBezTo>
                      <a:cubicBezTo>
                        <a:pt x="209386" y="97737"/>
                        <a:pt x="250039" y="126974"/>
                        <a:pt x="193243" y="183780"/>
                      </a:cubicBezTo>
                      <a:cubicBezTo>
                        <a:pt x="178903" y="198122"/>
                        <a:pt x="153662" y="193953"/>
                        <a:pt x="135522" y="203024"/>
                      </a:cubicBezTo>
                      <a:cubicBezTo>
                        <a:pt x="107386" y="217094"/>
                        <a:pt x="18271" y="286167"/>
                        <a:pt x="839" y="299243"/>
                      </a:cubicBezTo>
                      <a:cubicBezTo>
                        <a:pt x="7252" y="324901"/>
                        <a:pt x="0" y="359004"/>
                        <a:pt x="20079" y="376218"/>
                      </a:cubicBezTo>
                      <a:cubicBezTo>
                        <a:pt x="50875" y="402619"/>
                        <a:pt x="135522" y="414706"/>
                        <a:pt x="135522" y="414706"/>
                      </a:cubicBezTo>
                      <a:cubicBezTo>
                        <a:pt x="146814" y="448590"/>
                        <a:pt x="156344" y="541151"/>
                        <a:pt x="231724" y="453193"/>
                      </a:cubicBezTo>
                      <a:cubicBezTo>
                        <a:pt x="258123" y="422389"/>
                        <a:pt x="260366" y="377089"/>
                        <a:pt x="270204" y="337731"/>
                      </a:cubicBezTo>
                      <a:cubicBezTo>
                        <a:pt x="276618" y="312072"/>
                        <a:pt x="283709" y="286574"/>
                        <a:pt x="289445" y="260755"/>
                      </a:cubicBezTo>
                      <a:cubicBezTo>
                        <a:pt x="296539" y="228826"/>
                        <a:pt x="295403" y="194426"/>
                        <a:pt x="308685" y="164537"/>
                      </a:cubicBezTo>
                      <a:cubicBezTo>
                        <a:pt x="381799" y="0"/>
                        <a:pt x="334339" y="49074"/>
                        <a:pt x="327926" y="29830"/>
                      </a:cubicBezTo>
                      <a:close/>
                    </a:path>
                  </a:pathLst>
                </a:cu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4" name="Freeform 43"/>
                <p:cNvSpPr/>
                <p:nvPr/>
              </p:nvSpPr>
              <p:spPr>
                <a:xfrm>
                  <a:off x="3831822" y="2587369"/>
                  <a:ext cx="663805" cy="875554"/>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45" name="Freeform 44"/>
                <p:cNvSpPr/>
                <p:nvPr/>
              </p:nvSpPr>
              <p:spPr>
                <a:xfrm>
                  <a:off x="3962083" y="2498161"/>
                  <a:ext cx="594727" cy="899629"/>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47" name="Freeform 46"/>
                <p:cNvSpPr/>
                <p:nvPr/>
              </p:nvSpPr>
              <p:spPr>
                <a:xfrm>
                  <a:off x="3918662" y="2522149"/>
                  <a:ext cx="525865" cy="82136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grpSp>
        <p:grpSp>
          <p:nvGrpSpPr>
            <p:cNvPr id="108" name="Group 107"/>
            <p:cNvGrpSpPr/>
            <p:nvPr/>
          </p:nvGrpSpPr>
          <p:grpSpPr>
            <a:xfrm>
              <a:off x="1273678" y="1682587"/>
              <a:ext cx="1509278" cy="1760680"/>
              <a:chOff x="1273678" y="1682587"/>
              <a:chExt cx="1509278" cy="1760680"/>
            </a:xfrm>
          </p:grpSpPr>
          <p:grpSp>
            <p:nvGrpSpPr>
              <p:cNvPr id="80" name="Group 79"/>
              <p:cNvGrpSpPr/>
              <p:nvPr/>
            </p:nvGrpSpPr>
            <p:grpSpPr>
              <a:xfrm>
                <a:off x="1273678" y="1682587"/>
                <a:ext cx="1509278" cy="922792"/>
                <a:chOff x="683866" y="2854943"/>
                <a:chExt cx="1509278" cy="922792"/>
              </a:xfrm>
            </p:grpSpPr>
            <p:sp>
              <p:nvSpPr>
                <p:cNvPr id="17" name="Oval 16"/>
                <p:cNvSpPr/>
                <p:nvPr/>
              </p:nvSpPr>
              <p:spPr>
                <a:xfrm>
                  <a:off x="1085502" y="3560624"/>
                  <a:ext cx="54276" cy="2171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5" name="Group 64"/>
                <p:cNvGrpSpPr/>
                <p:nvPr/>
              </p:nvGrpSpPr>
              <p:grpSpPr>
                <a:xfrm>
                  <a:off x="683866" y="2854943"/>
                  <a:ext cx="1509278" cy="675350"/>
                  <a:chOff x="1074647" y="575276"/>
                  <a:chExt cx="1509278" cy="675350"/>
                </a:xfrm>
              </p:grpSpPr>
              <p:grpSp>
                <p:nvGrpSpPr>
                  <p:cNvPr id="36" name="Group 35"/>
                  <p:cNvGrpSpPr/>
                  <p:nvPr/>
                </p:nvGrpSpPr>
                <p:grpSpPr>
                  <a:xfrm>
                    <a:off x="1074647" y="966101"/>
                    <a:ext cx="1509278" cy="284525"/>
                    <a:chOff x="1074647" y="966101"/>
                    <a:chExt cx="1509278" cy="284525"/>
                  </a:xfrm>
                </p:grpSpPr>
                <p:grpSp>
                  <p:nvGrpSpPr>
                    <p:cNvPr id="24" name="Group 23"/>
                    <p:cNvGrpSpPr/>
                    <p:nvPr/>
                  </p:nvGrpSpPr>
                  <p:grpSpPr>
                    <a:xfrm>
                      <a:off x="1074647" y="966101"/>
                      <a:ext cx="455912" cy="217111"/>
                      <a:chOff x="1226617" y="966101"/>
                      <a:chExt cx="455912" cy="217111"/>
                    </a:xfrm>
                  </p:grpSpPr>
                  <p:sp>
                    <p:nvSpPr>
                      <p:cNvPr id="6" name="Oval 5"/>
                      <p:cNvSpPr/>
                      <p:nvPr/>
                    </p:nvSpPr>
                    <p:spPr>
                      <a:xfrm>
                        <a:off x="1617398" y="966101"/>
                        <a:ext cx="65131" cy="2171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reeform 6"/>
                      <p:cNvSpPr/>
                      <p:nvPr/>
                    </p:nvSpPr>
                    <p:spPr>
                      <a:xfrm>
                        <a:off x="1411153" y="987812"/>
                        <a:ext cx="227955" cy="141122"/>
                      </a:xfrm>
                      <a:custGeom>
                        <a:avLst/>
                        <a:gdLst>
                          <a:gd name="connsiteX0" fmla="*/ 217100 w 227955"/>
                          <a:gd name="connsiteY0" fmla="*/ 0 h 141122"/>
                          <a:gd name="connsiteX1" fmla="*/ 32565 w 227955"/>
                          <a:gd name="connsiteY1" fmla="*/ 21711 h 141122"/>
                          <a:gd name="connsiteX2" fmla="*/ 32565 w 227955"/>
                          <a:gd name="connsiteY2" fmla="*/ 119411 h 141122"/>
                          <a:gd name="connsiteX3" fmla="*/ 227955 w 227955"/>
                          <a:gd name="connsiteY3" fmla="*/ 141122 h 141122"/>
                          <a:gd name="connsiteX4" fmla="*/ 227955 w 227955"/>
                          <a:gd name="connsiteY4" fmla="*/ 141122 h 141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955" h="141122">
                            <a:moveTo>
                              <a:pt x="217100" y="0"/>
                            </a:moveTo>
                            <a:cubicBezTo>
                              <a:pt x="140210" y="904"/>
                              <a:pt x="63321" y="1809"/>
                              <a:pt x="32565" y="21711"/>
                            </a:cubicBezTo>
                            <a:cubicBezTo>
                              <a:pt x="1809" y="41613"/>
                              <a:pt x="0" y="99509"/>
                              <a:pt x="32565" y="119411"/>
                            </a:cubicBezTo>
                            <a:cubicBezTo>
                              <a:pt x="65130" y="139313"/>
                              <a:pt x="227955" y="141122"/>
                              <a:pt x="227955" y="141122"/>
                            </a:cubicBezTo>
                            <a:lnTo>
                              <a:pt x="227955" y="141122"/>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9" name="Straight Connector 8"/>
                      <p:cNvCxnSpPr/>
                      <p:nvPr/>
                    </p:nvCxnSpPr>
                    <p:spPr>
                      <a:xfrm>
                        <a:off x="1226617" y="1042087"/>
                        <a:ext cx="184536" cy="10856"/>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34" name="Straight Connector 33"/>
                    <p:cNvCxnSpPr/>
                    <p:nvPr/>
                  </p:nvCxnSpPr>
                  <p:spPr>
                    <a:xfrm flipV="1">
                      <a:off x="1650393" y="1239770"/>
                      <a:ext cx="933532" cy="10856"/>
                    </a:xfrm>
                    <a:prstGeom prst="line">
                      <a:avLst/>
                    </a:pr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grpSp>
                <p:nvGrpSpPr>
                  <p:cNvPr id="39" name="Group 36"/>
                  <p:cNvGrpSpPr>
                    <a:grpSpLocks/>
                  </p:cNvGrpSpPr>
                  <p:nvPr/>
                </p:nvGrpSpPr>
                <p:grpSpPr bwMode="auto">
                  <a:xfrm>
                    <a:off x="2319330" y="575276"/>
                    <a:ext cx="68761" cy="325737"/>
                    <a:chOff x="-6141241" y="1773949"/>
                    <a:chExt cx="194893" cy="268494"/>
                  </a:xfrm>
                </p:grpSpPr>
                <p:cxnSp>
                  <p:nvCxnSpPr>
                    <p:cNvPr id="40" name="Straight Connector 39"/>
                    <p:cNvCxnSpPr/>
                    <p:nvPr/>
                  </p:nvCxnSpPr>
                  <p:spPr>
                    <a:xfrm rot="5400000" flipH="1" flipV="1">
                      <a:off x="-6184016" y="1942019"/>
                      <a:ext cx="116319" cy="30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rot="5400000">
                      <a:off x="-6101811" y="1886979"/>
                      <a:ext cx="268493" cy="42433"/>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5400000">
                      <a:off x="-6155742" y="1937185"/>
                      <a:ext cx="198943" cy="11573"/>
                    </a:xfrm>
                    <a:prstGeom prst="line">
                      <a:avLst/>
                    </a:prstGeom>
                  </p:spPr>
                  <p:style>
                    <a:lnRef idx="2">
                      <a:schemeClr val="accent1"/>
                    </a:lnRef>
                    <a:fillRef idx="0">
                      <a:schemeClr val="accent1"/>
                    </a:fillRef>
                    <a:effectRef idx="1">
                      <a:schemeClr val="accent1"/>
                    </a:effectRef>
                    <a:fontRef idx="minor">
                      <a:schemeClr val="tx1"/>
                    </a:fontRef>
                  </p:style>
                </p:cxnSp>
              </p:grpSp>
            </p:grpSp>
          </p:grpSp>
          <p:cxnSp>
            <p:nvCxnSpPr>
              <p:cNvPr id="84" name="Straight Connector 83"/>
              <p:cNvCxnSpPr/>
              <p:nvPr/>
            </p:nvCxnSpPr>
            <p:spPr>
              <a:xfrm>
                <a:off x="1469498" y="3441679"/>
                <a:ext cx="911822" cy="1588"/>
              </a:xfrm>
              <a:prstGeom prst="line">
                <a:avLst/>
              </a:prstGeom>
            </p:spPr>
            <p:style>
              <a:lnRef idx="2">
                <a:schemeClr val="accent1"/>
              </a:lnRef>
              <a:fillRef idx="0">
                <a:schemeClr val="accent1"/>
              </a:fillRef>
              <a:effectRef idx="1">
                <a:schemeClr val="accent1"/>
              </a:effectRef>
              <a:fontRef idx="minor">
                <a:schemeClr val="tx1"/>
              </a:fontRef>
            </p:style>
          </p:cxnSp>
        </p:grpSp>
      </p:grpSp>
      <p:grpSp>
        <p:nvGrpSpPr>
          <p:cNvPr id="109" name="Group 108"/>
          <p:cNvGrpSpPr/>
          <p:nvPr/>
        </p:nvGrpSpPr>
        <p:grpSpPr>
          <a:xfrm>
            <a:off x="2084592" y="2887612"/>
            <a:ext cx="1530130" cy="1391100"/>
            <a:chOff x="1335596" y="2062556"/>
            <a:chExt cx="1530130" cy="1391100"/>
          </a:xfrm>
        </p:grpSpPr>
        <p:grpSp>
          <p:nvGrpSpPr>
            <p:cNvPr id="89" name="Group 88"/>
            <p:cNvGrpSpPr/>
            <p:nvPr/>
          </p:nvGrpSpPr>
          <p:grpSpPr>
            <a:xfrm>
              <a:off x="1335596" y="2062556"/>
              <a:ext cx="1530130" cy="1391100"/>
              <a:chOff x="1335596" y="2062556"/>
              <a:chExt cx="1530130" cy="1391100"/>
            </a:xfrm>
          </p:grpSpPr>
          <p:grpSp>
            <p:nvGrpSpPr>
              <p:cNvPr id="81" name="Group 80"/>
              <p:cNvGrpSpPr/>
              <p:nvPr/>
            </p:nvGrpSpPr>
            <p:grpSpPr>
              <a:xfrm>
                <a:off x="1335596" y="2062556"/>
                <a:ext cx="1530130" cy="597484"/>
                <a:chOff x="1335596" y="2062556"/>
                <a:chExt cx="1530130" cy="597484"/>
              </a:xfrm>
            </p:grpSpPr>
            <p:sp>
              <p:nvSpPr>
                <p:cNvPr id="19" name="Oval 18"/>
                <p:cNvSpPr/>
                <p:nvPr/>
              </p:nvSpPr>
              <p:spPr>
                <a:xfrm>
                  <a:off x="1682958" y="2388638"/>
                  <a:ext cx="54276" cy="217111"/>
                </a:xfrm>
                <a:prstGeom prst="ellipse">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5" name="Group 74"/>
                <p:cNvGrpSpPr/>
                <p:nvPr/>
              </p:nvGrpSpPr>
              <p:grpSpPr>
                <a:xfrm>
                  <a:off x="1335596" y="2062556"/>
                  <a:ext cx="1530130" cy="597484"/>
                  <a:chOff x="163254" y="-499356"/>
                  <a:chExt cx="1530130" cy="597484"/>
                </a:xfrm>
              </p:grpSpPr>
              <p:sp>
                <p:nvSpPr>
                  <p:cNvPr id="23" name="Freeform 22"/>
                  <p:cNvSpPr/>
                  <p:nvPr/>
                </p:nvSpPr>
                <p:spPr>
                  <a:xfrm flipV="1">
                    <a:off x="673441" y="-182308"/>
                    <a:ext cx="944386" cy="280436"/>
                  </a:xfrm>
                  <a:custGeom>
                    <a:avLst/>
                    <a:gdLst>
                      <a:gd name="connsiteX0" fmla="*/ 0 w 944386"/>
                      <a:gd name="connsiteY0" fmla="*/ 269580 h 280436"/>
                      <a:gd name="connsiteX1" fmla="*/ 792416 w 944386"/>
                      <a:gd name="connsiteY1" fmla="*/ 19902 h 280436"/>
                      <a:gd name="connsiteX2" fmla="*/ 911822 w 944386"/>
                      <a:gd name="connsiteY2" fmla="*/ 150169 h 280436"/>
                      <a:gd name="connsiteX3" fmla="*/ 933532 w 944386"/>
                      <a:gd name="connsiteY3" fmla="*/ 280436 h 280436"/>
                    </a:gdLst>
                    <a:ahLst/>
                    <a:cxnLst>
                      <a:cxn ang="0">
                        <a:pos x="connsiteX0" y="connsiteY0"/>
                      </a:cxn>
                      <a:cxn ang="0">
                        <a:pos x="connsiteX1" y="connsiteY1"/>
                      </a:cxn>
                      <a:cxn ang="0">
                        <a:pos x="connsiteX2" y="connsiteY2"/>
                      </a:cxn>
                      <a:cxn ang="0">
                        <a:pos x="connsiteX3" y="connsiteY3"/>
                      </a:cxn>
                    </a:cxnLst>
                    <a:rect l="l" t="t" r="r" b="b"/>
                    <a:pathLst>
                      <a:path w="944386" h="280436">
                        <a:moveTo>
                          <a:pt x="0" y="269580"/>
                        </a:moveTo>
                        <a:cubicBezTo>
                          <a:pt x="320223" y="154692"/>
                          <a:pt x="640446" y="39804"/>
                          <a:pt x="792416" y="19902"/>
                        </a:cubicBezTo>
                        <a:cubicBezTo>
                          <a:pt x="944386" y="0"/>
                          <a:pt x="888303" y="106747"/>
                          <a:pt x="911822" y="150169"/>
                        </a:cubicBezTo>
                        <a:cubicBezTo>
                          <a:pt x="935341" y="193591"/>
                          <a:pt x="933532" y="280436"/>
                          <a:pt x="933532" y="280436"/>
                        </a:cubicBezTo>
                      </a:path>
                    </a:pathLst>
                  </a:cu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5" name="Group 24"/>
                  <p:cNvGrpSpPr/>
                  <p:nvPr/>
                </p:nvGrpSpPr>
                <p:grpSpPr>
                  <a:xfrm>
                    <a:off x="163254" y="-488083"/>
                    <a:ext cx="455912" cy="217111"/>
                    <a:chOff x="-130261" y="-499355"/>
                    <a:chExt cx="455912" cy="217111"/>
                  </a:xfrm>
                </p:grpSpPr>
                <p:sp>
                  <p:nvSpPr>
                    <p:cNvPr id="26" name="Oval 25"/>
                    <p:cNvSpPr/>
                    <p:nvPr/>
                  </p:nvSpPr>
                  <p:spPr>
                    <a:xfrm>
                      <a:off x="260520" y="-499355"/>
                      <a:ext cx="65131" cy="2171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Freeform 26"/>
                    <p:cNvSpPr/>
                    <p:nvPr/>
                  </p:nvSpPr>
                  <p:spPr>
                    <a:xfrm>
                      <a:off x="54275" y="-477644"/>
                      <a:ext cx="227955" cy="141122"/>
                    </a:xfrm>
                    <a:custGeom>
                      <a:avLst/>
                      <a:gdLst>
                        <a:gd name="connsiteX0" fmla="*/ 217100 w 227955"/>
                        <a:gd name="connsiteY0" fmla="*/ 0 h 141122"/>
                        <a:gd name="connsiteX1" fmla="*/ 32565 w 227955"/>
                        <a:gd name="connsiteY1" fmla="*/ 21711 h 141122"/>
                        <a:gd name="connsiteX2" fmla="*/ 32565 w 227955"/>
                        <a:gd name="connsiteY2" fmla="*/ 119411 h 141122"/>
                        <a:gd name="connsiteX3" fmla="*/ 227955 w 227955"/>
                        <a:gd name="connsiteY3" fmla="*/ 141122 h 141122"/>
                        <a:gd name="connsiteX4" fmla="*/ 227955 w 227955"/>
                        <a:gd name="connsiteY4" fmla="*/ 141122 h 141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955" h="141122">
                          <a:moveTo>
                            <a:pt x="217100" y="0"/>
                          </a:moveTo>
                          <a:cubicBezTo>
                            <a:pt x="140210" y="904"/>
                            <a:pt x="63321" y="1809"/>
                            <a:pt x="32565" y="21711"/>
                          </a:cubicBezTo>
                          <a:cubicBezTo>
                            <a:pt x="1809" y="41613"/>
                            <a:pt x="0" y="99509"/>
                            <a:pt x="32565" y="119411"/>
                          </a:cubicBezTo>
                          <a:cubicBezTo>
                            <a:pt x="65130" y="139313"/>
                            <a:pt x="227955" y="141122"/>
                            <a:pt x="227955" y="141122"/>
                          </a:cubicBezTo>
                          <a:lnTo>
                            <a:pt x="227955" y="141122"/>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8" name="Straight Connector 27"/>
                    <p:cNvCxnSpPr/>
                    <p:nvPr/>
                  </p:nvCxnSpPr>
                  <p:spPr>
                    <a:xfrm>
                      <a:off x="-130261" y="-423369"/>
                      <a:ext cx="184536" cy="10856"/>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74" name="Group 73"/>
                  <p:cNvGrpSpPr/>
                  <p:nvPr/>
                </p:nvGrpSpPr>
                <p:grpSpPr>
                  <a:xfrm>
                    <a:off x="1443724" y="-499356"/>
                    <a:ext cx="249660" cy="206675"/>
                    <a:chOff x="1443724" y="-499356"/>
                    <a:chExt cx="249660" cy="206675"/>
                  </a:xfrm>
                </p:grpSpPr>
                <p:cxnSp>
                  <p:nvCxnSpPr>
                    <p:cNvPr id="49" name="Straight Connector 48"/>
                    <p:cNvCxnSpPr/>
                    <p:nvPr/>
                  </p:nvCxnSpPr>
                  <p:spPr bwMode="auto">
                    <a:xfrm rot="5400000">
                      <a:off x="1443719" y="-455925"/>
                      <a:ext cx="119411" cy="119401"/>
                    </a:xfrm>
                    <a:prstGeom prst="line">
                      <a:avLst/>
                    </a:prstGeom>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bwMode="auto">
                    <a:xfrm rot="10800000" flipV="1">
                      <a:off x="1476288" y="-499356"/>
                      <a:ext cx="217096" cy="195818"/>
                    </a:xfrm>
                    <a:prstGeom prst="line">
                      <a:avLst/>
                    </a:prstGeom>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bwMode="auto">
                    <a:xfrm rot="5400000">
                      <a:off x="1431121" y="-478960"/>
                      <a:ext cx="206675" cy="165883"/>
                    </a:xfrm>
                    <a:prstGeom prst="line">
                      <a:avLst/>
                    </a:prstGeom>
                  </p:spPr>
                  <p:style>
                    <a:lnRef idx="2">
                      <a:schemeClr val="accent1"/>
                    </a:lnRef>
                    <a:fillRef idx="0">
                      <a:schemeClr val="accent1"/>
                    </a:fillRef>
                    <a:effectRef idx="1">
                      <a:schemeClr val="accent1"/>
                    </a:effectRef>
                    <a:fontRef idx="minor">
                      <a:schemeClr val="tx1"/>
                    </a:fontRef>
                  </p:style>
                </p:cxnSp>
              </p:grpSp>
            </p:grpSp>
          </p:grpSp>
          <p:cxnSp>
            <p:nvCxnSpPr>
              <p:cNvPr id="83" name="Straight Connector 82"/>
              <p:cNvCxnSpPr/>
              <p:nvPr/>
            </p:nvCxnSpPr>
            <p:spPr>
              <a:xfrm>
                <a:off x="1465428" y="3452068"/>
                <a:ext cx="911822"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rot="16200000" flipH="1">
                <a:off x="1834495" y="3354367"/>
                <a:ext cx="162833" cy="10855"/>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94" name="Group 93"/>
            <p:cNvGrpSpPr/>
            <p:nvPr/>
          </p:nvGrpSpPr>
          <p:grpSpPr>
            <a:xfrm>
              <a:off x="1538254" y="2185337"/>
              <a:ext cx="1146775" cy="794496"/>
              <a:chOff x="3426598" y="2250048"/>
              <a:chExt cx="1146775" cy="794496"/>
            </a:xfrm>
          </p:grpSpPr>
          <p:sp>
            <p:nvSpPr>
              <p:cNvPr id="95" name="Freeform 94"/>
              <p:cNvSpPr/>
              <p:nvPr/>
            </p:nvSpPr>
            <p:spPr>
              <a:xfrm>
                <a:off x="3426598" y="2596307"/>
                <a:ext cx="803275" cy="39211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nvGrpSpPr>
              <p:cNvPr id="96" name="Group 95"/>
              <p:cNvGrpSpPr/>
              <p:nvPr/>
            </p:nvGrpSpPr>
            <p:grpSpPr>
              <a:xfrm>
                <a:off x="3566855" y="2250048"/>
                <a:ext cx="1006518" cy="794496"/>
                <a:chOff x="3577710" y="2250048"/>
                <a:chExt cx="1006518" cy="794496"/>
              </a:xfrm>
            </p:grpSpPr>
            <p:sp>
              <p:nvSpPr>
                <p:cNvPr id="97" name="Freeform 96"/>
                <p:cNvSpPr/>
                <p:nvPr/>
              </p:nvSpPr>
              <p:spPr bwMode="auto">
                <a:xfrm>
                  <a:off x="4252440" y="2250048"/>
                  <a:ext cx="331788" cy="446087"/>
                </a:xfrm>
                <a:custGeom>
                  <a:avLst/>
                  <a:gdLst>
                    <a:gd name="connsiteX0" fmla="*/ 327926 w 381799"/>
                    <a:gd name="connsiteY0" fmla="*/ 29830 h 541151"/>
                    <a:gd name="connsiteX1" fmla="*/ 270204 w 381799"/>
                    <a:gd name="connsiteY1" fmla="*/ 49074 h 541151"/>
                    <a:gd name="connsiteX2" fmla="*/ 193243 w 381799"/>
                    <a:gd name="connsiteY2" fmla="*/ 183780 h 541151"/>
                    <a:gd name="connsiteX3" fmla="*/ 135522 w 381799"/>
                    <a:gd name="connsiteY3" fmla="*/ 203024 h 541151"/>
                    <a:gd name="connsiteX4" fmla="*/ 839 w 381799"/>
                    <a:gd name="connsiteY4" fmla="*/ 299243 h 541151"/>
                    <a:gd name="connsiteX5" fmla="*/ 20079 w 381799"/>
                    <a:gd name="connsiteY5" fmla="*/ 376218 h 541151"/>
                    <a:gd name="connsiteX6" fmla="*/ 135522 w 381799"/>
                    <a:gd name="connsiteY6" fmla="*/ 414706 h 541151"/>
                    <a:gd name="connsiteX7" fmla="*/ 231724 w 381799"/>
                    <a:gd name="connsiteY7" fmla="*/ 453193 h 541151"/>
                    <a:gd name="connsiteX8" fmla="*/ 270204 w 381799"/>
                    <a:gd name="connsiteY8" fmla="*/ 337731 h 541151"/>
                    <a:gd name="connsiteX9" fmla="*/ 289445 w 381799"/>
                    <a:gd name="connsiteY9" fmla="*/ 260755 h 541151"/>
                    <a:gd name="connsiteX10" fmla="*/ 308685 w 381799"/>
                    <a:gd name="connsiteY10" fmla="*/ 164537 h 541151"/>
                    <a:gd name="connsiteX11" fmla="*/ 327926 w 381799"/>
                    <a:gd name="connsiteY11" fmla="*/ 29830 h 54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1799" h="541151">
                      <a:moveTo>
                        <a:pt x="327926" y="29830"/>
                      </a:moveTo>
                      <a:cubicBezTo>
                        <a:pt x="321513" y="10586"/>
                        <a:pt x="286040" y="36403"/>
                        <a:pt x="270204" y="49074"/>
                      </a:cubicBezTo>
                      <a:cubicBezTo>
                        <a:pt x="209386" y="97737"/>
                        <a:pt x="250039" y="126974"/>
                        <a:pt x="193243" y="183780"/>
                      </a:cubicBezTo>
                      <a:cubicBezTo>
                        <a:pt x="178903" y="198122"/>
                        <a:pt x="153662" y="193953"/>
                        <a:pt x="135522" y="203024"/>
                      </a:cubicBezTo>
                      <a:cubicBezTo>
                        <a:pt x="107386" y="217094"/>
                        <a:pt x="18271" y="286167"/>
                        <a:pt x="839" y="299243"/>
                      </a:cubicBezTo>
                      <a:cubicBezTo>
                        <a:pt x="7252" y="324901"/>
                        <a:pt x="0" y="359004"/>
                        <a:pt x="20079" y="376218"/>
                      </a:cubicBezTo>
                      <a:cubicBezTo>
                        <a:pt x="50875" y="402619"/>
                        <a:pt x="135522" y="414706"/>
                        <a:pt x="135522" y="414706"/>
                      </a:cubicBezTo>
                      <a:cubicBezTo>
                        <a:pt x="146814" y="448590"/>
                        <a:pt x="156344" y="541151"/>
                        <a:pt x="231724" y="453193"/>
                      </a:cubicBezTo>
                      <a:cubicBezTo>
                        <a:pt x="258123" y="422389"/>
                        <a:pt x="260366" y="377089"/>
                        <a:pt x="270204" y="337731"/>
                      </a:cubicBezTo>
                      <a:cubicBezTo>
                        <a:pt x="276618" y="312072"/>
                        <a:pt x="283709" y="286574"/>
                        <a:pt x="289445" y="260755"/>
                      </a:cubicBezTo>
                      <a:cubicBezTo>
                        <a:pt x="296539" y="228826"/>
                        <a:pt x="295403" y="194426"/>
                        <a:pt x="308685" y="164537"/>
                      </a:cubicBezTo>
                      <a:cubicBezTo>
                        <a:pt x="381799" y="0"/>
                        <a:pt x="334339" y="49074"/>
                        <a:pt x="327926" y="29830"/>
                      </a:cubicBezTo>
                      <a:close/>
                    </a:path>
                  </a:pathLst>
                </a:cu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8" name="Freeform 97"/>
                <p:cNvSpPr/>
                <p:nvPr/>
              </p:nvSpPr>
              <p:spPr>
                <a:xfrm>
                  <a:off x="3596245" y="2641646"/>
                  <a:ext cx="801688" cy="39211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99" name="Freeform 98"/>
                <p:cNvSpPr/>
                <p:nvPr/>
              </p:nvSpPr>
              <p:spPr>
                <a:xfrm>
                  <a:off x="3614008" y="2541589"/>
                  <a:ext cx="801687" cy="39211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00" name="Freeform 99"/>
                <p:cNvSpPr/>
                <p:nvPr/>
              </p:nvSpPr>
              <p:spPr>
                <a:xfrm>
                  <a:off x="3577710" y="2652431"/>
                  <a:ext cx="801688" cy="39211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grpSp>
      </p:grpSp>
      <p:grpSp>
        <p:nvGrpSpPr>
          <p:cNvPr id="110" name="Group 109"/>
          <p:cNvGrpSpPr/>
          <p:nvPr/>
        </p:nvGrpSpPr>
        <p:grpSpPr>
          <a:xfrm>
            <a:off x="1933052" y="2301837"/>
            <a:ext cx="1627393" cy="1977721"/>
            <a:chOff x="1184057" y="1476780"/>
            <a:chExt cx="1627393" cy="1977721"/>
          </a:xfrm>
        </p:grpSpPr>
        <p:grpSp>
          <p:nvGrpSpPr>
            <p:cNvPr id="91" name="Group 90"/>
            <p:cNvGrpSpPr/>
            <p:nvPr/>
          </p:nvGrpSpPr>
          <p:grpSpPr>
            <a:xfrm>
              <a:off x="1184057" y="1476780"/>
              <a:ext cx="1627393" cy="1977721"/>
              <a:chOff x="1184057" y="1476780"/>
              <a:chExt cx="1627393" cy="1977721"/>
            </a:xfrm>
          </p:grpSpPr>
          <p:grpSp>
            <p:nvGrpSpPr>
              <p:cNvPr id="79" name="Group 78"/>
              <p:cNvGrpSpPr/>
              <p:nvPr/>
            </p:nvGrpSpPr>
            <p:grpSpPr>
              <a:xfrm>
                <a:off x="1184057" y="1476780"/>
                <a:ext cx="1627393" cy="1161538"/>
                <a:chOff x="1151492" y="1498491"/>
                <a:chExt cx="1627393" cy="1161538"/>
              </a:xfrm>
            </p:grpSpPr>
            <p:grpSp>
              <p:nvGrpSpPr>
                <p:cNvPr id="78" name="Group 77"/>
                <p:cNvGrpSpPr/>
                <p:nvPr/>
              </p:nvGrpSpPr>
              <p:grpSpPr>
                <a:xfrm>
                  <a:off x="1151492" y="1498491"/>
                  <a:ext cx="1627393" cy="846310"/>
                  <a:chOff x="1151492" y="1498491"/>
                  <a:chExt cx="1627393" cy="846310"/>
                </a:xfrm>
              </p:grpSpPr>
              <p:sp>
                <p:nvSpPr>
                  <p:cNvPr id="18" name="Oval 17"/>
                  <p:cNvSpPr/>
                  <p:nvPr/>
                </p:nvSpPr>
                <p:spPr>
                  <a:xfrm>
                    <a:off x="1606973" y="2117253"/>
                    <a:ext cx="65131" cy="21711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6" name="Group 75"/>
                  <p:cNvGrpSpPr/>
                  <p:nvPr/>
                </p:nvGrpSpPr>
                <p:grpSpPr>
                  <a:xfrm>
                    <a:off x="1151492" y="1498491"/>
                    <a:ext cx="1627393" cy="846310"/>
                    <a:chOff x="1151492" y="1498491"/>
                    <a:chExt cx="1627393" cy="846310"/>
                  </a:xfrm>
                </p:grpSpPr>
                <p:sp>
                  <p:nvSpPr>
                    <p:cNvPr id="22" name="Freeform 21"/>
                    <p:cNvSpPr/>
                    <p:nvPr/>
                  </p:nvSpPr>
                  <p:spPr>
                    <a:xfrm>
                      <a:off x="1834499" y="2064365"/>
                      <a:ext cx="944386" cy="280436"/>
                    </a:xfrm>
                    <a:custGeom>
                      <a:avLst/>
                      <a:gdLst>
                        <a:gd name="connsiteX0" fmla="*/ 0 w 944386"/>
                        <a:gd name="connsiteY0" fmla="*/ 269580 h 280436"/>
                        <a:gd name="connsiteX1" fmla="*/ 792416 w 944386"/>
                        <a:gd name="connsiteY1" fmla="*/ 19902 h 280436"/>
                        <a:gd name="connsiteX2" fmla="*/ 911822 w 944386"/>
                        <a:gd name="connsiteY2" fmla="*/ 150169 h 280436"/>
                        <a:gd name="connsiteX3" fmla="*/ 933532 w 944386"/>
                        <a:gd name="connsiteY3" fmla="*/ 280436 h 280436"/>
                      </a:gdLst>
                      <a:ahLst/>
                      <a:cxnLst>
                        <a:cxn ang="0">
                          <a:pos x="connsiteX0" y="connsiteY0"/>
                        </a:cxn>
                        <a:cxn ang="0">
                          <a:pos x="connsiteX1" y="connsiteY1"/>
                        </a:cxn>
                        <a:cxn ang="0">
                          <a:pos x="connsiteX2" y="connsiteY2"/>
                        </a:cxn>
                        <a:cxn ang="0">
                          <a:pos x="connsiteX3" y="connsiteY3"/>
                        </a:cxn>
                      </a:cxnLst>
                      <a:rect l="l" t="t" r="r" b="b"/>
                      <a:pathLst>
                        <a:path w="944386" h="280436">
                          <a:moveTo>
                            <a:pt x="0" y="269580"/>
                          </a:moveTo>
                          <a:cubicBezTo>
                            <a:pt x="320223" y="154692"/>
                            <a:pt x="640446" y="39804"/>
                            <a:pt x="792416" y="19902"/>
                          </a:cubicBezTo>
                          <a:cubicBezTo>
                            <a:pt x="944386" y="0"/>
                            <a:pt x="888303" y="106747"/>
                            <a:pt x="911822" y="150169"/>
                          </a:cubicBezTo>
                          <a:cubicBezTo>
                            <a:pt x="935341" y="193591"/>
                            <a:pt x="933532" y="280436"/>
                            <a:pt x="933532" y="280436"/>
                          </a:cubicBezTo>
                        </a:path>
                      </a:pathLst>
                    </a:cu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9" name="Group 28"/>
                    <p:cNvGrpSpPr/>
                    <p:nvPr/>
                  </p:nvGrpSpPr>
                  <p:grpSpPr>
                    <a:xfrm>
                      <a:off x="1151492" y="2085101"/>
                      <a:ext cx="434202" cy="217111"/>
                      <a:chOff x="1845352" y="2084269"/>
                      <a:chExt cx="434202" cy="217111"/>
                    </a:xfrm>
                  </p:grpSpPr>
                  <p:sp>
                    <p:nvSpPr>
                      <p:cNvPr id="30" name="Oval 29"/>
                      <p:cNvSpPr/>
                      <p:nvPr/>
                    </p:nvSpPr>
                    <p:spPr>
                      <a:xfrm>
                        <a:off x="2214423" y="2084269"/>
                        <a:ext cx="65131" cy="2171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Freeform 30"/>
                      <p:cNvSpPr/>
                      <p:nvPr/>
                    </p:nvSpPr>
                    <p:spPr>
                      <a:xfrm>
                        <a:off x="2029888" y="2116836"/>
                        <a:ext cx="227955" cy="141122"/>
                      </a:xfrm>
                      <a:custGeom>
                        <a:avLst/>
                        <a:gdLst>
                          <a:gd name="connsiteX0" fmla="*/ 217100 w 227955"/>
                          <a:gd name="connsiteY0" fmla="*/ 0 h 141122"/>
                          <a:gd name="connsiteX1" fmla="*/ 32565 w 227955"/>
                          <a:gd name="connsiteY1" fmla="*/ 21711 h 141122"/>
                          <a:gd name="connsiteX2" fmla="*/ 32565 w 227955"/>
                          <a:gd name="connsiteY2" fmla="*/ 119411 h 141122"/>
                          <a:gd name="connsiteX3" fmla="*/ 227955 w 227955"/>
                          <a:gd name="connsiteY3" fmla="*/ 141122 h 141122"/>
                          <a:gd name="connsiteX4" fmla="*/ 227955 w 227955"/>
                          <a:gd name="connsiteY4" fmla="*/ 141122 h 141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955" h="141122">
                            <a:moveTo>
                              <a:pt x="217100" y="0"/>
                            </a:moveTo>
                            <a:cubicBezTo>
                              <a:pt x="140210" y="904"/>
                              <a:pt x="63321" y="1809"/>
                              <a:pt x="32565" y="21711"/>
                            </a:cubicBezTo>
                            <a:cubicBezTo>
                              <a:pt x="1809" y="41613"/>
                              <a:pt x="0" y="99509"/>
                              <a:pt x="32565" y="119411"/>
                            </a:cubicBezTo>
                            <a:cubicBezTo>
                              <a:pt x="65130" y="139313"/>
                              <a:pt x="227955" y="141122"/>
                              <a:pt x="227955" y="141122"/>
                            </a:cubicBezTo>
                            <a:lnTo>
                              <a:pt x="227955" y="141122"/>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32" name="Straight Connector 31"/>
                      <p:cNvCxnSpPr/>
                      <p:nvPr/>
                    </p:nvCxnSpPr>
                    <p:spPr>
                      <a:xfrm>
                        <a:off x="1845352" y="2171111"/>
                        <a:ext cx="184536" cy="10856"/>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61" name="Group 60"/>
                    <p:cNvGrpSpPr/>
                    <p:nvPr/>
                  </p:nvGrpSpPr>
                  <p:grpSpPr>
                    <a:xfrm>
                      <a:off x="2518796" y="1498491"/>
                      <a:ext cx="162826" cy="282664"/>
                      <a:chOff x="3280792" y="1422080"/>
                      <a:chExt cx="169992" cy="282664"/>
                    </a:xfrm>
                  </p:grpSpPr>
                  <p:cxnSp>
                    <p:nvCxnSpPr>
                      <p:cNvPr id="62" name="Straight Connector 61"/>
                      <p:cNvCxnSpPr/>
                      <p:nvPr/>
                    </p:nvCxnSpPr>
                    <p:spPr bwMode="auto">
                      <a:xfrm rot="16200000" flipH="1">
                        <a:off x="3252196" y="1602650"/>
                        <a:ext cx="130685" cy="73494"/>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bwMode="auto">
                      <a:xfrm rot="16200000" flipH="1">
                        <a:off x="3251593" y="1505552"/>
                        <a:ext cx="282664" cy="115719"/>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bwMode="auto">
                      <a:xfrm rot="16200000" flipH="1">
                        <a:off x="3260377" y="1540192"/>
                        <a:ext cx="206673" cy="122425"/>
                      </a:xfrm>
                      <a:prstGeom prst="line">
                        <a:avLst/>
                      </a:prstGeom>
                    </p:spPr>
                    <p:style>
                      <a:lnRef idx="2">
                        <a:schemeClr val="accent1"/>
                      </a:lnRef>
                      <a:fillRef idx="0">
                        <a:schemeClr val="accent1"/>
                      </a:fillRef>
                      <a:effectRef idx="1">
                        <a:schemeClr val="accent1"/>
                      </a:effectRef>
                      <a:fontRef idx="minor">
                        <a:schemeClr val="tx1"/>
                      </a:fontRef>
                    </p:style>
                  </p:cxnSp>
                </p:grpSp>
              </p:grpSp>
            </p:grpSp>
            <p:sp>
              <p:nvSpPr>
                <p:cNvPr id="77" name="Oval 76"/>
                <p:cNvSpPr/>
                <p:nvPr/>
              </p:nvSpPr>
              <p:spPr>
                <a:xfrm>
                  <a:off x="1639538" y="2442918"/>
                  <a:ext cx="54276" cy="217111"/>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85" name="Straight Connector 84"/>
              <p:cNvCxnSpPr/>
              <p:nvPr/>
            </p:nvCxnSpPr>
            <p:spPr>
              <a:xfrm>
                <a:off x="1487998" y="3452913"/>
                <a:ext cx="911822"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01" name="Group 100"/>
            <p:cNvGrpSpPr/>
            <p:nvPr/>
          </p:nvGrpSpPr>
          <p:grpSpPr>
            <a:xfrm>
              <a:off x="1758514" y="1708115"/>
              <a:ext cx="981220" cy="1429142"/>
              <a:chOff x="3494458" y="1620426"/>
              <a:chExt cx="981220" cy="1429142"/>
            </a:xfrm>
          </p:grpSpPr>
          <p:sp>
            <p:nvSpPr>
              <p:cNvPr id="102" name="Freeform 101"/>
              <p:cNvSpPr/>
              <p:nvPr/>
            </p:nvSpPr>
            <p:spPr>
              <a:xfrm>
                <a:off x="3516168" y="1944974"/>
                <a:ext cx="659430" cy="898338"/>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nvGrpSpPr>
              <p:cNvPr id="103" name="Group 102"/>
              <p:cNvGrpSpPr/>
              <p:nvPr/>
            </p:nvGrpSpPr>
            <p:grpSpPr>
              <a:xfrm>
                <a:off x="3494458" y="1620426"/>
                <a:ext cx="981220" cy="1429142"/>
                <a:chOff x="3505313" y="1620426"/>
                <a:chExt cx="981220" cy="1429142"/>
              </a:xfrm>
            </p:grpSpPr>
            <p:sp>
              <p:nvSpPr>
                <p:cNvPr id="104" name="Freeform 103"/>
                <p:cNvSpPr/>
                <p:nvPr/>
              </p:nvSpPr>
              <p:spPr bwMode="auto">
                <a:xfrm>
                  <a:off x="4154745" y="1620426"/>
                  <a:ext cx="331788" cy="446087"/>
                </a:xfrm>
                <a:custGeom>
                  <a:avLst/>
                  <a:gdLst>
                    <a:gd name="connsiteX0" fmla="*/ 327926 w 381799"/>
                    <a:gd name="connsiteY0" fmla="*/ 29830 h 541151"/>
                    <a:gd name="connsiteX1" fmla="*/ 270204 w 381799"/>
                    <a:gd name="connsiteY1" fmla="*/ 49074 h 541151"/>
                    <a:gd name="connsiteX2" fmla="*/ 193243 w 381799"/>
                    <a:gd name="connsiteY2" fmla="*/ 183780 h 541151"/>
                    <a:gd name="connsiteX3" fmla="*/ 135522 w 381799"/>
                    <a:gd name="connsiteY3" fmla="*/ 203024 h 541151"/>
                    <a:gd name="connsiteX4" fmla="*/ 839 w 381799"/>
                    <a:gd name="connsiteY4" fmla="*/ 299243 h 541151"/>
                    <a:gd name="connsiteX5" fmla="*/ 20079 w 381799"/>
                    <a:gd name="connsiteY5" fmla="*/ 376218 h 541151"/>
                    <a:gd name="connsiteX6" fmla="*/ 135522 w 381799"/>
                    <a:gd name="connsiteY6" fmla="*/ 414706 h 541151"/>
                    <a:gd name="connsiteX7" fmla="*/ 231724 w 381799"/>
                    <a:gd name="connsiteY7" fmla="*/ 453193 h 541151"/>
                    <a:gd name="connsiteX8" fmla="*/ 270204 w 381799"/>
                    <a:gd name="connsiteY8" fmla="*/ 337731 h 541151"/>
                    <a:gd name="connsiteX9" fmla="*/ 289445 w 381799"/>
                    <a:gd name="connsiteY9" fmla="*/ 260755 h 541151"/>
                    <a:gd name="connsiteX10" fmla="*/ 308685 w 381799"/>
                    <a:gd name="connsiteY10" fmla="*/ 164537 h 541151"/>
                    <a:gd name="connsiteX11" fmla="*/ 327926 w 381799"/>
                    <a:gd name="connsiteY11" fmla="*/ 29830 h 54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1799" h="541151">
                      <a:moveTo>
                        <a:pt x="327926" y="29830"/>
                      </a:moveTo>
                      <a:cubicBezTo>
                        <a:pt x="321513" y="10586"/>
                        <a:pt x="286040" y="36403"/>
                        <a:pt x="270204" y="49074"/>
                      </a:cubicBezTo>
                      <a:cubicBezTo>
                        <a:pt x="209386" y="97737"/>
                        <a:pt x="250039" y="126974"/>
                        <a:pt x="193243" y="183780"/>
                      </a:cubicBezTo>
                      <a:cubicBezTo>
                        <a:pt x="178903" y="198122"/>
                        <a:pt x="153662" y="193953"/>
                        <a:pt x="135522" y="203024"/>
                      </a:cubicBezTo>
                      <a:cubicBezTo>
                        <a:pt x="107386" y="217094"/>
                        <a:pt x="18271" y="286167"/>
                        <a:pt x="839" y="299243"/>
                      </a:cubicBezTo>
                      <a:cubicBezTo>
                        <a:pt x="7252" y="324901"/>
                        <a:pt x="0" y="359004"/>
                        <a:pt x="20079" y="376218"/>
                      </a:cubicBezTo>
                      <a:cubicBezTo>
                        <a:pt x="50875" y="402619"/>
                        <a:pt x="135522" y="414706"/>
                        <a:pt x="135522" y="414706"/>
                      </a:cubicBezTo>
                      <a:cubicBezTo>
                        <a:pt x="146814" y="448590"/>
                        <a:pt x="156344" y="541151"/>
                        <a:pt x="231724" y="453193"/>
                      </a:cubicBezTo>
                      <a:cubicBezTo>
                        <a:pt x="258123" y="422389"/>
                        <a:pt x="260366" y="377089"/>
                        <a:pt x="270204" y="337731"/>
                      </a:cubicBezTo>
                      <a:cubicBezTo>
                        <a:pt x="276618" y="312072"/>
                        <a:pt x="283709" y="286574"/>
                        <a:pt x="289445" y="260755"/>
                      </a:cubicBezTo>
                      <a:cubicBezTo>
                        <a:pt x="296539" y="228826"/>
                        <a:pt x="295403" y="194426"/>
                        <a:pt x="308685" y="164537"/>
                      </a:cubicBezTo>
                      <a:cubicBezTo>
                        <a:pt x="381799" y="0"/>
                        <a:pt x="334339" y="49074"/>
                        <a:pt x="327926" y="29830"/>
                      </a:cubicBezTo>
                      <a:close/>
                    </a:path>
                  </a:pathLst>
                </a:cu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5" name="Freeform 104"/>
                <p:cNvSpPr/>
                <p:nvPr/>
              </p:nvSpPr>
              <p:spPr>
                <a:xfrm>
                  <a:off x="3668138" y="1990313"/>
                  <a:ext cx="675520" cy="983266"/>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06" name="Freeform 105"/>
                <p:cNvSpPr/>
                <p:nvPr/>
              </p:nvSpPr>
              <p:spPr>
                <a:xfrm>
                  <a:off x="3505313" y="1901110"/>
                  <a:ext cx="704137" cy="1105036"/>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07" name="Freeform 106"/>
                <p:cNvSpPr/>
                <p:nvPr/>
              </p:nvSpPr>
              <p:spPr>
                <a:xfrm>
                  <a:off x="3559588" y="1979385"/>
                  <a:ext cx="711260" cy="107018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11"/>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09"/>
                                        </p:tgtEl>
                                        <p:attrNameLst>
                                          <p:attrName>style.visibility</p:attrName>
                                        </p:attrNameLst>
                                      </p:cBhvr>
                                      <p:to>
                                        <p:strVal val="visible"/>
                                      </p:to>
                                    </p:set>
                                  </p:childTnLst>
                                </p:cTn>
                              </p:par>
                              <p:par>
                                <p:cTn id="9" presetID="1" presetClass="exit" presetSubtype="0" fill="hold" nodeType="withEffect">
                                  <p:stCondLst>
                                    <p:cond delay="500"/>
                                  </p:stCondLst>
                                  <p:childTnLst>
                                    <p:set>
                                      <p:cBhvr>
                                        <p:cTn id="10" dur="1" fill="hold">
                                          <p:stCondLst>
                                            <p:cond delay="0"/>
                                          </p:stCondLst>
                                        </p:cTn>
                                        <p:tgtEl>
                                          <p:spTgt spid="109"/>
                                        </p:tgtEl>
                                        <p:attrNameLst>
                                          <p:attrName>style.visibility</p:attrName>
                                        </p:attrNameLst>
                                      </p:cBhvr>
                                      <p:to>
                                        <p:strVal val="hidden"/>
                                      </p:to>
                                    </p:set>
                                  </p:childTnLst>
                                </p:cTn>
                              </p:par>
                              <p:par>
                                <p:cTn id="11" presetID="1" presetClass="entr" presetSubtype="0" fill="hold" nodeType="withEffect">
                                  <p:stCondLst>
                                    <p:cond delay="500"/>
                                  </p:stCondLst>
                                  <p:childTnLst>
                                    <p:set>
                                      <p:cBhvr>
                                        <p:cTn id="12" dur="1" fill="hold">
                                          <p:stCondLst>
                                            <p:cond delay="0"/>
                                          </p:stCondLst>
                                        </p:cTn>
                                        <p:tgtEl>
                                          <p:spTgt spid="111"/>
                                        </p:tgtEl>
                                        <p:attrNameLst>
                                          <p:attrName>style.visibility</p:attrName>
                                        </p:attrNameLst>
                                      </p:cBhvr>
                                      <p:to>
                                        <p:strVal val="visible"/>
                                      </p:to>
                                    </p:set>
                                  </p:childTnLst>
                                </p:cTn>
                              </p:par>
                              <p:par>
                                <p:cTn id="13" presetID="1" presetClass="exit" presetSubtype="0" fill="hold" nodeType="withEffect">
                                  <p:stCondLst>
                                    <p:cond delay="1000"/>
                                  </p:stCondLst>
                                  <p:childTnLst>
                                    <p:set>
                                      <p:cBhvr>
                                        <p:cTn id="14" dur="1" fill="hold">
                                          <p:stCondLst>
                                            <p:cond delay="0"/>
                                          </p:stCondLst>
                                        </p:cTn>
                                        <p:tgtEl>
                                          <p:spTgt spid="111"/>
                                        </p:tgtEl>
                                        <p:attrNameLst>
                                          <p:attrName>style.visibility</p:attrName>
                                        </p:attrNameLst>
                                      </p:cBhvr>
                                      <p:to>
                                        <p:strVal val="hidden"/>
                                      </p:to>
                                    </p:set>
                                  </p:childTnLst>
                                </p:cTn>
                              </p:par>
                              <p:par>
                                <p:cTn id="15" presetID="1" presetClass="entr" presetSubtype="0" fill="hold" nodeType="withEffect">
                                  <p:stCondLst>
                                    <p:cond delay="1000"/>
                                  </p:stCondLst>
                                  <p:childTnLst>
                                    <p:set>
                                      <p:cBhvr>
                                        <p:cTn id="16" dur="1" fill="hold">
                                          <p:stCondLst>
                                            <p:cond delay="0"/>
                                          </p:stCondLst>
                                        </p:cTn>
                                        <p:tgtEl>
                                          <p:spTgt spid="110"/>
                                        </p:tgtEl>
                                        <p:attrNameLst>
                                          <p:attrName>style.visibility</p:attrName>
                                        </p:attrNameLst>
                                      </p:cBhvr>
                                      <p:to>
                                        <p:strVal val="visible"/>
                                      </p:to>
                                    </p:set>
                                  </p:childTnLst>
                                </p:cTn>
                              </p:par>
                              <p:par>
                                <p:cTn id="17" presetID="1" presetClass="exit" presetSubtype="0" fill="hold" nodeType="withEffect">
                                  <p:stCondLst>
                                    <p:cond delay="1500"/>
                                  </p:stCondLst>
                                  <p:childTnLst>
                                    <p:set>
                                      <p:cBhvr>
                                        <p:cTn id="18" dur="1" fill="hold">
                                          <p:stCondLst>
                                            <p:cond delay="0"/>
                                          </p:stCondLst>
                                        </p:cTn>
                                        <p:tgtEl>
                                          <p:spTgt spid="110"/>
                                        </p:tgtEl>
                                        <p:attrNameLst>
                                          <p:attrName>style.visibility</p:attrName>
                                        </p:attrNameLst>
                                      </p:cBhvr>
                                      <p:to>
                                        <p:strVal val="hidden"/>
                                      </p:to>
                                    </p:set>
                                  </p:childTnLst>
                                </p:cTn>
                              </p:par>
                              <p:par>
                                <p:cTn id="19" presetID="1" presetClass="entr" presetSubtype="0" fill="hold" nodeType="withEffect">
                                  <p:stCondLst>
                                    <p:cond delay="1500"/>
                                  </p:stCondLst>
                                  <p:childTnLst>
                                    <p:set>
                                      <p:cBhvr>
                                        <p:cTn id="20" dur="1" fill="hold">
                                          <p:stCondLst>
                                            <p:cond delay="0"/>
                                          </p:stCondLst>
                                        </p:cTn>
                                        <p:tgtEl>
                                          <p:spTgt spid="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of the events in transduction follow the waveform of sound.</a:t>
            </a:r>
            <a:endParaRPr lang="en-US" dirty="0"/>
          </a:p>
        </p:txBody>
      </p:sp>
      <p:grpSp>
        <p:nvGrpSpPr>
          <p:cNvPr id="75" name="Group 74"/>
          <p:cNvGrpSpPr/>
          <p:nvPr/>
        </p:nvGrpSpPr>
        <p:grpSpPr>
          <a:xfrm>
            <a:off x="622375" y="1639224"/>
            <a:ext cx="4088705" cy="1715146"/>
            <a:chOff x="2022673" y="2073444"/>
            <a:chExt cx="4707440" cy="2194879"/>
          </a:xfrm>
        </p:grpSpPr>
        <p:sp>
          <p:nvSpPr>
            <p:cNvPr id="3" name="Can 2"/>
            <p:cNvSpPr/>
            <p:nvPr/>
          </p:nvSpPr>
          <p:spPr>
            <a:xfrm rot="16200000">
              <a:off x="3535937" y="876691"/>
              <a:ext cx="1997424" cy="4390929"/>
            </a:xfrm>
            <a:prstGeom prst="can">
              <a:avLst/>
            </a:prstGeom>
            <a:noFill/>
          </p:spPr>
          <p:style>
            <a:lnRef idx="1">
              <a:schemeClr val="accent1"/>
            </a:lnRef>
            <a:fillRef idx="3">
              <a:schemeClr val="accent1"/>
            </a:fillRef>
            <a:effectRef idx="2">
              <a:schemeClr val="accent1"/>
            </a:effectRef>
            <a:fontRef idx="minor">
              <a:schemeClr val="lt1"/>
            </a:fontRef>
          </p:style>
          <p:txBody>
            <a:bodyPr lIns="91435" tIns="45718" rIns="91435" bIns="45718" rtlCol="0" anchor="ctr"/>
            <a:lstStyle/>
            <a:p>
              <a:pPr algn="ctr"/>
              <a:endParaRPr lang="en-US"/>
            </a:p>
          </p:txBody>
        </p:sp>
        <p:sp>
          <p:nvSpPr>
            <p:cNvPr id="4" name="Freeform 3"/>
            <p:cNvSpPr/>
            <p:nvPr/>
          </p:nvSpPr>
          <p:spPr>
            <a:xfrm>
              <a:off x="3517027" y="3124139"/>
              <a:ext cx="3169666" cy="45719"/>
            </a:xfrm>
            <a:custGeom>
              <a:avLst/>
              <a:gdLst>
                <a:gd name="connsiteX0" fmla="*/ 0 w 2572640"/>
                <a:gd name="connsiteY0" fmla="*/ 10856 h 10856"/>
                <a:gd name="connsiteX1" fmla="*/ 2572640 w 2572640"/>
                <a:gd name="connsiteY1" fmla="*/ 0 h 10856"/>
                <a:gd name="connsiteX2" fmla="*/ 2572640 w 2572640"/>
                <a:gd name="connsiteY2" fmla="*/ 0 h 10856"/>
              </a:gdLst>
              <a:ahLst/>
              <a:cxnLst>
                <a:cxn ang="0">
                  <a:pos x="connsiteX0" y="connsiteY0"/>
                </a:cxn>
                <a:cxn ang="0">
                  <a:pos x="connsiteX1" y="connsiteY1"/>
                </a:cxn>
                <a:cxn ang="0">
                  <a:pos x="connsiteX2" y="connsiteY2"/>
                </a:cxn>
              </a:cxnLst>
              <a:rect l="l" t="t" r="r" b="b"/>
              <a:pathLst>
                <a:path w="2572640" h="10856">
                  <a:moveTo>
                    <a:pt x="0" y="10856"/>
                  </a:moveTo>
                  <a:lnTo>
                    <a:pt x="2572640" y="0"/>
                  </a:lnTo>
                  <a:lnTo>
                    <a:pt x="2572640" y="0"/>
                  </a:lnTo>
                </a:path>
              </a:pathLst>
            </a:cu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lIns="91435" tIns="45718" rIns="91435" bIns="45718" rtlCol="0" anchor="ctr"/>
            <a:lstStyle/>
            <a:p>
              <a:pPr algn="ctr"/>
              <a:endParaRPr lang="en-US"/>
            </a:p>
          </p:txBody>
        </p:sp>
        <p:grpSp>
          <p:nvGrpSpPr>
            <p:cNvPr id="5" name="Group 4"/>
            <p:cNvGrpSpPr/>
            <p:nvPr/>
          </p:nvGrpSpPr>
          <p:grpSpPr>
            <a:xfrm>
              <a:off x="2022673" y="2507643"/>
              <a:ext cx="1509278" cy="1760680"/>
              <a:chOff x="1273678" y="1682587"/>
              <a:chExt cx="1509278" cy="1760680"/>
            </a:xfrm>
          </p:grpSpPr>
          <p:grpSp>
            <p:nvGrpSpPr>
              <p:cNvPr id="6" name="Group 92"/>
              <p:cNvGrpSpPr/>
              <p:nvPr/>
            </p:nvGrpSpPr>
            <p:grpSpPr>
              <a:xfrm>
                <a:off x="1758514" y="1967790"/>
                <a:ext cx="850100" cy="1278022"/>
                <a:chOff x="3799258" y="2184901"/>
                <a:chExt cx="850100" cy="1278022"/>
              </a:xfrm>
            </p:grpSpPr>
            <p:sp>
              <p:nvSpPr>
                <p:cNvPr id="22" name="Freeform 21"/>
                <p:cNvSpPr/>
                <p:nvPr/>
              </p:nvSpPr>
              <p:spPr>
                <a:xfrm>
                  <a:off x="3799258" y="2487747"/>
                  <a:ext cx="626005" cy="866621"/>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nvGrpSpPr>
                <p:cNvPr id="23" name="Group 91"/>
                <p:cNvGrpSpPr/>
                <p:nvPr/>
              </p:nvGrpSpPr>
              <p:grpSpPr>
                <a:xfrm>
                  <a:off x="3820967" y="2184901"/>
                  <a:ext cx="828391" cy="1278022"/>
                  <a:chOff x="3831822" y="2184901"/>
                  <a:chExt cx="828391" cy="1278022"/>
                </a:xfrm>
              </p:grpSpPr>
              <p:sp>
                <p:nvSpPr>
                  <p:cNvPr id="24" name="Freeform 23"/>
                  <p:cNvSpPr/>
                  <p:nvPr/>
                </p:nvSpPr>
                <p:spPr bwMode="auto">
                  <a:xfrm>
                    <a:off x="4328425" y="2184901"/>
                    <a:ext cx="331788" cy="446087"/>
                  </a:xfrm>
                  <a:custGeom>
                    <a:avLst/>
                    <a:gdLst>
                      <a:gd name="connsiteX0" fmla="*/ 327926 w 381799"/>
                      <a:gd name="connsiteY0" fmla="*/ 29830 h 541151"/>
                      <a:gd name="connsiteX1" fmla="*/ 270204 w 381799"/>
                      <a:gd name="connsiteY1" fmla="*/ 49074 h 541151"/>
                      <a:gd name="connsiteX2" fmla="*/ 193243 w 381799"/>
                      <a:gd name="connsiteY2" fmla="*/ 183780 h 541151"/>
                      <a:gd name="connsiteX3" fmla="*/ 135522 w 381799"/>
                      <a:gd name="connsiteY3" fmla="*/ 203024 h 541151"/>
                      <a:gd name="connsiteX4" fmla="*/ 839 w 381799"/>
                      <a:gd name="connsiteY4" fmla="*/ 299243 h 541151"/>
                      <a:gd name="connsiteX5" fmla="*/ 20079 w 381799"/>
                      <a:gd name="connsiteY5" fmla="*/ 376218 h 541151"/>
                      <a:gd name="connsiteX6" fmla="*/ 135522 w 381799"/>
                      <a:gd name="connsiteY6" fmla="*/ 414706 h 541151"/>
                      <a:gd name="connsiteX7" fmla="*/ 231724 w 381799"/>
                      <a:gd name="connsiteY7" fmla="*/ 453193 h 541151"/>
                      <a:gd name="connsiteX8" fmla="*/ 270204 w 381799"/>
                      <a:gd name="connsiteY8" fmla="*/ 337731 h 541151"/>
                      <a:gd name="connsiteX9" fmla="*/ 289445 w 381799"/>
                      <a:gd name="connsiteY9" fmla="*/ 260755 h 541151"/>
                      <a:gd name="connsiteX10" fmla="*/ 308685 w 381799"/>
                      <a:gd name="connsiteY10" fmla="*/ 164537 h 541151"/>
                      <a:gd name="connsiteX11" fmla="*/ 327926 w 381799"/>
                      <a:gd name="connsiteY11" fmla="*/ 29830 h 54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1799" h="541151">
                        <a:moveTo>
                          <a:pt x="327926" y="29830"/>
                        </a:moveTo>
                        <a:cubicBezTo>
                          <a:pt x="321513" y="10586"/>
                          <a:pt x="286040" y="36403"/>
                          <a:pt x="270204" y="49074"/>
                        </a:cubicBezTo>
                        <a:cubicBezTo>
                          <a:pt x="209386" y="97737"/>
                          <a:pt x="250039" y="126974"/>
                          <a:pt x="193243" y="183780"/>
                        </a:cubicBezTo>
                        <a:cubicBezTo>
                          <a:pt x="178903" y="198122"/>
                          <a:pt x="153662" y="193953"/>
                          <a:pt x="135522" y="203024"/>
                        </a:cubicBezTo>
                        <a:cubicBezTo>
                          <a:pt x="107386" y="217094"/>
                          <a:pt x="18271" y="286167"/>
                          <a:pt x="839" y="299243"/>
                        </a:cubicBezTo>
                        <a:cubicBezTo>
                          <a:pt x="7252" y="324901"/>
                          <a:pt x="0" y="359004"/>
                          <a:pt x="20079" y="376218"/>
                        </a:cubicBezTo>
                        <a:cubicBezTo>
                          <a:pt x="50875" y="402619"/>
                          <a:pt x="135522" y="414706"/>
                          <a:pt x="135522" y="414706"/>
                        </a:cubicBezTo>
                        <a:cubicBezTo>
                          <a:pt x="146814" y="448590"/>
                          <a:pt x="156344" y="541151"/>
                          <a:pt x="231724" y="453193"/>
                        </a:cubicBezTo>
                        <a:cubicBezTo>
                          <a:pt x="258123" y="422389"/>
                          <a:pt x="260366" y="377089"/>
                          <a:pt x="270204" y="337731"/>
                        </a:cubicBezTo>
                        <a:cubicBezTo>
                          <a:pt x="276618" y="312072"/>
                          <a:pt x="283709" y="286574"/>
                          <a:pt x="289445" y="260755"/>
                        </a:cubicBezTo>
                        <a:cubicBezTo>
                          <a:pt x="296539" y="228826"/>
                          <a:pt x="295403" y="194426"/>
                          <a:pt x="308685" y="164537"/>
                        </a:cubicBezTo>
                        <a:cubicBezTo>
                          <a:pt x="381799" y="0"/>
                          <a:pt x="334339" y="49074"/>
                          <a:pt x="327926" y="29830"/>
                        </a:cubicBezTo>
                        <a:close/>
                      </a:path>
                    </a:pathLst>
                  </a:cu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5" name="Freeform 24"/>
                  <p:cNvSpPr/>
                  <p:nvPr/>
                </p:nvSpPr>
                <p:spPr>
                  <a:xfrm>
                    <a:off x="3831822" y="2587369"/>
                    <a:ext cx="663805" cy="875554"/>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26" name="Freeform 25"/>
                  <p:cNvSpPr/>
                  <p:nvPr/>
                </p:nvSpPr>
                <p:spPr>
                  <a:xfrm>
                    <a:off x="3962083" y="2498161"/>
                    <a:ext cx="594727" cy="899629"/>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27" name="Freeform 26"/>
                  <p:cNvSpPr/>
                  <p:nvPr/>
                </p:nvSpPr>
                <p:spPr>
                  <a:xfrm>
                    <a:off x="3918662" y="2522149"/>
                    <a:ext cx="525865" cy="82136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grpSp>
          <p:grpSp>
            <p:nvGrpSpPr>
              <p:cNvPr id="7" name="Group 107"/>
              <p:cNvGrpSpPr/>
              <p:nvPr/>
            </p:nvGrpSpPr>
            <p:grpSpPr>
              <a:xfrm>
                <a:off x="1273678" y="1682582"/>
                <a:ext cx="1509278" cy="1760685"/>
                <a:chOff x="1273678" y="1682582"/>
                <a:chExt cx="1509278" cy="1760685"/>
              </a:xfrm>
            </p:grpSpPr>
            <p:grpSp>
              <p:nvGrpSpPr>
                <p:cNvPr id="8" name="Group 79"/>
                <p:cNvGrpSpPr/>
                <p:nvPr/>
              </p:nvGrpSpPr>
              <p:grpSpPr>
                <a:xfrm>
                  <a:off x="1273678" y="1682582"/>
                  <a:ext cx="1509278" cy="922797"/>
                  <a:chOff x="683866" y="2854938"/>
                  <a:chExt cx="1509278" cy="922797"/>
                </a:xfrm>
              </p:grpSpPr>
              <p:sp>
                <p:nvSpPr>
                  <p:cNvPr id="10" name="Oval 9"/>
                  <p:cNvSpPr/>
                  <p:nvPr/>
                </p:nvSpPr>
                <p:spPr>
                  <a:xfrm>
                    <a:off x="1085502" y="3560624"/>
                    <a:ext cx="54276" cy="2171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1" name="Group 64"/>
                  <p:cNvGrpSpPr/>
                  <p:nvPr/>
                </p:nvGrpSpPr>
                <p:grpSpPr>
                  <a:xfrm>
                    <a:off x="683866" y="2854938"/>
                    <a:ext cx="1509278" cy="675355"/>
                    <a:chOff x="1074647" y="575271"/>
                    <a:chExt cx="1509278" cy="675355"/>
                  </a:xfrm>
                </p:grpSpPr>
                <p:grpSp>
                  <p:nvGrpSpPr>
                    <p:cNvPr id="12" name="Group 35"/>
                    <p:cNvGrpSpPr/>
                    <p:nvPr/>
                  </p:nvGrpSpPr>
                  <p:grpSpPr>
                    <a:xfrm>
                      <a:off x="1074647" y="966101"/>
                      <a:ext cx="1509278" cy="284525"/>
                      <a:chOff x="1074647" y="966101"/>
                      <a:chExt cx="1509278" cy="284525"/>
                    </a:xfrm>
                  </p:grpSpPr>
                  <p:grpSp>
                    <p:nvGrpSpPr>
                      <p:cNvPr id="17" name="Group 23"/>
                      <p:cNvGrpSpPr/>
                      <p:nvPr/>
                    </p:nvGrpSpPr>
                    <p:grpSpPr>
                      <a:xfrm>
                        <a:off x="1074647" y="966101"/>
                        <a:ext cx="455912" cy="217111"/>
                        <a:chOff x="1226617" y="966101"/>
                        <a:chExt cx="455912" cy="217111"/>
                      </a:xfrm>
                    </p:grpSpPr>
                    <p:sp>
                      <p:nvSpPr>
                        <p:cNvPr id="19" name="Oval 5"/>
                        <p:cNvSpPr/>
                        <p:nvPr/>
                      </p:nvSpPr>
                      <p:spPr>
                        <a:xfrm>
                          <a:off x="1617398" y="966101"/>
                          <a:ext cx="65131" cy="2171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Freeform 6"/>
                        <p:cNvSpPr/>
                        <p:nvPr/>
                      </p:nvSpPr>
                      <p:spPr>
                        <a:xfrm>
                          <a:off x="1411153" y="987812"/>
                          <a:ext cx="227955" cy="141122"/>
                        </a:xfrm>
                        <a:custGeom>
                          <a:avLst/>
                          <a:gdLst>
                            <a:gd name="connsiteX0" fmla="*/ 217100 w 227955"/>
                            <a:gd name="connsiteY0" fmla="*/ 0 h 141122"/>
                            <a:gd name="connsiteX1" fmla="*/ 32565 w 227955"/>
                            <a:gd name="connsiteY1" fmla="*/ 21711 h 141122"/>
                            <a:gd name="connsiteX2" fmla="*/ 32565 w 227955"/>
                            <a:gd name="connsiteY2" fmla="*/ 119411 h 141122"/>
                            <a:gd name="connsiteX3" fmla="*/ 227955 w 227955"/>
                            <a:gd name="connsiteY3" fmla="*/ 141122 h 141122"/>
                            <a:gd name="connsiteX4" fmla="*/ 227955 w 227955"/>
                            <a:gd name="connsiteY4" fmla="*/ 141122 h 141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955" h="141122">
                              <a:moveTo>
                                <a:pt x="217100" y="0"/>
                              </a:moveTo>
                              <a:cubicBezTo>
                                <a:pt x="140210" y="904"/>
                                <a:pt x="63321" y="1809"/>
                                <a:pt x="32565" y="21711"/>
                              </a:cubicBezTo>
                              <a:cubicBezTo>
                                <a:pt x="1809" y="41613"/>
                                <a:pt x="0" y="99509"/>
                                <a:pt x="32565" y="119411"/>
                              </a:cubicBezTo>
                              <a:cubicBezTo>
                                <a:pt x="65130" y="139313"/>
                                <a:pt x="227955" y="141122"/>
                                <a:pt x="227955" y="141122"/>
                              </a:cubicBezTo>
                              <a:lnTo>
                                <a:pt x="227955" y="141122"/>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1" name="Straight Connector 20"/>
                        <p:cNvCxnSpPr/>
                        <p:nvPr/>
                      </p:nvCxnSpPr>
                      <p:spPr>
                        <a:xfrm>
                          <a:off x="1226617" y="1042087"/>
                          <a:ext cx="184536" cy="10856"/>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18" name="Straight Connector 17"/>
                      <p:cNvCxnSpPr/>
                      <p:nvPr/>
                    </p:nvCxnSpPr>
                    <p:spPr>
                      <a:xfrm flipV="1">
                        <a:off x="1650393" y="1239770"/>
                        <a:ext cx="933532" cy="10856"/>
                      </a:xfrm>
                      <a:prstGeom prst="line">
                        <a:avLst/>
                      </a:pr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grpSp>
                  <p:nvGrpSpPr>
                    <p:cNvPr id="13" name="Group 36"/>
                    <p:cNvGrpSpPr>
                      <a:grpSpLocks/>
                    </p:cNvGrpSpPr>
                    <p:nvPr/>
                  </p:nvGrpSpPr>
                  <p:grpSpPr bwMode="auto">
                    <a:xfrm>
                      <a:off x="2319362" y="575271"/>
                      <a:ext cx="68760" cy="325736"/>
                      <a:chOff x="-6141241" y="1773949"/>
                      <a:chExt cx="194893" cy="268494"/>
                    </a:xfrm>
                  </p:grpSpPr>
                  <p:cxnSp>
                    <p:nvCxnSpPr>
                      <p:cNvPr id="14" name="Straight Connector 13"/>
                      <p:cNvCxnSpPr/>
                      <p:nvPr/>
                    </p:nvCxnSpPr>
                    <p:spPr>
                      <a:xfrm rot="5400000" flipH="1" flipV="1">
                        <a:off x="-6184016" y="1942019"/>
                        <a:ext cx="116319" cy="30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6101811" y="1886979"/>
                        <a:ext cx="268493" cy="42433"/>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a:off x="-6155742" y="1937185"/>
                        <a:ext cx="198943" cy="11573"/>
                      </a:xfrm>
                      <a:prstGeom prst="line">
                        <a:avLst/>
                      </a:prstGeom>
                    </p:spPr>
                    <p:style>
                      <a:lnRef idx="2">
                        <a:schemeClr val="accent1"/>
                      </a:lnRef>
                      <a:fillRef idx="0">
                        <a:schemeClr val="accent1"/>
                      </a:fillRef>
                      <a:effectRef idx="1">
                        <a:schemeClr val="accent1"/>
                      </a:effectRef>
                      <a:fontRef idx="minor">
                        <a:schemeClr val="tx1"/>
                      </a:fontRef>
                    </p:style>
                  </p:cxnSp>
                </p:grpSp>
              </p:grpSp>
            </p:grpSp>
            <p:cxnSp>
              <p:nvCxnSpPr>
                <p:cNvPr id="9" name="Straight Connector 8"/>
                <p:cNvCxnSpPr/>
                <p:nvPr/>
              </p:nvCxnSpPr>
              <p:spPr>
                <a:xfrm>
                  <a:off x="1469498" y="3441679"/>
                  <a:ext cx="911822" cy="1588"/>
                </a:xfrm>
                <a:prstGeom prst="line">
                  <a:avLst/>
                </a:prstGeom>
              </p:spPr>
              <p:style>
                <a:lnRef idx="2">
                  <a:schemeClr val="accent1"/>
                </a:lnRef>
                <a:fillRef idx="0">
                  <a:schemeClr val="accent1"/>
                </a:fillRef>
                <a:effectRef idx="1">
                  <a:schemeClr val="accent1"/>
                </a:effectRef>
                <a:fontRef idx="minor">
                  <a:schemeClr val="tx1"/>
                </a:fontRef>
              </p:style>
            </p:cxnSp>
          </p:grpSp>
        </p:grpSp>
      </p:grpSp>
      <p:grpSp>
        <p:nvGrpSpPr>
          <p:cNvPr id="76" name="Group 75"/>
          <p:cNvGrpSpPr/>
          <p:nvPr/>
        </p:nvGrpSpPr>
        <p:grpSpPr>
          <a:xfrm>
            <a:off x="4157475" y="3289267"/>
            <a:ext cx="3983366" cy="1867124"/>
            <a:chOff x="2084592" y="2073444"/>
            <a:chExt cx="4645521" cy="2748606"/>
          </a:xfrm>
        </p:grpSpPr>
        <p:sp>
          <p:nvSpPr>
            <p:cNvPr id="77" name="Can 76"/>
            <p:cNvSpPr/>
            <p:nvPr/>
          </p:nvSpPr>
          <p:spPr>
            <a:xfrm rot="16200000">
              <a:off x="3535937" y="876691"/>
              <a:ext cx="1997424" cy="4390929"/>
            </a:xfrm>
            <a:prstGeom prst="can">
              <a:avLst/>
            </a:prstGeom>
            <a:noFill/>
          </p:spPr>
          <p:style>
            <a:lnRef idx="1">
              <a:schemeClr val="accent1"/>
            </a:lnRef>
            <a:fillRef idx="3">
              <a:schemeClr val="accent1"/>
            </a:fillRef>
            <a:effectRef idx="2">
              <a:schemeClr val="accent1"/>
            </a:effectRef>
            <a:fontRef idx="minor">
              <a:schemeClr val="lt1"/>
            </a:fontRef>
          </p:style>
          <p:txBody>
            <a:bodyPr lIns="91435" tIns="45718" rIns="91435" bIns="45718" rtlCol="0" anchor="ctr"/>
            <a:lstStyle/>
            <a:p>
              <a:pPr algn="ctr"/>
              <a:endParaRPr lang="en-US"/>
            </a:p>
          </p:txBody>
        </p:sp>
        <p:sp>
          <p:nvSpPr>
            <p:cNvPr id="78" name="Freeform 77"/>
            <p:cNvSpPr/>
            <p:nvPr/>
          </p:nvSpPr>
          <p:spPr>
            <a:xfrm>
              <a:off x="3517027" y="3124139"/>
              <a:ext cx="3169666" cy="45719"/>
            </a:xfrm>
            <a:custGeom>
              <a:avLst/>
              <a:gdLst>
                <a:gd name="connsiteX0" fmla="*/ 0 w 2572640"/>
                <a:gd name="connsiteY0" fmla="*/ 10856 h 10856"/>
                <a:gd name="connsiteX1" fmla="*/ 2572640 w 2572640"/>
                <a:gd name="connsiteY1" fmla="*/ 0 h 10856"/>
                <a:gd name="connsiteX2" fmla="*/ 2572640 w 2572640"/>
                <a:gd name="connsiteY2" fmla="*/ 0 h 10856"/>
              </a:gdLst>
              <a:ahLst/>
              <a:cxnLst>
                <a:cxn ang="0">
                  <a:pos x="connsiteX0" y="connsiteY0"/>
                </a:cxn>
                <a:cxn ang="0">
                  <a:pos x="connsiteX1" y="connsiteY1"/>
                </a:cxn>
                <a:cxn ang="0">
                  <a:pos x="connsiteX2" y="connsiteY2"/>
                </a:cxn>
              </a:cxnLst>
              <a:rect l="l" t="t" r="r" b="b"/>
              <a:pathLst>
                <a:path w="2572640" h="10856">
                  <a:moveTo>
                    <a:pt x="0" y="10856"/>
                  </a:moveTo>
                  <a:lnTo>
                    <a:pt x="2572640" y="0"/>
                  </a:lnTo>
                  <a:lnTo>
                    <a:pt x="2572640" y="0"/>
                  </a:lnTo>
                </a:path>
              </a:pathLst>
            </a:cu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lIns="91435" tIns="45718" rIns="91435" bIns="45718" rtlCol="0" anchor="ctr"/>
            <a:lstStyle/>
            <a:p>
              <a:pPr algn="ctr"/>
              <a:endParaRPr lang="en-US"/>
            </a:p>
          </p:txBody>
        </p:sp>
        <p:grpSp>
          <p:nvGrpSpPr>
            <p:cNvPr id="79" name="Group 27"/>
            <p:cNvGrpSpPr/>
            <p:nvPr/>
          </p:nvGrpSpPr>
          <p:grpSpPr>
            <a:xfrm>
              <a:off x="2084592" y="2887612"/>
              <a:ext cx="3181102" cy="1934438"/>
              <a:chOff x="1335596" y="2062556"/>
              <a:chExt cx="3181102" cy="1934438"/>
            </a:xfrm>
          </p:grpSpPr>
          <p:grpSp>
            <p:nvGrpSpPr>
              <p:cNvPr id="80" name="Group 88"/>
              <p:cNvGrpSpPr/>
              <p:nvPr/>
            </p:nvGrpSpPr>
            <p:grpSpPr>
              <a:xfrm>
                <a:off x="1335596" y="2062556"/>
                <a:ext cx="3181102" cy="1934438"/>
                <a:chOff x="1335596" y="2062556"/>
                <a:chExt cx="3181102" cy="1934438"/>
              </a:xfrm>
            </p:grpSpPr>
            <p:grpSp>
              <p:nvGrpSpPr>
                <p:cNvPr id="88" name="Group 80"/>
                <p:cNvGrpSpPr/>
                <p:nvPr/>
              </p:nvGrpSpPr>
              <p:grpSpPr>
                <a:xfrm>
                  <a:off x="1335596" y="2062556"/>
                  <a:ext cx="1530130" cy="597484"/>
                  <a:chOff x="1335596" y="2062556"/>
                  <a:chExt cx="1530130" cy="597484"/>
                </a:xfrm>
              </p:grpSpPr>
              <p:sp>
                <p:nvSpPr>
                  <p:cNvPr id="91" name="Oval 90"/>
                  <p:cNvSpPr/>
                  <p:nvPr/>
                </p:nvSpPr>
                <p:spPr>
                  <a:xfrm>
                    <a:off x="1682958" y="2388638"/>
                    <a:ext cx="54276" cy="217111"/>
                  </a:xfrm>
                  <a:prstGeom prst="ellipse">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92" name="Group 74"/>
                  <p:cNvGrpSpPr/>
                  <p:nvPr/>
                </p:nvGrpSpPr>
                <p:grpSpPr>
                  <a:xfrm>
                    <a:off x="1335596" y="2062556"/>
                    <a:ext cx="1530130" cy="597484"/>
                    <a:chOff x="163254" y="-499356"/>
                    <a:chExt cx="1530130" cy="597484"/>
                  </a:xfrm>
                </p:grpSpPr>
                <p:sp>
                  <p:nvSpPr>
                    <p:cNvPr id="93" name="Freeform 92"/>
                    <p:cNvSpPr/>
                    <p:nvPr/>
                  </p:nvSpPr>
                  <p:spPr>
                    <a:xfrm flipV="1">
                      <a:off x="673441" y="-182308"/>
                      <a:ext cx="944386" cy="280436"/>
                    </a:xfrm>
                    <a:custGeom>
                      <a:avLst/>
                      <a:gdLst>
                        <a:gd name="connsiteX0" fmla="*/ 0 w 944386"/>
                        <a:gd name="connsiteY0" fmla="*/ 269580 h 280436"/>
                        <a:gd name="connsiteX1" fmla="*/ 792416 w 944386"/>
                        <a:gd name="connsiteY1" fmla="*/ 19902 h 280436"/>
                        <a:gd name="connsiteX2" fmla="*/ 911822 w 944386"/>
                        <a:gd name="connsiteY2" fmla="*/ 150169 h 280436"/>
                        <a:gd name="connsiteX3" fmla="*/ 933532 w 944386"/>
                        <a:gd name="connsiteY3" fmla="*/ 280436 h 280436"/>
                      </a:gdLst>
                      <a:ahLst/>
                      <a:cxnLst>
                        <a:cxn ang="0">
                          <a:pos x="connsiteX0" y="connsiteY0"/>
                        </a:cxn>
                        <a:cxn ang="0">
                          <a:pos x="connsiteX1" y="connsiteY1"/>
                        </a:cxn>
                        <a:cxn ang="0">
                          <a:pos x="connsiteX2" y="connsiteY2"/>
                        </a:cxn>
                        <a:cxn ang="0">
                          <a:pos x="connsiteX3" y="connsiteY3"/>
                        </a:cxn>
                      </a:cxnLst>
                      <a:rect l="l" t="t" r="r" b="b"/>
                      <a:pathLst>
                        <a:path w="944386" h="280436">
                          <a:moveTo>
                            <a:pt x="0" y="269580"/>
                          </a:moveTo>
                          <a:cubicBezTo>
                            <a:pt x="320223" y="154692"/>
                            <a:pt x="640446" y="39804"/>
                            <a:pt x="792416" y="19902"/>
                          </a:cubicBezTo>
                          <a:cubicBezTo>
                            <a:pt x="944386" y="0"/>
                            <a:pt x="888303" y="106747"/>
                            <a:pt x="911822" y="150169"/>
                          </a:cubicBezTo>
                          <a:cubicBezTo>
                            <a:pt x="935341" y="193591"/>
                            <a:pt x="933532" y="280436"/>
                            <a:pt x="933532" y="280436"/>
                          </a:cubicBezTo>
                        </a:path>
                      </a:pathLst>
                    </a:cu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94" name="Group 24"/>
                    <p:cNvGrpSpPr/>
                    <p:nvPr/>
                  </p:nvGrpSpPr>
                  <p:grpSpPr>
                    <a:xfrm>
                      <a:off x="163254" y="-488083"/>
                      <a:ext cx="455912" cy="217111"/>
                      <a:chOff x="-130261" y="-499355"/>
                      <a:chExt cx="455912" cy="217111"/>
                    </a:xfrm>
                  </p:grpSpPr>
                  <p:sp>
                    <p:nvSpPr>
                      <p:cNvPr id="99" name="Oval 98"/>
                      <p:cNvSpPr/>
                      <p:nvPr/>
                    </p:nvSpPr>
                    <p:spPr>
                      <a:xfrm>
                        <a:off x="260520" y="-499355"/>
                        <a:ext cx="65131" cy="2171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Freeform 99"/>
                      <p:cNvSpPr/>
                      <p:nvPr/>
                    </p:nvSpPr>
                    <p:spPr>
                      <a:xfrm>
                        <a:off x="54275" y="-477644"/>
                        <a:ext cx="227955" cy="141122"/>
                      </a:xfrm>
                      <a:custGeom>
                        <a:avLst/>
                        <a:gdLst>
                          <a:gd name="connsiteX0" fmla="*/ 217100 w 227955"/>
                          <a:gd name="connsiteY0" fmla="*/ 0 h 141122"/>
                          <a:gd name="connsiteX1" fmla="*/ 32565 w 227955"/>
                          <a:gd name="connsiteY1" fmla="*/ 21711 h 141122"/>
                          <a:gd name="connsiteX2" fmla="*/ 32565 w 227955"/>
                          <a:gd name="connsiteY2" fmla="*/ 119411 h 141122"/>
                          <a:gd name="connsiteX3" fmla="*/ 227955 w 227955"/>
                          <a:gd name="connsiteY3" fmla="*/ 141122 h 141122"/>
                          <a:gd name="connsiteX4" fmla="*/ 227955 w 227955"/>
                          <a:gd name="connsiteY4" fmla="*/ 141122 h 141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955" h="141122">
                            <a:moveTo>
                              <a:pt x="217100" y="0"/>
                            </a:moveTo>
                            <a:cubicBezTo>
                              <a:pt x="140210" y="904"/>
                              <a:pt x="63321" y="1809"/>
                              <a:pt x="32565" y="21711"/>
                            </a:cubicBezTo>
                            <a:cubicBezTo>
                              <a:pt x="1809" y="41613"/>
                              <a:pt x="0" y="99509"/>
                              <a:pt x="32565" y="119411"/>
                            </a:cubicBezTo>
                            <a:cubicBezTo>
                              <a:pt x="65130" y="139313"/>
                              <a:pt x="227955" y="141122"/>
                              <a:pt x="227955" y="141122"/>
                            </a:cubicBezTo>
                            <a:lnTo>
                              <a:pt x="227955" y="141122"/>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01" name="Straight Connector 27"/>
                      <p:cNvCxnSpPr/>
                      <p:nvPr/>
                    </p:nvCxnSpPr>
                    <p:spPr>
                      <a:xfrm>
                        <a:off x="-130261" y="-423369"/>
                        <a:ext cx="184536" cy="10856"/>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95" name="Group 73"/>
                    <p:cNvGrpSpPr/>
                    <p:nvPr/>
                  </p:nvGrpSpPr>
                  <p:grpSpPr>
                    <a:xfrm>
                      <a:off x="1443724" y="-499356"/>
                      <a:ext cx="249660" cy="206675"/>
                      <a:chOff x="1443724" y="-499356"/>
                      <a:chExt cx="249660" cy="206675"/>
                    </a:xfrm>
                  </p:grpSpPr>
                  <p:cxnSp>
                    <p:nvCxnSpPr>
                      <p:cNvPr id="96" name="Straight Connector 48"/>
                      <p:cNvCxnSpPr/>
                      <p:nvPr/>
                    </p:nvCxnSpPr>
                    <p:spPr bwMode="auto">
                      <a:xfrm rot="5400000">
                        <a:off x="1443719" y="-455925"/>
                        <a:ext cx="119411" cy="119401"/>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bwMode="auto">
                      <a:xfrm rot="10800000" flipV="1">
                        <a:off x="1476288" y="-499356"/>
                        <a:ext cx="217096" cy="195818"/>
                      </a:xfrm>
                      <a:prstGeom prst="line">
                        <a:avLst/>
                      </a:prstGeom>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bwMode="auto">
                      <a:xfrm rot="5400000">
                        <a:off x="1431121" y="-478960"/>
                        <a:ext cx="206675" cy="165883"/>
                      </a:xfrm>
                      <a:prstGeom prst="line">
                        <a:avLst/>
                      </a:prstGeom>
                    </p:spPr>
                    <p:style>
                      <a:lnRef idx="2">
                        <a:schemeClr val="accent1"/>
                      </a:lnRef>
                      <a:fillRef idx="0">
                        <a:schemeClr val="accent1"/>
                      </a:fillRef>
                      <a:effectRef idx="1">
                        <a:schemeClr val="accent1"/>
                      </a:effectRef>
                      <a:fontRef idx="minor">
                        <a:schemeClr val="tx1"/>
                      </a:fontRef>
                    </p:style>
                  </p:cxnSp>
                </p:grpSp>
              </p:grpSp>
            </p:grpSp>
            <p:cxnSp>
              <p:nvCxnSpPr>
                <p:cNvPr id="89" name="Straight Connector 88"/>
                <p:cNvCxnSpPr/>
                <p:nvPr/>
              </p:nvCxnSpPr>
              <p:spPr>
                <a:xfrm>
                  <a:off x="3604876" y="3995406"/>
                  <a:ext cx="911822"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rot="5400000">
                  <a:off x="3863887" y="3778398"/>
                  <a:ext cx="403050" cy="9251"/>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81" name="Group 93"/>
              <p:cNvGrpSpPr/>
              <p:nvPr/>
            </p:nvGrpSpPr>
            <p:grpSpPr>
              <a:xfrm>
                <a:off x="1538254" y="2185337"/>
                <a:ext cx="1146775" cy="794496"/>
                <a:chOff x="3426598" y="2250048"/>
                <a:chExt cx="1146775" cy="794496"/>
              </a:xfrm>
            </p:grpSpPr>
            <p:sp>
              <p:nvSpPr>
                <p:cNvPr id="82" name="Freeform 81"/>
                <p:cNvSpPr/>
                <p:nvPr/>
              </p:nvSpPr>
              <p:spPr>
                <a:xfrm>
                  <a:off x="3426598" y="2596307"/>
                  <a:ext cx="803275" cy="39211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nvGrpSpPr>
                <p:cNvPr id="83" name="Group 95"/>
                <p:cNvGrpSpPr/>
                <p:nvPr/>
              </p:nvGrpSpPr>
              <p:grpSpPr>
                <a:xfrm>
                  <a:off x="3566855" y="2250048"/>
                  <a:ext cx="1006518" cy="794496"/>
                  <a:chOff x="3577710" y="2250048"/>
                  <a:chExt cx="1006518" cy="794496"/>
                </a:xfrm>
              </p:grpSpPr>
              <p:sp>
                <p:nvSpPr>
                  <p:cNvPr id="84" name="Freeform 83"/>
                  <p:cNvSpPr/>
                  <p:nvPr/>
                </p:nvSpPr>
                <p:spPr bwMode="auto">
                  <a:xfrm>
                    <a:off x="4252440" y="2250048"/>
                    <a:ext cx="331788" cy="446087"/>
                  </a:xfrm>
                  <a:custGeom>
                    <a:avLst/>
                    <a:gdLst>
                      <a:gd name="connsiteX0" fmla="*/ 327926 w 381799"/>
                      <a:gd name="connsiteY0" fmla="*/ 29830 h 541151"/>
                      <a:gd name="connsiteX1" fmla="*/ 270204 w 381799"/>
                      <a:gd name="connsiteY1" fmla="*/ 49074 h 541151"/>
                      <a:gd name="connsiteX2" fmla="*/ 193243 w 381799"/>
                      <a:gd name="connsiteY2" fmla="*/ 183780 h 541151"/>
                      <a:gd name="connsiteX3" fmla="*/ 135522 w 381799"/>
                      <a:gd name="connsiteY3" fmla="*/ 203024 h 541151"/>
                      <a:gd name="connsiteX4" fmla="*/ 839 w 381799"/>
                      <a:gd name="connsiteY4" fmla="*/ 299243 h 541151"/>
                      <a:gd name="connsiteX5" fmla="*/ 20079 w 381799"/>
                      <a:gd name="connsiteY5" fmla="*/ 376218 h 541151"/>
                      <a:gd name="connsiteX6" fmla="*/ 135522 w 381799"/>
                      <a:gd name="connsiteY6" fmla="*/ 414706 h 541151"/>
                      <a:gd name="connsiteX7" fmla="*/ 231724 w 381799"/>
                      <a:gd name="connsiteY7" fmla="*/ 453193 h 541151"/>
                      <a:gd name="connsiteX8" fmla="*/ 270204 w 381799"/>
                      <a:gd name="connsiteY8" fmla="*/ 337731 h 541151"/>
                      <a:gd name="connsiteX9" fmla="*/ 289445 w 381799"/>
                      <a:gd name="connsiteY9" fmla="*/ 260755 h 541151"/>
                      <a:gd name="connsiteX10" fmla="*/ 308685 w 381799"/>
                      <a:gd name="connsiteY10" fmla="*/ 164537 h 541151"/>
                      <a:gd name="connsiteX11" fmla="*/ 327926 w 381799"/>
                      <a:gd name="connsiteY11" fmla="*/ 29830 h 54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1799" h="541151">
                        <a:moveTo>
                          <a:pt x="327926" y="29830"/>
                        </a:moveTo>
                        <a:cubicBezTo>
                          <a:pt x="321513" y="10586"/>
                          <a:pt x="286040" y="36403"/>
                          <a:pt x="270204" y="49074"/>
                        </a:cubicBezTo>
                        <a:cubicBezTo>
                          <a:pt x="209386" y="97737"/>
                          <a:pt x="250039" y="126974"/>
                          <a:pt x="193243" y="183780"/>
                        </a:cubicBezTo>
                        <a:cubicBezTo>
                          <a:pt x="178903" y="198122"/>
                          <a:pt x="153662" y="193953"/>
                          <a:pt x="135522" y="203024"/>
                        </a:cubicBezTo>
                        <a:cubicBezTo>
                          <a:pt x="107386" y="217094"/>
                          <a:pt x="18271" y="286167"/>
                          <a:pt x="839" y="299243"/>
                        </a:cubicBezTo>
                        <a:cubicBezTo>
                          <a:pt x="7252" y="324901"/>
                          <a:pt x="0" y="359004"/>
                          <a:pt x="20079" y="376218"/>
                        </a:cubicBezTo>
                        <a:cubicBezTo>
                          <a:pt x="50875" y="402619"/>
                          <a:pt x="135522" y="414706"/>
                          <a:pt x="135522" y="414706"/>
                        </a:cubicBezTo>
                        <a:cubicBezTo>
                          <a:pt x="146814" y="448590"/>
                          <a:pt x="156344" y="541151"/>
                          <a:pt x="231724" y="453193"/>
                        </a:cubicBezTo>
                        <a:cubicBezTo>
                          <a:pt x="258123" y="422389"/>
                          <a:pt x="260366" y="377089"/>
                          <a:pt x="270204" y="337731"/>
                        </a:cubicBezTo>
                        <a:cubicBezTo>
                          <a:pt x="276618" y="312072"/>
                          <a:pt x="283709" y="286574"/>
                          <a:pt x="289445" y="260755"/>
                        </a:cubicBezTo>
                        <a:cubicBezTo>
                          <a:pt x="296539" y="228826"/>
                          <a:pt x="295403" y="194426"/>
                          <a:pt x="308685" y="164537"/>
                        </a:cubicBezTo>
                        <a:cubicBezTo>
                          <a:pt x="381799" y="0"/>
                          <a:pt x="334339" y="49074"/>
                          <a:pt x="327926" y="29830"/>
                        </a:cubicBezTo>
                        <a:close/>
                      </a:path>
                    </a:pathLst>
                  </a:cu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5" name="Freeform 84"/>
                  <p:cNvSpPr/>
                  <p:nvPr/>
                </p:nvSpPr>
                <p:spPr>
                  <a:xfrm>
                    <a:off x="3596245" y="2641646"/>
                    <a:ext cx="801688" cy="39211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86" name="Freeform 85"/>
                  <p:cNvSpPr/>
                  <p:nvPr/>
                </p:nvSpPr>
                <p:spPr>
                  <a:xfrm>
                    <a:off x="3614008" y="2541589"/>
                    <a:ext cx="801687" cy="39211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87" name="Freeform 86"/>
                  <p:cNvSpPr/>
                  <p:nvPr/>
                </p:nvSpPr>
                <p:spPr>
                  <a:xfrm>
                    <a:off x="3577710" y="2652431"/>
                    <a:ext cx="801688" cy="39211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grpSp>
        </p:grpSp>
      </p:grpSp>
      <p:grpSp>
        <p:nvGrpSpPr>
          <p:cNvPr id="102" name="Group 101"/>
          <p:cNvGrpSpPr/>
          <p:nvPr/>
        </p:nvGrpSpPr>
        <p:grpSpPr>
          <a:xfrm>
            <a:off x="760710" y="4909706"/>
            <a:ext cx="4004645" cy="1785461"/>
            <a:chOff x="1976473" y="2073444"/>
            <a:chExt cx="4753640" cy="2333820"/>
          </a:xfrm>
        </p:grpSpPr>
        <p:sp>
          <p:nvSpPr>
            <p:cNvPr id="103" name="Can 102"/>
            <p:cNvSpPr/>
            <p:nvPr/>
          </p:nvSpPr>
          <p:spPr>
            <a:xfrm rot="16200000">
              <a:off x="3535937" y="876691"/>
              <a:ext cx="1997424" cy="4390929"/>
            </a:xfrm>
            <a:prstGeom prst="can">
              <a:avLst/>
            </a:prstGeom>
            <a:noFill/>
          </p:spPr>
          <p:style>
            <a:lnRef idx="1">
              <a:schemeClr val="accent1"/>
            </a:lnRef>
            <a:fillRef idx="3">
              <a:schemeClr val="accent1"/>
            </a:fillRef>
            <a:effectRef idx="2">
              <a:schemeClr val="accent1"/>
            </a:effectRef>
            <a:fontRef idx="minor">
              <a:schemeClr val="lt1"/>
            </a:fontRef>
          </p:style>
          <p:txBody>
            <a:bodyPr lIns="91435" tIns="45718" rIns="91435" bIns="45718" rtlCol="0" anchor="ctr"/>
            <a:lstStyle/>
            <a:p>
              <a:pPr algn="ctr"/>
              <a:endParaRPr lang="en-US"/>
            </a:p>
          </p:txBody>
        </p:sp>
        <p:sp>
          <p:nvSpPr>
            <p:cNvPr id="104" name="Freeform 103"/>
            <p:cNvSpPr/>
            <p:nvPr/>
          </p:nvSpPr>
          <p:spPr>
            <a:xfrm>
              <a:off x="3517027" y="3124139"/>
              <a:ext cx="3169666" cy="45719"/>
            </a:xfrm>
            <a:custGeom>
              <a:avLst/>
              <a:gdLst>
                <a:gd name="connsiteX0" fmla="*/ 0 w 2572640"/>
                <a:gd name="connsiteY0" fmla="*/ 10856 h 10856"/>
                <a:gd name="connsiteX1" fmla="*/ 2572640 w 2572640"/>
                <a:gd name="connsiteY1" fmla="*/ 0 h 10856"/>
                <a:gd name="connsiteX2" fmla="*/ 2572640 w 2572640"/>
                <a:gd name="connsiteY2" fmla="*/ 0 h 10856"/>
              </a:gdLst>
              <a:ahLst/>
              <a:cxnLst>
                <a:cxn ang="0">
                  <a:pos x="connsiteX0" y="connsiteY0"/>
                </a:cxn>
                <a:cxn ang="0">
                  <a:pos x="connsiteX1" y="connsiteY1"/>
                </a:cxn>
                <a:cxn ang="0">
                  <a:pos x="connsiteX2" y="connsiteY2"/>
                </a:cxn>
              </a:cxnLst>
              <a:rect l="l" t="t" r="r" b="b"/>
              <a:pathLst>
                <a:path w="2572640" h="10856">
                  <a:moveTo>
                    <a:pt x="0" y="10856"/>
                  </a:moveTo>
                  <a:lnTo>
                    <a:pt x="2572640" y="0"/>
                  </a:lnTo>
                  <a:lnTo>
                    <a:pt x="2572640" y="0"/>
                  </a:lnTo>
                </a:path>
              </a:pathLst>
            </a:cu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lIns="91435" tIns="45718" rIns="91435" bIns="45718" rtlCol="0" anchor="ctr"/>
            <a:lstStyle/>
            <a:p>
              <a:pPr algn="ctr"/>
              <a:endParaRPr lang="en-US"/>
            </a:p>
          </p:txBody>
        </p:sp>
        <p:grpSp>
          <p:nvGrpSpPr>
            <p:cNvPr id="105" name="Group 50"/>
            <p:cNvGrpSpPr/>
            <p:nvPr/>
          </p:nvGrpSpPr>
          <p:grpSpPr>
            <a:xfrm>
              <a:off x="1976473" y="2301837"/>
              <a:ext cx="1945459" cy="2105427"/>
              <a:chOff x="1227477" y="1476780"/>
              <a:chExt cx="1945459" cy="2105427"/>
            </a:xfrm>
          </p:grpSpPr>
          <p:grpSp>
            <p:nvGrpSpPr>
              <p:cNvPr id="106" name="Group 90"/>
              <p:cNvGrpSpPr/>
              <p:nvPr/>
            </p:nvGrpSpPr>
            <p:grpSpPr>
              <a:xfrm>
                <a:off x="1227477" y="1476780"/>
                <a:ext cx="1945459" cy="2105427"/>
                <a:chOff x="1227477" y="1476780"/>
                <a:chExt cx="1945459" cy="2105427"/>
              </a:xfrm>
            </p:grpSpPr>
            <p:grpSp>
              <p:nvGrpSpPr>
                <p:cNvPr id="114" name="Group 78"/>
                <p:cNvGrpSpPr/>
                <p:nvPr/>
              </p:nvGrpSpPr>
              <p:grpSpPr>
                <a:xfrm>
                  <a:off x="1227477" y="1476780"/>
                  <a:ext cx="1583973" cy="1161538"/>
                  <a:chOff x="1194912" y="1498491"/>
                  <a:chExt cx="1583973" cy="1161538"/>
                </a:xfrm>
              </p:grpSpPr>
              <p:grpSp>
                <p:nvGrpSpPr>
                  <p:cNvPr id="116" name="Group 77"/>
                  <p:cNvGrpSpPr/>
                  <p:nvPr/>
                </p:nvGrpSpPr>
                <p:grpSpPr>
                  <a:xfrm>
                    <a:off x="1194912" y="1498491"/>
                    <a:ext cx="1583973" cy="846310"/>
                    <a:chOff x="1194912" y="1498491"/>
                    <a:chExt cx="1583973" cy="846310"/>
                  </a:xfrm>
                </p:grpSpPr>
                <p:sp>
                  <p:nvSpPr>
                    <p:cNvPr id="118" name="Oval 17"/>
                    <p:cNvSpPr/>
                    <p:nvPr/>
                  </p:nvSpPr>
                  <p:spPr>
                    <a:xfrm>
                      <a:off x="1606973" y="2117253"/>
                      <a:ext cx="65131" cy="21711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19" name="Group 75"/>
                    <p:cNvGrpSpPr/>
                    <p:nvPr/>
                  </p:nvGrpSpPr>
                  <p:grpSpPr>
                    <a:xfrm>
                      <a:off x="1194912" y="1498491"/>
                      <a:ext cx="1583973" cy="846310"/>
                      <a:chOff x="1194912" y="1498491"/>
                      <a:chExt cx="1583973" cy="846310"/>
                    </a:xfrm>
                  </p:grpSpPr>
                  <p:sp>
                    <p:nvSpPr>
                      <p:cNvPr id="120" name="Freeform 21"/>
                      <p:cNvSpPr/>
                      <p:nvPr/>
                    </p:nvSpPr>
                    <p:spPr>
                      <a:xfrm>
                        <a:off x="1834499" y="2064365"/>
                        <a:ext cx="944386" cy="280436"/>
                      </a:xfrm>
                      <a:custGeom>
                        <a:avLst/>
                        <a:gdLst>
                          <a:gd name="connsiteX0" fmla="*/ 0 w 944386"/>
                          <a:gd name="connsiteY0" fmla="*/ 269580 h 280436"/>
                          <a:gd name="connsiteX1" fmla="*/ 792416 w 944386"/>
                          <a:gd name="connsiteY1" fmla="*/ 19902 h 280436"/>
                          <a:gd name="connsiteX2" fmla="*/ 911822 w 944386"/>
                          <a:gd name="connsiteY2" fmla="*/ 150169 h 280436"/>
                          <a:gd name="connsiteX3" fmla="*/ 933532 w 944386"/>
                          <a:gd name="connsiteY3" fmla="*/ 280436 h 280436"/>
                        </a:gdLst>
                        <a:ahLst/>
                        <a:cxnLst>
                          <a:cxn ang="0">
                            <a:pos x="connsiteX0" y="connsiteY0"/>
                          </a:cxn>
                          <a:cxn ang="0">
                            <a:pos x="connsiteX1" y="connsiteY1"/>
                          </a:cxn>
                          <a:cxn ang="0">
                            <a:pos x="connsiteX2" y="connsiteY2"/>
                          </a:cxn>
                          <a:cxn ang="0">
                            <a:pos x="connsiteX3" y="connsiteY3"/>
                          </a:cxn>
                        </a:cxnLst>
                        <a:rect l="l" t="t" r="r" b="b"/>
                        <a:pathLst>
                          <a:path w="944386" h="280436">
                            <a:moveTo>
                              <a:pt x="0" y="269580"/>
                            </a:moveTo>
                            <a:cubicBezTo>
                              <a:pt x="320223" y="154692"/>
                              <a:pt x="640446" y="39804"/>
                              <a:pt x="792416" y="19902"/>
                            </a:cubicBezTo>
                            <a:cubicBezTo>
                              <a:pt x="944386" y="0"/>
                              <a:pt x="888303" y="106747"/>
                              <a:pt x="911822" y="150169"/>
                            </a:cubicBezTo>
                            <a:cubicBezTo>
                              <a:pt x="935341" y="193591"/>
                              <a:pt x="933532" y="280436"/>
                              <a:pt x="933532" y="280436"/>
                            </a:cubicBezTo>
                          </a:path>
                        </a:pathLst>
                      </a:custGeom>
                      <a:ln w="762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121" name="Group 28"/>
                      <p:cNvGrpSpPr/>
                      <p:nvPr/>
                    </p:nvGrpSpPr>
                    <p:grpSpPr>
                      <a:xfrm>
                        <a:off x="1194912" y="2106813"/>
                        <a:ext cx="434202" cy="217111"/>
                        <a:chOff x="1888772" y="2105981"/>
                        <a:chExt cx="434202" cy="217111"/>
                      </a:xfrm>
                    </p:grpSpPr>
                    <p:sp>
                      <p:nvSpPr>
                        <p:cNvPr id="126" name="Oval 125"/>
                        <p:cNvSpPr/>
                        <p:nvPr/>
                      </p:nvSpPr>
                      <p:spPr>
                        <a:xfrm>
                          <a:off x="2257843" y="2105981"/>
                          <a:ext cx="65131" cy="2171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Freeform 30"/>
                        <p:cNvSpPr/>
                        <p:nvPr/>
                      </p:nvSpPr>
                      <p:spPr>
                        <a:xfrm>
                          <a:off x="2073308" y="2138548"/>
                          <a:ext cx="227955" cy="141122"/>
                        </a:xfrm>
                        <a:custGeom>
                          <a:avLst/>
                          <a:gdLst>
                            <a:gd name="connsiteX0" fmla="*/ 217100 w 227955"/>
                            <a:gd name="connsiteY0" fmla="*/ 0 h 141122"/>
                            <a:gd name="connsiteX1" fmla="*/ 32565 w 227955"/>
                            <a:gd name="connsiteY1" fmla="*/ 21711 h 141122"/>
                            <a:gd name="connsiteX2" fmla="*/ 32565 w 227955"/>
                            <a:gd name="connsiteY2" fmla="*/ 119411 h 141122"/>
                            <a:gd name="connsiteX3" fmla="*/ 227955 w 227955"/>
                            <a:gd name="connsiteY3" fmla="*/ 141122 h 141122"/>
                            <a:gd name="connsiteX4" fmla="*/ 227955 w 227955"/>
                            <a:gd name="connsiteY4" fmla="*/ 141122 h 141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955" h="141122">
                              <a:moveTo>
                                <a:pt x="217100" y="0"/>
                              </a:moveTo>
                              <a:cubicBezTo>
                                <a:pt x="140210" y="904"/>
                                <a:pt x="63321" y="1809"/>
                                <a:pt x="32565" y="21711"/>
                              </a:cubicBezTo>
                              <a:cubicBezTo>
                                <a:pt x="1809" y="41613"/>
                                <a:pt x="0" y="99509"/>
                                <a:pt x="32565" y="119411"/>
                              </a:cubicBezTo>
                              <a:cubicBezTo>
                                <a:pt x="65130" y="139313"/>
                                <a:pt x="227955" y="141122"/>
                                <a:pt x="227955" y="141122"/>
                              </a:cubicBezTo>
                              <a:lnTo>
                                <a:pt x="227955" y="141122"/>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28" name="Straight Connector 127"/>
                        <p:cNvCxnSpPr/>
                        <p:nvPr/>
                      </p:nvCxnSpPr>
                      <p:spPr>
                        <a:xfrm>
                          <a:off x="1888772" y="2192823"/>
                          <a:ext cx="184536" cy="10856"/>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22" name="Group 60"/>
                      <p:cNvGrpSpPr/>
                      <p:nvPr/>
                    </p:nvGrpSpPr>
                    <p:grpSpPr>
                      <a:xfrm>
                        <a:off x="2518796" y="1498491"/>
                        <a:ext cx="162826" cy="282664"/>
                        <a:chOff x="3280792" y="1422080"/>
                        <a:chExt cx="169992" cy="282664"/>
                      </a:xfrm>
                    </p:grpSpPr>
                    <p:cxnSp>
                      <p:nvCxnSpPr>
                        <p:cNvPr id="123" name="Straight Connector 122"/>
                        <p:cNvCxnSpPr/>
                        <p:nvPr/>
                      </p:nvCxnSpPr>
                      <p:spPr bwMode="auto">
                        <a:xfrm rot="16200000" flipH="1">
                          <a:off x="3252196" y="1602650"/>
                          <a:ext cx="130685" cy="734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bwMode="auto">
                        <a:xfrm rot="16200000" flipH="1">
                          <a:off x="3251593" y="1505552"/>
                          <a:ext cx="282664" cy="115719"/>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63"/>
                        <p:cNvCxnSpPr/>
                        <p:nvPr/>
                      </p:nvCxnSpPr>
                      <p:spPr bwMode="auto">
                        <a:xfrm rot="16200000" flipH="1">
                          <a:off x="3260377" y="1540192"/>
                          <a:ext cx="206673" cy="122425"/>
                        </a:xfrm>
                        <a:prstGeom prst="line">
                          <a:avLst/>
                        </a:prstGeom>
                      </p:spPr>
                      <p:style>
                        <a:lnRef idx="2">
                          <a:schemeClr val="accent1"/>
                        </a:lnRef>
                        <a:fillRef idx="0">
                          <a:schemeClr val="accent1"/>
                        </a:fillRef>
                        <a:effectRef idx="1">
                          <a:schemeClr val="accent1"/>
                        </a:effectRef>
                        <a:fontRef idx="minor">
                          <a:schemeClr val="tx1"/>
                        </a:fontRef>
                      </p:style>
                    </p:cxnSp>
                  </p:grpSp>
                </p:grpSp>
              </p:grpSp>
              <p:sp>
                <p:nvSpPr>
                  <p:cNvPr id="117" name="Oval 116"/>
                  <p:cNvSpPr/>
                  <p:nvPr/>
                </p:nvSpPr>
                <p:spPr>
                  <a:xfrm>
                    <a:off x="1639538" y="2442918"/>
                    <a:ext cx="54276" cy="217111"/>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115" name="Straight Connector 114"/>
                <p:cNvCxnSpPr/>
                <p:nvPr/>
              </p:nvCxnSpPr>
              <p:spPr>
                <a:xfrm>
                  <a:off x="2261114" y="3580619"/>
                  <a:ext cx="911822"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07" name="Group 100"/>
              <p:cNvGrpSpPr/>
              <p:nvPr/>
            </p:nvGrpSpPr>
            <p:grpSpPr>
              <a:xfrm>
                <a:off x="1758514" y="1708115"/>
                <a:ext cx="981220" cy="1429142"/>
                <a:chOff x="3494458" y="1620426"/>
                <a:chExt cx="981220" cy="1429142"/>
              </a:xfrm>
            </p:grpSpPr>
            <p:sp>
              <p:nvSpPr>
                <p:cNvPr id="108" name="Freeform 107"/>
                <p:cNvSpPr/>
                <p:nvPr/>
              </p:nvSpPr>
              <p:spPr>
                <a:xfrm>
                  <a:off x="3516168" y="1944974"/>
                  <a:ext cx="659430" cy="898338"/>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nvGrpSpPr>
                <p:cNvPr id="109" name="Group 102"/>
                <p:cNvGrpSpPr/>
                <p:nvPr/>
              </p:nvGrpSpPr>
              <p:grpSpPr>
                <a:xfrm>
                  <a:off x="3494458" y="1620426"/>
                  <a:ext cx="981220" cy="1429142"/>
                  <a:chOff x="3505313" y="1620426"/>
                  <a:chExt cx="981220" cy="1429142"/>
                </a:xfrm>
              </p:grpSpPr>
              <p:sp>
                <p:nvSpPr>
                  <p:cNvPr id="110" name="Freeform 109"/>
                  <p:cNvSpPr/>
                  <p:nvPr/>
                </p:nvSpPr>
                <p:spPr bwMode="auto">
                  <a:xfrm>
                    <a:off x="4154745" y="1620426"/>
                    <a:ext cx="331788" cy="446087"/>
                  </a:xfrm>
                  <a:custGeom>
                    <a:avLst/>
                    <a:gdLst>
                      <a:gd name="connsiteX0" fmla="*/ 327926 w 381799"/>
                      <a:gd name="connsiteY0" fmla="*/ 29830 h 541151"/>
                      <a:gd name="connsiteX1" fmla="*/ 270204 w 381799"/>
                      <a:gd name="connsiteY1" fmla="*/ 49074 h 541151"/>
                      <a:gd name="connsiteX2" fmla="*/ 193243 w 381799"/>
                      <a:gd name="connsiteY2" fmla="*/ 183780 h 541151"/>
                      <a:gd name="connsiteX3" fmla="*/ 135522 w 381799"/>
                      <a:gd name="connsiteY3" fmla="*/ 203024 h 541151"/>
                      <a:gd name="connsiteX4" fmla="*/ 839 w 381799"/>
                      <a:gd name="connsiteY4" fmla="*/ 299243 h 541151"/>
                      <a:gd name="connsiteX5" fmla="*/ 20079 w 381799"/>
                      <a:gd name="connsiteY5" fmla="*/ 376218 h 541151"/>
                      <a:gd name="connsiteX6" fmla="*/ 135522 w 381799"/>
                      <a:gd name="connsiteY6" fmla="*/ 414706 h 541151"/>
                      <a:gd name="connsiteX7" fmla="*/ 231724 w 381799"/>
                      <a:gd name="connsiteY7" fmla="*/ 453193 h 541151"/>
                      <a:gd name="connsiteX8" fmla="*/ 270204 w 381799"/>
                      <a:gd name="connsiteY8" fmla="*/ 337731 h 541151"/>
                      <a:gd name="connsiteX9" fmla="*/ 289445 w 381799"/>
                      <a:gd name="connsiteY9" fmla="*/ 260755 h 541151"/>
                      <a:gd name="connsiteX10" fmla="*/ 308685 w 381799"/>
                      <a:gd name="connsiteY10" fmla="*/ 164537 h 541151"/>
                      <a:gd name="connsiteX11" fmla="*/ 327926 w 381799"/>
                      <a:gd name="connsiteY11" fmla="*/ 29830 h 54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1799" h="541151">
                        <a:moveTo>
                          <a:pt x="327926" y="29830"/>
                        </a:moveTo>
                        <a:cubicBezTo>
                          <a:pt x="321513" y="10586"/>
                          <a:pt x="286040" y="36403"/>
                          <a:pt x="270204" y="49074"/>
                        </a:cubicBezTo>
                        <a:cubicBezTo>
                          <a:pt x="209386" y="97737"/>
                          <a:pt x="250039" y="126974"/>
                          <a:pt x="193243" y="183780"/>
                        </a:cubicBezTo>
                        <a:cubicBezTo>
                          <a:pt x="178903" y="198122"/>
                          <a:pt x="153662" y="193953"/>
                          <a:pt x="135522" y="203024"/>
                        </a:cubicBezTo>
                        <a:cubicBezTo>
                          <a:pt x="107386" y="217094"/>
                          <a:pt x="18271" y="286167"/>
                          <a:pt x="839" y="299243"/>
                        </a:cubicBezTo>
                        <a:cubicBezTo>
                          <a:pt x="7252" y="324901"/>
                          <a:pt x="0" y="359004"/>
                          <a:pt x="20079" y="376218"/>
                        </a:cubicBezTo>
                        <a:cubicBezTo>
                          <a:pt x="50875" y="402619"/>
                          <a:pt x="135522" y="414706"/>
                          <a:pt x="135522" y="414706"/>
                        </a:cubicBezTo>
                        <a:cubicBezTo>
                          <a:pt x="146814" y="448590"/>
                          <a:pt x="156344" y="541151"/>
                          <a:pt x="231724" y="453193"/>
                        </a:cubicBezTo>
                        <a:cubicBezTo>
                          <a:pt x="258123" y="422389"/>
                          <a:pt x="260366" y="377089"/>
                          <a:pt x="270204" y="337731"/>
                        </a:cubicBezTo>
                        <a:cubicBezTo>
                          <a:pt x="276618" y="312072"/>
                          <a:pt x="283709" y="286574"/>
                          <a:pt x="289445" y="260755"/>
                        </a:cubicBezTo>
                        <a:cubicBezTo>
                          <a:pt x="296539" y="228826"/>
                          <a:pt x="295403" y="194426"/>
                          <a:pt x="308685" y="164537"/>
                        </a:cubicBezTo>
                        <a:cubicBezTo>
                          <a:pt x="381799" y="0"/>
                          <a:pt x="334339" y="49074"/>
                          <a:pt x="327926" y="29830"/>
                        </a:cubicBezTo>
                        <a:close/>
                      </a:path>
                    </a:pathLst>
                  </a:cu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1" name="Freeform 110"/>
                  <p:cNvSpPr/>
                  <p:nvPr/>
                </p:nvSpPr>
                <p:spPr>
                  <a:xfrm>
                    <a:off x="3668138" y="1990313"/>
                    <a:ext cx="675520" cy="983266"/>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12" name="Freeform 111"/>
                  <p:cNvSpPr/>
                  <p:nvPr/>
                </p:nvSpPr>
                <p:spPr>
                  <a:xfrm>
                    <a:off x="3505313" y="1901110"/>
                    <a:ext cx="704137" cy="1105036"/>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13" name="Freeform 112"/>
                  <p:cNvSpPr/>
                  <p:nvPr/>
                </p:nvSpPr>
                <p:spPr>
                  <a:xfrm>
                    <a:off x="3559588" y="1979385"/>
                    <a:ext cx="711260" cy="1070183"/>
                  </a:xfrm>
                  <a:custGeom>
                    <a:avLst/>
                    <a:gdLst>
                      <a:gd name="connsiteX0" fmla="*/ 923540 w 923540"/>
                      <a:gd name="connsiteY0" fmla="*/ 0 h 476049"/>
                      <a:gd name="connsiteX1" fmla="*/ 865818 w 923540"/>
                      <a:gd name="connsiteY1" fmla="*/ 19243 h 476049"/>
                      <a:gd name="connsiteX2" fmla="*/ 827338 w 923540"/>
                      <a:gd name="connsiteY2" fmla="*/ 76975 h 476049"/>
                      <a:gd name="connsiteX3" fmla="*/ 788857 w 923540"/>
                      <a:gd name="connsiteY3" fmla="*/ 153950 h 476049"/>
                      <a:gd name="connsiteX4" fmla="*/ 673414 w 923540"/>
                      <a:gd name="connsiteY4" fmla="*/ 192437 h 476049"/>
                      <a:gd name="connsiteX5" fmla="*/ 615693 w 923540"/>
                      <a:gd name="connsiteY5" fmla="*/ 211681 h 476049"/>
                      <a:gd name="connsiteX6" fmla="*/ 577212 w 923540"/>
                      <a:gd name="connsiteY6" fmla="*/ 269412 h 476049"/>
                      <a:gd name="connsiteX7" fmla="*/ 519491 w 923540"/>
                      <a:gd name="connsiteY7" fmla="*/ 288656 h 476049"/>
                      <a:gd name="connsiteX8" fmla="*/ 461770 w 923540"/>
                      <a:gd name="connsiteY8" fmla="*/ 327144 h 476049"/>
                      <a:gd name="connsiteX9" fmla="*/ 384808 w 923540"/>
                      <a:gd name="connsiteY9" fmla="*/ 365631 h 476049"/>
                      <a:gd name="connsiteX10" fmla="*/ 327087 w 923540"/>
                      <a:gd name="connsiteY10" fmla="*/ 384875 h 476049"/>
                      <a:gd name="connsiteX11" fmla="*/ 269366 w 923540"/>
                      <a:gd name="connsiteY11" fmla="*/ 423363 h 476049"/>
                      <a:gd name="connsiteX12" fmla="*/ 192404 w 923540"/>
                      <a:gd name="connsiteY12" fmla="*/ 442606 h 476049"/>
                      <a:gd name="connsiteX13" fmla="*/ 0 w 923540"/>
                      <a:gd name="connsiteY13" fmla="*/ 461850 h 476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3540" h="476049">
                        <a:moveTo>
                          <a:pt x="923540" y="0"/>
                        </a:moveTo>
                        <a:cubicBezTo>
                          <a:pt x="904299" y="6414"/>
                          <a:pt x="881654" y="6572"/>
                          <a:pt x="865818" y="19243"/>
                        </a:cubicBezTo>
                        <a:cubicBezTo>
                          <a:pt x="847760" y="33692"/>
                          <a:pt x="838811" y="56894"/>
                          <a:pt x="827338" y="76975"/>
                        </a:cubicBezTo>
                        <a:cubicBezTo>
                          <a:pt x="813108" y="101883"/>
                          <a:pt x="811804" y="136737"/>
                          <a:pt x="788857" y="153950"/>
                        </a:cubicBezTo>
                        <a:cubicBezTo>
                          <a:pt x="756408" y="178290"/>
                          <a:pt x="711895" y="179608"/>
                          <a:pt x="673414" y="192437"/>
                        </a:cubicBezTo>
                        <a:lnTo>
                          <a:pt x="615693" y="211681"/>
                        </a:lnTo>
                        <a:cubicBezTo>
                          <a:pt x="602866" y="230925"/>
                          <a:pt x="595270" y="254963"/>
                          <a:pt x="577212" y="269412"/>
                        </a:cubicBezTo>
                        <a:cubicBezTo>
                          <a:pt x="561376" y="282083"/>
                          <a:pt x="537631" y="279584"/>
                          <a:pt x="519491" y="288656"/>
                        </a:cubicBezTo>
                        <a:cubicBezTo>
                          <a:pt x="498808" y="299000"/>
                          <a:pt x="481848" y="315669"/>
                          <a:pt x="461770" y="327144"/>
                        </a:cubicBezTo>
                        <a:cubicBezTo>
                          <a:pt x="436867" y="341377"/>
                          <a:pt x="411171" y="354331"/>
                          <a:pt x="384808" y="365631"/>
                        </a:cubicBezTo>
                        <a:cubicBezTo>
                          <a:pt x="366167" y="373621"/>
                          <a:pt x="345227" y="375803"/>
                          <a:pt x="327087" y="384875"/>
                        </a:cubicBezTo>
                        <a:cubicBezTo>
                          <a:pt x="306404" y="395219"/>
                          <a:pt x="290621" y="414252"/>
                          <a:pt x="269366" y="423363"/>
                        </a:cubicBezTo>
                        <a:cubicBezTo>
                          <a:pt x="245061" y="433781"/>
                          <a:pt x="217830" y="435340"/>
                          <a:pt x="192404" y="442606"/>
                        </a:cubicBezTo>
                        <a:cubicBezTo>
                          <a:pt x="75371" y="476049"/>
                          <a:pt x="191980" y="461850"/>
                          <a:pt x="0" y="461850"/>
                        </a:cubicBezTo>
                      </a:path>
                    </a:pathLst>
                  </a:custGeom>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grpSp>
        </p:grpSp>
      </p:grpSp>
      <p:sp>
        <p:nvSpPr>
          <p:cNvPr id="129" name="Freeform 128"/>
          <p:cNvSpPr/>
          <p:nvPr/>
        </p:nvSpPr>
        <p:spPr>
          <a:xfrm>
            <a:off x="1921339" y="3817538"/>
            <a:ext cx="312987" cy="506592"/>
          </a:xfrm>
          <a:custGeom>
            <a:avLst/>
            <a:gdLst>
              <a:gd name="connsiteX0" fmla="*/ 0 w 312987"/>
              <a:gd name="connsiteY0" fmla="*/ 448697 h 506592"/>
              <a:gd name="connsiteX1" fmla="*/ 162825 w 312987"/>
              <a:gd name="connsiteY1" fmla="*/ 3619 h 506592"/>
              <a:gd name="connsiteX2" fmla="*/ 293086 w 312987"/>
              <a:gd name="connsiteY2" fmla="*/ 426985 h 506592"/>
              <a:gd name="connsiteX3" fmla="*/ 282231 w 312987"/>
              <a:gd name="connsiteY3" fmla="*/ 481263 h 506592"/>
              <a:gd name="connsiteX4" fmla="*/ 293086 w 312987"/>
              <a:gd name="connsiteY4" fmla="*/ 481263 h 506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987" h="506592">
                <a:moveTo>
                  <a:pt x="0" y="448697"/>
                </a:moveTo>
                <a:cubicBezTo>
                  <a:pt x="56988" y="227967"/>
                  <a:pt x="113977" y="7238"/>
                  <a:pt x="162825" y="3619"/>
                </a:cubicBezTo>
                <a:cubicBezTo>
                  <a:pt x="211673" y="0"/>
                  <a:pt x="273185" y="347378"/>
                  <a:pt x="293086" y="426985"/>
                </a:cubicBezTo>
                <a:cubicBezTo>
                  <a:pt x="312987" y="506592"/>
                  <a:pt x="282231" y="472217"/>
                  <a:pt x="282231" y="481263"/>
                </a:cubicBezTo>
                <a:cubicBezTo>
                  <a:pt x="282231" y="490309"/>
                  <a:pt x="293086" y="481263"/>
                  <a:pt x="293086" y="481263"/>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0" name="Freeform 129"/>
          <p:cNvSpPr/>
          <p:nvPr/>
        </p:nvSpPr>
        <p:spPr>
          <a:xfrm>
            <a:off x="130260" y="5688313"/>
            <a:ext cx="336506" cy="513831"/>
          </a:xfrm>
          <a:custGeom>
            <a:avLst/>
            <a:gdLst>
              <a:gd name="connsiteX0" fmla="*/ 0 w 336506"/>
              <a:gd name="connsiteY0" fmla="*/ 0 h 513831"/>
              <a:gd name="connsiteX1" fmla="*/ 151971 w 336506"/>
              <a:gd name="connsiteY1" fmla="*/ 510212 h 513831"/>
              <a:gd name="connsiteX2" fmla="*/ 336506 w 336506"/>
              <a:gd name="connsiteY2" fmla="*/ 21712 h 513831"/>
              <a:gd name="connsiteX3" fmla="*/ 336506 w 336506"/>
              <a:gd name="connsiteY3" fmla="*/ 21712 h 513831"/>
            </a:gdLst>
            <a:ahLst/>
            <a:cxnLst>
              <a:cxn ang="0">
                <a:pos x="connsiteX0" y="connsiteY0"/>
              </a:cxn>
              <a:cxn ang="0">
                <a:pos x="connsiteX1" y="connsiteY1"/>
              </a:cxn>
              <a:cxn ang="0">
                <a:pos x="connsiteX2" y="connsiteY2"/>
              </a:cxn>
              <a:cxn ang="0">
                <a:pos x="connsiteX3" y="connsiteY3"/>
              </a:cxn>
            </a:cxnLst>
            <a:rect l="l" t="t" r="r" b="b"/>
            <a:pathLst>
              <a:path w="336506" h="513831">
                <a:moveTo>
                  <a:pt x="0" y="0"/>
                </a:moveTo>
                <a:cubicBezTo>
                  <a:pt x="47943" y="253296"/>
                  <a:pt x="95887" y="506593"/>
                  <a:pt x="151971" y="510212"/>
                </a:cubicBezTo>
                <a:cubicBezTo>
                  <a:pt x="208055" y="513831"/>
                  <a:pt x="336506" y="21712"/>
                  <a:pt x="336506" y="21712"/>
                </a:cubicBezTo>
                <a:lnTo>
                  <a:pt x="336506" y="21712"/>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phase locking</a:t>
            </a:r>
            <a:endParaRPr lang="en-US" dirty="0"/>
          </a:p>
        </p:txBody>
      </p:sp>
      <p:sp>
        <p:nvSpPr>
          <p:cNvPr id="3" name="Content Placeholder 2"/>
          <p:cNvSpPr>
            <a:spLocks noGrp="1"/>
          </p:cNvSpPr>
          <p:nvPr>
            <p:ph idx="1"/>
          </p:nvPr>
        </p:nvSpPr>
        <p:spPr/>
        <p:txBody>
          <a:bodyPr/>
          <a:lstStyle/>
          <a:p>
            <a:r>
              <a:rPr lang="en-US" dirty="0" smtClean="0"/>
              <a:t>Only the positive parts of the waveform are represented.</a:t>
            </a:r>
          </a:p>
          <a:p>
            <a:r>
              <a:rPr lang="en-US" dirty="0" smtClean="0"/>
              <a:t>Only at low and medium frequencies.</a:t>
            </a:r>
          </a:p>
          <a:p>
            <a:r>
              <a:rPr lang="en-US" dirty="0" smtClean="0"/>
              <a:t>The waveform is broken down into 1/3 octave bands.</a:t>
            </a:r>
          </a:p>
          <a:p>
            <a:r>
              <a:rPr lang="en-US" dirty="0" smtClean="0"/>
              <a:t>Phase locking to the envelope is distorted by adaptation.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Phase-locked response traces out the positive parts of the waveform</a:t>
            </a:r>
            <a:endParaRPr lang="en-US" dirty="0"/>
          </a:p>
        </p:txBody>
      </p:sp>
      <p:pic>
        <p:nvPicPr>
          <p:cNvPr id="5" name="Picture 3"/>
          <p:cNvPicPr>
            <a:picLocks noChangeAspect="1" noChangeArrowheads="1"/>
          </p:cNvPicPr>
          <p:nvPr/>
        </p:nvPicPr>
        <p:blipFill>
          <a:blip r:embed="rId2"/>
          <a:srcRect l="71649" t="44379" b="24005"/>
          <a:stretch>
            <a:fillRect/>
          </a:stretch>
        </p:blipFill>
        <p:spPr bwMode="auto">
          <a:xfrm>
            <a:off x="2105874" y="2876723"/>
            <a:ext cx="2031167" cy="1606623"/>
          </a:xfrm>
          <a:prstGeom prst="rect">
            <a:avLst/>
          </a:prstGeom>
          <a:noFill/>
          <a:ln w="9525">
            <a:noFill/>
            <a:miter lim="800000"/>
            <a:headEnd/>
            <a:tailEnd/>
          </a:ln>
        </p:spPr>
      </p:pic>
      <p:sp>
        <p:nvSpPr>
          <p:cNvPr id="6" name="Freeform 5"/>
          <p:cNvSpPr/>
          <p:nvPr/>
        </p:nvSpPr>
        <p:spPr>
          <a:xfrm>
            <a:off x="3560447" y="4146823"/>
            <a:ext cx="1031227" cy="1031279"/>
          </a:xfrm>
          <a:custGeom>
            <a:avLst/>
            <a:gdLst>
              <a:gd name="connsiteX0" fmla="*/ 0 w 911822"/>
              <a:gd name="connsiteY0" fmla="*/ 282245 h 1004139"/>
              <a:gd name="connsiteX1" fmla="*/ 151970 w 911822"/>
              <a:gd name="connsiteY1" fmla="*/ 846734 h 1004139"/>
              <a:gd name="connsiteX2" fmla="*/ 412490 w 911822"/>
              <a:gd name="connsiteY2" fmla="*/ 966145 h 1004139"/>
              <a:gd name="connsiteX3" fmla="*/ 705576 w 911822"/>
              <a:gd name="connsiteY3" fmla="*/ 618767 h 1004139"/>
              <a:gd name="connsiteX4" fmla="*/ 911822 w 911822"/>
              <a:gd name="connsiteY4" fmla="*/ 0 h 10041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822" h="1004139">
                <a:moveTo>
                  <a:pt x="0" y="282245"/>
                </a:moveTo>
                <a:cubicBezTo>
                  <a:pt x="41611" y="507498"/>
                  <a:pt x="83222" y="732751"/>
                  <a:pt x="151970" y="846734"/>
                </a:cubicBezTo>
                <a:cubicBezTo>
                  <a:pt x="220718" y="960717"/>
                  <a:pt x="320222" y="1004139"/>
                  <a:pt x="412490" y="966145"/>
                </a:cubicBezTo>
                <a:cubicBezTo>
                  <a:pt x="504758" y="928151"/>
                  <a:pt x="622354" y="779791"/>
                  <a:pt x="705576" y="618767"/>
                </a:cubicBezTo>
                <a:cubicBezTo>
                  <a:pt x="788798" y="457743"/>
                  <a:pt x="911822" y="0"/>
                  <a:pt x="911822" y="0"/>
                </a:cubicBezTo>
              </a:path>
            </a:pathLst>
          </a:custGeom>
          <a:ln>
            <a:solidFill>
              <a:schemeClr val="accent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4048924" y="2985279"/>
            <a:ext cx="469900" cy="830997"/>
          </a:xfrm>
          <a:prstGeom prst="rect">
            <a:avLst/>
          </a:prstGeom>
          <a:noFill/>
        </p:spPr>
        <p:txBody>
          <a:bodyPr wrap="none" rtlCol="0">
            <a:spAutoFit/>
          </a:bodyPr>
          <a:lstStyle/>
          <a:p>
            <a:r>
              <a:rPr lang="en-US" sz="4800" dirty="0" smtClean="0">
                <a:latin typeface="+mn-lt"/>
              </a:rPr>
              <a:t>?</a:t>
            </a:r>
            <a:endParaRPr lang="en-US" sz="4800" dirty="0">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0"/>
            <a:ext cx="7772400" cy="1143000"/>
          </a:xfrm>
        </p:spPr>
        <p:txBody>
          <a:bodyPr/>
          <a:lstStyle/>
          <a:p>
            <a:r>
              <a:rPr lang="en-US"/>
              <a:t>Half-wave rectification</a:t>
            </a:r>
          </a:p>
        </p:txBody>
      </p:sp>
      <p:pic>
        <p:nvPicPr>
          <p:cNvPr id="37891" name="Picture 4"/>
          <p:cNvPicPr>
            <a:picLocks noChangeAspect="1" noChangeArrowheads="1"/>
          </p:cNvPicPr>
          <p:nvPr/>
        </p:nvPicPr>
        <p:blipFill>
          <a:blip r:embed="rId3">
            <a:lum contrast="6000"/>
          </a:blip>
          <a:srcRect l="3450" r="5305"/>
          <a:stretch>
            <a:fillRect/>
          </a:stretch>
        </p:blipFill>
        <p:spPr bwMode="auto">
          <a:xfrm>
            <a:off x="1277938" y="1103313"/>
            <a:ext cx="4449762" cy="5475287"/>
          </a:xfrm>
          <a:prstGeom prst="rect">
            <a:avLst/>
          </a:prstGeom>
          <a:noFill/>
          <a:ln w="9525">
            <a:noFill/>
            <a:miter lim="800000"/>
            <a:headEnd/>
            <a:tailEnd/>
          </a:ln>
        </p:spPr>
      </p:pic>
      <p:sp>
        <p:nvSpPr>
          <p:cNvPr id="37892" name="Text Box 5"/>
          <p:cNvSpPr txBox="1">
            <a:spLocks noChangeArrowheads="1"/>
          </p:cNvSpPr>
          <p:nvPr/>
        </p:nvSpPr>
        <p:spPr bwMode="auto">
          <a:xfrm>
            <a:off x="6581775" y="4097338"/>
            <a:ext cx="1420813" cy="457200"/>
          </a:xfrm>
          <a:prstGeom prst="rect">
            <a:avLst/>
          </a:prstGeom>
          <a:solidFill>
            <a:schemeClr val="tx1"/>
          </a:solidFill>
          <a:ln w="9525">
            <a:noFill/>
            <a:miter lim="800000"/>
            <a:headEnd type="none" w="sm" len="sm"/>
            <a:tailEnd type="none" w="sm" len="sm"/>
          </a:ln>
        </p:spPr>
        <p:txBody>
          <a:bodyPr wrap="none">
            <a:prstTxWarp prst="textNoShape">
              <a:avLst/>
            </a:prstTxWarp>
            <a:spAutoFit/>
          </a:bodyPr>
          <a:lstStyle/>
          <a:p>
            <a:r>
              <a:rPr lang="en-US" sz="2400" dirty="0">
                <a:solidFill>
                  <a:schemeClr val="bg2"/>
                </a:solidFill>
              </a:rPr>
              <a:t>Distortion</a:t>
            </a:r>
          </a:p>
        </p:txBody>
      </p:sp>
      <p:sp>
        <p:nvSpPr>
          <p:cNvPr id="37893" name="Line 6"/>
          <p:cNvSpPr>
            <a:spLocks noChangeShapeType="1"/>
          </p:cNvSpPr>
          <p:nvPr/>
        </p:nvSpPr>
        <p:spPr bwMode="auto">
          <a:xfrm flipV="1">
            <a:off x="5468938" y="4379913"/>
            <a:ext cx="906462" cy="25400"/>
          </a:xfrm>
          <a:prstGeom prst="line">
            <a:avLst/>
          </a:prstGeom>
          <a:noFill/>
          <a:ln w="28575">
            <a:solidFill>
              <a:schemeClr val="tx1"/>
            </a:solidFill>
            <a:round/>
            <a:headEnd type="none" w="sm" len="sm"/>
            <a:tailEnd type="arrow" w="sm" len="sm"/>
          </a:ln>
        </p:spPr>
        <p:txBody>
          <a:bodyPr wrap="none" anchor="ctr">
            <a:prstTxWarp prst="textNoShape">
              <a:avLst/>
            </a:prstTxWarp>
          </a:bodyPr>
          <a:lstStyle/>
          <a:p>
            <a:endParaRPr lang="en-US"/>
          </a:p>
        </p:txBody>
      </p:sp>
      <p:sp>
        <p:nvSpPr>
          <p:cNvPr id="37894" name="Text Box 7"/>
          <p:cNvSpPr txBox="1">
            <a:spLocks noChangeArrowheads="1"/>
          </p:cNvSpPr>
          <p:nvPr/>
        </p:nvSpPr>
        <p:spPr bwMode="auto">
          <a:xfrm>
            <a:off x="6469622" y="6404278"/>
            <a:ext cx="2674378" cy="461665"/>
          </a:xfrm>
          <a:prstGeom prst="rect">
            <a:avLst/>
          </a:prstGeom>
          <a:noFill/>
          <a:ln w="9525">
            <a:noFill/>
            <a:miter lim="800000"/>
            <a:headEnd type="none" w="sm" len="sm"/>
            <a:tailEnd type="none" w="sm" len="sm"/>
          </a:ln>
        </p:spPr>
        <p:txBody>
          <a:bodyPr wrap="square">
            <a:prstTxWarp prst="textNoShape">
              <a:avLst/>
            </a:prstTxWarp>
            <a:spAutoFit/>
          </a:bodyPr>
          <a:lstStyle/>
          <a:p>
            <a:r>
              <a:rPr lang="en-US" dirty="0"/>
              <a:t>From Speaks (1992)</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Frequency limitation on phase locking</a:t>
            </a:r>
          </a:p>
        </p:txBody>
      </p:sp>
      <p:pic>
        <p:nvPicPr>
          <p:cNvPr id="38915" name="Picture 5"/>
          <p:cNvPicPr>
            <a:picLocks noChangeAspect="1" noChangeArrowheads="1"/>
          </p:cNvPicPr>
          <p:nvPr/>
        </p:nvPicPr>
        <p:blipFill>
          <a:blip r:embed="rId3">
            <a:lum contrast="100000"/>
          </a:blip>
          <a:srcRect/>
          <a:stretch>
            <a:fillRect/>
          </a:stretch>
        </p:blipFill>
        <p:spPr bwMode="auto">
          <a:xfrm>
            <a:off x="1825626" y="1951038"/>
            <a:ext cx="5492750" cy="4608512"/>
          </a:xfrm>
          <a:prstGeom prst="rect">
            <a:avLst/>
          </a:prstGeom>
          <a:noFill/>
          <a:ln w="9525">
            <a:noFill/>
            <a:miter lim="800000"/>
            <a:headEnd/>
            <a:tailEnd/>
          </a:ln>
        </p:spPr>
      </p:pic>
      <p:sp>
        <p:nvSpPr>
          <p:cNvPr id="38916" name="Text Box 6"/>
          <p:cNvSpPr txBox="1">
            <a:spLocks noChangeArrowheads="1"/>
          </p:cNvSpPr>
          <p:nvPr/>
        </p:nvSpPr>
        <p:spPr bwMode="auto">
          <a:xfrm>
            <a:off x="141288" y="6427788"/>
            <a:ext cx="2688004" cy="460221"/>
          </a:xfrm>
          <a:prstGeom prst="rect">
            <a:avLst/>
          </a:prstGeom>
          <a:noFill/>
          <a:ln w="9525">
            <a:noFill/>
            <a:miter lim="800000"/>
            <a:headEnd type="none" w="sm" len="sm"/>
            <a:tailEnd type="none" w="sm" len="sm"/>
          </a:ln>
        </p:spPr>
        <p:txBody>
          <a:bodyPr wrap="none" lIns="91435" tIns="45718" rIns="91435" bIns="45718">
            <a:prstTxWarp prst="textNoShape">
              <a:avLst/>
            </a:prstTxWarp>
            <a:spAutoFit/>
          </a:bodyPr>
          <a:lstStyle/>
          <a:p>
            <a:r>
              <a:rPr lang="en-US"/>
              <a:t>From Palmer (1995)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Cochlear potentials at different frequencies</a:t>
            </a:r>
          </a:p>
        </p:txBody>
      </p:sp>
      <p:sp>
        <p:nvSpPr>
          <p:cNvPr id="39939" name="Rectangle 4"/>
          <p:cNvSpPr>
            <a:spLocks noChangeArrowheads="1"/>
          </p:cNvSpPr>
          <p:nvPr/>
        </p:nvSpPr>
        <p:spPr bwMode="auto">
          <a:xfrm>
            <a:off x="5713414" y="3652839"/>
            <a:ext cx="233362" cy="647700"/>
          </a:xfrm>
          <a:prstGeom prst="rect">
            <a:avLst/>
          </a:prstGeom>
          <a:solidFill>
            <a:schemeClr val="tx1"/>
          </a:solidFill>
          <a:ln w="9525">
            <a:solidFill>
              <a:schemeClr val="tx1"/>
            </a:solidFill>
            <a:miter lim="800000"/>
            <a:headEnd type="none" w="sm" len="sm"/>
            <a:tailEnd type="none" w="sm" len="sm"/>
          </a:ln>
        </p:spPr>
        <p:txBody>
          <a:bodyPr wrap="none" lIns="91435" tIns="45718" rIns="91435" bIns="45718" anchor="ctr">
            <a:prstTxWarp prst="textNoShape">
              <a:avLst/>
            </a:prstTxWarp>
          </a:bodyPr>
          <a:lstStyle/>
          <a:p>
            <a:endParaRPr lang="en-US"/>
          </a:p>
        </p:txBody>
      </p:sp>
      <p:sp>
        <p:nvSpPr>
          <p:cNvPr id="39940" name="Text Box 5"/>
          <p:cNvSpPr txBox="1">
            <a:spLocks noChangeArrowheads="1"/>
          </p:cNvSpPr>
          <p:nvPr/>
        </p:nvSpPr>
        <p:spPr bwMode="auto">
          <a:xfrm>
            <a:off x="204788" y="6389688"/>
            <a:ext cx="2807011" cy="460221"/>
          </a:xfrm>
          <a:prstGeom prst="rect">
            <a:avLst/>
          </a:prstGeom>
          <a:noFill/>
          <a:ln w="9525">
            <a:noFill/>
            <a:miter lim="800000"/>
            <a:headEnd type="none" w="sm" len="sm"/>
            <a:tailEnd type="none" w="sm" len="sm"/>
          </a:ln>
        </p:spPr>
        <p:txBody>
          <a:bodyPr wrap="none" lIns="91435" tIns="45718" rIns="91435" bIns="45718">
            <a:prstTxWarp prst="textNoShape">
              <a:avLst/>
            </a:prstTxWarp>
            <a:spAutoFit/>
          </a:bodyPr>
          <a:lstStyle/>
          <a:p>
            <a:r>
              <a:rPr lang="en-US"/>
              <a:t>From Gelfand (1998)</a:t>
            </a:r>
          </a:p>
        </p:txBody>
      </p:sp>
      <p:pic>
        <p:nvPicPr>
          <p:cNvPr id="39941" name="Picture 6"/>
          <p:cNvPicPr>
            <a:picLocks noChangeAspect="1" noChangeArrowheads="1"/>
          </p:cNvPicPr>
          <p:nvPr/>
        </p:nvPicPr>
        <p:blipFill>
          <a:blip r:embed="rId4"/>
          <a:srcRect b="12410"/>
          <a:stretch>
            <a:fillRect/>
          </a:stretch>
        </p:blipFill>
        <p:spPr bwMode="auto">
          <a:xfrm>
            <a:off x="2595563" y="1839914"/>
            <a:ext cx="4572000" cy="4840287"/>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Rectangle 1"/>
          <p:cNvSpPr>
            <a:spLocks noGrp="1" noChangeArrowheads="1"/>
          </p:cNvSpPr>
          <p:nvPr>
            <p:ph type="title"/>
          </p:nvPr>
        </p:nvSpPr>
        <p:spPr/>
        <p:txBody>
          <a:bodyPr rIns="116988" rtlCol="0">
            <a:normAutofit fontScale="90000"/>
          </a:bodyPr>
          <a:lstStyle/>
          <a:p>
            <a:pPr marL="40180" defTabSz="457177" fontAlgn="auto">
              <a:spcAft>
                <a:spcPts val="0"/>
              </a:spcAft>
              <a:defRPr/>
            </a:pPr>
            <a:r>
              <a:rPr lang="en-US" dirty="0">
                <a:ea typeface="+mj-ea"/>
                <a:cs typeface="+mj-cs"/>
              </a:rPr>
              <a:t>Period Histograms of Complex Sounds</a:t>
            </a:r>
          </a:p>
        </p:txBody>
      </p:sp>
      <p:sp>
        <p:nvSpPr>
          <p:cNvPr id="206851" name="Rectangle 2"/>
          <p:cNvSpPr>
            <a:spLocks/>
          </p:cNvSpPr>
          <p:nvPr/>
        </p:nvSpPr>
        <p:spPr bwMode="auto">
          <a:xfrm>
            <a:off x="204267" y="6389192"/>
            <a:ext cx="1675432" cy="199802"/>
          </a:xfrm>
          <a:prstGeom prst="rect">
            <a:avLst/>
          </a:prstGeom>
          <a:noFill/>
          <a:ln w="12700">
            <a:noFill/>
            <a:miter lim="800000"/>
            <a:headEnd/>
            <a:tailEnd/>
          </a:ln>
        </p:spPr>
        <p:txBody>
          <a:bodyPr wrap="none" lIns="0" tIns="0" rIns="40636" bIns="0">
            <a:prstTxWarp prst="textNoShape">
              <a:avLst/>
            </a:prstTxWarp>
            <a:spAutoFit/>
          </a:bodyPr>
          <a:lstStyle/>
          <a:p>
            <a:pPr marL="39066"/>
            <a:r>
              <a:rPr lang="en-US" sz="1300" dirty="0">
                <a:ea typeface="Times" pitchFamily="-108" charset="0"/>
                <a:cs typeface="Times" pitchFamily="-108" charset="0"/>
                <a:sym typeface="Times" pitchFamily="-108" charset="0"/>
              </a:rPr>
              <a:t>From </a:t>
            </a:r>
            <a:r>
              <a:rPr lang="en-US" sz="1300" dirty="0" err="1">
                <a:ea typeface="Times" pitchFamily="-108" charset="0"/>
                <a:cs typeface="Times" pitchFamily="-108" charset="0"/>
                <a:sym typeface="Times" pitchFamily="-108" charset="0"/>
              </a:rPr>
              <a:t>Brugge</a:t>
            </a:r>
            <a:r>
              <a:rPr lang="en-US" sz="1300" dirty="0">
                <a:ea typeface="Times" pitchFamily="-108" charset="0"/>
                <a:cs typeface="Times" pitchFamily="-108" charset="0"/>
                <a:sym typeface="Times" pitchFamily="-108" charset="0"/>
              </a:rPr>
              <a:t> et al. 1969</a:t>
            </a:r>
          </a:p>
        </p:txBody>
      </p:sp>
      <p:pic>
        <p:nvPicPr>
          <p:cNvPr id="206852" name="Picture 3"/>
          <p:cNvPicPr>
            <a:picLocks noChangeAspect="1" noChangeArrowheads="1"/>
          </p:cNvPicPr>
          <p:nvPr/>
        </p:nvPicPr>
        <p:blipFill>
          <a:blip r:embed="rId3"/>
          <a:srcRect/>
          <a:stretch>
            <a:fillRect/>
          </a:stretch>
        </p:blipFill>
        <p:spPr bwMode="auto">
          <a:xfrm>
            <a:off x="1312664" y="1866305"/>
            <a:ext cx="6518672" cy="4625578"/>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204789" y="219076"/>
            <a:ext cx="8734425" cy="909638"/>
          </a:xfrm>
        </p:spPr>
        <p:txBody>
          <a:bodyPr/>
          <a:lstStyle/>
          <a:p>
            <a:r>
              <a:rPr lang="en-US"/>
              <a:t>Representations in each nerve fiber</a:t>
            </a:r>
          </a:p>
        </p:txBody>
      </p:sp>
      <p:graphicFrame>
        <p:nvGraphicFramePr>
          <p:cNvPr id="1026" name="Object 0"/>
          <p:cNvGraphicFramePr>
            <a:graphicFrameLocks noChangeAspect="1"/>
          </p:cNvGraphicFramePr>
          <p:nvPr/>
        </p:nvGraphicFramePr>
        <p:xfrm>
          <a:off x="1158876" y="1323975"/>
          <a:ext cx="3043238" cy="1905000"/>
        </p:xfrm>
        <a:graphic>
          <a:graphicData uri="http://schemas.openxmlformats.org/presentationml/2006/ole">
            <p:oleObj spid="_x0000_s116738" name="Worksheet" r:id="rId4" imgW="6210300" imgH="3886200" progId="Excel.Sheet.8">
              <p:embed/>
            </p:oleObj>
          </a:graphicData>
        </a:graphic>
      </p:graphicFrame>
      <p:graphicFrame>
        <p:nvGraphicFramePr>
          <p:cNvPr id="1027" name="Object 1"/>
          <p:cNvGraphicFramePr>
            <a:graphicFrameLocks noChangeAspect="1"/>
          </p:cNvGraphicFramePr>
          <p:nvPr/>
        </p:nvGraphicFramePr>
        <p:xfrm>
          <a:off x="530225" y="4556126"/>
          <a:ext cx="2959100" cy="1851025"/>
        </p:xfrm>
        <a:graphic>
          <a:graphicData uri="http://schemas.openxmlformats.org/presentationml/2006/ole">
            <p:oleObj spid="_x0000_s116739" name="Worksheet" r:id="rId5" imgW="6210300" imgH="3886200" progId="Excel.Sheet.8">
              <p:embed/>
            </p:oleObj>
          </a:graphicData>
        </a:graphic>
      </p:graphicFrame>
      <p:graphicFrame>
        <p:nvGraphicFramePr>
          <p:cNvPr id="1028" name="Object 2"/>
          <p:cNvGraphicFramePr>
            <a:graphicFrameLocks noChangeAspect="1"/>
          </p:cNvGraphicFramePr>
          <p:nvPr/>
        </p:nvGraphicFramePr>
        <p:xfrm>
          <a:off x="5662614" y="4556126"/>
          <a:ext cx="2886075" cy="1806575"/>
        </p:xfrm>
        <a:graphic>
          <a:graphicData uri="http://schemas.openxmlformats.org/presentationml/2006/ole">
            <p:oleObj spid="_x0000_s116740" name="Worksheet" r:id="rId6" imgW="6210300" imgH="3886200" progId="Excel.Sheet.8">
              <p:embed/>
            </p:oleObj>
          </a:graphicData>
        </a:graphic>
      </p:graphicFrame>
      <p:grpSp>
        <p:nvGrpSpPr>
          <p:cNvPr id="2" name="Group 7"/>
          <p:cNvGrpSpPr>
            <a:grpSpLocks/>
          </p:cNvGrpSpPr>
          <p:nvPr/>
        </p:nvGrpSpPr>
        <p:grpSpPr bwMode="auto">
          <a:xfrm>
            <a:off x="1446214" y="3429001"/>
            <a:ext cx="6251575" cy="612775"/>
            <a:chOff x="2208" y="2057"/>
            <a:chExt cx="1920" cy="295"/>
          </a:xfrm>
        </p:grpSpPr>
        <p:grpSp>
          <p:nvGrpSpPr>
            <p:cNvPr id="3" name="Group 8"/>
            <p:cNvGrpSpPr>
              <a:grpSpLocks/>
            </p:cNvGrpSpPr>
            <p:nvPr/>
          </p:nvGrpSpPr>
          <p:grpSpPr bwMode="auto">
            <a:xfrm>
              <a:off x="2208" y="2057"/>
              <a:ext cx="96" cy="295"/>
              <a:chOff x="2208" y="2057"/>
              <a:chExt cx="96" cy="295"/>
            </a:xfrm>
          </p:grpSpPr>
          <p:sp>
            <p:nvSpPr>
              <p:cNvPr id="1171" name="AutoShape 9"/>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4" name="Group 10"/>
              <p:cNvGrpSpPr>
                <a:grpSpLocks/>
              </p:cNvGrpSpPr>
              <p:nvPr/>
            </p:nvGrpSpPr>
            <p:grpSpPr bwMode="auto">
              <a:xfrm>
                <a:off x="2242" y="2057"/>
                <a:ext cx="46" cy="144"/>
                <a:chOff x="2778" y="2112"/>
                <a:chExt cx="46" cy="144"/>
              </a:xfrm>
            </p:grpSpPr>
            <p:sp>
              <p:nvSpPr>
                <p:cNvPr id="1173" name="Line 11"/>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74" name="Line 12"/>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75" name="Line 13"/>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76" name="Line 14"/>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5" name="Group 15"/>
            <p:cNvGrpSpPr>
              <a:grpSpLocks/>
            </p:cNvGrpSpPr>
            <p:nvPr/>
          </p:nvGrpSpPr>
          <p:grpSpPr bwMode="auto">
            <a:xfrm>
              <a:off x="2304" y="2057"/>
              <a:ext cx="96" cy="295"/>
              <a:chOff x="2208" y="2057"/>
              <a:chExt cx="96" cy="295"/>
            </a:xfrm>
          </p:grpSpPr>
          <p:sp>
            <p:nvSpPr>
              <p:cNvPr id="1165" name="AutoShape 16"/>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6" name="Group 17"/>
              <p:cNvGrpSpPr>
                <a:grpSpLocks/>
              </p:cNvGrpSpPr>
              <p:nvPr/>
            </p:nvGrpSpPr>
            <p:grpSpPr bwMode="auto">
              <a:xfrm>
                <a:off x="2242" y="2057"/>
                <a:ext cx="46" cy="144"/>
                <a:chOff x="2778" y="2112"/>
                <a:chExt cx="46" cy="144"/>
              </a:xfrm>
            </p:grpSpPr>
            <p:sp>
              <p:nvSpPr>
                <p:cNvPr id="1167" name="Line 18"/>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68" name="Line 19"/>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69" name="Line 20"/>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70" name="Line 21"/>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7" name="Group 22"/>
            <p:cNvGrpSpPr>
              <a:grpSpLocks/>
            </p:cNvGrpSpPr>
            <p:nvPr/>
          </p:nvGrpSpPr>
          <p:grpSpPr bwMode="auto">
            <a:xfrm>
              <a:off x="2400" y="2057"/>
              <a:ext cx="96" cy="295"/>
              <a:chOff x="2208" y="2057"/>
              <a:chExt cx="96" cy="295"/>
            </a:xfrm>
          </p:grpSpPr>
          <p:sp>
            <p:nvSpPr>
              <p:cNvPr id="1159" name="AutoShape 23"/>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8" name="Group 24"/>
              <p:cNvGrpSpPr>
                <a:grpSpLocks/>
              </p:cNvGrpSpPr>
              <p:nvPr/>
            </p:nvGrpSpPr>
            <p:grpSpPr bwMode="auto">
              <a:xfrm>
                <a:off x="2242" y="2057"/>
                <a:ext cx="46" cy="144"/>
                <a:chOff x="2778" y="2112"/>
                <a:chExt cx="46" cy="144"/>
              </a:xfrm>
            </p:grpSpPr>
            <p:sp>
              <p:nvSpPr>
                <p:cNvPr id="1161" name="Line 25"/>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62" name="Line 26"/>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63" name="Line 27"/>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64" name="Line 28"/>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9" name="Group 29"/>
            <p:cNvGrpSpPr>
              <a:grpSpLocks/>
            </p:cNvGrpSpPr>
            <p:nvPr/>
          </p:nvGrpSpPr>
          <p:grpSpPr bwMode="auto">
            <a:xfrm>
              <a:off x="2496" y="2057"/>
              <a:ext cx="96" cy="295"/>
              <a:chOff x="2208" y="2057"/>
              <a:chExt cx="96" cy="295"/>
            </a:xfrm>
          </p:grpSpPr>
          <p:sp>
            <p:nvSpPr>
              <p:cNvPr id="1153" name="AutoShape 30"/>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0" name="Group 31"/>
              <p:cNvGrpSpPr>
                <a:grpSpLocks/>
              </p:cNvGrpSpPr>
              <p:nvPr/>
            </p:nvGrpSpPr>
            <p:grpSpPr bwMode="auto">
              <a:xfrm>
                <a:off x="2242" y="2057"/>
                <a:ext cx="46" cy="144"/>
                <a:chOff x="2778" y="2112"/>
                <a:chExt cx="46" cy="144"/>
              </a:xfrm>
            </p:grpSpPr>
            <p:sp>
              <p:nvSpPr>
                <p:cNvPr id="1155" name="Line 32"/>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56" name="Line 33"/>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57" name="Line 34"/>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58" name="Line 35"/>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1" name="Group 36"/>
            <p:cNvGrpSpPr>
              <a:grpSpLocks/>
            </p:cNvGrpSpPr>
            <p:nvPr/>
          </p:nvGrpSpPr>
          <p:grpSpPr bwMode="auto">
            <a:xfrm>
              <a:off x="2592" y="2057"/>
              <a:ext cx="96" cy="295"/>
              <a:chOff x="2208" y="2057"/>
              <a:chExt cx="96" cy="295"/>
            </a:xfrm>
          </p:grpSpPr>
          <p:sp>
            <p:nvSpPr>
              <p:cNvPr id="1147" name="AutoShape 37"/>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2" name="Group 38"/>
              <p:cNvGrpSpPr>
                <a:grpSpLocks/>
              </p:cNvGrpSpPr>
              <p:nvPr/>
            </p:nvGrpSpPr>
            <p:grpSpPr bwMode="auto">
              <a:xfrm>
                <a:off x="2242" y="2057"/>
                <a:ext cx="46" cy="144"/>
                <a:chOff x="2778" y="2112"/>
                <a:chExt cx="46" cy="144"/>
              </a:xfrm>
            </p:grpSpPr>
            <p:sp>
              <p:nvSpPr>
                <p:cNvPr id="1149" name="Line 39"/>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50" name="Line 40"/>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51" name="Line 41"/>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52" name="Line 42"/>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3" name="Group 43"/>
            <p:cNvGrpSpPr>
              <a:grpSpLocks/>
            </p:cNvGrpSpPr>
            <p:nvPr/>
          </p:nvGrpSpPr>
          <p:grpSpPr bwMode="auto">
            <a:xfrm>
              <a:off x="2688" y="2057"/>
              <a:ext cx="96" cy="295"/>
              <a:chOff x="2208" y="2057"/>
              <a:chExt cx="96" cy="295"/>
            </a:xfrm>
          </p:grpSpPr>
          <p:sp>
            <p:nvSpPr>
              <p:cNvPr id="1141" name="AutoShape 44"/>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4" name="Group 45"/>
              <p:cNvGrpSpPr>
                <a:grpSpLocks/>
              </p:cNvGrpSpPr>
              <p:nvPr/>
            </p:nvGrpSpPr>
            <p:grpSpPr bwMode="auto">
              <a:xfrm>
                <a:off x="2242" y="2057"/>
                <a:ext cx="46" cy="144"/>
                <a:chOff x="2778" y="2112"/>
                <a:chExt cx="46" cy="144"/>
              </a:xfrm>
            </p:grpSpPr>
            <p:sp>
              <p:nvSpPr>
                <p:cNvPr id="1143" name="Line 46"/>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44" name="Line 47"/>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45" name="Line 48"/>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46" name="Line 49"/>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5" name="Group 50"/>
            <p:cNvGrpSpPr>
              <a:grpSpLocks/>
            </p:cNvGrpSpPr>
            <p:nvPr/>
          </p:nvGrpSpPr>
          <p:grpSpPr bwMode="auto">
            <a:xfrm>
              <a:off x="2784" y="2057"/>
              <a:ext cx="96" cy="295"/>
              <a:chOff x="2208" y="2057"/>
              <a:chExt cx="96" cy="295"/>
            </a:xfrm>
          </p:grpSpPr>
          <p:sp>
            <p:nvSpPr>
              <p:cNvPr id="1135" name="AutoShape 51"/>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6" name="Group 52"/>
              <p:cNvGrpSpPr>
                <a:grpSpLocks/>
              </p:cNvGrpSpPr>
              <p:nvPr/>
            </p:nvGrpSpPr>
            <p:grpSpPr bwMode="auto">
              <a:xfrm>
                <a:off x="2242" y="2057"/>
                <a:ext cx="46" cy="144"/>
                <a:chOff x="2778" y="2112"/>
                <a:chExt cx="46" cy="144"/>
              </a:xfrm>
            </p:grpSpPr>
            <p:sp>
              <p:nvSpPr>
                <p:cNvPr id="1137" name="Line 53"/>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38" name="Line 54"/>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39" name="Line 55"/>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40" name="Line 56"/>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7" name="Group 57"/>
            <p:cNvGrpSpPr>
              <a:grpSpLocks/>
            </p:cNvGrpSpPr>
            <p:nvPr/>
          </p:nvGrpSpPr>
          <p:grpSpPr bwMode="auto">
            <a:xfrm>
              <a:off x="2880" y="2057"/>
              <a:ext cx="96" cy="295"/>
              <a:chOff x="2208" y="2057"/>
              <a:chExt cx="96" cy="295"/>
            </a:xfrm>
          </p:grpSpPr>
          <p:sp>
            <p:nvSpPr>
              <p:cNvPr id="1129" name="AutoShape 58"/>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8" name="Group 59"/>
              <p:cNvGrpSpPr>
                <a:grpSpLocks/>
              </p:cNvGrpSpPr>
              <p:nvPr/>
            </p:nvGrpSpPr>
            <p:grpSpPr bwMode="auto">
              <a:xfrm>
                <a:off x="2242" y="2057"/>
                <a:ext cx="46" cy="144"/>
                <a:chOff x="2778" y="2112"/>
                <a:chExt cx="46" cy="144"/>
              </a:xfrm>
            </p:grpSpPr>
            <p:sp>
              <p:nvSpPr>
                <p:cNvPr id="1131" name="Line 60"/>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32" name="Line 61"/>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33" name="Line 62"/>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34" name="Line 63"/>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9" name="Group 64"/>
            <p:cNvGrpSpPr>
              <a:grpSpLocks/>
            </p:cNvGrpSpPr>
            <p:nvPr/>
          </p:nvGrpSpPr>
          <p:grpSpPr bwMode="auto">
            <a:xfrm>
              <a:off x="2976" y="2057"/>
              <a:ext cx="96" cy="295"/>
              <a:chOff x="2208" y="2057"/>
              <a:chExt cx="96" cy="295"/>
            </a:xfrm>
          </p:grpSpPr>
          <p:sp>
            <p:nvSpPr>
              <p:cNvPr id="1123" name="AutoShape 65"/>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20" name="Group 66"/>
              <p:cNvGrpSpPr>
                <a:grpSpLocks/>
              </p:cNvGrpSpPr>
              <p:nvPr/>
            </p:nvGrpSpPr>
            <p:grpSpPr bwMode="auto">
              <a:xfrm>
                <a:off x="2242" y="2057"/>
                <a:ext cx="46" cy="144"/>
                <a:chOff x="2778" y="2112"/>
                <a:chExt cx="46" cy="144"/>
              </a:xfrm>
            </p:grpSpPr>
            <p:sp>
              <p:nvSpPr>
                <p:cNvPr id="1125" name="Line 67"/>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26" name="Line 68"/>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27" name="Line 69"/>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28" name="Line 70"/>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21" name="Group 71"/>
            <p:cNvGrpSpPr>
              <a:grpSpLocks/>
            </p:cNvGrpSpPr>
            <p:nvPr/>
          </p:nvGrpSpPr>
          <p:grpSpPr bwMode="auto">
            <a:xfrm>
              <a:off x="3072" y="2057"/>
              <a:ext cx="96" cy="295"/>
              <a:chOff x="2208" y="2057"/>
              <a:chExt cx="96" cy="295"/>
            </a:xfrm>
          </p:grpSpPr>
          <p:sp>
            <p:nvSpPr>
              <p:cNvPr id="1117" name="AutoShape 72"/>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22" name="Group 73"/>
              <p:cNvGrpSpPr>
                <a:grpSpLocks/>
              </p:cNvGrpSpPr>
              <p:nvPr/>
            </p:nvGrpSpPr>
            <p:grpSpPr bwMode="auto">
              <a:xfrm>
                <a:off x="2242" y="2057"/>
                <a:ext cx="46" cy="144"/>
                <a:chOff x="2778" y="2112"/>
                <a:chExt cx="46" cy="144"/>
              </a:xfrm>
            </p:grpSpPr>
            <p:sp>
              <p:nvSpPr>
                <p:cNvPr id="1119" name="Line 74"/>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20" name="Line 75"/>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21" name="Line 76"/>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22" name="Line 77"/>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23" name="Group 78"/>
            <p:cNvGrpSpPr>
              <a:grpSpLocks/>
            </p:cNvGrpSpPr>
            <p:nvPr/>
          </p:nvGrpSpPr>
          <p:grpSpPr bwMode="auto">
            <a:xfrm>
              <a:off x="3168" y="2057"/>
              <a:ext cx="96" cy="295"/>
              <a:chOff x="2208" y="2057"/>
              <a:chExt cx="96" cy="295"/>
            </a:xfrm>
          </p:grpSpPr>
          <p:sp>
            <p:nvSpPr>
              <p:cNvPr id="1111" name="AutoShape 79"/>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24" name="Group 80"/>
              <p:cNvGrpSpPr>
                <a:grpSpLocks/>
              </p:cNvGrpSpPr>
              <p:nvPr/>
            </p:nvGrpSpPr>
            <p:grpSpPr bwMode="auto">
              <a:xfrm>
                <a:off x="2242" y="2057"/>
                <a:ext cx="46" cy="144"/>
                <a:chOff x="2778" y="2112"/>
                <a:chExt cx="46" cy="144"/>
              </a:xfrm>
            </p:grpSpPr>
            <p:sp>
              <p:nvSpPr>
                <p:cNvPr id="1113" name="Line 81"/>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14" name="Line 82"/>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15" name="Line 83"/>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16" name="Line 84"/>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25" name="Group 85"/>
            <p:cNvGrpSpPr>
              <a:grpSpLocks/>
            </p:cNvGrpSpPr>
            <p:nvPr/>
          </p:nvGrpSpPr>
          <p:grpSpPr bwMode="auto">
            <a:xfrm>
              <a:off x="3264" y="2057"/>
              <a:ext cx="96" cy="295"/>
              <a:chOff x="2208" y="2057"/>
              <a:chExt cx="96" cy="295"/>
            </a:xfrm>
          </p:grpSpPr>
          <p:sp>
            <p:nvSpPr>
              <p:cNvPr id="1105" name="AutoShape 86"/>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26" name="Group 87"/>
              <p:cNvGrpSpPr>
                <a:grpSpLocks/>
              </p:cNvGrpSpPr>
              <p:nvPr/>
            </p:nvGrpSpPr>
            <p:grpSpPr bwMode="auto">
              <a:xfrm>
                <a:off x="2242" y="2057"/>
                <a:ext cx="46" cy="144"/>
                <a:chOff x="2778" y="2112"/>
                <a:chExt cx="46" cy="144"/>
              </a:xfrm>
            </p:grpSpPr>
            <p:sp>
              <p:nvSpPr>
                <p:cNvPr id="1107" name="Line 88"/>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08" name="Line 89"/>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09" name="Line 90"/>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10" name="Line 91"/>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27" name="Group 92"/>
            <p:cNvGrpSpPr>
              <a:grpSpLocks/>
            </p:cNvGrpSpPr>
            <p:nvPr/>
          </p:nvGrpSpPr>
          <p:grpSpPr bwMode="auto">
            <a:xfrm>
              <a:off x="3360" y="2057"/>
              <a:ext cx="96" cy="295"/>
              <a:chOff x="2208" y="2057"/>
              <a:chExt cx="96" cy="295"/>
            </a:xfrm>
          </p:grpSpPr>
          <p:sp>
            <p:nvSpPr>
              <p:cNvPr id="1099" name="AutoShape 93"/>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28" name="Group 94"/>
              <p:cNvGrpSpPr>
                <a:grpSpLocks/>
              </p:cNvGrpSpPr>
              <p:nvPr/>
            </p:nvGrpSpPr>
            <p:grpSpPr bwMode="auto">
              <a:xfrm>
                <a:off x="2242" y="2057"/>
                <a:ext cx="46" cy="144"/>
                <a:chOff x="2778" y="2112"/>
                <a:chExt cx="46" cy="144"/>
              </a:xfrm>
            </p:grpSpPr>
            <p:sp>
              <p:nvSpPr>
                <p:cNvPr id="1101" name="Line 95"/>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02" name="Line 96"/>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03" name="Line 97"/>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104" name="Line 98"/>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29" name="Group 99"/>
            <p:cNvGrpSpPr>
              <a:grpSpLocks/>
            </p:cNvGrpSpPr>
            <p:nvPr/>
          </p:nvGrpSpPr>
          <p:grpSpPr bwMode="auto">
            <a:xfrm>
              <a:off x="3456" y="2057"/>
              <a:ext cx="96" cy="295"/>
              <a:chOff x="2208" y="2057"/>
              <a:chExt cx="96" cy="295"/>
            </a:xfrm>
          </p:grpSpPr>
          <p:sp>
            <p:nvSpPr>
              <p:cNvPr id="1093" name="AutoShape 100"/>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30" name="Group 101"/>
              <p:cNvGrpSpPr>
                <a:grpSpLocks/>
              </p:cNvGrpSpPr>
              <p:nvPr/>
            </p:nvGrpSpPr>
            <p:grpSpPr bwMode="auto">
              <a:xfrm>
                <a:off x="2242" y="2057"/>
                <a:ext cx="46" cy="144"/>
                <a:chOff x="2778" y="2112"/>
                <a:chExt cx="46" cy="144"/>
              </a:xfrm>
            </p:grpSpPr>
            <p:sp>
              <p:nvSpPr>
                <p:cNvPr id="1095" name="Line 102"/>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96" name="Line 103"/>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97" name="Line 104"/>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98" name="Line 105"/>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31" name="Group 106"/>
            <p:cNvGrpSpPr>
              <a:grpSpLocks/>
            </p:cNvGrpSpPr>
            <p:nvPr/>
          </p:nvGrpSpPr>
          <p:grpSpPr bwMode="auto">
            <a:xfrm>
              <a:off x="3552" y="2057"/>
              <a:ext cx="96" cy="295"/>
              <a:chOff x="2208" y="2057"/>
              <a:chExt cx="96" cy="295"/>
            </a:xfrm>
          </p:grpSpPr>
          <p:sp>
            <p:nvSpPr>
              <p:cNvPr id="1087" name="AutoShape 107"/>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124" name="Group 108"/>
              <p:cNvGrpSpPr>
                <a:grpSpLocks/>
              </p:cNvGrpSpPr>
              <p:nvPr/>
            </p:nvGrpSpPr>
            <p:grpSpPr bwMode="auto">
              <a:xfrm>
                <a:off x="2242" y="2057"/>
                <a:ext cx="46" cy="144"/>
                <a:chOff x="2778" y="2112"/>
                <a:chExt cx="46" cy="144"/>
              </a:xfrm>
            </p:grpSpPr>
            <p:sp>
              <p:nvSpPr>
                <p:cNvPr id="1089" name="Line 109"/>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90" name="Line 110"/>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91" name="Line 111"/>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92" name="Line 112"/>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130" name="Group 113"/>
            <p:cNvGrpSpPr>
              <a:grpSpLocks/>
            </p:cNvGrpSpPr>
            <p:nvPr/>
          </p:nvGrpSpPr>
          <p:grpSpPr bwMode="auto">
            <a:xfrm>
              <a:off x="3648" y="2057"/>
              <a:ext cx="96" cy="295"/>
              <a:chOff x="2208" y="2057"/>
              <a:chExt cx="96" cy="295"/>
            </a:xfrm>
          </p:grpSpPr>
          <p:sp>
            <p:nvSpPr>
              <p:cNvPr id="1081" name="AutoShape 114"/>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136" name="Group 115"/>
              <p:cNvGrpSpPr>
                <a:grpSpLocks/>
              </p:cNvGrpSpPr>
              <p:nvPr/>
            </p:nvGrpSpPr>
            <p:grpSpPr bwMode="auto">
              <a:xfrm>
                <a:off x="2242" y="2057"/>
                <a:ext cx="46" cy="144"/>
                <a:chOff x="2778" y="2112"/>
                <a:chExt cx="46" cy="144"/>
              </a:xfrm>
            </p:grpSpPr>
            <p:sp>
              <p:nvSpPr>
                <p:cNvPr id="1083" name="Line 116"/>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84" name="Line 117"/>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85" name="Line 118"/>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86" name="Line 119"/>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142" name="Group 120"/>
            <p:cNvGrpSpPr>
              <a:grpSpLocks/>
            </p:cNvGrpSpPr>
            <p:nvPr/>
          </p:nvGrpSpPr>
          <p:grpSpPr bwMode="auto">
            <a:xfrm>
              <a:off x="3744" y="2057"/>
              <a:ext cx="96" cy="295"/>
              <a:chOff x="2208" y="2057"/>
              <a:chExt cx="96" cy="295"/>
            </a:xfrm>
          </p:grpSpPr>
          <p:sp>
            <p:nvSpPr>
              <p:cNvPr id="1075" name="AutoShape 121"/>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148" name="Group 122"/>
              <p:cNvGrpSpPr>
                <a:grpSpLocks/>
              </p:cNvGrpSpPr>
              <p:nvPr/>
            </p:nvGrpSpPr>
            <p:grpSpPr bwMode="auto">
              <a:xfrm>
                <a:off x="2242" y="2057"/>
                <a:ext cx="46" cy="144"/>
                <a:chOff x="2778" y="2112"/>
                <a:chExt cx="46" cy="144"/>
              </a:xfrm>
            </p:grpSpPr>
            <p:sp>
              <p:nvSpPr>
                <p:cNvPr id="1077" name="Line 123"/>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8" name="Line 124"/>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9" name="Line 125"/>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80" name="Line 126"/>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154" name="Group 127"/>
            <p:cNvGrpSpPr>
              <a:grpSpLocks/>
            </p:cNvGrpSpPr>
            <p:nvPr/>
          </p:nvGrpSpPr>
          <p:grpSpPr bwMode="auto">
            <a:xfrm>
              <a:off x="3840" y="2057"/>
              <a:ext cx="96" cy="295"/>
              <a:chOff x="2208" y="2057"/>
              <a:chExt cx="96" cy="295"/>
            </a:xfrm>
          </p:grpSpPr>
          <p:sp>
            <p:nvSpPr>
              <p:cNvPr id="1069" name="AutoShape 128"/>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160" name="Group 129"/>
              <p:cNvGrpSpPr>
                <a:grpSpLocks/>
              </p:cNvGrpSpPr>
              <p:nvPr/>
            </p:nvGrpSpPr>
            <p:grpSpPr bwMode="auto">
              <a:xfrm>
                <a:off x="2242" y="2057"/>
                <a:ext cx="46" cy="144"/>
                <a:chOff x="2778" y="2112"/>
                <a:chExt cx="46" cy="144"/>
              </a:xfrm>
            </p:grpSpPr>
            <p:sp>
              <p:nvSpPr>
                <p:cNvPr id="1071" name="Line 130"/>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2" name="Line 131"/>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3" name="Line 132"/>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4" name="Line 133"/>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166" name="Group 134"/>
            <p:cNvGrpSpPr>
              <a:grpSpLocks/>
            </p:cNvGrpSpPr>
            <p:nvPr/>
          </p:nvGrpSpPr>
          <p:grpSpPr bwMode="auto">
            <a:xfrm>
              <a:off x="3936" y="2057"/>
              <a:ext cx="96" cy="295"/>
              <a:chOff x="2208" y="2057"/>
              <a:chExt cx="96" cy="295"/>
            </a:xfrm>
          </p:grpSpPr>
          <p:sp>
            <p:nvSpPr>
              <p:cNvPr id="1063" name="AutoShape 135"/>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172" name="Group 136"/>
              <p:cNvGrpSpPr>
                <a:grpSpLocks/>
              </p:cNvGrpSpPr>
              <p:nvPr/>
            </p:nvGrpSpPr>
            <p:grpSpPr bwMode="auto">
              <a:xfrm>
                <a:off x="2242" y="2057"/>
                <a:ext cx="46" cy="144"/>
                <a:chOff x="2778" y="2112"/>
                <a:chExt cx="46" cy="144"/>
              </a:xfrm>
            </p:grpSpPr>
            <p:sp>
              <p:nvSpPr>
                <p:cNvPr id="1065" name="Line 137"/>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66" name="Line 138"/>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67" name="Line 139"/>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68" name="Line 140"/>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nvGrpSpPr>
            <p:cNvPr id="1177" name="Group 141"/>
            <p:cNvGrpSpPr>
              <a:grpSpLocks/>
            </p:cNvGrpSpPr>
            <p:nvPr/>
          </p:nvGrpSpPr>
          <p:grpSpPr bwMode="auto">
            <a:xfrm>
              <a:off x="4032" y="2057"/>
              <a:ext cx="96" cy="295"/>
              <a:chOff x="2208" y="2057"/>
              <a:chExt cx="96" cy="295"/>
            </a:xfrm>
          </p:grpSpPr>
          <p:sp>
            <p:nvSpPr>
              <p:cNvPr id="1057" name="AutoShape 142"/>
              <p:cNvSpPr>
                <a:spLocks noChangeArrowheads="1"/>
              </p:cNvSpPr>
              <p:nvPr/>
            </p:nvSpPr>
            <p:spPr bwMode="auto">
              <a:xfrm>
                <a:off x="2208" y="2160"/>
                <a:ext cx="96" cy="192"/>
              </a:xfrm>
              <a:prstGeom prst="can">
                <a:avLst>
                  <a:gd name="adj" fmla="val 50000"/>
                </a:avLst>
              </a:prstGeom>
              <a:solidFill>
                <a:schemeClr val="folHlink"/>
              </a:solidFill>
              <a:ln w="9525">
                <a:solidFill>
                  <a:schemeClr val="tx1"/>
                </a:solidFill>
                <a:round/>
                <a:headEnd/>
                <a:tailEnd/>
              </a:ln>
            </p:spPr>
            <p:txBody>
              <a:bodyPr wrap="none" anchor="ctr">
                <a:prstTxWarp prst="textNoShape">
                  <a:avLst/>
                </a:prstTxWarp>
              </a:bodyPr>
              <a:lstStyle/>
              <a:p>
                <a:endParaRPr lang="en-US"/>
              </a:p>
            </p:txBody>
          </p:sp>
          <p:grpSp>
            <p:nvGrpSpPr>
              <p:cNvPr id="1178" name="Group 143"/>
              <p:cNvGrpSpPr>
                <a:grpSpLocks/>
              </p:cNvGrpSpPr>
              <p:nvPr/>
            </p:nvGrpSpPr>
            <p:grpSpPr bwMode="auto">
              <a:xfrm>
                <a:off x="2242" y="2057"/>
                <a:ext cx="46" cy="144"/>
                <a:chOff x="2778" y="2112"/>
                <a:chExt cx="46" cy="144"/>
              </a:xfrm>
            </p:grpSpPr>
            <p:sp>
              <p:nvSpPr>
                <p:cNvPr id="1059" name="Line 144"/>
                <p:cNvSpPr>
                  <a:spLocks noChangeShapeType="1"/>
                </p:cNvSpPr>
                <p:nvPr/>
              </p:nvSpPr>
              <p:spPr bwMode="auto">
                <a:xfrm>
                  <a:off x="2808" y="2141"/>
                  <a:ext cx="0" cy="11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60" name="Line 145"/>
                <p:cNvSpPr>
                  <a:spLocks noChangeShapeType="1"/>
                </p:cNvSpPr>
                <p:nvPr/>
              </p:nvSpPr>
              <p:spPr bwMode="auto">
                <a:xfrm>
                  <a:off x="2824" y="2112"/>
                  <a:ext cx="0" cy="144"/>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61" name="Line 146"/>
                <p:cNvSpPr>
                  <a:spLocks noChangeShapeType="1"/>
                </p:cNvSpPr>
                <p:nvPr/>
              </p:nvSpPr>
              <p:spPr bwMode="auto">
                <a:xfrm>
                  <a:off x="2778" y="2198"/>
                  <a:ext cx="0" cy="5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62" name="Line 147"/>
                <p:cNvSpPr>
                  <a:spLocks noChangeShapeType="1"/>
                </p:cNvSpPr>
                <p:nvPr/>
              </p:nvSpPr>
              <p:spPr bwMode="auto">
                <a:xfrm>
                  <a:off x="2793" y="2170"/>
                  <a:ext cx="0" cy="86"/>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grpSp>
      </p:grpSp>
      <p:sp>
        <p:nvSpPr>
          <p:cNvPr id="1032" name="Text Box 148"/>
          <p:cNvSpPr txBox="1">
            <a:spLocks noChangeArrowheads="1"/>
          </p:cNvSpPr>
          <p:nvPr/>
        </p:nvSpPr>
        <p:spPr bwMode="auto">
          <a:xfrm>
            <a:off x="1463675" y="3994150"/>
            <a:ext cx="725488" cy="457200"/>
          </a:xfrm>
          <a:prstGeom prst="rect">
            <a:avLst/>
          </a:prstGeom>
          <a:noFill/>
          <a:ln w="9525">
            <a:noFill/>
            <a:miter lim="800000"/>
            <a:headEnd type="none" w="sm" len="sm"/>
            <a:tailEnd type="none" w="sm" len="sm"/>
          </a:ln>
        </p:spPr>
        <p:txBody>
          <a:bodyPr wrap="none" lIns="91435" tIns="45718" rIns="91435" bIns="45718">
            <a:prstTxWarp prst="textNoShape">
              <a:avLst/>
            </a:prstTxWarp>
            <a:spAutoFit/>
          </a:bodyPr>
          <a:lstStyle/>
          <a:p>
            <a:r>
              <a:rPr lang="en-US" dirty="0"/>
              <a:t>base</a:t>
            </a:r>
          </a:p>
        </p:txBody>
      </p:sp>
      <p:sp>
        <p:nvSpPr>
          <p:cNvPr id="1033" name="Text Box 149"/>
          <p:cNvSpPr txBox="1">
            <a:spLocks noChangeArrowheads="1"/>
          </p:cNvSpPr>
          <p:nvPr/>
        </p:nvSpPr>
        <p:spPr bwMode="auto">
          <a:xfrm>
            <a:off x="6867525" y="4019550"/>
            <a:ext cx="758825" cy="457200"/>
          </a:xfrm>
          <a:prstGeom prst="rect">
            <a:avLst/>
          </a:prstGeom>
          <a:noFill/>
          <a:ln w="9525">
            <a:noFill/>
            <a:miter lim="800000"/>
            <a:headEnd type="none" w="sm" len="sm"/>
            <a:tailEnd type="none" w="sm" len="sm"/>
          </a:ln>
        </p:spPr>
        <p:txBody>
          <a:bodyPr wrap="none" lIns="91435" tIns="45718" rIns="91435" bIns="45718">
            <a:prstTxWarp prst="textNoShape">
              <a:avLst/>
            </a:prstTxWarp>
            <a:spAutoFit/>
          </a:bodyPr>
          <a:lstStyle/>
          <a:p>
            <a:r>
              <a:rPr lang="en-US" dirty="0"/>
              <a:t>apex</a:t>
            </a:r>
          </a:p>
        </p:txBody>
      </p:sp>
      <p:sp>
        <p:nvSpPr>
          <p:cNvPr id="1034" name="Line 150"/>
          <p:cNvSpPr>
            <a:spLocks noChangeShapeType="1"/>
          </p:cNvSpPr>
          <p:nvPr/>
        </p:nvSpPr>
        <p:spPr bwMode="auto">
          <a:xfrm flipH="1">
            <a:off x="2462213" y="4159251"/>
            <a:ext cx="336550" cy="336550"/>
          </a:xfrm>
          <a:prstGeom prst="line">
            <a:avLst/>
          </a:prstGeom>
          <a:noFill/>
          <a:ln w="28575">
            <a:solidFill>
              <a:schemeClr val="tx1"/>
            </a:solidFill>
            <a:round/>
            <a:headEnd/>
            <a:tailEnd type="triangle" w="med" len="med"/>
          </a:ln>
        </p:spPr>
        <p:txBody>
          <a:bodyPr wrap="none" lIns="91435" tIns="45718" rIns="91435" bIns="45718" anchor="ctr">
            <a:prstTxWarp prst="textNoShape">
              <a:avLst/>
            </a:prstTxWarp>
          </a:bodyPr>
          <a:lstStyle/>
          <a:p>
            <a:endParaRPr lang="en-US"/>
          </a:p>
        </p:txBody>
      </p:sp>
      <p:sp>
        <p:nvSpPr>
          <p:cNvPr id="1035" name="Line 151"/>
          <p:cNvSpPr>
            <a:spLocks noChangeShapeType="1"/>
          </p:cNvSpPr>
          <p:nvPr/>
        </p:nvSpPr>
        <p:spPr bwMode="auto">
          <a:xfrm>
            <a:off x="6350000" y="4094163"/>
            <a:ext cx="65088" cy="415925"/>
          </a:xfrm>
          <a:prstGeom prst="line">
            <a:avLst/>
          </a:prstGeom>
          <a:noFill/>
          <a:ln w="28575">
            <a:solidFill>
              <a:schemeClr val="tx1"/>
            </a:solidFill>
            <a:round/>
            <a:headEnd type="none" w="sm" len="sm"/>
            <a:tailEnd type="triangle" w="med" len="med"/>
          </a:ln>
        </p:spPr>
        <p:txBody>
          <a:bodyPr wrap="none" lIns="91435" tIns="45718" rIns="91435" bIns="45718" anchor="ctr">
            <a:prstTxWarp prst="textNoShape">
              <a:avLst/>
            </a:prstTxWarp>
          </a:bodyPr>
          <a:lstStyle/>
          <a:p>
            <a:endParaRPr lang="en-US"/>
          </a:p>
        </p:txBody>
      </p:sp>
      <p:graphicFrame>
        <p:nvGraphicFramePr>
          <p:cNvPr id="1029" name="Object 3"/>
          <p:cNvGraphicFramePr>
            <a:graphicFrameLocks noChangeAspect="1"/>
          </p:cNvGraphicFramePr>
          <p:nvPr/>
        </p:nvGraphicFramePr>
        <p:xfrm>
          <a:off x="5276850" y="1322388"/>
          <a:ext cx="1389063" cy="1808162"/>
        </p:xfrm>
        <a:graphic>
          <a:graphicData uri="http://schemas.openxmlformats.org/presentationml/2006/ole">
            <p:oleObj spid="_x0000_s116741" r:id="rId7" imgW="2400300" imgH="3124200" progId="MS_ClipArt_Gallery">
              <p:embed/>
            </p:oleObj>
          </a:graphicData>
        </a:graphic>
      </p:graphicFrame>
      <p:sp>
        <p:nvSpPr>
          <p:cNvPr id="1036" name="AutoShape 155"/>
          <p:cNvSpPr>
            <a:spLocks noChangeArrowheads="1"/>
          </p:cNvSpPr>
          <p:nvPr/>
        </p:nvSpPr>
        <p:spPr bwMode="auto">
          <a:xfrm>
            <a:off x="4341814" y="2219325"/>
            <a:ext cx="750887" cy="269875"/>
          </a:xfrm>
          <a:prstGeom prst="rightArrow">
            <a:avLst>
              <a:gd name="adj1" fmla="val 50000"/>
              <a:gd name="adj2" fmla="val 69559"/>
            </a:avLst>
          </a:prstGeom>
          <a:solidFill>
            <a:srgbClr val="FF0000"/>
          </a:solidFill>
          <a:ln w="9525">
            <a:solidFill>
              <a:srgbClr val="FF0000"/>
            </a:solidFill>
            <a:miter lim="800000"/>
            <a:headEnd type="none" w="sm" len="sm"/>
            <a:tailEnd type="none" w="sm" len="sm"/>
          </a:ln>
        </p:spPr>
        <p:txBody>
          <a:bodyPr wrap="none" lIns="91435" tIns="45718" rIns="91435" bIns="45718"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ea typeface="+mj-ea"/>
                <a:cs typeface="+mj-cs"/>
              </a:rPr>
              <a:t>Envelope coding at high frequencies</a:t>
            </a:r>
          </a:p>
        </p:txBody>
      </p:sp>
      <p:cxnSp>
        <p:nvCxnSpPr>
          <p:cNvPr id="4" name="Straight Connector 3"/>
          <p:cNvCxnSpPr/>
          <p:nvPr/>
        </p:nvCxnSpPr>
        <p:spPr>
          <a:xfrm>
            <a:off x="2616061" y="5058691"/>
            <a:ext cx="3397622" cy="1588"/>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2952566" y="5264947"/>
            <a:ext cx="1464614" cy="461665"/>
          </a:xfrm>
          <a:prstGeom prst="rect">
            <a:avLst/>
          </a:prstGeom>
          <a:noFill/>
        </p:spPr>
        <p:txBody>
          <a:bodyPr wrap="none" rtlCol="0">
            <a:spAutoFit/>
          </a:bodyPr>
          <a:lstStyle/>
          <a:p>
            <a:r>
              <a:rPr lang="en-US" dirty="0" smtClean="0">
                <a:latin typeface="+mn-lt"/>
              </a:rPr>
              <a:t>Time (ms)</a:t>
            </a:r>
            <a:endParaRPr lang="en-US" dirty="0">
              <a:latin typeface="+mn-lt"/>
            </a:endParaRPr>
          </a:p>
        </p:txBody>
      </p:sp>
      <p:cxnSp>
        <p:nvCxnSpPr>
          <p:cNvPr id="7" name="Straight Connector 6"/>
          <p:cNvCxnSpPr/>
          <p:nvPr/>
        </p:nvCxnSpPr>
        <p:spPr>
          <a:xfrm rot="5400000">
            <a:off x="1090855" y="3544340"/>
            <a:ext cx="3028701" cy="1588"/>
          </a:xfrm>
          <a:prstGeom prst="line">
            <a:avLst/>
          </a:prstGeom>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rot="16200000">
            <a:off x="607882" y="3256684"/>
            <a:ext cx="3193002" cy="461665"/>
          </a:xfrm>
          <a:prstGeom prst="rect">
            <a:avLst/>
          </a:prstGeom>
          <a:noFill/>
        </p:spPr>
        <p:txBody>
          <a:bodyPr wrap="none" rtlCol="0">
            <a:spAutoFit/>
          </a:bodyPr>
          <a:lstStyle/>
          <a:p>
            <a:r>
              <a:rPr lang="en-US" dirty="0" smtClean="0">
                <a:latin typeface="+mn-lt"/>
              </a:rPr>
              <a:t>Receptor potential (mV)</a:t>
            </a:r>
            <a:endParaRPr lang="en-US" dirty="0">
              <a:latin typeface="+mn-lt"/>
            </a:endParaRPr>
          </a:p>
        </p:txBody>
      </p:sp>
      <p:sp>
        <p:nvSpPr>
          <p:cNvPr id="10" name="Freeform 9"/>
          <p:cNvSpPr/>
          <p:nvPr/>
        </p:nvSpPr>
        <p:spPr>
          <a:xfrm>
            <a:off x="2724611" y="2598098"/>
            <a:ext cx="466765" cy="890156"/>
          </a:xfrm>
          <a:custGeom>
            <a:avLst/>
            <a:gdLst>
              <a:gd name="connsiteX0" fmla="*/ 0 w 466765"/>
              <a:gd name="connsiteY0" fmla="*/ 636859 h 890156"/>
              <a:gd name="connsiteX1" fmla="*/ 21710 w 466765"/>
              <a:gd name="connsiteY1" fmla="*/ 332903 h 890156"/>
              <a:gd name="connsiteX2" fmla="*/ 54275 w 466765"/>
              <a:gd name="connsiteY2" fmla="*/ 832259 h 890156"/>
              <a:gd name="connsiteX3" fmla="*/ 75985 w 466765"/>
              <a:gd name="connsiteY3" fmla="*/ 343759 h 890156"/>
              <a:gd name="connsiteX4" fmla="*/ 86840 w 466765"/>
              <a:gd name="connsiteY4" fmla="*/ 159214 h 890156"/>
              <a:gd name="connsiteX5" fmla="*/ 119405 w 466765"/>
              <a:gd name="connsiteY5" fmla="*/ 821404 h 890156"/>
              <a:gd name="connsiteX6" fmla="*/ 151970 w 466765"/>
              <a:gd name="connsiteY6" fmla="*/ 7237 h 890156"/>
              <a:gd name="connsiteX7" fmla="*/ 206245 w 466765"/>
              <a:gd name="connsiteY7" fmla="*/ 864826 h 890156"/>
              <a:gd name="connsiteX8" fmla="*/ 249665 w 466765"/>
              <a:gd name="connsiteY8" fmla="*/ 159214 h 890156"/>
              <a:gd name="connsiteX9" fmla="*/ 271375 w 466765"/>
              <a:gd name="connsiteY9" fmla="*/ 495737 h 890156"/>
              <a:gd name="connsiteX10" fmla="*/ 282230 w 466765"/>
              <a:gd name="connsiteY10" fmla="*/ 821404 h 890156"/>
              <a:gd name="connsiteX11" fmla="*/ 325650 w 466765"/>
              <a:gd name="connsiteY11" fmla="*/ 343759 h 890156"/>
              <a:gd name="connsiteX12" fmla="*/ 379925 w 466765"/>
              <a:gd name="connsiteY12" fmla="*/ 626003 h 890156"/>
              <a:gd name="connsiteX13" fmla="*/ 466765 w 466765"/>
              <a:gd name="connsiteY13" fmla="*/ 626003 h 890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765" h="890156">
                <a:moveTo>
                  <a:pt x="0" y="636859"/>
                </a:moveTo>
                <a:cubicBezTo>
                  <a:pt x="6332" y="468597"/>
                  <a:pt x="12664" y="300336"/>
                  <a:pt x="21710" y="332903"/>
                </a:cubicBezTo>
                <a:cubicBezTo>
                  <a:pt x="30756" y="365470"/>
                  <a:pt x="45229" y="830450"/>
                  <a:pt x="54275" y="832259"/>
                </a:cubicBezTo>
                <a:cubicBezTo>
                  <a:pt x="63321" y="834068"/>
                  <a:pt x="70558" y="455933"/>
                  <a:pt x="75985" y="343759"/>
                </a:cubicBezTo>
                <a:cubicBezTo>
                  <a:pt x="81413" y="231585"/>
                  <a:pt x="79603" y="79607"/>
                  <a:pt x="86840" y="159214"/>
                </a:cubicBezTo>
                <a:cubicBezTo>
                  <a:pt x="94077" y="238821"/>
                  <a:pt x="108550" y="846734"/>
                  <a:pt x="119405" y="821404"/>
                </a:cubicBezTo>
                <a:cubicBezTo>
                  <a:pt x="130260" y="796074"/>
                  <a:pt x="137497" y="0"/>
                  <a:pt x="151970" y="7237"/>
                </a:cubicBezTo>
                <a:cubicBezTo>
                  <a:pt x="166443" y="14474"/>
                  <a:pt x="189962" y="839496"/>
                  <a:pt x="206245" y="864826"/>
                </a:cubicBezTo>
                <a:cubicBezTo>
                  <a:pt x="222528" y="890156"/>
                  <a:pt x="238810" y="220729"/>
                  <a:pt x="249665" y="159214"/>
                </a:cubicBezTo>
                <a:cubicBezTo>
                  <a:pt x="260520" y="97699"/>
                  <a:pt x="265947" y="385372"/>
                  <a:pt x="271375" y="495737"/>
                </a:cubicBezTo>
                <a:cubicBezTo>
                  <a:pt x="276803" y="606102"/>
                  <a:pt x="273184" y="846734"/>
                  <a:pt x="282230" y="821404"/>
                </a:cubicBezTo>
                <a:cubicBezTo>
                  <a:pt x="291276" y="796074"/>
                  <a:pt x="309368" y="376326"/>
                  <a:pt x="325650" y="343759"/>
                </a:cubicBezTo>
                <a:cubicBezTo>
                  <a:pt x="341932" y="311192"/>
                  <a:pt x="356406" y="578962"/>
                  <a:pt x="379925" y="626003"/>
                </a:cubicBezTo>
                <a:cubicBezTo>
                  <a:pt x="403444" y="673044"/>
                  <a:pt x="466765" y="626003"/>
                  <a:pt x="466765" y="626003"/>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Freeform 10"/>
          <p:cNvSpPr/>
          <p:nvPr/>
        </p:nvSpPr>
        <p:spPr>
          <a:xfrm>
            <a:off x="5666753" y="2728788"/>
            <a:ext cx="466765" cy="890156"/>
          </a:xfrm>
          <a:custGeom>
            <a:avLst/>
            <a:gdLst>
              <a:gd name="connsiteX0" fmla="*/ 0 w 466765"/>
              <a:gd name="connsiteY0" fmla="*/ 636859 h 890156"/>
              <a:gd name="connsiteX1" fmla="*/ 21710 w 466765"/>
              <a:gd name="connsiteY1" fmla="*/ 332903 h 890156"/>
              <a:gd name="connsiteX2" fmla="*/ 54275 w 466765"/>
              <a:gd name="connsiteY2" fmla="*/ 832259 h 890156"/>
              <a:gd name="connsiteX3" fmla="*/ 75985 w 466765"/>
              <a:gd name="connsiteY3" fmla="*/ 343759 h 890156"/>
              <a:gd name="connsiteX4" fmla="*/ 86840 w 466765"/>
              <a:gd name="connsiteY4" fmla="*/ 159214 h 890156"/>
              <a:gd name="connsiteX5" fmla="*/ 119405 w 466765"/>
              <a:gd name="connsiteY5" fmla="*/ 821404 h 890156"/>
              <a:gd name="connsiteX6" fmla="*/ 151970 w 466765"/>
              <a:gd name="connsiteY6" fmla="*/ 7237 h 890156"/>
              <a:gd name="connsiteX7" fmla="*/ 206245 w 466765"/>
              <a:gd name="connsiteY7" fmla="*/ 864826 h 890156"/>
              <a:gd name="connsiteX8" fmla="*/ 249665 w 466765"/>
              <a:gd name="connsiteY8" fmla="*/ 159214 h 890156"/>
              <a:gd name="connsiteX9" fmla="*/ 271375 w 466765"/>
              <a:gd name="connsiteY9" fmla="*/ 495737 h 890156"/>
              <a:gd name="connsiteX10" fmla="*/ 282230 w 466765"/>
              <a:gd name="connsiteY10" fmla="*/ 821404 h 890156"/>
              <a:gd name="connsiteX11" fmla="*/ 325650 w 466765"/>
              <a:gd name="connsiteY11" fmla="*/ 343759 h 890156"/>
              <a:gd name="connsiteX12" fmla="*/ 379925 w 466765"/>
              <a:gd name="connsiteY12" fmla="*/ 626003 h 890156"/>
              <a:gd name="connsiteX13" fmla="*/ 466765 w 466765"/>
              <a:gd name="connsiteY13" fmla="*/ 626003 h 890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765" h="890156">
                <a:moveTo>
                  <a:pt x="0" y="636859"/>
                </a:moveTo>
                <a:cubicBezTo>
                  <a:pt x="6332" y="468597"/>
                  <a:pt x="12664" y="300336"/>
                  <a:pt x="21710" y="332903"/>
                </a:cubicBezTo>
                <a:cubicBezTo>
                  <a:pt x="30756" y="365470"/>
                  <a:pt x="45229" y="830450"/>
                  <a:pt x="54275" y="832259"/>
                </a:cubicBezTo>
                <a:cubicBezTo>
                  <a:pt x="63321" y="834068"/>
                  <a:pt x="70558" y="455933"/>
                  <a:pt x="75985" y="343759"/>
                </a:cubicBezTo>
                <a:cubicBezTo>
                  <a:pt x="81413" y="231585"/>
                  <a:pt x="79603" y="79607"/>
                  <a:pt x="86840" y="159214"/>
                </a:cubicBezTo>
                <a:cubicBezTo>
                  <a:pt x="94077" y="238821"/>
                  <a:pt x="108550" y="846734"/>
                  <a:pt x="119405" y="821404"/>
                </a:cubicBezTo>
                <a:cubicBezTo>
                  <a:pt x="130260" y="796074"/>
                  <a:pt x="137497" y="0"/>
                  <a:pt x="151970" y="7237"/>
                </a:cubicBezTo>
                <a:cubicBezTo>
                  <a:pt x="166443" y="14474"/>
                  <a:pt x="189962" y="839496"/>
                  <a:pt x="206245" y="864826"/>
                </a:cubicBezTo>
                <a:cubicBezTo>
                  <a:pt x="222528" y="890156"/>
                  <a:pt x="238810" y="220729"/>
                  <a:pt x="249665" y="159214"/>
                </a:cubicBezTo>
                <a:cubicBezTo>
                  <a:pt x="260520" y="97699"/>
                  <a:pt x="265947" y="385372"/>
                  <a:pt x="271375" y="495737"/>
                </a:cubicBezTo>
                <a:cubicBezTo>
                  <a:pt x="276803" y="606102"/>
                  <a:pt x="273184" y="846734"/>
                  <a:pt x="282230" y="821404"/>
                </a:cubicBezTo>
                <a:cubicBezTo>
                  <a:pt x="291276" y="796074"/>
                  <a:pt x="309368" y="376326"/>
                  <a:pt x="325650" y="343759"/>
                </a:cubicBezTo>
                <a:cubicBezTo>
                  <a:pt x="341932" y="311192"/>
                  <a:pt x="356406" y="578962"/>
                  <a:pt x="379925" y="626003"/>
                </a:cubicBezTo>
                <a:cubicBezTo>
                  <a:pt x="403444" y="673044"/>
                  <a:pt x="466765" y="626003"/>
                  <a:pt x="466765" y="626003"/>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Freeform 11"/>
          <p:cNvSpPr/>
          <p:nvPr/>
        </p:nvSpPr>
        <p:spPr>
          <a:xfrm>
            <a:off x="3322498" y="2631511"/>
            <a:ext cx="466765" cy="890156"/>
          </a:xfrm>
          <a:custGeom>
            <a:avLst/>
            <a:gdLst>
              <a:gd name="connsiteX0" fmla="*/ 0 w 466765"/>
              <a:gd name="connsiteY0" fmla="*/ 636859 h 890156"/>
              <a:gd name="connsiteX1" fmla="*/ 21710 w 466765"/>
              <a:gd name="connsiteY1" fmla="*/ 332903 h 890156"/>
              <a:gd name="connsiteX2" fmla="*/ 54275 w 466765"/>
              <a:gd name="connsiteY2" fmla="*/ 832259 h 890156"/>
              <a:gd name="connsiteX3" fmla="*/ 75985 w 466765"/>
              <a:gd name="connsiteY3" fmla="*/ 343759 h 890156"/>
              <a:gd name="connsiteX4" fmla="*/ 86840 w 466765"/>
              <a:gd name="connsiteY4" fmla="*/ 159214 h 890156"/>
              <a:gd name="connsiteX5" fmla="*/ 119405 w 466765"/>
              <a:gd name="connsiteY5" fmla="*/ 821404 h 890156"/>
              <a:gd name="connsiteX6" fmla="*/ 151970 w 466765"/>
              <a:gd name="connsiteY6" fmla="*/ 7237 h 890156"/>
              <a:gd name="connsiteX7" fmla="*/ 206245 w 466765"/>
              <a:gd name="connsiteY7" fmla="*/ 864826 h 890156"/>
              <a:gd name="connsiteX8" fmla="*/ 249665 w 466765"/>
              <a:gd name="connsiteY8" fmla="*/ 159214 h 890156"/>
              <a:gd name="connsiteX9" fmla="*/ 271375 w 466765"/>
              <a:gd name="connsiteY9" fmla="*/ 495737 h 890156"/>
              <a:gd name="connsiteX10" fmla="*/ 282230 w 466765"/>
              <a:gd name="connsiteY10" fmla="*/ 821404 h 890156"/>
              <a:gd name="connsiteX11" fmla="*/ 325650 w 466765"/>
              <a:gd name="connsiteY11" fmla="*/ 343759 h 890156"/>
              <a:gd name="connsiteX12" fmla="*/ 379925 w 466765"/>
              <a:gd name="connsiteY12" fmla="*/ 626003 h 890156"/>
              <a:gd name="connsiteX13" fmla="*/ 466765 w 466765"/>
              <a:gd name="connsiteY13" fmla="*/ 626003 h 890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765" h="890156">
                <a:moveTo>
                  <a:pt x="0" y="636859"/>
                </a:moveTo>
                <a:cubicBezTo>
                  <a:pt x="6332" y="468597"/>
                  <a:pt x="12664" y="300336"/>
                  <a:pt x="21710" y="332903"/>
                </a:cubicBezTo>
                <a:cubicBezTo>
                  <a:pt x="30756" y="365470"/>
                  <a:pt x="45229" y="830450"/>
                  <a:pt x="54275" y="832259"/>
                </a:cubicBezTo>
                <a:cubicBezTo>
                  <a:pt x="63321" y="834068"/>
                  <a:pt x="70558" y="455933"/>
                  <a:pt x="75985" y="343759"/>
                </a:cubicBezTo>
                <a:cubicBezTo>
                  <a:pt x="81413" y="231585"/>
                  <a:pt x="79603" y="79607"/>
                  <a:pt x="86840" y="159214"/>
                </a:cubicBezTo>
                <a:cubicBezTo>
                  <a:pt x="94077" y="238821"/>
                  <a:pt x="108550" y="846734"/>
                  <a:pt x="119405" y="821404"/>
                </a:cubicBezTo>
                <a:cubicBezTo>
                  <a:pt x="130260" y="796074"/>
                  <a:pt x="137497" y="0"/>
                  <a:pt x="151970" y="7237"/>
                </a:cubicBezTo>
                <a:cubicBezTo>
                  <a:pt x="166443" y="14474"/>
                  <a:pt x="189962" y="839496"/>
                  <a:pt x="206245" y="864826"/>
                </a:cubicBezTo>
                <a:cubicBezTo>
                  <a:pt x="222528" y="890156"/>
                  <a:pt x="238810" y="220729"/>
                  <a:pt x="249665" y="159214"/>
                </a:cubicBezTo>
                <a:cubicBezTo>
                  <a:pt x="260520" y="97699"/>
                  <a:pt x="265947" y="385372"/>
                  <a:pt x="271375" y="495737"/>
                </a:cubicBezTo>
                <a:cubicBezTo>
                  <a:pt x="276803" y="606102"/>
                  <a:pt x="273184" y="846734"/>
                  <a:pt x="282230" y="821404"/>
                </a:cubicBezTo>
                <a:cubicBezTo>
                  <a:pt x="291276" y="796074"/>
                  <a:pt x="309368" y="376326"/>
                  <a:pt x="325650" y="343759"/>
                </a:cubicBezTo>
                <a:cubicBezTo>
                  <a:pt x="341932" y="311192"/>
                  <a:pt x="356406" y="578962"/>
                  <a:pt x="379925" y="626003"/>
                </a:cubicBezTo>
                <a:cubicBezTo>
                  <a:pt x="403444" y="673044"/>
                  <a:pt x="466765" y="626003"/>
                  <a:pt x="466765" y="626003"/>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Freeform 12"/>
          <p:cNvSpPr/>
          <p:nvPr/>
        </p:nvSpPr>
        <p:spPr>
          <a:xfrm>
            <a:off x="5081441" y="2707921"/>
            <a:ext cx="466765" cy="890156"/>
          </a:xfrm>
          <a:custGeom>
            <a:avLst/>
            <a:gdLst>
              <a:gd name="connsiteX0" fmla="*/ 0 w 466765"/>
              <a:gd name="connsiteY0" fmla="*/ 636859 h 890156"/>
              <a:gd name="connsiteX1" fmla="*/ 21710 w 466765"/>
              <a:gd name="connsiteY1" fmla="*/ 332903 h 890156"/>
              <a:gd name="connsiteX2" fmla="*/ 54275 w 466765"/>
              <a:gd name="connsiteY2" fmla="*/ 832259 h 890156"/>
              <a:gd name="connsiteX3" fmla="*/ 75985 w 466765"/>
              <a:gd name="connsiteY3" fmla="*/ 343759 h 890156"/>
              <a:gd name="connsiteX4" fmla="*/ 86840 w 466765"/>
              <a:gd name="connsiteY4" fmla="*/ 159214 h 890156"/>
              <a:gd name="connsiteX5" fmla="*/ 119405 w 466765"/>
              <a:gd name="connsiteY5" fmla="*/ 821404 h 890156"/>
              <a:gd name="connsiteX6" fmla="*/ 151970 w 466765"/>
              <a:gd name="connsiteY6" fmla="*/ 7237 h 890156"/>
              <a:gd name="connsiteX7" fmla="*/ 206245 w 466765"/>
              <a:gd name="connsiteY7" fmla="*/ 864826 h 890156"/>
              <a:gd name="connsiteX8" fmla="*/ 249665 w 466765"/>
              <a:gd name="connsiteY8" fmla="*/ 159214 h 890156"/>
              <a:gd name="connsiteX9" fmla="*/ 271375 w 466765"/>
              <a:gd name="connsiteY9" fmla="*/ 495737 h 890156"/>
              <a:gd name="connsiteX10" fmla="*/ 282230 w 466765"/>
              <a:gd name="connsiteY10" fmla="*/ 821404 h 890156"/>
              <a:gd name="connsiteX11" fmla="*/ 325650 w 466765"/>
              <a:gd name="connsiteY11" fmla="*/ 343759 h 890156"/>
              <a:gd name="connsiteX12" fmla="*/ 379925 w 466765"/>
              <a:gd name="connsiteY12" fmla="*/ 626003 h 890156"/>
              <a:gd name="connsiteX13" fmla="*/ 466765 w 466765"/>
              <a:gd name="connsiteY13" fmla="*/ 626003 h 890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765" h="890156">
                <a:moveTo>
                  <a:pt x="0" y="636859"/>
                </a:moveTo>
                <a:cubicBezTo>
                  <a:pt x="6332" y="468597"/>
                  <a:pt x="12664" y="300336"/>
                  <a:pt x="21710" y="332903"/>
                </a:cubicBezTo>
                <a:cubicBezTo>
                  <a:pt x="30756" y="365470"/>
                  <a:pt x="45229" y="830450"/>
                  <a:pt x="54275" y="832259"/>
                </a:cubicBezTo>
                <a:cubicBezTo>
                  <a:pt x="63321" y="834068"/>
                  <a:pt x="70558" y="455933"/>
                  <a:pt x="75985" y="343759"/>
                </a:cubicBezTo>
                <a:cubicBezTo>
                  <a:pt x="81413" y="231585"/>
                  <a:pt x="79603" y="79607"/>
                  <a:pt x="86840" y="159214"/>
                </a:cubicBezTo>
                <a:cubicBezTo>
                  <a:pt x="94077" y="238821"/>
                  <a:pt x="108550" y="846734"/>
                  <a:pt x="119405" y="821404"/>
                </a:cubicBezTo>
                <a:cubicBezTo>
                  <a:pt x="130260" y="796074"/>
                  <a:pt x="137497" y="0"/>
                  <a:pt x="151970" y="7237"/>
                </a:cubicBezTo>
                <a:cubicBezTo>
                  <a:pt x="166443" y="14474"/>
                  <a:pt x="189962" y="839496"/>
                  <a:pt x="206245" y="864826"/>
                </a:cubicBezTo>
                <a:cubicBezTo>
                  <a:pt x="222528" y="890156"/>
                  <a:pt x="238810" y="220729"/>
                  <a:pt x="249665" y="159214"/>
                </a:cubicBezTo>
                <a:cubicBezTo>
                  <a:pt x="260520" y="97699"/>
                  <a:pt x="265947" y="385372"/>
                  <a:pt x="271375" y="495737"/>
                </a:cubicBezTo>
                <a:cubicBezTo>
                  <a:pt x="276803" y="606102"/>
                  <a:pt x="273184" y="846734"/>
                  <a:pt x="282230" y="821404"/>
                </a:cubicBezTo>
                <a:cubicBezTo>
                  <a:pt x="291276" y="796074"/>
                  <a:pt x="309368" y="376326"/>
                  <a:pt x="325650" y="343759"/>
                </a:cubicBezTo>
                <a:cubicBezTo>
                  <a:pt x="341932" y="311192"/>
                  <a:pt x="356406" y="578962"/>
                  <a:pt x="379925" y="626003"/>
                </a:cubicBezTo>
                <a:cubicBezTo>
                  <a:pt x="403444" y="673044"/>
                  <a:pt x="466765" y="626003"/>
                  <a:pt x="466765" y="626003"/>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Freeform 13"/>
          <p:cNvSpPr/>
          <p:nvPr/>
        </p:nvSpPr>
        <p:spPr>
          <a:xfrm>
            <a:off x="3931238" y="2675778"/>
            <a:ext cx="466765" cy="890156"/>
          </a:xfrm>
          <a:custGeom>
            <a:avLst/>
            <a:gdLst>
              <a:gd name="connsiteX0" fmla="*/ 0 w 466765"/>
              <a:gd name="connsiteY0" fmla="*/ 636859 h 890156"/>
              <a:gd name="connsiteX1" fmla="*/ 21710 w 466765"/>
              <a:gd name="connsiteY1" fmla="*/ 332903 h 890156"/>
              <a:gd name="connsiteX2" fmla="*/ 54275 w 466765"/>
              <a:gd name="connsiteY2" fmla="*/ 832259 h 890156"/>
              <a:gd name="connsiteX3" fmla="*/ 75985 w 466765"/>
              <a:gd name="connsiteY3" fmla="*/ 343759 h 890156"/>
              <a:gd name="connsiteX4" fmla="*/ 86840 w 466765"/>
              <a:gd name="connsiteY4" fmla="*/ 159214 h 890156"/>
              <a:gd name="connsiteX5" fmla="*/ 119405 w 466765"/>
              <a:gd name="connsiteY5" fmla="*/ 821404 h 890156"/>
              <a:gd name="connsiteX6" fmla="*/ 151970 w 466765"/>
              <a:gd name="connsiteY6" fmla="*/ 7237 h 890156"/>
              <a:gd name="connsiteX7" fmla="*/ 206245 w 466765"/>
              <a:gd name="connsiteY7" fmla="*/ 864826 h 890156"/>
              <a:gd name="connsiteX8" fmla="*/ 249665 w 466765"/>
              <a:gd name="connsiteY8" fmla="*/ 159214 h 890156"/>
              <a:gd name="connsiteX9" fmla="*/ 271375 w 466765"/>
              <a:gd name="connsiteY9" fmla="*/ 495737 h 890156"/>
              <a:gd name="connsiteX10" fmla="*/ 282230 w 466765"/>
              <a:gd name="connsiteY10" fmla="*/ 821404 h 890156"/>
              <a:gd name="connsiteX11" fmla="*/ 325650 w 466765"/>
              <a:gd name="connsiteY11" fmla="*/ 343759 h 890156"/>
              <a:gd name="connsiteX12" fmla="*/ 379925 w 466765"/>
              <a:gd name="connsiteY12" fmla="*/ 626003 h 890156"/>
              <a:gd name="connsiteX13" fmla="*/ 466765 w 466765"/>
              <a:gd name="connsiteY13" fmla="*/ 626003 h 890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765" h="890156">
                <a:moveTo>
                  <a:pt x="0" y="636859"/>
                </a:moveTo>
                <a:cubicBezTo>
                  <a:pt x="6332" y="468597"/>
                  <a:pt x="12664" y="300336"/>
                  <a:pt x="21710" y="332903"/>
                </a:cubicBezTo>
                <a:cubicBezTo>
                  <a:pt x="30756" y="365470"/>
                  <a:pt x="45229" y="830450"/>
                  <a:pt x="54275" y="832259"/>
                </a:cubicBezTo>
                <a:cubicBezTo>
                  <a:pt x="63321" y="834068"/>
                  <a:pt x="70558" y="455933"/>
                  <a:pt x="75985" y="343759"/>
                </a:cubicBezTo>
                <a:cubicBezTo>
                  <a:pt x="81413" y="231585"/>
                  <a:pt x="79603" y="79607"/>
                  <a:pt x="86840" y="159214"/>
                </a:cubicBezTo>
                <a:cubicBezTo>
                  <a:pt x="94077" y="238821"/>
                  <a:pt x="108550" y="846734"/>
                  <a:pt x="119405" y="821404"/>
                </a:cubicBezTo>
                <a:cubicBezTo>
                  <a:pt x="130260" y="796074"/>
                  <a:pt x="137497" y="0"/>
                  <a:pt x="151970" y="7237"/>
                </a:cubicBezTo>
                <a:cubicBezTo>
                  <a:pt x="166443" y="14474"/>
                  <a:pt x="189962" y="839496"/>
                  <a:pt x="206245" y="864826"/>
                </a:cubicBezTo>
                <a:cubicBezTo>
                  <a:pt x="222528" y="890156"/>
                  <a:pt x="238810" y="220729"/>
                  <a:pt x="249665" y="159214"/>
                </a:cubicBezTo>
                <a:cubicBezTo>
                  <a:pt x="260520" y="97699"/>
                  <a:pt x="265947" y="385372"/>
                  <a:pt x="271375" y="495737"/>
                </a:cubicBezTo>
                <a:cubicBezTo>
                  <a:pt x="276803" y="606102"/>
                  <a:pt x="273184" y="846734"/>
                  <a:pt x="282230" y="821404"/>
                </a:cubicBezTo>
                <a:cubicBezTo>
                  <a:pt x="291276" y="796074"/>
                  <a:pt x="309368" y="376326"/>
                  <a:pt x="325650" y="343759"/>
                </a:cubicBezTo>
                <a:cubicBezTo>
                  <a:pt x="341932" y="311192"/>
                  <a:pt x="356406" y="578962"/>
                  <a:pt x="379925" y="626003"/>
                </a:cubicBezTo>
                <a:cubicBezTo>
                  <a:pt x="403444" y="673044"/>
                  <a:pt x="466765" y="626003"/>
                  <a:pt x="466765" y="626003"/>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Freeform 14"/>
          <p:cNvSpPr/>
          <p:nvPr/>
        </p:nvSpPr>
        <p:spPr>
          <a:xfrm>
            <a:off x="4528694" y="2708769"/>
            <a:ext cx="466765" cy="890156"/>
          </a:xfrm>
          <a:custGeom>
            <a:avLst/>
            <a:gdLst>
              <a:gd name="connsiteX0" fmla="*/ 0 w 466765"/>
              <a:gd name="connsiteY0" fmla="*/ 636859 h 890156"/>
              <a:gd name="connsiteX1" fmla="*/ 21710 w 466765"/>
              <a:gd name="connsiteY1" fmla="*/ 332903 h 890156"/>
              <a:gd name="connsiteX2" fmla="*/ 54275 w 466765"/>
              <a:gd name="connsiteY2" fmla="*/ 832259 h 890156"/>
              <a:gd name="connsiteX3" fmla="*/ 75985 w 466765"/>
              <a:gd name="connsiteY3" fmla="*/ 343759 h 890156"/>
              <a:gd name="connsiteX4" fmla="*/ 86840 w 466765"/>
              <a:gd name="connsiteY4" fmla="*/ 159214 h 890156"/>
              <a:gd name="connsiteX5" fmla="*/ 119405 w 466765"/>
              <a:gd name="connsiteY5" fmla="*/ 821404 h 890156"/>
              <a:gd name="connsiteX6" fmla="*/ 151970 w 466765"/>
              <a:gd name="connsiteY6" fmla="*/ 7237 h 890156"/>
              <a:gd name="connsiteX7" fmla="*/ 206245 w 466765"/>
              <a:gd name="connsiteY7" fmla="*/ 864826 h 890156"/>
              <a:gd name="connsiteX8" fmla="*/ 249665 w 466765"/>
              <a:gd name="connsiteY8" fmla="*/ 159214 h 890156"/>
              <a:gd name="connsiteX9" fmla="*/ 271375 w 466765"/>
              <a:gd name="connsiteY9" fmla="*/ 495737 h 890156"/>
              <a:gd name="connsiteX10" fmla="*/ 282230 w 466765"/>
              <a:gd name="connsiteY10" fmla="*/ 821404 h 890156"/>
              <a:gd name="connsiteX11" fmla="*/ 325650 w 466765"/>
              <a:gd name="connsiteY11" fmla="*/ 343759 h 890156"/>
              <a:gd name="connsiteX12" fmla="*/ 379925 w 466765"/>
              <a:gd name="connsiteY12" fmla="*/ 626003 h 890156"/>
              <a:gd name="connsiteX13" fmla="*/ 466765 w 466765"/>
              <a:gd name="connsiteY13" fmla="*/ 626003 h 890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765" h="890156">
                <a:moveTo>
                  <a:pt x="0" y="636859"/>
                </a:moveTo>
                <a:cubicBezTo>
                  <a:pt x="6332" y="468597"/>
                  <a:pt x="12664" y="300336"/>
                  <a:pt x="21710" y="332903"/>
                </a:cubicBezTo>
                <a:cubicBezTo>
                  <a:pt x="30756" y="365470"/>
                  <a:pt x="45229" y="830450"/>
                  <a:pt x="54275" y="832259"/>
                </a:cubicBezTo>
                <a:cubicBezTo>
                  <a:pt x="63321" y="834068"/>
                  <a:pt x="70558" y="455933"/>
                  <a:pt x="75985" y="343759"/>
                </a:cubicBezTo>
                <a:cubicBezTo>
                  <a:pt x="81413" y="231585"/>
                  <a:pt x="79603" y="79607"/>
                  <a:pt x="86840" y="159214"/>
                </a:cubicBezTo>
                <a:cubicBezTo>
                  <a:pt x="94077" y="238821"/>
                  <a:pt x="108550" y="846734"/>
                  <a:pt x="119405" y="821404"/>
                </a:cubicBezTo>
                <a:cubicBezTo>
                  <a:pt x="130260" y="796074"/>
                  <a:pt x="137497" y="0"/>
                  <a:pt x="151970" y="7237"/>
                </a:cubicBezTo>
                <a:cubicBezTo>
                  <a:pt x="166443" y="14474"/>
                  <a:pt x="189962" y="839496"/>
                  <a:pt x="206245" y="864826"/>
                </a:cubicBezTo>
                <a:cubicBezTo>
                  <a:pt x="222528" y="890156"/>
                  <a:pt x="238810" y="220729"/>
                  <a:pt x="249665" y="159214"/>
                </a:cubicBezTo>
                <a:cubicBezTo>
                  <a:pt x="260520" y="97699"/>
                  <a:pt x="265947" y="385372"/>
                  <a:pt x="271375" y="495737"/>
                </a:cubicBezTo>
                <a:cubicBezTo>
                  <a:pt x="276803" y="606102"/>
                  <a:pt x="273184" y="846734"/>
                  <a:pt x="282230" y="821404"/>
                </a:cubicBezTo>
                <a:cubicBezTo>
                  <a:pt x="291276" y="796074"/>
                  <a:pt x="309368" y="376326"/>
                  <a:pt x="325650" y="343759"/>
                </a:cubicBezTo>
                <a:cubicBezTo>
                  <a:pt x="341932" y="311192"/>
                  <a:pt x="356406" y="578962"/>
                  <a:pt x="379925" y="626003"/>
                </a:cubicBezTo>
                <a:cubicBezTo>
                  <a:pt x="403444" y="673044"/>
                  <a:pt x="466765" y="626003"/>
                  <a:pt x="466765" y="626003"/>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3180522" y="3168015"/>
            <a:ext cx="130260" cy="83225"/>
          </a:xfrm>
          <a:custGeom>
            <a:avLst/>
            <a:gdLst>
              <a:gd name="connsiteX0" fmla="*/ 0 w 130260"/>
              <a:gd name="connsiteY0" fmla="*/ 34375 h 83225"/>
              <a:gd name="connsiteX1" fmla="*/ 86840 w 130260"/>
              <a:gd name="connsiteY1" fmla="*/ 77797 h 83225"/>
              <a:gd name="connsiteX2" fmla="*/ 97695 w 130260"/>
              <a:gd name="connsiteY2" fmla="*/ 1809 h 83225"/>
              <a:gd name="connsiteX3" fmla="*/ 119405 w 130260"/>
              <a:gd name="connsiteY3" fmla="*/ 66942 h 83225"/>
              <a:gd name="connsiteX4" fmla="*/ 130260 w 130260"/>
              <a:gd name="connsiteY4" fmla="*/ 66942 h 8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260" h="83225">
                <a:moveTo>
                  <a:pt x="0" y="34375"/>
                </a:moveTo>
                <a:cubicBezTo>
                  <a:pt x="35278" y="58800"/>
                  <a:pt x="70557" y="83225"/>
                  <a:pt x="86840" y="77797"/>
                </a:cubicBezTo>
                <a:cubicBezTo>
                  <a:pt x="103123" y="72369"/>
                  <a:pt x="92268" y="3618"/>
                  <a:pt x="97695" y="1809"/>
                </a:cubicBezTo>
                <a:cubicBezTo>
                  <a:pt x="103122" y="0"/>
                  <a:pt x="113978" y="56087"/>
                  <a:pt x="119405" y="66942"/>
                </a:cubicBezTo>
                <a:cubicBezTo>
                  <a:pt x="124832" y="77797"/>
                  <a:pt x="130260" y="66942"/>
                  <a:pt x="130260" y="6694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3788832" y="3222711"/>
            <a:ext cx="130260" cy="83225"/>
          </a:xfrm>
          <a:custGeom>
            <a:avLst/>
            <a:gdLst>
              <a:gd name="connsiteX0" fmla="*/ 0 w 130260"/>
              <a:gd name="connsiteY0" fmla="*/ 34375 h 83225"/>
              <a:gd name="connsiteX1" fmla="*/ 86840 w 130260"/>
              <a:gd name="connsiteY1" fmla="*/ 77797 h 83225"/>
              <a:gd name="connsiteX2" fmla="*/ 97695 w 130260"/>
              <a:gd name="connsiteY2" fmla="*/ 1809 h 83225"/>
              <a:gd name="connsiteX3" fmla="*/ 119405 w 130260"/>
              <a:gd name="connsiteY3" fmla="*/ 66942 h 83225"/>
              <a:gd name="connsiteX4" fmla="*/ 130260 w 130260"/>
              <a:gd name="connsiteY4" fmla="*/ 66942 h 8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260" h="83225">
                <a:moveTo>
                  <a:pt x="0" y="34375"/>
                </a:moveTo>
                <a:cubicBezTo>
                  <a:pt x="35278" y="58800"/>
                  <a:pt x="70557" y="83225"/>
                  <a:pt x="86840" y="77797"/>
                </a:cubicBezTo>
                <a:cubicBezTo>
                  <a:pt x="103123" y="72369"/>
                  <a:pt x="92268" y="3618"/>
                  <a:pt x="97695" y="1809"/>
                </a:cubicBezTo>
                <a:cubicBezTo>
                  <a:pt x="103122" y="0"/>
                  <a:pt x="113978" y="56087"/>
                  <a:pt x="119405" y="66942"/>
                </a:cubicBezTo>
                <a:cubicBezTo>
                  <a:pt x="124832" y="77797"/>
                  <a:pt x="130260" y="66942"/>
                  <a:pt x="130260" y="6694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4397142" y="3266551"/>
            <a:ext cx="130260" cy="83225"/>
          </a:xfrm>
          <a:custGeom>
            <a:avLst/>
            <a:gdLst>
              <a:gd name="connsiteX0" fmla="*/ 0 w 130260"/>
              <a:gd name="connsiteY0" fmla="*/ 34375 h 83225"/>
              <a:gd name="connsiteX1" fmla="*/ 86840 w 130260"/>
              <a:gd name="connsiteY1" fmla="*/ 77797 h 83225"/>
              <a:gd name="connsiteX2" fmla="*/ 97695 w 130260"/>
              <a:gd name="connsiteY2" fmla="*/ 1809 h 83225"/>
              <a:gd name="connsiteX3" fmla="*/ 119405 w 130260"/>
              <a:gd name="connsiteY3" fmla="*/ 66942 h 83225"/>
              <a:gd name="connsiteX4" fmla="*/ 130260 w 130260"/>
              <a:gd name="connsiteY4" fmla="*/ 66942 h 8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260" h="83225">
                <a:moveTo>
                  <a:pt x="0" y="34375"/>
                </a:moveTo>
                <a:cubicBezTo>
                  <a:pt x="35278" y="58800"/>
                  <a:pt x="70557" y="83225"/>
                  <a:pt x="86840" y="77797"/>
                </a:cubicBezTo>
                <a:cubicBezTo>
                  <a:pt x="103123" y="72369"/>
                  <a:pt x="92268" y="3618"/>
                  <a:pt x="97695" y="1809"/>
                </a:cubicBezTo>
                <a:cubicBezTo>
                  <a:pt x="103122" y="0"/>
                  <a:pt x="113978" y="56087"/>
                  <a:pt x="119405" y="66942"/>
                </a:cubicBezTo>
                <a:cubicBezTo>
                  <a:pt x="124832" y="77797"/>
                  <a:pt x="130260" y="66942"/>
                  <a:pt x="130260" y="6694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Freeform 18"/>
          <p:cNvSpPr/>
          <p:nvPr/>
        </p:nvSpPr>
        <p:spPr>
          <a:xfrm>
            <a:off x="4962032" y="3299535"/>
            <a:ext cx="130260" cy="83225"/>
          </a:xfrm>
          <a:custGeom>
            <a:avLst/>
            <a:gdLst>
              <a:gd name="connsiteX0" fmla="*/ 0 w 130260"/>
              <a:gd name="connsiteY0" fmla="*/ 34375 h 83225"/>
              <a:gd name="connsiteX1" fmla="*/ 86840 w 130260"/>
              <a:gd name="connsiteY1" fmla="*/ 77797 h 83225"/>
              <a:gd name="connsiteX2" fmla="*/ 97695 w 130260"/>
              <a:gd name="connsiteY2" fmla="*/ 1809 h 83225"/>
              <a:gd name="connsiteX3" fmla="*/ 119405 w 130260"/>
              <a:gd name="connsiteY3" fmla="*/ 66942 h 83225"/>
              <a:gd name="connsiteX4" fmla="*/ 130260 w 130260"/>
              <a:gd name="connsiteY4" fmla="*/ 66942 h 8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260" h="83225">
                <a:moveTo>
                  <a:pt x="0" y="34375"/>
                </a:moveTo>
                <a:cubicBezTo>
                  <a:pt x="35278" y="58800"/>
                  <a:pt x="70557" y="83225"/>
                  <a:pt x="86840" y="77797"/>
                </a:cubicBezTo>
                <a:cubicBezTo>
                  <a:pt x="103123" y="72369"/>
                  <a:pt x="92268" y="3618"/>
                  <a:pt x="97695" y="1809"/>
                </a:cubicBezTo>
                <a:cubicBezTo>
                  <a:pt x="103122" y="0"/>
                  <a:pt x="113978" y="56087"/>
                  <a:pt x="119405" y="66942"/>
                </a:cubicBezTo>
                <a:cubicBezTo>
                  <a:pt x="124832" y="77797"/>
                  <a:pt x="130260" y="66942"/>
                  <a:pt x="130260" y="6694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Freeform 19"/>
          <p:cNvSpPr/>
          <p:nvPr/>
        </p:nvSpPr>
        <p:spPr>
          <a:xfrm>
            <a:off x="5526492" y="3277823"/>
            <a:ext cx="130260" cy="83225"/>
          </a:xfrm>
          <a:custGeom>
            <a:avLst/>
            <a:gdLst>
              <a:gd name="connsiteX0" fmla="*/ 0 w 130260"/>
              <a:gd name="connsiteY0" fmla="*/ 34375 h 83225"/>
              <a:gd name="connsiteX1" fmla="*/ 86840 w 130260"/>
              <a:gd name="connsiteY1" fmla="*/ 77797 h 83225"/>
              <a:gd name="connsiteX2" fmla="*/ 97695 w 130260"/>
              <a:gd name="connsiteY2" fmla="*/ 1809 h 83225"/>
              <a:gd name="connsiteX3" fmla="*/ 119405 w 130260"/>
              <a:gd name="connsiteY3" fmla="*/ 66942 h 83225"/>
              <a:gd name="connsiteX4" fmla="*/ 130260 w 130260"/>
              <a:gd name="connsiteY4" fmla="*/ 66942 h 8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260" h="83225">
                <a:moveTo>
                  <a:pt x="0" y="34375"/>
                </a:moveTo>
                <a:cubicBezTo>
                  <a:pt x="35278" y="58800"/>
                  <a:pt x="70557" y="83225"/>
                  <a:pt x="86840" y="77797"/>
                </a:cubicBezTo>
                <a:cubicBezTo>
                  <a:pt x="103123" y="72369"/>
                  <a:pt x="92268" y="3618"/>
                  <a:pt x="97695" y="1809"/>
                </a:cubicBezTo>
                <a:cubicBezTo>
                  <a:pt x="103122" y="0"/>
                  <a:pt x="113978" y="56087"/>
                  <a:pt x="119405" y="66942"/>
                </a:cubicBezTo>
                <a:cubicBezTo>
                  <a:pt x="124832" y="77797"/>
                  <a:pt x="130260" y="66942"/>
                  <a:pt x="130260" y="6694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Freeform 20"/>
          <p:cNvSpPr/>
          <p:nvPr/>
        </p:nvSpPr>
        <p:spPr>
          <a:xfrm>
            <a:off x="2648626" y="3815739"/>
            <a:ext cx="3451897" cy="790647"/>
          </a:xfrm>
          <a:custGeom>
            <a:avLst/>
            <a:gdLst>
              <a:gd name="connsiteX0" fmla="*/ 0 w 3451897"/>
              <a:gd name="connsiteY0" fmla="*/ 580773 h 790647"/>
              <a:gd name="connsiteX1" fmla="*/ 54275 w 3451897"/>
              <a:gd name="connsiteY1" fmla="*/ 320240 h 790647"/>
              <a:gd name="connsiteX2" fmla="*/ 130260 w 3451897"/>
              <a:gd name="connsiteY2" fmla="*/ 124840 h 790647"/>
              <a:gd name="connsiteX3" fmla="*/ 195390 w 3451897"/>
              <a:gd name="connsiteY3" fmla="*/ 5428 h 790647"/>
              <a:gd name="connsiteX4" fmla="*/ 293085 w 3451897"/>
              <a:gd name="connsiteY4" fmla="*/ 157406 h 790647"/>
              <a:gd name="connsiteX5" fmla="*/ 379925 w 3451897"/>
              <a:gd name="connsiteY5" fmla="*/ 341951 h 790647"/>
              <a:gd name="connsiteX6" fmla="*/ 488476 w 3451897"/>
              <a:gd name="connsiteY6" fmla="*/ 667618 h 790647"/>
              <a:gd name="connsiteX7" fmla="*/ 586171 w 3451897"/>
              <a:gd name="connsiteY7" fmla="*/ 645906 h 790647"/>
              <a:gd name="connsiteX8" fmla="*/ 618736 w 3451897"/>
              <a:gd name="connsiteY8" fmla="*/ 591629 h 790647"/>
              <a:gd name="connsiteX9" fmla="*/ 640446 w 3451897"/>
              <a:gd name="connsiteY9" fmla="*/ 385373 h 790647"/>
              <a:gd name="connsiteX10" fmla="*/ 716431 w 3451897"/>
              <a:gd name="connsiteY10" fmla="*/ 135695 h 790647"/>
              <a:gd name="connsiteX11" fmla="*/ 803271 w 3451897"/>
              <a:gd name="connsiteY11" fmla="*/ 37995 h 790647"/>
              <a:gd name="connsiteX12" fmla="*/ 900967 w 3451897"/>
              <a:gd name="connsiteY12" fmla="*/ 157406 h 790647"/>
              <a:gd name="connsiteX13" fmla="*/ 976952 w 3451897"/>
              <a:gd name="connsiteY13" fmla="*/ 363662 h 790647"/>
              <a:gd name="connsiteX14" fmla="*/ 1042082 w 3451897"/>
              <a:gd name="connsiteY14" fmla="*/ 700184 h 790647"/>
              <a:gd name="connsiteX15" fmla="*/ 1194052 w 3451897"/>
              <a:gd name="connsiteY15" fmla="*/ 689329 h 790647"/>
              <a:gd name="connsiteX16" fmla="*/ 1259182 w 3451897"/>
              <a:gd name="connsiteY16" fmla="*/ 396229 h 790647"/>
              <a:gd name="connsiteX17" fmla="*/ 1324312 w 3451897"/>
              <a:gd name="connsiteY17" fmla="*/ 222540 h 790647"/>
              <a:gd name="connsiteX18" fmla="*/ 1400298 w 3451897"/>
              <a:gd name="connsiteY18" fmla="*/ 70562 h 790647"/>
              <a:gd name="connsiteX19" fmla="*/ 1497993 w 3451897"/>
              <a:gd name="connsiteY19" fmla="*/ 244251 h 790647"/>
              <a:gd name="connsiteX20" fmla="*/ 1584833 w 3451897"/>
              <a:gd name="connsiteY20" fmla="*/ 417940 h 790647"/>
              <a:gd name="connsiteX21" fmla="*/ 1671673 w 3451897"/>
              <a:gd name="connsiteY21" fmla="*/ 732751 h 790647"/>
              <a:gd name="connsiteX22" fmla="*/ 1780223 w 3451897"/>
              <a:gd name="connsiteY22" fmla="*/ 721895 h 790647"/>
              <a:gd name="connsiteX23" fmla="*/ 1867064 w 3451897"/>
              <a:gd name="connsiteY23" fmla="*/ 439651 h 790647"/>
              <a:gd name="connsiteX24" fmla="*/ 1921339 w 3451897"/>
              <a:gd name="connsiteY24" fmla="*/ 222540 h 790647"/>
              <a:gd name="connsiteX25" fmla="*/ 1986469 w 3451897"/>
              <a:gd name="connsiteY25" fmla="*/ 103128 h 790647"/>
              <a:gd name="connsiteX26" fmla="*/ 2105874 w 3451897"/>
              <a:gd name="connsiteY26" fmla="*/ 276817 h 790647"/>
              <a:gd name="connsiteX27" fmla="*/ 2160149 w 3451897"/>
              <a:gd name="connsiteY27" fmla="*/ 450506 h 790647"/>
              <a:gd name="connsiteX28" fmla="*/ 2301265 w 3451897"/>
              <a:gd name="connsiteY28" fmla="*/ 732751 h 790647"/>
              <a:gd name="connsiteX29" fmla="*/ 2409815 w 3451897"/>
              <a:gd name="connsiteY29" fmla="*/ 439651 h 790647"/>
              <a:gd name="connsiteX30" fmla="*/ 2474945 w 3451897"/>
              <a:gd name="connsiteY30" fmla="*/ 244251 h 790647"/>
              <a:gd name="connsiteX31" fmla="*/ 2561785 w 3451897"/>
              <a:gd name="connsiteY31" fmla="*/ 103128 h 790647"/>
              <a:gd name="connsiteX32" fmla="*/ 2681190 w 3451897"/>
              <a:gd name="connsiteY32" fmla="*/ 309384 h 790647"/>
              <a:gd name="connsiteX33" fmla="*/ 2735465 w 3451897"/>
              <a:gd name="connsiteY33" fmla="*/ 483073 h 790647"/>
              <a:gd name="connsiteX34" fmla="*/ 2844016 w 3451897"/>
              <a:gd name="connsiteY34" fmla="*/ 754462 h 790647"/>
              <a:gd name="connsiteX35" fmla="*/ 2952566 w 3451897"/>
              <a:gd name="connsiteY35" fmla="*/ 700184 h 790647"/>
              <a:gd name="connsiteX36" fmla="*/ 2985131 w 3451897"/>
              <a:gd name="connsiteY36" fmla="*/ 472217 h 790647"/>
              <a:gd name="connsiteX37" fmla="*/ 3050261 w 3451897"/>
              <a:gd name="connsiteY37" fmla="*/ 265962 h 790647"/>
              <a:gd name="connsiteX38" fmla="*/ 3137101 w 3451897"/>
              <a:gd name="connsiteY38" fmla="*/ 113984 h 790647"/>
              <a:gd name="connsiteX39" fmla="*/ 3234797 w 3451897"/>
              <a:gd name="connsiteY39" fmla="*/ 298529 h 790647"/>
              <a:gd name="connsiteX40" fmla="*/ 3321637 w 3451897"/>
              <a:gd name="connsiteY40" fmla="*/ 504784 h 790647"/>
              <a:gd name="connsiteX41" fmla="*/ 3451897 w 3451897"/>
              <a:gd name="connsiteY41" fmla="*/ 765318 h 790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451897" h="790647">
                <a:moveTo>
                  <a:pt x="0" y="580773"/>
                </a:moveTo>
                <a:cubicBezTo>
                  <a:pt x="16282" y="488501"/>
                  <a:pt x="32565" y="396229"/>
                  <a:pt x="54275" y="320240"/>
                </a:cubicBezTo>
                <a:cubicBezTo>
                  <a:pt x="75985" y="244251"/>
                  <a:pt x="106741" y="177309"/>
                  <a:pt x="130260" y="124840"/>
                </a:cubicBezTo>
                <a:cubicBezTo>
                  <a:pt x="153779" y="72371"/>
                  <a:pt x="168252" y="0"/>
                  <a:pt x="195390" y="5428"/>
                </a:cubicBezTo>
                <a:cubicBezTo>
                  <a:pt x="222528" y="10856"/>
                  <a:pt x="262329" y="101319"/>
                  <a:pt x="293085" y="157406"/>
                </a:cubicBezTo>
                <a:cubicBezTo>
                  <a:pt x="323841" y="213493"/>
                  <a:pt x="347360" y="256916"/>
                  <a:pt x="379925" y="341951"/>
                </a:cubicBezTo>
                <a:cubicBezTo>
                  <a:pt x="412490" y="426986"/>
                  <a:pt x="454102" y="616959"/>
                  <a:pt x="488476" y="667618"/>
                </a:cubicBezTo>
                <a:cubicBezTo>
                  <a:pt x="522850" y="718277"/>
                  <a:pt x="564461" y="658571"/>
                  <a:pt x="586171" y="645906"/>
                </a:cubicBezTo>
                <a:cubicBezTo>
                  <a:pt x="607881" y="633241"/>
                  <a:pt x="609690" y="635051"/>
                  <a:pt x="618736" y="591629"/>
                </a:cubicBezTo>
                <a:cubicBezTo>
                  <a:pt x="627782" y="548207"/>
                  <a:pt x="624164" y="461362"/>
                  <a:pt x="640446" y="385373"/>
                </a:cubicBezTo>
                <a:cubicBezTo>
                  <a:pt x="656729" y="309384"/>
                  <a:pt x="689294" y="193591"/>
                  <a:pt x="716431" y="135695"/>
                </a:cubicBezTo>
                <a:cubicBezTo>
                  <a:pt x="743568" y="77799"/>
                  <a:pt x="772515" y="34377"/>
                  <a:pt x="803271" y="37995"/>
                </a:cubicBezTo>
                <a:cubicBezTo>
                  <a:pt x="834027" y="41613"/>
                  <a:pt x="872020" y="103128"/>
                  <a:pt x="900967" y="157406"/>
                </a:cubicBezTo>
                <a:cubicBezTo>
                  <a:pt x="929914" y="211684"/>
                  <a:pt x="953433" y="273199"/>
                  <a:pt x="976952" y="363662"/>
                </a:cubicBezTo>
                <a:cubicBezTo>
                  <a:pt x="1000471" y="454125"/>
                  <a:pt x="1005899" y="645906"/>
                  <a:pt x="1042082" y="700184"/>
                </a:cubicBezTo>
                <a:cubicBezTo>
                  <a:pt x="1078265" y="754462"/>
                  <a:pt x="1157869" y="739988"/>
                  <a:pt x="1194052" y="689329"/>
                </a:cubicBezTo>
                <a:cubicBezTo>
                  <a:pt x="1230235" y="638670"/>
                  <a:pt x="1237472" y="474027"/>
                  <a:pt x="1259182" y="396229"/>
                </a:cubicBezTo>
                <a:cubicBezTo>
                  <a:pt x="1280892" y="318431"/>
                  <a:pt x="1300793" y="276818"/>
                  <a:pt x="1324312" y="222540"/>
                </a:cubicBezTo>
                <a:cubicBezTo>
                  <a:pt x="1347831" y="168262"/>
                  <a:pt x="1371351" y="66944"/>
                  <a:pt x="1400298" y="70562"/>
                </a:cubicBezTo>
                <a:cubicBezTo>
                  <a:pt x="1429245" y="74180"/>
                  <a:pt x="1467237" y="186355"/>
                  <a:pt x="1497993" y="244251"/>
                </a:cubicBezTo>
                <a:cubicBezTo>
                  <a:pt x="1528749" y="302147"/>
                  <a:pt x="1555886" y="336523"/>
                  <a:pt x="1584833" y="417940"/>
                </a:cubicBezTo>
                <a:cubicBezTo>
                  <a:pt x="1613780" y="499357"/>
                  <a:pt x="1639108" y="682092"/>
                  <a:pt x="1671673" y="732751"/>
                </a:cubicBezTo>
                <a:cubicBezTo>
                  <a:pt x="1704238" y="783410"/>
                  <a:pt x="1747658" y="770745"/>
                  <a:pt x="1780223" y="721895"/>
                </a:cubicBezTo>
                <a:cubicBezTo>
                  <a:pt x="1812788" y="673045"/>
                  <a:pt x="1843545" y="522877"/>
                  <a:pt x="1867064" y="439651"/>
                </a:cubicBezTo>
                <a:cubicBezTo>
                  <a:pt x="1890583" y="356425"/>
                  <a:pt x="1901438" y="278627"/>
                  <a:pt x="1921339" y="222540"/>
                </a:cubicBezTo>
                <a:cubicBezTo>
                  <a:pt x="1941240" y="166453"/>
                  <a:pt x="1955713" y="94082"/>
                  <a:pt x="1986469" y="103128"/>
                </a:cubicBezTo>
                <a:cubicBezTo>
                  <a:pt x="2017225" y="112174"/>
                  <a:pt x="2076927" y="218921"/>
                  <a:pt x="2105874" y="276817"/>
                </a:cubicBezTo>
                <a:cubicBezTo>
                  <a:pt x="2134821" y="334713"/>
                  <a:pt x="2127584" y="374517"/>
                  <a:pt x="2160149" y="450506"/>
                </a:cubicBezTo>
                <a:cubicBezTo>
                  <a:pt x="2192714" y="526495"/>
                  <a:pt x="2259654" y="734560"/>
                  <a:pt x="2301265" y="732751"/>
                </a:cubicBezTo>
                <a:cubicBezTo>
                  <a:pt x="2342876" y="730942"/>
                  <a:pt x="2380868" y="521068"/>
                  <a:pt x="2409815" y="439651"/>
                </a:cubicBezTo>
                <a:cubicBezTo>
                  <a:pt x="2438762" y="358234"/>
                  <a:pt x="2449617" y="300338"/>
                  <a:pt x="2474945" y="244251"/>
                </a:cubicBezTo>
                <a:cubicBezTo>
                  <a:pt x="2500273" y="188164"/>
                  <a:pt x="2527411" y="92273"/>
                  <a:pt x="2561785" y="103128"/>
                </a:cubicBezTo>
                <a:cubicBezTo>
                  <a:pt x="2596159" y="113984"/>
                  <a:pt x="2652243" y="246060"/>
                  <a:pt x="2681190" y="309384"/>
                </a:cubicBezTo>
                <a:cubicBezTo>
                  <a:pt x="2710137" y="372708"/>
                  <a:pt x="2708327" y="408893"/>
                  <a:pt x="2735465" y="483073"/>
                </a:cubicBezTo>
                <a:cubicBezTo>
                  <a:pt x="2762603" y="557253"/>
                  <a:pt x="2807833" y="718277"/>
                  <a:pt x="2844016" y="754462"/>
                </a:cubicBezTo>
                <a:cubicBezTo>
                  <a:pt x="2880199" y="790647"/>
                  <a:pt x="2929047" y="747225"/>
                  <a:pt x="2952566" y="700184"/>
                </a:cubicBezTo>
                <a:cubicBezTo>
                  <a:pt x="2976085" y="653143"/>
                  <a:pt x="2968849" y="544587"/>
                  <a:pt x="2985131" y="472217"/>
                </a:cubicBezTo>
                <a:cubicBezTo>
                  <a:pt x="3001414" y="399847"/>
                  <a:pt x="3024933" y="325668"/>
                  <a:pt x="3050261" y="265962"/>
                </a:cubicBezTo>
                <a:cubicBezTo>
                  <a:pt x="3075589" y="206257"/>
                  <a:pt x="3106345" y="108556"/>
                  <a:pt x="3137101" y="113984"/>
                </a:cubicBezTo>
                <a:cubicBezTo>
                  <a:pt x="3167857" y="119412"/>
                  <a:pt x="3204041" y="233396"/>
                  <a:pt x="3234797" y="298529"/>
                </a:cubicBezTo>
                <a:cubicBezTo>
                  <a:pt x="3265553" y="363662"/>
                  <a:pt x="3285454" y="426986"/>
                  <a:pt x="3321637" y="504784"/>
                </a:cubicBezTo>
                <a:cubicBezTo>
                  <a:pt x="3357820" y="582582"/>
                  <a:pt x="3451897" y="765318"/>
                  <a:pt x="3451897" y="76531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TextBox 21"/>
          <p:cNvSpPr txBox="1"/>
          <p:nvPr/>
        </p:nvSpPr>
        <p:spPr>
          <a:xfrm>
            <a:off x="6621564" y="3082979"/>
            <a:ext cx="1035560" cy="461665"/>
          </a:xfrm>
          <a:prstGeom prst="rect">
            <a:avLst/>
          </a:prstGeom>
          <a:noFill/>
        </p:spPr>
        <p:txBody>
          <a:bodyPr wrap="none" rtlCol="0">
            <a:spAutoFit/>
          </a:bodyPr>
          <a:lstStyle/>
          <a:p>
            <a:r>
              <a:rPr lang="en-US" dirty="0" smtClean="0">
                <a:latin typeface="+mn-lt"/>
              </a:rPr>
              <a:t>500 Hz</a:t>
            </a:r>
            <a:endParaRPr lang="en-US" dirty="0">
              <a:latin typeface="+mn-lt"/>
            </a:endParaRPr>
          </a:p>
        </p:txBody>
      </p:sp>
      <p:sp>
        <p:nvSpPr>
          <p:cNvPr id="23" name="TextBox 22"/>
          <p:cNvSpPr txBox="1"/>
          <p:nvPr/>
        </p:nvSpPr>
        <p:spPr>
          <a:xfrm>
            <a:off x="6741399" y="4060402"/>
            <a:ext cx="1236035" cy="461665"/>
          </a:xfrm>
          <a:prstGeom prst="rect">
            <a:avLst/>
          </a:prstGeom>
          <a:noFill/>
        </p:spPr>
        <p:txBody>
          <a:bodyPr wrap="none" rtlCol="0">
            <a:spAutoFit/>
          </a:bodyPr>
          <a:lstStyle/>
          <a:p>
            <a:r>
              <a:rPr lang="en-US" dirty="0" smtClean="0">
                <a:latin typeface="+mn-lt"/>
              </a:rPr>
              <a:t>5000 Hz</a:t>
            </a:r>
            <a:endParaRPr lang="en-US"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rtlCol="0">
            <a:normAutofit fontScale="90000"/>
          </a:bodyPr>
          <a:lstStyle/>
          <a:p>
            <a:pPr fontAlgn="auto">
              <a:spcAft>
                <a:spcPts val="0"/>
              </a:spcAft>
              <a:defRPr/>
            </a:pPr>
            <a:r>
              <a:rPr lang="en-US" dirty="0" smtClean="0">
                <a:ea typeface="+mj-ea"/>
                <a:cs typeface="+mj-cs"/>
              </a:rPr>
              <a:t>These are interchangeable and equivalent representations of sound. </a:t>
            </a:r>
          </a:p>
        </p:txBody>
      </p:sp>
      <p:pic>
        <p:nvPicPr>
          <p:cNvPr id="19459" name="Picture 3"/>
          <p:cNvPicPr>
            <a:picLocks noChangeAspect="1" noChangeArrowheads="1"/>
          </p:cNvPicPr>
          <p:nvPr/>
        </p:nvPicPr>
        <p:blipFill>
          <a:blip r:embed="rId4"/>
          <a:srcRect l="1588" t="3899" r="4398"/>
          <a:stretch>
            <a:fillRect/>
          </a:stretch>
        </p:blipFill>
        <p:spPr bwMode="auto">
          <a:xfrm>
            <a:off x="1963739" y="2224088"/>
            <a:ext cx="5254625" cy="4454525"/>
          </a:xfrm>
          <a:prstGeom prst="rect">
            <a:avLst/>
          </a:prstGeom>
          <a:noFill/>
          <a:ln w="9525">
            <a:noFill/>
            <a:miter lim="800000"/>
            <a:headEnd/>
            <a:tailEnd/>
          </a:ln>
        </p:spPr>
      </p:pic>
      <p:sp>
        <p:nvSpPr>
          <p:cNvPr id="19460" name="Line 4"/>
          <p:cNvSpPr>
            <a:spLocks noChangeShapeType="1"/>
          </p:cNvSpPr>
          <p:nvPr/>
        </p:nvSpPr>
        <p:spPr bwMode="auto">
          <a:xfrm>
            <a:off x="4294190" y="2851150"/>
            <a:ext cx="454025" cy="0"/>
          </a:xfrm>
          <a:prstGeom prst="line">
            <a:avLst/>
          </a:prstGeom>
          <a:noFill/>
          <a:ln w="28575">
            <a:solidFill>
              <a:schemeClr val="hlink"/>
            </a:solidFill>
            <a:round/>
            <a:headEnd type="arrow" w="med" len="med"/>
            <a:tailEnd type="arrow" w="med" len="med"/>
          </a:ln>
        </p:spPr>
        <p:txBody>
          <a:bodyPr wrap="none" lIns="91430" tIns="45716" rIns="91430" bIns="45716" anchor="ctr">
            <a:prstTxWarp prst="textNoShape">
              <a:avLst/>
            </a:prstTxWarp>
          </a:bodyPr>
          <a:lstStyle/>
          <a:p>
            <a:endParaRPr lang="en-US"/>
          </a:p>
        </p:txBody>
      </p:sp>
      <p:sp>
        <p:nvSpPr>
          <p:cNvPr id="19461" name="Line 5"/>
          <p:cNvSpPr>
            <a:spLocks noChangeShapeType="1"/>
          </p:cNvSpPr>
          <p:nvPr/>
        </p:nvSpPr>
        <p:spPr bwMode="auto">
          <a:xfrm>
            <a:off x="4294190" y="3638550"/>
            <a:ext cx="454025" cy="0"/>
          </a:xfrm>
          <a:prstGeom prst="line">
            <a:avLst/>
          </a:prstGeom>
          <a:noFill/>
          <a:ln w="28575">
            <a:solidFill>
              <a:schemeClr val="hlink"/>
            </a:solidFill>
            <a:round/>
            <a:headEnd type="arrow" w="med" len="med"/>
            <a:tailEnd type="arrow" w="med" len="med"/>
          </a:ln>
        </p:spPr>
        <p:txBody>
          <a:bodyPr wrap="none" lIns="91430" tIns="45716" rIns="91430" bIns="45716" anchor="ctr">
            <a:prstTxWarp prst="textNoShape">
              <a:avLst/>
            </a:prstTxWarp>
          </a:bodyPr>
          <a:lstStyle/>
          <a:p>
            <a:endParaRPr lang="en-US"/>
          </a:p>
        </p:txBody>
      </p:sp>
      <p:sp>
        <p:nvSpPr>
          <p:cNvPr id="19462" name="Line 6"/>
          <p:cNvSpPr>
            <a:spLocks noChangeShapeType="1"/>
          </p:cNvSpPr>
          <p:nvPr/>
        </p:nvSpPr>
        <p:spPr bwMode="auto">
          <a:xfrm>
            <a:off x="4294190" y="4413250"/>
            <a:ext cx="454025" cy="0"/>
          </a:xfrm>
          <a:prstGeom prst="line">
            <a:avLst/>
          </a:prstGeom>
          <a:noFill/>
          <a:ln w="28575">
            <a:solidFill>
              <a:schemeClr val="hlink"/>
            </a:solidFill>
            <a:round/>
            <a:headEnd type="arrow" w="med" len="med"/>
            <a:tailEnd type="arrow" w="med" len="med"/>
          </a:ln>
        </p:spPr>
        <p:txBody>
          <a:bodyPr wrap="none" lIns="91430" tIns="45716" rIns="91430" bIns="45716" anchor="ctr">
            <a:prstTxWarp prst="textNoShape">
              <a:avLst/>
            </a:prstTxWarp>
          </a:bodyPr>
          <a:lstStyle/>
          <a:p>
            <a:endParaRPr lang="en-US"/>
          </a:p>
        </p:txBody>
      </p:sp>
      <p:sp>
        <p:nvSpPr>
          <p:cNvPr id="19463" name="Line 7"/>
          <p:cNvSpPr>
            <a:spLocks noChangeShapeType="1"/>
          </p:cNvSpPr>
          <p:nvPr/>
        </p:nvSpPr>
        <p:spPr bwMode="auto">
          <a:xfrm>
            <a:off x="4294190" y="5200650"/>
            <a:ext cx="454025" cy="0"/>
          </a:xfrm>
          <a:prstGeom prst="line">
            <a:avLst/>
          </a:prstGeom>
          <a:noFill/>
          <a:ln w="28575">
            <a:solidFill>
              <a:schemeClr val="hlink"/>
            </a:solidFill>
            <a:round/>
            <a:headEnd type="arrow" w="med" len="med"/>
            <a:tailEnd type="arrow" w="med" len="med"/>
          </a:ln>
        </p:spPr>
        <p:txBody>
          <a:bodyPr wrap="none" lIns="91430" tIns="45716" rIns="91430" bIns="45716" anchor="ctr">
            <a:prstTxWarp prst="textNoShape">
              <a:avLst/>
            </a:prstTxWarp>
          </a:bodyPr>
          <a:lstStyle/>
          <a:p>
            <a:endParaRPr lang="en-US"/>
          </a:p>
        </p:txBody>
      </p:sp>
      <p:sp>
        <p:nvSpPr>
          <p:cNvPr id="19464" name="Line 8"/>
          <p:cNvSpPr>
            <a:spLocks noChangeShapeType="1"/>
          </p:cNvSpPr>
          <p:nvPr/>
        </p:nvSpPr>
        <p:spPr bwMode="auto">
          <a:xfrm>
            <a:off x="4294190" y="5922963"/>
            <a:ext cx="454025" cy="0"/>
          </a:xfrm>
          <a:prstGeom prst="line">
            <a:avLst/>
          </a:prstGeom>
          <a:noFill/>
          <a:ln w="28575">
            <a:solidFill>
              <a:schemeClr val="hlink"/>
            </a:solidFill>
            <a:round/>
            <a:headEnd type="arrow" w="med" len="med"/>
            <a:tailEnd type="arrow" w="med" len="med"/>
          </a:ln>
        </p:spPr>
        <p:txBody>
          <a:bodyPr wrap="none" lIns="91430" tIns="45716" rIns="91430" bIns="45716" anchor="ctr">
            <a:prstTxWarp prst="textNoShape">
              <a:avLst/>
            </a:prstTxWarp>
          </a:bodyPr>
          <a:lstStyle/>
          <a:p>
            <a:endParaRPr lang="en-US"/>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1143000"/>
          </a:xfrm>
        </p:spPr>
        <p:txBody>
          <a:bodyPr/>
          <a:lstStyle/>
          <a:p>
            <a:r>
              <a:rPr lang="en-US"/>
              <a:t>Post-stimulus Time (PST) Histogram</a:t>
            </a:r>
          </a:p>
        </p:txBody>
      </p:sp>
      <p:pic>
        <p:nvPicPr>
          <p:cNvPr id="15365" name="Picture 5"/>
          <p:cNvPicPr>
            <a:picLocks noChangeAspect="1" noChangeArrowheads="1"/>
          </p:cNvPicPr>
          <p:nvPr/>
        </p:nvPicPr>
        <p:blipFill>
          <a:blip r:embed="rId3">
            <a:lum contrast="18000"/>
          </a:blip>
          <a:srcRect l="7497" t="7751" b="5426"/>
          <a:stretch>
            <a:fillRect/>
          </a:stretch>
        </p:blipFill>
        <p:spPr bwMode="auto">
          <a:xfrm>
            <a:off x="2514600" y="1600200"/>
            <a:ext cx="5257800" cy="4773613"/>
          </a:xfrm>
          <a:prstGeom prst="rect">
            <a:avLst/>
          </a:prstGeom>
          <a:noFill/>
        </p:spPr>
      </p:pic>
      <p:sp>
        <p:nvSpPr>
          <p:cNvPr id="15366" name="Text Box 6"/>
          <p:cNvSpPr txBox="1">
            <a:spLocks noChangeArrowheads="1"/>
          </p:cNvSpPr>
          <p:nvPr/>
        </p:nvSpPr>
        <p:spPr bwMode="auto">
          <a:xfrm>
            <a:off x="60325" y="6423025"/>
            <a:ext cx="1703388" cy="304800"/>
          </a:xfrm>
          <a:prstGeom prst="rect">
            <a:avLst/>
          </a:prstGeom>
          <a:noFill/>
          <a:ln w="9525">
            <a:noFill/>
            <a:miter lim="800000"/>
            <a:headEnd/>
            <a:tailEnd/>
          </a:ln>
          <a:effectLst/>
        </p:spPr>
        <p:txBody>
          <a:bodyPr wrap="none">
            <a:prstTxWarp prst="textNoShape">
              <a:avLst/>
            </a:prstTxWarp>
            <a:spAutoFit/>
          </a:bodyPr>
          <a:lstStyle/>
          <a:p>
            <a:r>
              <a:rPr lang="en-US" sz="1400"/>
              <a:t>From Gelfand (1998)</a:t>
            </a:r>
          </a:p>
        </p:txBody>
      </p:sp>
      <p:sp>
        <p:nvSpPr>
          <p:cNvPr id="15367" name="Text Box 7"/>
          <p:cNvSpPr txBox="1">
            <a:spLocks noChangeArrowheads="1"/>
          </p:cNvSpPr>
          <p:nvPr/>
        </p:nvSpPr>
        <p:spPr bwMode="auto">
          <a:xfrm>
            <a:off x="3276600" y="1524000"/>
            <a:ext cx="2038350"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bg2"/>
                </a:solidFill>
              </a:rPr>
              <a:t>Onset response</a:t>
            </a:r>
          </a:p>
        </p:txBody>
      </p:sp>
      <p:sp>
        <p:nvSpPr>
          <p:cNvPr id="15368" name="Line 8"/>
          <p:cNvSpPr>
            <a:spLocks noChangeShapeType="1"/>
          </p:cNvSpPr>
          <p:nvPr/>
        </p:nvSpPr>
        <p:spPr bwMode="auto">
          <a:xfrm>
            <a:off x="5334000" y="1828800"/>
            <a:ext cx="0" cy="1295400"/>
          </a:xfrm>
          <a:prstGeom prst="line">
            <a:avLst/>
          </a:prstGeom>
          <a:noFill/>
          <a:ln w="28575">
            <a:solidFill>
              <a:schemeClr val="hlink"/>
            </a:solidFill>
            <a:round/>
            <a:headEnd/>
            <a:tailEnd type="arrow" w="med" len="med"/>
          </a:ln>
          <a:effectLst/>
        </p:spPr>
        <p:txBody>
          <a:bodyPr wrap="none" anchor="ctr">
            <a:prstTxWarp prst="textNoShape">
              <a:avLst/>
            </a:prstTxWarp>
          </a:bodyPr>
          <a:lstStyle/>
          <a:p>
            <a:endParaRPr lang="en-US"/>
          </a:p>
        </p:txBody>
      </p:sp>
      <p:sp>
        <p:nvSpPr>
          <p:cNvPr id="15369" name="Text Box 9"/>
          <p:cNvSpPr txBox="1">
            <a:spLocks noChangeArrowheads="1"/>
          </p:cNvSpPr>
          <p:nvPr/>
        </p:nvSpPr>
        <p:spPr bwMode="auto">
          <a:xfrm>
            <a:off x="5486400" y="2209800"/>
            <a:ext cx="1536700"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bg2"/>
                </a:solidFill>
              </a:rPr>
              <a:t>Adaptation</a:t>
            </a:r>
            <a:endParaRPr lang="en-US">
              <a:solidFill>
                <a:schemeClr val="hlink"/>
              </a:solidFill>
            </a:endParaRPr>
          </a:p>
        </p:txBody>
      </p:sp>
      <p:sp>
        <p:nvSpPr>
          <p:cNvPr id="15370" name="Text Box 10"/>
          <p:cNvSpPr txBox="1">
            <a:spLocks noChangeArrowheads="1"/>
          </p:cNvSpPr>
          <p:nvPr/>
        </p:nvSpPr>
        <p:spPr bwMode="auto">
          <a:xfrm>
            <a:off x="5715000" y="3429000"/>
            <a:ext cx="1350963"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bg2"/>
                </a:solidFill>
              </a:rPr>
              <a:t>Recovery</a:t>
            </a:r>
          </a:p>
        </p:txBody>
      </p:sp>
      <p:sp>
        <p:nvSpPr>
          <p:cNvPr id="15372" name="AutoShape 12"/>
          <p:cNvSpPr>
            <a:spLocks noChangeArrowheads="1"/>
          </p:cNvSpPr>
          <p:nvPr/>
        </p:nvSpPr>
        <p:spPr bwMode="auto">
          <a:xfrm>
            <a:off x="5791200" y="3810000"/>
            <a:ext cx="228600" cy="381000"/>
          </a:xfrm>
          <a:prstGeom prst="downArrow">
            <a:avLst>
              <a:gd name="adj1" fmla="val 50000"/>
              <a:gd name="adj2" fmla="val 41667"/>
            </a:avLst>
          </a:prstGeom>
          <a:solidFill>
            <a:schemeClr val="hlink"/>
          </a:solidFill>
          <a:ln w="12700">
            <a:solidFill>
              <a:schemeClr val="hlink"/>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srcRect t="3795" b="3796"/>
          <a:stretch>
            <a:fillRect/>
          </a:stretch>
        </p:blipFill>
        <p:spPr bwMode="auto">
          <a:xfrm>
            <a:off x="1809750" y="457200"/>
            <a:ext cx="5522913" cy="5562600"/>
          </a:xfrm>
          <a:prstGeom prst="rect">
            <a:avLst/>
          </a:prstGeom>
          <a:noFill/>
        </p:spPr>
      </p:pic>
      <p:sp>
        <p:nvSpPr>
          <p:cNvPr id="19459" name="Text Box 3"/>
          <p:cNvSpPr txBox="1">
            <a:spLocks noChangeArrowheads="1"/>
          </p:cNvSpPr>
          <p:nvPr/>
        </p:nvSpPr>
        <p:spPr bwMode="auto">
          <a:xfrm>
            <a:off x="288925" y="6346825"/>
            <a:ext cx="1703388" cy="304800"/>
          </a:xfrm>
          <a:prstGeom prst="rect">
            <a:avLst/>
          </a:prstGeom>
          <a:noFill/>
          <a:ln w="9525">
            <a:noFill/>
            <a:miter lim="800000"/>
            <a:headEnd/>
            <a:tailEnd/>
          </a:ln>
          <a:effectLst/>
        </p:spPr>
        <p:txBody>
          <a:bodyPr wrap="none">
            <a:prstTxWarp prst="textNoShape">
              <a:avLst/>
            </a:prstTxWarp>
            <a:spAutoFit/>
          </a:bodyPr>
          <a:lstStyle/>
          <a:p>
            <a:r>
              <a:rPr lang="en-US" sz="1400"/>
              <a:t>From Gelfand (1998)</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876800" y="304800"/>
            <a:ext cx="3581400" cy="5257800"/>
          </a:xfrm>
        </p:spPr>
        <p:txBody>
          <a:bodyPr/>
          <a:lstStyle/>
          <a:p>
            <a:r>
              <a:rPr lang="en-US"/>
              <a:t>Adaptation limits the accuracy with which the temporal characteristics of sound can be coded</a:t>
            </a:r>
          </a:p>
        </p:txBody>
      </p:sp>
      <p:pic>
        <p:nvPicPr>
          <p:cNvPr id="17411" name="Picture 3"/>
          <p:cNvPicPr>
            <a:picLocks noChangeAspect="1" noChangeArrowheads="1"/>
          </p:cNvPicPr>
          <p:nvPr/>
        </p:nvPicPr>
        <p:blipFill>
          <a:blip r:embed="rId3"/>
          <a:srcRect l="6250" r="6250"/>
          <a:stretch>
            <a:fillRect/>
          </a:stretch>
        </p:blipFill>
        <p:spPr bwMode="auto">
          <a:xfrm>
            <a:off x="762000" y="533400"/>
            <a:ext cx="3344863" cy="5715000"/>
          </a:xfrm>
          <a:prstGeom prst="rect">
            <a:avLst/>
          </a:prstGeom>
          <a:noFill/>
        </p:spPr>
      </p:pic>
      <p:sp>
        <p:nvSpPr>
          <p:cNvPr id="17412" name="Text Box 4"/>
          <p:cNvSpPr txBox="1">
            <a:spLocks noChangeArrowheads="1"/>
          </p:cNvSpPr>
          <p:nvPr/>
        </p:nvSpPr>
        <p:spPr bwMode="auto">
          <a:xfrm>
            <a:off x="152400" y="6553200"/>
            <a:ext cx="1397000" cy="304800"/>
          </a:xfrm>
          <a:prstGeom prst="rect">
            <a:avLst/>
          </a:prstGeom>
          <a:noFill/>
          <a:ln w="9525">
            <a:noFill/>
            <a:miter lim="800000"/>
            <a:headEnd/>
            <a:tailEnd/>
          </a:ln>
          <a:effectLst/>
        </p:spPr>
        <p:txBody>
          <a:bodyPr wrap="none">
            <a:prstTxWarp prst="textNoShape">
              <a:avLst/>
            </a:prstTxWarp>
            <a:spAutoFit/>
          </a:bodyPr>
          <a:lstStyle/>
          <a:p>
            <a:r>
              <a:rPr lang="en-US" sz="1400"/>
              <a:t>From Fay (1985)</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Temporal coding in the CNS</a:t>
            </a:r>
          </a:p>
        </p:txBody>
      </p:sp>
      <p:pic>
        <p:nvPicPr>
          <p:cNvPr id="3" name="Picture 3" descr="normaliz.jpg                                                   0000A29AWerner                         ABA78158:"/>
          <p:cNvPicPr>
            <a:picLocks noChangeAspect="1" noChangeArrowheads="1"/>
          </p:cNvPicPr>
          <p:nvPr/>
        </p:nvPicPr>
        <p:blipFill>
          <a:blip r:embed="rId2">
            <a:lum bright="12000"/>
          </a:blip>
          <a:srcRect l="3732" t="4572" r="2599" b="54483"/>
          <a:stretch>
            <a:fillRect/>
          </a:stretch>
        </p:blipFill>
        <p:spPr bwMode="auto">
          <a:xfrm>
            <a:off x="1023938" y="1790700"/>
            <a:ext cx="7185025" cy="4324350"/>
          </a:xfrm>
          <a:prstGeom prst="rect">
            <a:avLst/>
          </a:prstGeom>
          <a:noFill/>
        </p:spPr>
      </p:pic>
      <p:sp>
        <p:nvSpPr>
          <p:cNvPr id="4" name="Text Box 4"/>
          <p:cNvSpPr txBox="1">
            <a:spLocks noChangeArrowheads="1"/>
          </p:cNvSpPr>
          <p:nvPr/>
        </p:nvSpPr>
        <p:spPr bwMode="auto">
          <a:xfrm>
            <a:off x="3306763" y="6229350"/>
            <a:ext cx="2373312" cy="457200"/>
          </a:xfrm>
          <a:prstGeom prst="rect">
            <a:avLst/>
          </a:prstGeom>
          <a:noFill/>
          <a:ln w="9525">
            <a:noFill/>
            <a:miter lim="800000"/>
            <a:headEnd/>
            <a:tailEnd/>
          </a:ln>
          <a:effectLst/>
        </p:spPr>
        <p:txBody>
          <a:bodyPr wrap="none">
            <a:prstTxWarp prst="textNoShape">
              <a:avLst/>
            </a:prstTxWarp>
            <a:spAutoFit/>
          </a:bodyPr>
          <a:lstStyle/>
          <a:p>
            <a:r>
              <a:rPr lang="en-US"/>
              <a:t>Inferior colliculus</a:t>
            </a:r>
          </a:p>
        </p:txBody>
      </p:sp>
      <p:sp>
        <p:nvSpPr>
          <p:cNvPr id="5" name="Text Box 5"/>
          <p:cNvSpPr txBox="1">
            <a:spLocks noChangeArrowheads="1"/>
          </p:cNvSpPr>
          <p:nvPr/>
        </p:nvSpPr>
        <p:spPr bwMode="auto">
          <a:xfrm>
            <a:off x="0" y="6389688"/>
            <a:ext cx="2695369" cy="307777"/>
          </a:xfrm>
          <a:prstGeom prst="rect">
            <a:avLst/>
          </a:prstGeom>
          <a:noFill/>
          <a:ln w="9525">
            <a:noFill/>
            <a:miter lim="800000"/>
            <a:headEnd/>
            <a:tailEnd/>
          </a:ln>
          <a:effectLst/>
        </p:spPr>
        <p:txBody>
          <a:bodyPr wrap="none">
            <a:prstTxWarp prst="textNoShape">
              <a:avLst/>
            </a:prstTxWarp>
            <a:spAutoFit/>
          </a:bodyPr>
          <a:lstStyle/>
          <a:p>
            <a:r>
              <a:rPr lang="en-US" sz="1400" dirty="0" smtClean="0"/>
              <a:t>(From </a:t>
            </a:r>
            <a:r>
              <a:rPr lang="en-US" sz="1400" dirty="0"/>
              <a:t>Schreiner &amp; </a:t>
            </a:r>
            <a:r>
              <a:rPr lang="en-US" sz="1400" dirty="0" err="1"/>
              <a:t>Langner</a:t>
            </a:r>
            <a:r>
              <a:rPr lang="en-US" sz="1400" dirty="0"/>
              <a:t>, 1988)</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a:xfrm>
            <a:off x="478910" y="314812"/>
            <a:ext cx="8229600" cy="1758600"/>
          </a:xfrm>
        </p:spPr>
        <p:txBody>
          <a:bodyPr/>
          <a:lstStyle/>
          <a:p>
            <a:r>
              <a:rPr lang="en-US" dirty="0">
                <a:latin typeface="+mn-lt"/>
              </a:rPr>
              <a:t>Which of the following is a test that you could use the temporal code to perform?</a:t>
            </a:r>
          </a:p>
        </p:txBody>
      </p:sp>
      <p:sp>
        <p:nvSpPr>
          <p:cNvPr id="43011" name="Text Placeholder 2"/>
          <p:cNvSpPr>
            <a:spLocks noGrp="1"/>
          </p:cNvSpPr>
          <p:nvPr>
            <p:ph idx="1"/>
          </p:nvPr>
        </p:nvSpPr>
        <p:spPr>
          <a:xfrm>
            <a:off x="413780" y="2142989"/>
            <a:ext cx="8229600" cy="4413778"/>
          </a:xfrm>
        </p:spPr>
        <p:txBody>
          <a:bodyPr/>
          <a:lstStyle/>
          <a:p>
            <a:pPr marL="514350" indent="-514350"/>
            <a:r>
              <a:rPr lang="en-US" dirty="0"/>
              <a:t>Telling the difference between 500 and 501 Hz tone</a:t>
            </a:r>
          </a:p>
          <a:p>
            <a:pPr marL="514350" indent="-514350"/>
            <a:r>
              <a:rPr lang="en-US" dirty="0"/>
              <a:t>Telling the difference between 5000 and 5010 Hz tone</a:t>
            </a:r>
          </a:p>
          <a:p>
            <a:pPr marL="514350" indent="-514350"/>
            <a:r>
              <a:rPr lang="en-US" dirty="0"/>
              <a:t>Telling the difference between a 5000 Hz tone amplitude modulated at 500 Hz and the same tone amplitude modulated at 510 </a:t>
            </a:r>
            <a:r>
              <a:rPr lang="en-US" dirty="0" smtClean="0"/>
              <a:t>Hz</a:t>
            </a:r>
          </a:p>
          <a:p>
            <a:pPr marL="514350" indent="-514350"/>
            <a:r>
              <a:rPr lang="en-US" dirty="0" smtClean="0"/>
              <a:t>1 and 3</a:t>
            </a:r>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600202"/>
            <a:ext cx="8229600" cy="4934845"/>
          </a:xfrm>
        </p:spPr>
        <p:txBody>
          <a:bodyPr/>
          <a:lstStyle/>
          <a:p>
            <a:r>
              <a:rPr lang="en-US" dirty="0" smtClean="0"/>
              <a:t>The phase-locked response of auditory nerve fibers sends a representation of the waveform of sound to the brain.</a:t>
            </a:r>
          </a:p>
          <a:p>
            <a:r>
              <a:rPr lang="en-US" dirty="0" smtClean="0"/>
              <a:t>The fine structure of high-frequency sounds (&gt; 5000 Hz) is not represented.</a:t>
            </a:r>
          </a:p>
          <a:p>
            <a:r>
              <a:rPr lang="en-US" dirty="0" smtClean="0"/>
              <a:t>The envelope of sounds is represented at all frequencies.</a:t>
            </a:r>
          </a:p>
          <a:p>
            <a:r>
              <a:rPr lang="en-US" dirty="0" smtClean="0"/>
              <a:t>Adaptation distorts the representation of the envelope.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ea typeface="+mj-ea"/>
                <a:cs typeface="+mj-cs"/>
              </a:rPr>
              <a:t>Auditory system also represents sound in these two ways</a:t>
            </a:r>
          </a:p>
        </p:txBody>
      </p:sp>
      <p:cxnSp>
        <p:nvCxnSpPr>
          <p:cNvPr id="4" name="Straight Connector 3"/>
          <p:cNvCxnSpPr/>
          <p:nvPr/>
        </p:nvCxnSpPr>
        <p:spPr>
          <a:xfrm rot="5400000">
            <a:off x="-315009" y="3505201"/>
            <a:ext cx="1828800" cy="3175"/>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597805" y="4421190"/>
            <a:ext cx="2592387" cy="1587"/>
          </a:xfrm>
          <a:prstGeom prst="line">
            <a:avLst/>
          </a:prstGeom>
        </p:spPr>
        <p:style>
          <a:lnRef idx="2">
            <a:schemeClr val="accent1"/>
          </a:lnRef>
          <a:fillRef idx="0">
            <a:schemeClr val="accent1"/>
          </a:fillRef>
          <a:effectRef idx="1">
            <a:schemeClr val="accent1"/>
          </a:effectRef>
          <a:fontRef idx="minor">
            <a:schemeClr val="tx1"/>
          </a:fontRef>
        </p:style>
      </p:cxnSp>
      <p:sp>
        <p:nvSpPr>
          <p:cNvPr id="21509" name="TextBox 8"/>
          <p:cNvSpPr txBox="1">
            <a:spLocks noChangeArrowheads="1"/>
          </p:cNvSpPr>
          <p:nvPr/>
        </p:nvSpPr>
        <p:spPr bwMode="auto">
          <a:xfrm>
            <a:off x="446990" y="4800601"/>
            <a:ext cx="4385390"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a:latin typeface="Calibri" pitchFamily="-108" charset="0"/>
              </a:rPr>
              <a:t>Position on the basilar membrane</a:t>
            </a:r>
          </a:p>
        </p:txBody>
      </p:sp>
      <p:sp>
        <p:nvSpPr>
          <p:cNvPr id="21510" name="TextBox 9"/>
          <p:cNvSpPr txBox="1">
            <a:spLocks noChangeArrowheads="1"/>
          </p:cNvSpPr>
          <p:nvPr/>
        </p:nvSpPr>
        <p:spPr bwMode="auto">
          <a:xfrm>
            <a:off x="2879042" y="4419601"/>
            <a:ext cx="765029"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a:latin typeface="Calibri" pitchFamily="-108" charset="0"/>
              </a:rPr>
              <a:t>base</a:t>
            </a:r>
          </a:p>
        </p:txBody>
      </p:sp>
      <p:sp>
        <p:nvSpPr>
          <p:cNvPr id="21511" name="TextBox 10"/>
          <p:cNvSpPr txBox="1">
            <a:spLocks noChangeArrowheads="1"/>
          </p:cNvSpPr>
          <p:nvPr/>
        </p:nvSpPr>
        <p:spPr bwMode="auto">
          <a:xfrm>
            <a:off x="446991" y="4419601"/>
            <a:ext cx="773262"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a:latin typeface="Calibri" pitchFamily="-108" charset="0"/>
              </a:rPr>
              <a:t>apex</a:t>
            </a:r>
          </a:p>
        </p:txBody>
      </p:sp>
      <p:sp>
        <p:nvSpPr>
          <p:cNvPr id="21512" name="TextBox 11"/>
          <p:cNvSpPr txBox="1">
            <a:spLocks noChangeArrowheads="1"/>
          </p:cNvSpPr>
          <p:nvPr/>
        </p:nvSpPr>
        <p:spPr bwMode="auto">
          <a:xfrm rot="-5400000">
            <a:off x="-340503" y="3319284"/>
            <a:ext cx="1444343"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dirty="0">
                <a:latin typeface="Calibri" pitchFamily="-108" charset="0"/>
              </a:rPr>
              <a:t>Firing rate</a:t>
            </a:r>
          </a:p>
        </p:txBody>
      </p:sp>
      <p:sp>
        <p:nvSpPr>
          <p:cNvPr id="13" name="Freeform 12"/>
          <p:cNvSpPr/>
          <p:nvPr/>
        </p:nvSpPr>
        <p:spPr>
          <a:xfrm>
            <a:off x="594630" y="3136900"/>
            <a:ext cx="2549525" cy="1081088"/>
          </a:xfrm>
          <a:custGeom>
            <a:avLst/>
            <a:gdLst>
              <a:gd name="connsiteX0" fmla="*/ 0 w 2549610"/>
              <a:gd name="connsiteY0" fmla="*/ 644456 h 1080411"/>
              <a:gd name="connsiteX1" fmla="*/ 189562 w 2549610"/>
              <a:gd name="connsiteY1" fmla="*/ 0 h 1080411"/>
              <a:gd name="connsiteX2" fmla="*/ 284343 w 2549610"/>
              <a:gd name="connsiteY2" fmla="*/ 710797 h 1080411"/>
              <a:gd name="connsiteX3" fmla="*/ 530774 w 2549610"/>
              <a:gd name="connsiteY3" fmla="*/ 777138 h 1080411"/>
              <a:gd name="connsiteX4" fmla="*/ 824595 w 2549610"/>
              <a:gd name="connsiteY4" fmla="*/ 701319 h 1080411"/>
              <a:gd name="connsiteX5" fmla="*/ 1042591 w 2549610"/>
              <a:gd name="connsiteY5" fmla="*/ 236932 h 1080411"/>
              <a:gd name="connsiteX6" fmla="*/ 1165807 w 2549610"/>
              <a:gd name="connsiteY6" fmla="*/ 796092 h 1080411"/>
              <a:gd name="connsiteX7" fmla="*/ 1232153 w 2549610"/>
              <a:gd name="connsiteY7" fmla="*/ 985638 h 1080411"/>
              <a:gd name="connsiteX8" fmla="*/ 1573365 w 2549610"/>
              <a:gd name="connsiteY8" fmla="*/ 786615 h 1080411"/>
              <a:gd name="connsiteX9" fmla="*/ 1573365 w 2549610"/>
              <a:gd name="connsiteY9" fmla="*/ 777138 h 1080411"/>
              <a:gd name="connsiteX10" fmla="*/ 1630234 w 2549610"/>
              <a:gd name="connsiteY10" fmla="*/ 473864 h 1080411"/>
              <a:gd name="connsiteX11" fmla="*/ 1649190 w 2549610"/>
              <a:gd name="connsiteY11" fmla="*/ 502296 h 1080411"/>
              <a:gd name="connsiteX12" fmla="*/ 1687102 w 2549610"/>
              <a:gd name="connsiteY12" fmla="*/ 587592 h 1080411"/>
              <a:gd name="connsiteX13" fmla="*/ 1706059 w 2549610"/>
              <a:gd name="connsiteY13" fmla="*/ 672887 h 1080411"/>
              <a:gd name="connsiteX14" fmla="*/ 1715537 w 2549610"/>
              <a:gd name="connsiteY14" fmla="*/ 729751 h 1080411"/>
              <a:gd name="connsiteX15" fmla="*/ 1772405 w 2549610"/>
              <a:gd name="connsiteY15" fmla="*/ 644456 h 1080411"/>
              <a:gd name="connsiteX16" fmla="*/ 1848230 w 2549610"/>
              <a:gd name="connsiteY16" fmla="*/ 568637 h 1080411"/>
              <a:gd name="connsiteX17" fmla="*/ 1857708 w 2549610"/>
              <a:gd name="connsiteY17" fmla="*/ 511774 h 1080411"/>
              <a:gd name="connsiteX18" fmla="*/ 1876664 w 2549610"/>
              <a:gd name="connsiteY18" fmla="*/ 540205 h 1080411"/>
              <a:gd name="connsiteX19" fmla="*/ 1895621 w 2549610"/>
              <a:gd name="connsiteY19" fmla="*/ 720274 h 1080411"/>
              <a:gd name="connsiteX20" fmla="*/ 1905099 w 2549610"/>
              <a:gd name="connsiteY20" fmla="*/ 748706 h 1080411"/>
              <a:gd name="connsiteX21" fmla="*/ 1914577 w 2549610"/>
              <a:gd name="connsiteY21" fmla="*/ 786615 h 1080411"/>
              <a:gd name="connsiteX22" fmla="*/ 1924055 w 2549610"/>
              <a:gd name="connsiteY22" fmla="*/ 815047 h 1080411"/>
              <a:gd name="connsiteX23" fmla="*/ 1933533 w 2549610"/>
              <a:gd name="connsiteY23" fmla="*/ 862433 h 1080411"/>
              <a:gd name="connsiteX24" fmla="*/ 1952489 w 2549610"/>
              <a:gd name="connsiteY24" fmla="*/ 919297 h 1080411"/>
              <a:gd name="connsiteX25" fmla="*/ 1961967 w 2549610"/>
              <a:gd name="connsiteY25" fmla="*/ 957206 h 1080411"/>
              <a:gd name="connsiteX26" fmla="*/ 2018836 w 2549610"/>
              <a:gd name="connsiteY26" fmla="*/ 1014070 h 1080411"/>
              <a:gd name="connsiteX27" fmla="*/ 2056748 w 2549610"/>
              <a:gd name="connsiteY27" fmla="*/ 1051979 h 1080411"/>
              <a:gd name="connsiteX28" fmla="*/ 2085183 w 2549610"/>
              <a:gd name="connsiteY28" fmla="*/ 1070933 h 1080411"/>
              <a:gd name="connsiteX29" fmla="*/ 2113617 w 2549610"/>
              <a:gd name="connsiteY29" fmla="*/ 1080411 h 1080411"/>
              <a:gd name="connsiteX30" fmla="*/ 2549610 w 2549610"/>
              <a:gd name="connsiteY30" fmla="*/ 1070933 h 1080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549610" h="1080411">
                <a:moveTo>
                  <a:pt x="0" y="644456"/>
                </a:moveTo>
                <a:lnTo>
                  <a:pt x="189562" y="0"/>
                </a:lnTo>
                <a:lnTo>
                  <a:pt x="284343" y="710797"/>
                </a:lnTo>
                <a:lnTo>
                  <a:pt x="530774" y="777138"/>
                </a:lnTo>
                <a:lnTo>
                  <a:pt x="824595" y="701319"/>
                </a:lnTo>
                <a:lnTo>
                  <a:pt x="1042591" y="236932"/>
                </a:lnTo>
                <a:lnTo>
                  <a:pt x="1165807" y="796092"/>
                </a:lnTo>
                <a:cubicBezTo>
                  <a:pt x="1223583" y="988664"/>
                  <a:pt x="1156711" y="985638"/>
                  <a:pt x="1232153" y="985638"/>
                </a:cubicBezTo>
                <a:cubicBezTo>
                  <a:pt x="1243113" y="980803"/>
                  <a:pt x="1573365" y="930117"/>
                  <a:pt x="1573365" y="786615"/>
                </a:cubicBezTo>
                <a:lnTo>
                  <a:pt x="1573365" y="777138"/>
                </a:lnTo>
                <a:cubicBezTo>
                  <a:pt x="1592321" y="676047"/>
                  <a:pt x="1602880" y="573013"/>
                  <a:pt x="1630234" y="473864"/>
                </a:cubicBezTo>
                <a:cubicBezTo>
                  <a:pt x="1633263" y="462884"/>
                  <a:pt x="1644564" y="491887"/>
                  <a:pt x="1649190" y="502296"/>
                </a:cubicBezTo>
                <a:cubicBezTo>
                  <a:pt x="1694306" y="603801"/>
                  <a:pt x="1644202" y="523247"/>
                  <a:pt x="1687102" y="587592"/>
                </a:cubicBezTo>
                <a:cubicBezTo>
                  <a:pt x="1710208" y="679999"/>
                  <a:pt x="1682006" y="564657"/>
                  <a:pt x="1706059" y="672887"/>
                </a:cubicBezTo>
                <a:cubicBezTo>
                  <a:pt x="1717069" y="722430"/>
                  <a:pt x="1715537" y="695102"/>
                  <a:pt x="1715537" y="729751"/>
                </a:cubicBezTo>
                <a:cubicBezTo>
                  <a:pt x="1729073" y="707192"/>
                  <a:pt x="1752662" y="664197"/>
                  <a:pt x="1772405" y="644456"/>
                </a:cubicBezTo>
                <a:cubicBezTo>
                  <a:pt x="1880592" y="536279"/>
                  <a:pt x="1731182" y="714937"/>
                  <a:pt x="1848230" y="568637"/>
                </a:cubicBezTo>
                <a:cubicBezTo>
                  <a:pt x="1860705" y="531214"/>
                  <a:pt x="1857708" y="550195"/>
                  <a:pt x="1857708" y="511774"/>
                </a:cubicBezTo>
                <a:cubicBezTo>
                  <a:pt x="1864027" y="521251"/>
                  <a:pt x="1873062" y="529399"/>
                  <a:pt x="1876664" y="540205"/>
                </a:cubicBezTo>
                <a:cubicBezTo>
                  <a:pt x="1888276" y="575036"/>
                  <a:pt x="1894615" y="712224"/>
                  <a:pt x="1895621" y="720274"/>
                </a:cubicBezTo>
                <a:cubicBezTo>
                  <a:pt x="1896860" y="730187"/>
                  <a:pt x="1902354" y="739100"/>
                  <a:pt x="1905099" y="748706"/>
                </a:cubicBezTo>
                <a:cubicBezTo>
                  <a:pt x="1908678" y="761230"/>
                  <a:pt x="1910998" y="774091"/>
                  <a:pt x="1914577" y="786615"/>
                </a:cubicBezTo>
                <a:cubicBezTo>
                  <a:pt x="1917322" y="796221"/>
                  <a:pt x="1921632" y="805355"/>
                  <a:pt x="1924055" y="815047"/>
                </a:cubicBezTo>
                <a:cubicBezTo>
                  <a:pt x="1927962" y="830674"/>
                  <a:pt x="1929294" y="846892"/>
                  <a:pt x="1933533" y="862433"/>
                </a:cubicBezTo>
                <a:cubicBezTo>
                  <a:pt x="1938790" y="881709"/>
                  <a:pt x="1947643" y="899914"/>
                  <a:pt x="1952489" y="919297"/>
                </a:cubicBezTo>
                <a:cubicBezTo>
                  <a:pt x="1955648" y="931933"/>
                  <a:pt x="1956141" y="945556"/>
                  <a:pt x="1961967" y="957206"/>
                </a:cubicBezTo>
                <a:cubicBezTo>
                  <a:pt x="1986271" y="1005810"/>
                  <a:pt x="1985166" y="985212"/>
                  <a:pt x="2018836" y="1014070"/>
                </a:cubicBezTo>
                <a:cubicBezTo>
                  <a:pt x="2032405" y="1025700"/>
                  <a:pt x="2043179" y="1040349"/>
                  <a:pt x="2056748" y="1051979"/>
                </a:cubicBezTo>
                <a:cubicBezTo>
                  <a:pt x="2065397" y="1059392"/>
                  <a:pt x="2074994" y="1065839"/>
                  <a:pt x="2085183" y="1070933"/>
                </a:cubicBezTo>
                <a:cubicBezTo>
                  <a:pt x="2094119" y="1075401"/>
                  <a:pt x="2113617" y="1080411"/>
                  <a:pt x="2113617" y="1080411"/>
                </a:cubicBezTo>
                <a:lnTo>
                  <a:pt x="2549610" y="1070933"/>
                </a:lnTo>
              </a:path>
            </a:pathLst>
          </a:custGeom>
        </p:spPr>
        <p:style>
          <a:lnRef idx="2">
            <a:schemeClr val="accent1"/>
          </a:lnRef>
          <a:fillRef idx="0">
            <a:schemeClr val="accent1"/>
          </a:fillRef>
          <a:effectRef idx="1">
            <a:schemeClr val="accent1"/>
          </a:effectRef>
          <a:fontRef idx="minor">
            <a:schemeClr val="tx1"/>
          </a:fontRef>
        </p:style>
        <p:txBody>
          <a:bodyPr lIns="91430" tIns="45716" rIns="91430" bIns="45716" anchor="ctr"/>
          <a:lstStyle/>
          <a:p>
            <a:pPr algn="ctr" fontAlgn="auto">
              <a:spcBef>
                <a:spcPts val="0"/>
              </a:spcBef>
              <a:spcAft>
                <a:spcPts val="0"/>
              </a:spcAft>
              <a:defRPr/>
            </a:pPr>
            <a:endParaRPr lang="en-US" dirty="0"/>
          </a:p>
        </p:txBody>
      </p:sp>
      <p:sp>
        <p:nvSpPr>
          <p:cNvPr id="21514" name="TextBox 13"/>
          <p:cNvSpPr txBox="1">
            <a:spLocks noChangeArrowheads="1"/>
          </p:cNvSpPr>
          <p:nvPr/>
        </p:nvSpPr>
        <p:spPr bwMode="auto">
          <a:xfrm>
            <a:off x="827990" y="2057401"/>
            <a:ext cx="2363766"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a:latin typeface="Calibri" pitchFamily="-108" charset="0"/>
              </a:rPr>
              <a:t>“rate-place code”</a:t>
            </a:r>
          </a:p>
        </p:txBody>
      </p:sp>
      <p:cxnSp>
        <p:nvCxnSpPr>
          <p:cNvPr id="16" name="Straight Connector 15"/>
          <p:cNvCxnSpPr/>
          <p:nvPr/>
        </p:nvCxnSpPr>
        <p:spPr>
          <a:xfrm rot="5400000">
            <a:off x="4456909" y="3620294"/>
            <a:ext cx="1601787" cy="3175"/>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56214" y="4419600"/>
            <a:ext cx="2592387" cy="1588"/>
          </a:xfrm>
          <a:prstGeom prst="line">
            <a:avLst/>
          </a:prstGeom>
        </p:spPr>
        <p:style>
          <a:lnRef idx="2">
            <a:schemeClr val="accent1"/>
          </a:lnRef>
          <a:fillRef idx="0">
            <a:schemeClr val="accent1"/>
          </a:fillRef>
          <a:effectRef idx="1">
            <a:schemeClr val="accent1"/>
          </a:effectRef>
          <a:fontRef idx="minor">
            <a:schemeClr val="tx1"/>
          </a:fontRef>
        </p:style>
      </p:cxnSp>
      <p:sp>
        <p:nvSpPr>
          <p:cNvPr id="21517" name="TextBox 20"/>
          <p:cNvSpPr txBox="1">
            <a:spLocks noChangeArrowheads="1"/>
          </p:cNvSpPr>
          <p:nvPr/>
        </p:nvSpPr>
        <p:spPr bwMode="auto">
          <a:xfrm rot="-5400000">
            <a:off x="3066411" y="3526710"/>
            <a:ext cx="3685868"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a:latin typeface="Calibri" pitchFamily="-108" charset="0"/>
              </a:rPr>
              <a:t>Number of action potentials</a:t>
            </a:r>
          </a:p>
        </p:txBody>
      </p:sp>
      <p:sp>
        <p:nvSpPr>
          <p:cNvPr id="21518" name="TextBox 21"/>
          <p:cNvSpPr txBox="1">
            <a:spLocks noChangeArrowheads="1"/>
          </p:cNvSpPr>
          <p:nvPr/>
        </p:nvSpPr>
        <p:spPr bwMode="auto">
          <a:xfrm>
            <a:off x="392113" y="5867401"/>
            <a:ext cx="3821940"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a:latin typeface="Calibri" pitchFamily="-108" charset="0"/>
              </a:rPr>
              <a:t>“neural amplitude spectrum”</a:t>
            </a:r>
          </a:p>
        </p:txBody>
      </p:sp>
      <p:grpSp>
        <p:nvGrpSpPr>
          <p:cNvPr id="3" name="Group 32"/>
          <p:cNvGrpSpPr>
            <a:grpSpLocks/>
          </p:cNvGrpSpPr>
          <p:nvPr/>
        </p:nvGrpSpPr>
        <p:grpSpPr bwMode="auto">
          <a:xfrm>
            <a:off x="5330826" y="3811588"/>
            <a:ext cx="384175" cy="609600"/>
            <a:chOff x="5331618" y="3810794"/>
            <a:chExt cx="383382" cy="609600"/>
          </a:xfrm>
        </p:grpSpPr>
        <p:cxnSp>
          <p:nvCxnSpPr>
            <p:cNvPr id="24" name="Straight Connector 23"/>
            <p:cNvCxnSpPr/>
            <p:nvPr/>
          </p:nvCxnSpPr>
          <p:spPr>
            <a:xfrm rot="5400000">
              <a:off x="5181281" y="4114802"/>
              <a:ext cx="609600" cy="1584"/>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a:off x="5333523" y="4191002"/>
              <a:ext cx="457200" cy="1584"/>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5400000">
              <a:off x="5181438" y="4189414"/>
              <a:ext cx="457200" cy="1584"/>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a:off x="5176040" y="4260059"/>
              <a:ext cx="314325" cy="3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5400000">
              <a:off x="5480211" y="4260059"/>
              <a:ext cx="314325" cy="3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rot="16200000" flipH="1">
              <a:off x="5641181" y="4341813"/>
              <a:ext cx="147637" cy="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5" name="Group 33"/>
          <p:cNvGrpSpPr>
            <a:grpSpLocks/>
          </p:cNvGrpSpPr>
          <p:nvPr/>
        </p:nvGrpSpPr>
        <p:grpSpPr bwMode="auto">
          <a:xfrm>
            <a:off x="5791200" y="3810001"/>
            <a:ext cx="384175" cy="609600"/>
            <a:chOff x="5331618" y="3810794"/>
            <a:chExt cx="383382" cy="609600"/>
          </a:xfrm>
        </p:grpSpPr>
        <p:cxnSp>
          <p:nvCxnSpPr>
            <p:cNvPr id="35" name="Straight Connector 34"/>
            <p:cNvCxnSpPr/>
            <p:nvPr/>
          </p:nvCxnSpPr>
          <p:spPr>
            <a:xfrm rot="5400000">
              <a:off x="5181281" y="4114802"/>
              <a:ext cx="609600" cy="1584"/>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a:off x="5333523" y="4191002"/>
              <a:ext cx="457200" cy="1584"/>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rot="5400000">
              <a:off x="5181438" y="4189415"/>
              <a:ext cx="457200" cy="1584"/>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rot="5400000">
              <a:off x="5176040" y="4260060"/>
              <a:ext cx="314325" cy="3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rot="5400000">
              <a:off x="5480211" y="4260060"/>
              <a:ext cx="314325" cy="3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rot="16200000" flipH="1">
              <a:off x="5641181" y="4341813"/>
              <a:ext cx="147638" cy="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7" name="Group 40"/>
          <p:cNvGrpSpPr>
            <a:grpSpLocks/>
          </p:cNvGrpSpPr>
          <p:nvPr/>
        </p:nvGrpSpPr>
        <p:grpSpPr bwMode="auto">
          <a:xfrm>
            <a:off x="6251575" y="3808413"/>
            <a:ext cx="382588" cy="609600"/>
            <a:chOff x="5331618" y="3810794"/>
            <a:chExt cx="383382" cy="609600"/>
          </a:xfrm>
        </p:grpSpPr>
        <p:cxnSp>
          <p:nvCxnSpPr>
            <p:cNvPr id="42" name="Straight Connector 41"/>
            <p:cNvCxnSpPr/>
            <p:nvPr/>
          </p:nvCxnSpPr>
          <p:spPr>
            <a:xfrm rot="5400000">
              <a:off x="5181921" y="4114798"/>
              <a:ext cx="609600" cy="1590"/>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rot="5400000">
              <a:off x="5332888" y="4190998"/>
              <a:ext cx="457200" cy="1591"/>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rot="5400000">
              <a:off x="5180172" y="4189410"/>
              <a:ext cx="457200" cy="1591"/>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rot="5400000">
              <a:off x="5175251" y="4260848"/>
              <a:ext cx="314325" cy="1591"/>
            </a:xfrm>
            <a:prstGeom prst="line">
              <a:avLst/>
            </a:prstGeom>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rot="5400000">
              <a:off x="5480683" y="4260848"/>
              <a:ext cx="314325" cy="1591"/>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rot="16200000" flipH="1">
              <a:off x="5641181" y="4341813"/>
              <a:ext cx="147637" cy="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8" name="Group 47"/>
          <p:cNvGrpSpPr>
            <a:grpSpLocks/>
          </p:cNvGrpSpPr>
          <p:nvPr/>
        </p:nvGrpSpPr>
        <p:grpSpPr bwMode="auto">
          <a:xfrm>
            <a:off x="6710363" y="3808413"/>
            <a:ext cx="384175" cy="609600"/>
            <a:chOff x="5331618" y="3810794"/>
            <a:chExt cx="383382" cy="609600"/>
          </a:xfrm>
        </p:grpSpPr>
        <p:cxnSp>
          <p:nvCxnSpPr>
            <p:cNvPr id="49" name="Straight Connector 48"/>
            <p:cNvCxnSpPr/>
            <p:nvPr/>
          </p:nvCxnSpPr>
          <p:spPr>
            <a:xfrm rot="5400000">
              <a:off x="5181280" y="4114802"/>
              <a:ext cx="609600" cy="1585"/>
            </a:xfrm>
            <a:prstGeom prst="line">
              <a:avLst/>
            </a:prstGeom>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rot="5400000">
              <a:off x="5333522" y="4191002"/>
              <a:ext cx="457200" cy="1585"/>
            </a:xfrm>
            <a:prstGeom prst="line">
              <a:avLst/>
            </a:prstGeom>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rot="5400000">
              <a:off x="5181437" y="4189414"/>
              <a:ext cx="457200" cy="1585"/>
            </a:xfrm>
            <a:prstGeom prst="line">
              <a:avLst/>
            </a:prstGeom>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rot="5400000">
              <a:off x="5176040" y="4260059"/>
              <a:ext cx="314325" cy="3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rot="5400000">
              <a:off x="5480211" y="4260059"/>
              <a:ext cx="314325" cy="3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rot="16200000" flipH="1">
              <a:off x="5641181" y="4341813"/>
              <a:ext cx="147637" cy="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9" name="Group 54"/>
          <p:cNvGrpSpPr>
            <a:grpSpLocks/>
          </p:cNvGrpSpPr>
          <p:nvPr/>
        </p:nvGrpSpPr>
        <p:grpSpPr bwMode="auto">
          <a:xfrm>
            <a:off x="7170740" y="3806825"/>
            <a:ext cx="382587" cy="609600"/>
            <a:chOff x="5331618" y="3810794"/>
            <a:chExt cx="383382" cy="609600"/>
          </a:xfrm>
        </p:grpSpPr>
        <p:cxnSp>
          <p:nvCxnSpPr>
            <p:cNvPr id="56" name="Straight Connector 55"/>
            <p:cNvCxnSpPr/>
            <p:nvPr/>
          </p:nvCxnSpPr>
          <p:spPr>
            <a:xfrm rot="5400000">
              <a:off x="5181921" y="4114798"/>
              <a:ext cx="609600" cy="1591"/>
            </a:xfrm>
            <a:prstGeom prst="line">
              <a:avLst/>
            </a:prstGeom>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rot="5400000">
              <a:off x="5332889" y="4190998"/>
              <a:ext cx="457200" cy="1590"/>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rot="5400000">
              <a:off x="5180172" y="4189411"/>
              <a:ext cx="457200" cy="1590"/>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rot="5400000">
              <a:off x="5175251" y="4260849"/>
              <a:ext cx="314325" cy="1590"/>
            </a:xfrm>
            <a:prstGeom prst="line">
              <a:avLst/>
            </a:prstGeom>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rot="5400000">
              <a:off x="5480684" y="4260849"/>
              <a:ext cx="314325" cy="1590"/>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rot="16200000" flipH="1">
              <a:off x="5641181" y="4341813"/>
              <a:ext cx="147638"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21524" name="TextBox 68"/>
          <p:cNvSpPr txBox="1">
            <a:spLocks noChangeArrowheads="1"/>
          </p:cNvSpPr>
          <p:nvPr/>
        </p:nvSpPr>
        <p:spPr bwMode="auto">
          <a:xfrm>
            <a:off x="5561013" y="4789489"/>
            <a:ext cx="1421888"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a:latin typeface="Calibri" pitchFamily="-108" charset="0"/>
              </a:rPr>
              <a:t>Time (ms)</a:t>
            </a:r>
          </a:p>
        </p:txBody>
      </p:sp>
      <p:sp>
        <p:nvSpPr>
          <p:cNvPr id="21525" name="TextBox 69"/>
          <p:cNvSpPr txBox="1">
            <a:spLocks noChangeArrowheads="1"/>
          </p:cNvSpPr>
          <p:nvPr/>
        </p:nvSpPr>
        <p:spPr bwMode="auto">
          <a:xfrm>
            <a:off x="5715001" y="2427289"/>
            <a:ext cx="2250297"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a:latin typeface="Calibri" pitchFamily="-108" charset="0"/>
              </a:rPr>
              <a:t>“temporal code”</a:t>
            </a:r>
          </a:p>
        </p:txBody>
      </p:sp>
      <p:grpSp>
        <p:nvGrpSpPr>
          <p:cNvPr id="10" name="Group 75"/>
          <p:cNvGrpSpPr>
            <a:grpSpLocks/>
          </p:cNvGrpSpPr>
          <p:nvPr/>
        </p:nvGrpSpPr>
        <p:grpSpPr bwMode="auto">
          <a:xfrm>
            <a:off x="5562600" y="3429000"/>
            <a:ext cx="693738" cy="673100"/>
            <a:chOff x="7383442" y="3429001"/>
            <a:chExt cx="693757" cy="672754"/>
          </a:xfrm>
        </p:grpSpPr>
        <p:cxnSp>
          <p:nvCxnSpPr>
            <p:cNvPr id="72" name="Curved Connector 71"/>
            <p:cNvCxnSpPr/>
            <p:nvPr/>
          </p:nvCxnSpPr>
          <p:spPr>
            <a:xfrm rot="5400000" flipH="1" flipV="1">
              <a:off x="7439983" y="3464538"/>
              <a:ext cx="672754" cy="601679"/>
            </a:xfrm>
            <a:prstGeom prst="curvedConnector3">
              <a:avLst>
                <a:gd name="adj1" fmla="val 50000"/>
              </a:avLst>
            </a:prstGeom>
            <a:ln>
              <a:solidFill>
                <a:schemeClr val="accent1"/>
              </a:solidFill>
              <a:tailEnd type="arrow"/>
            </a:ln>
          </p:spPr>
          <p:style>
            <a:lnRef idx="2">
              <a:schemeClr val="accent1"/>
            </a:lnRef>
            <a:fillRef idx="0">
              <a:schemeClr val="accent1"/>
            </a:fillRef>
            <a:effectRef idx="1">
              <a:schemeClr val="accent1"/>
            </a:effectRef>
            <a:fontRef idx="minor">
              <a:schemeClr val="tx1"/>
            </a:fontRef>
          </p:style>
        </p:cxnSp>
        <p:sp>
          <p:nvSpPr>
            <p:cNvPr id="73" name="Freeform 72"/>
            <p:cNvSpPr/>
            <p:nvPr/>
          </p:nvSpPr>
          <p:spPr>
            <a:xfrm>
              <a:off x="7383442" y="3809805"/>
              <a:ext cx="236544" cy="152322"/>
            </a:xfrm>
            <a:custGeom>
              <a:avLst/>
              <a:gdLst>
                <a:gd name="connsiteX0" fmla="*/ 0 w 236953"/>
                <a:gd name="connsiteY0" fmla="*/ 151637 h 151637"/>
                <a:gd name="connsiteX1" fmla="*/ 189562 w 236953"/>
                <a:gd name="connsiteY1" fmla="*/ 28432 h 151637"/>
                <a:gd name="connsiteX2" fmla="*/ 236953 w 236953"/>
                <a:gd name="connsiteY2" fmla="*/ 0 h 151637"/>
              </a:gdLst>
              <a:ahLst/>
              <a:cxnLst>
                <a:cxn ang="0">
                  <a:pos x="connsiteX0" y="connsiteY0"/>
                </a:cxn>
                <a:cxn ang="0">
                  <a:pos x="connsiteX1" y="connsiteY1"/>
                </a:cxn>
                <a:cxn ang="0">
                  <a:pos x="connsiteX2" y="connsiteY2"/>
                </a:cxn>
              </a:cxnLst>
              <a:rect l="l" t="t" r="r" b="b"/>
              <a:pathLst>
                <a:path w="236953" h="151637">
                  <a:moveTo>
                    <a:pt x="0" y="151637"/>
                  </a:moveTo>
                  <a:lnTo>
                    <a:pt x="189562" y="28432"/>
                  </a:lnTo>
                  <a:cubicBezTo>
                    <a:pt x="229054" y="3159"/>
                    <a:pt x="236953" y="0"/>
                    <a:pt x="236953" y="0"/>
                  </a:cubicBezTo>
                </a:path>
              </a:pathLst>
            </a:custGeom>
            <a:ln>
              <a:solidFill>
                <a:schemeClr val="accent1"/>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dirty="0"/>
            </a:p>
          </p:txBody>
        </p:sp>
      </p:grpSp>
      <p:sp>
        <p:nvSpPr>
          <p:cNvPr id="74" name="Freeform 73"/>
          <p:cNvSpPr/>
          <p:nvPr/>
        </p:nvSpPr>
        <p:spPr>
          <a:xfrm>
            <a:off x="5251451" y="3790951"/>
            <a:ext cx="2314575" cy="517525"/>
          </a:xfrm>
          <a:custGeom>
            <a:avLst/>
            <a:gdLst>
              <a:gd name="connsiteX0" fmla="*/ 0 w 2315816"/>
              <a:gd name="connsiteY0" fmla="*/ 350659 h 518091"/>
              <a:gd name="connsiteX1" fmla="*/ 66347 w 2315816"/>
              <a:gd name="connsiteY1" fmla="*/ 312750 h 518091"/>
              <a:gd name="connsiteX2" fmla="*/ 142172 w 2315816"/>
              <a:gd name="connsiteY2" fmla="*/ 170591 h 518091"/>
              <a:gd name="connsiteX3" fmla="*/ 227475 w 2315816"/>
              <a:gd name="connsiteY3" fmla="*/ 18954 h 518091"/>
              <a:gd name="connsiteX4" fmla="*/ 312778 w 2315816"/>
              <a:gd name="connsiteY4" fmla="*/ 208500 h 518091"/>
              <a:gd name="connsiteX5" fmla="*/ 388602 w 2315816"/>
              <a:gd name="connsiteY5" fmla="*/ 360137 h 518091"/>
              <a:gd name="connsiteX6" fmla="*/ 464427 w 2315816"/>
              <a:gd name="connsiteY6" fmla="*/ 511773 h 518091"/>
              <a:gd name="connsiteX7" fmla="*/ 521296 w 2315816"/>
              <a:gd name="connsiteY7" fmla="*/ 322227 h 518091"/>
              <a:gd name="connsiteX8" fmla="*/ 597121 w 2315816"/>
              <a:gd name="connsiteY8" fmla="*/ 170591 h 518091"/>
              <a:gd name="connsiteX9" fmla="*/ 701380 w 2315816"/>
              <a:gd name="connsiteY9" fmla="*/ 18954 h 518091"/>
              <a:gd name="connsiteX10" fmla="*/ 777205 w 2315816"/>
              <a:gd name="connsiteY10" fmla="*/ 189545 h 518091"/>
              <a:gd name="connsiteX11" fmla="*/ 843551 w 2315816"/>
              <a:gd name="connsiteY11" fmla="*/ 312750 h 518091"/>
              <a:gd name="connsiteX12" fmla="*/ 919376 w 2315816"/>
              <a:gd name="connsiteY12" fmla="*/ 483341 h 518091"/>
              <a:gd name="connsiteX13" fmla="*/ 1004679 w 2315816"/>
              <a:gd name="connsiteY13" fmla="*/ 322227 h 518091"/>
              <a:gd name="connsiteX14" fmla="*/ 1071026 w 2315816"/>
              <a:gd name="connsiteY14" fmla="*/ 170591 h 518091"/>
              <a:gd name="connsiteX15" fmla="*/ 1146851 w 2315816"/>
              <a:gd name="connsiteY15" fmla="*/ 28432 h 518091"/>
              <a:gd name="connsiteX16" fmla="*/ 1222675 w 2315816"/>
              <a:gd name="connsiteY16" fmla="*/ 180068 h 518091"/>
              <a:gd name="connsiteX17" fmla="*/ 1298500 w 2315816"/>
              <a:gd name="connsiteY17" fmla="*/ 312750 h 518091"/>
              <a:gd name="connsiteX18" fmla="*/ 1374325 w 2315816"/>
              <a:gd name="connsiteY18" fmla="*/ 473864 h 518091"/>
              <a:gd name="connsiteX19" fmla="*/ 1459628 w 2315816"/>
              <a:gd name="connsiteY19" fmla="*/ 322227 h 518091"/>
              <a:gd name="connsiteX20" fmla="*/ 1535453 w 2315816"/>
              <a:gd name="connsiteY20" fmla="*/ 161114 h 518091"/>
              <a:gd name="connsiteX21" fmla="*/ 1611278 w 2315816"/>
              <a:gd name="connsiteY21" fmla="*/ 28432 h 518091"/>
              <a:gd name="connsiteX22" fmla="*/ 1687102 w 2315816"/>
              <a:gd name="connsiteY22" fmla="*/ 199023 h 518091"/>
              <a:gd name="connsiteX23" fmla="*/ 1762927 w 2315816"/>
              <a:gd name="connsiteY23" fmla="*/ 331705 h 518091"/>
              <a:gd name="connsiteX24" fmla="*/ 1838752 w 2315816"/>
              <a:gd name="connsiteY24" fmla="*/ 483341 h 518091"/>
              <a:gd name="connsiteX25" fmla="*/ 1905099 w 2315816"/>
              <a:gd name="connsiteY25" fmla="*/ 312750 h 518091"/>
              <a:gd name="connsiteX26" fmla="*/ 1999880 w 2315816"/>
              <a:gd name="connsiteY26" fmla="*/ 170591 h 518091"/>
              <a:gd name="connsiteX27" fmla="*/ 2075705 w 2315816"/>
              <a:gd name="connsiteY27" fmla="*/ 0 h 518091"/>
              <a:gd name="connsiteX28" fmla="*/ 2132573 w 2315816"/>
              <a:gd name="connsiteY28" fmla="*/ 170591 h 518091"/>
              <a:gd name="connsiteX29" fmla="*/ 2217876 w 2315816"/>
              <a:gd name="connsiteY29" fmla="*/ 312750 h 518091"/>
              <a:gd name="connsiteX30" fmla="*/ 2303179 w 2315816"/>
              <a:gd name="connsiteY30" fmla="*/ 483341 h 518091"/>
              <a:gd name="connsiteX31" fmla="*/ 2293701 w 2315816"/>
              <a:gd name="connsiteY31" fmla="*/ 483341 h 51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315816" h="518091">
                <a:moveTo>
                  <a:pt x="0" y="350659"/>
                </a:moveTo>
                <a:cubicBezTo>
                  <a:pt x="21326" y="346710"/>
                  <a:pt x="42652" y="342761"/>
                  <a:pt x="66347" y="312750"/>
                </a:cubicBezTo>
                <a:cubicBezTo>
                  <a:pt x="90042" y="282739"/>
                  <a:pt x="115317" y="219557"/>
                  <a:pt x="142172" y="170591"/>
                </a:cubicBezTo>
                <a:cubicBezTo>
                  <a:pt x="169027" y="121625"/>
                  <a:pt x="199041" y="12636"/>
                  <a:pt x="227475" y="18954"/>
                </a:cubicBezTo>
                <a:cubicBezTo>
                  <a:pt x="255909" y="25272"/>
                  <a:pt x="285924" y="151636"/>
                  <a:pt x="312778" y="208500"/>
                </a:cubicBezTo>
                <a:cubicBezTo>
                  <a:pt x="339633" y="265364"/>
                  <a:pt x="388602" y="360137"/>
                  <a:pt x="388602" y="360137"/>
                </a:cubicBezTo>
                <a:cubicBezTo>
                  <a:pt x="413877" y="410682"/>
                  <a:pt x="442311" y="518091"/>
                  <a:pt x="464427" y="511773"/>
                </a:cubicBezTo>
                <a:cubicBezTo>
                  <a:pt x="486543" y="505455"/>
                  <a:pt x="499180" y="379091"/>
                  <a:pt x="521296" y="322227"/>
                </a:cubicBezTo>
                <a:cubicBezTo>
                  <a:pt x="543412" y="265363"/>
                  <a:pt x="567107" y="221136"/>
                  <a:pt x="597121" y="170591"/>
                </a:cubicBezTo>
                <a:cubicBezTo>
                  <a:pt x="627135" y="120046"/>
                  <a:pt x="671366" y="15795"/>
                  <a:pt x="701380" y="18954"/>
                </a:cubicBezTo>
                <a:cubicBezTo>
                  <a:pt x="731394" y="22113"/>
                  <a:pt x="753510" y="140579"/>
                  <a:pt x="777205" y="189545"/>
                </a:cubicBezTo>
                <a:cubicBezTo>
                  <a:pt x="800900" y="238511"/>
                  <a:pt x="819856" y="263784"/>
                  <a:pt x="843551" y="312750"/>
                </a:cubicBezTo>
                <a:cubicBezTo>
                  <a:pt x="867246" y="361716"/>
                  <a:pt x="892521" y="481762"/>
                  <a:pt x="919376" y="483341"/>
                </a:cubicBezTo>
                <a:cubicBezTo>
                  <a:pt x="946231" y="484921"/>
                  <a:pt x="979404" y="374352"/>
                  <a:pt x="1004679" y="322227"/>
                </a:cubicBezTo>
                <a:cubicBezTo>
                  <a:pt x="1029954" y="270102"/>
                  <a:pt x="1047331" y="219557"/>
                  <a:pt x="1071026" y="170591"/>
                </a:cubicBezTo>
                <a:cubicBezTo>
                  <a:pt x="1094721" y="121625"/>
                  <a:pt x="1121576" y="26853"/>
                  <a:pt x="1146851" y="28432"/>
                </a:cubicBezTo>
                <a:cubicBezTo>
                  <a:pt x="1172126" y="30011"/>
                  <a:pt x="1197400" y="132682"/>
                  <a:pt x="1222675" y="180068"/>
                </a:cubicBezTo>
                <a:cubicBezTo>
                  <a:pt x="1247950" y="227454"/>
                  <a:pt x="1273225" y="263784"/>
                  <a:pt x="1298500" y="312750"/>
                </a:cubicBezTo>
                <a:cubicBezTo>
                  <a:pt x="1323775" y="361716"/>
                  <a:pt x="1347470" y="472285"/>
                  <a:pt x="1374325" y="473864"/>
                </a:cubicBezTo>
                <a:cubicBezTo>
                  <a:pt x="1401180" y="475444"/>
                  <a:pt x="1432773" y="374352"/>
                  <a:pt x="1459628" y="322227"/>
                </a:cubicBezTo>
                <a:cubicBezTo>
                  <a:pt x="1486483" y="270102"/>
                  <a:pt x="1510178" y="210080"/>
                  <a:pt x="1535453" y="161114"/>
                </a:cubicBezTo>
                <a:cubicBezTo>
                  <a:pt x="1560728" y="112148"/>
                  <a:pt x="1586003" y="22114"/>
                  <a:pt x="1611278" y="28432"/>
                </a:cubicBezTo>
                <a:cubicBezTo>
                  <a:pt x="1636553" y="34750"/>
                  <a:pt x="1661827" y="148478"/>
                  <a:pt x="1687102" y="199023"/>
                </a:cubicBezTo>
                <a:cubicBezTo>
                  <a:pt x="1712377" y="249568"/>
                  <a:pt x="1737652" y="284319"/>
                  <a:pt x="1762927" y="331705"/>
                </a:cubicBezTo>
                <a:cubicBezTo>
                  <a:pt x="1788202" y="379091"/>
                  <a:pt x="1815057" y="486500"/>
                  <a:pt x="1838752" y="483341"/>
                </a:cubicBezTo>
                <a:cubicBezTo>
                  <a:pt x="1862447" y="480182"/>
                  <a:pt x="1878244" y="364875"/>
                  <a:pt x="1905099" y="312750"/>
                </a:cubicBezTo>
                <a:cubicBezTo>
                  <a:pt x="1931954" y="260625"/>
                  <a:pt x="1971446" y="222716"/>
                  <a:pt x="1999880" y="170591"/>
                </a:cubicBezTo>
                <a:cubicBezTo>
                  <a:pt x="2028314" y="118466"/>
                  <a:pt x="2053590" y="0"/>
                  <a:pt x="2075705" y="0"/>
                </a:cubicBezTo>
                <a:cubicBezTo>
                  <a:pt x="2097820" y="0"/>
                  <a:pt x="2108878" y="118466"/>
                  <a:pt x="2132573" y="170591"/>
                </a:cubicBezTo>
                <a:cubicBezTo>
                  <a:pt x="2156268" y="222716"/>
                  <a:pt x="2189442" y="260625"/>
                  <a:pt x="2217876" y="312750"/>
                </a:cubicBezTo>
                <a:cubicBezTo>
                  <a:pt x="2246310" y="364875"/>
                  <a:pt x="2290542" y="454909"/>
                  <a:pt x="2303179" y="483341"/>
                </a:cubicBezTo>
                <a:cubicBezTo>
                  <a:pt x="2315816" y="511773"/>
                  <a:pt x="2293701" y="483341"/>
                  <a:pt x="2293701" y="483341"/>
                </a:cubicBezTo>
              </a:path>
            </a:pathLst>
          </a:custGeom>
          <a:ln w="25400" cap="flat" cmpd="sng" algn="ctr">
            <a:solidFill>
              <a:schemeClr val="accent4"/>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lIns="91430" tIns="45716" rIns="91430" bIns="45716" anchor="ctr"/>
          <a:lstStyle/>
          <a:p>
            <a:pPr algn="ctr" fontAlgn="auto">
              <a:spcBef>
                <a:spcPts val="0"/>
              </a:spcBef>
              <a:spcAft>
                <a:spcPts val="0"/>
              </a:spcAft>
              <a:defRPr/>
            </a:pPr>
            <a:endParaRPr lang="en-US" dirty="0"/>
          </a:p>
        </p:txBody>
      </p:sp>
      <p:sp>
        <p:nvSpPr>
          <p:cNvPr id="75" name="TextBox 74"/>
          <p:cNvSpPr txBox="1">
            <a:spLocks noChangeArrowheads="1"/>
          </p:cNvSpPr>
          <p:nvPr/>
        </p:nvSpPr>
        <p:spPr bwMode="auto">
          <a:xfrm>
            <a:off x="5484815" y="3059114"/>
            <a:ext cx="1914683"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a:latin typeface="Calibri" pitchFamily="-108" charset="0"/>
              </a:rPr>
              <a:t>Fine structure</a:t>
            </a:r>
          </a:p>
        </p:txBody>
      </p:sp>
      <p:sp>
        <p:nvSpPr>
          <p:cNvPr id="77" name="TextBox 76"/>
          <p:cNvSpPr txBox="1">
            <a:spLocks noChangeArrowheads="1"/>
          </p:cNvSpPr>
          <p:nvPr/>
        </p:nvSpPr>
        <p:spPr bwMode="auto">
          <a:xfrm>
            <a:off x="7322429" y="3048100"/>
            <a:ext cx="1548829" cy="460221"/>
          </a:xfrm>
          <a:prstGeom prst="rect">
            <a:avLst/>
          </a:prstGeom>
          <a:noFill/>
          <a:ln w="9525">
            <a:noFill/>
            <a:miter lim="800000"/>
            <a:headEnd/>
            <a:tailEnd/>
          </a:ln>
        </p:spPr>
        <p:txBody>
          <a:bodyPr wrap="none" lIns="91430" tIns="45716" rIns="91430" bIns="45716">
            <a:prstTxWarp prst="textNoShape">
              <a:avLst/>
            </a:prstTxWarp>
            <a:spAutoFit/>
          </a:bodyPr>
          <a:lstStyle/>
          <a:p>
            <a:r>
              <a:rPr lang="en-US" dirty="0">
                <a:latin typeface="Calibri" pitchFamily="-108" charset="0"/>
              </a:rPr>
              <a:t>+ envelope</a:t>
            </a:r>
          </a:p>
        </p:txBody>
      </p:sp>
      <p:cxnSp>
        <p:nvCxnSpPr>
          <p:cNvPr id="79" name="Shape 78"/>
          <p:cNvCxnSpPr>
            <a:stCxn id="74" idx="29"/>
          </p:cNvCxnSpPr>
          <p:nvPr/>
        </p:nvCxnSpPr>
        <p:spPr>
          <a:xfrm flipV="1">
            <a:off x="7468137" y="3430778"/>
            <a:ext cx="275473" cy="672581"/>
          </a:xfrm>
          <a:prstGeom prst="curvedConnector2">
            <a:avLst/>
          </a:prstGeom>
          <a:ln>
            <a:solidFill>
              <a:srgbClr val="8064A2"/>
            </a:solidFill>
            <a:tailEnd type="arrow"/>
          </a:ln>
        </p:spPr>
        <p:style>
          <a:lnRef idx="2">
            <a:schemeClr val="accent1"/>
          </a:lnRef>
          <a:fillRef idx="0">
            <a:schemeClr val="accent1"/>
          </a:fillRef>
          <a:effectRef idx="1">
            <a:schemeClr val="accent1"/>
          </a:effectRef>
          <a:fontRef idx="minor">
            <a:schemeClr val="tx1"/>
          </a:fontRef>
        </p:style>
      </p:cxnSp>
      <p:sp>
        <p:nvSpPr>
          <p:cNvPr id="80" name="Oval 79"/>
          <p:cNvSpPr/>
          <p:nvPr/>
        </p:nvSpPr>
        <p:spPr>
          <a:xfrm>
            <a:off x="4426274" y="1514905"/>
            <a:ext cx="4572000" cy="4267200"/>
          </a:xfrm>
          <a:prstGeom prst="ellipse">
            <a:avLst/>
          </a:prstGeom>
          <a:noFill/>
          <a:ln w="28575" cap="flat" cmpd="sng" algn="ctr">
            <a:solidFill>
              <a:schemeClr val="accent2"/>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91430" tIns="45716" rIns="91430" bIns="45716"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p:bldP spid="77" grpId="0"/>
      <p:bldP spid="80" grpId="0" animBg="1"/>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Temporal aspects of hearing</a:t>
            </a:r>
            <a:endParaRPr lang="en-US" dirty="0"/>
          </a:p>
        </p:txBody>
      </p:sp>
      <p:sp>
        <p:nvSpPr>
          <p:cNvPr id="4" name="Content Placeholder 3"/>
          <p:cNvSpPr>
            <a:spLocks noGrp="1"/>
          </p:cNvSpPr>
          <p:nvPr>
            <p:ph idx="1"/>
          </p:nvPr>
        </p:nvSpPr>
        <p:spPr/>
        <p:txBody>
          <a:bodyPr/>
          <a:lstStyle/>
          <a:p>
            <a:r>
              <a:rPr lang="en-US" dirty="0" smtClean="0"/>
              <a:t>Periodicity and pitch (fine structure)</a:t>
            </a:r>
          </a:p>
          <a:p>
            <a:r>
              <a:rPr lang="en-US" dirty="0" smtClean="0"/>
              <a:t>Temporal resolution (envelope)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Characteristics of the neural representation of the sound waveform</a:t>
            </a:r>
            <a:endParaRPr lang="en-US" dirty="0"/>
          </a:p>
        </p:txBody>
      </p:sp>
      <p:sp>
        <p:nvSpPr>
          <p:cNvPr id="7" name="Subtitle 6"/>
          <p:cNvSpPr>
            <a:spLocks noGrp="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2754" name="Rectangle 1"/>
          <p:cNvSpPr>
            <a:spLocks noGrp="1" noChangeArrowheads="1"/>
          </p:cNvSpPr>
          <p:nvPr>
            <p:ph type="title"/>
          </p:nvPr>
        </p:nvSpPr>
        <p:spPr>
          <a:xfrm>
            <a:off x="687586" y="1528093"/>
            <a:ext cx="7768828" cy="1143000"/>
          </a:xfrm>
        </p:spPr>
        <p:txBody>
          <a:bodyPr rIns="116982"/>
          <a:lstStyle/>
          <a:p>
            <a:pPr marL="39064"/>
            <a:r>
              <a:rPr lang="en-US" dirty="0"/>
              <a:t>Phase locking</a:t>
            </a:r>
          </a:p>
        </p:txBody>
      </p:sp>
      <p:pic>
        <p:nvPicPr>
          <p:cNvPr id="202755" name="Picture 2"/>
          <p:cNvPicPr>
            <a:picLocks noChangeArrowheads="1"/>
          </p:cNvPicPr>
          <p:nvPr/>
        </p:nvPicPr>
        <p:blipFill>
          <a:blip r:embed="rId3"/>
          <a:srcRect l="6482" t="4338" r="4750" b="73694"/>
          <a:stretch>
            <a:fillRect/>
          </a:stretch>
        </p:blipFill>
        <p:spPr bwMode="auto">
          <a:xfrm>
            <a:off x="324818" y="3429000"/>
            <a:ext cx="8492133" cy="1490142"/>
          </a:xfrm>
          <a:prstGeom prst="rect">
            <a:avLst/>
          </a:prstGeom>
          <a:noFill/>
          <a:ln w="12700">
            <a:noFill/>
            <a:miter lim="800000"/>
            <a:headEnd/>
            <a:tailEnd/>
          </a:ln>
        </p:spPr>
      </p:pic>
    </p:spTree>
  </p:cSld>
  <p:clrMapOvr>
    <a:masterClrMapping/>
  </p:clrMapOvr>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a:latin typeface="Arial" pitchFamily="-108" charset="0"/>
              </a:rPr>
              <a:t>Phase </a:t>
            </a:r>
            <a:r>
              <a:rPr lang="en-US" dirty="0" smtClean="0">
                <a:latin typeface="Arial" pitchFamily="-108" charset="0"/>
              </a:rPr>
              <a:t>locking?</a:t>
            </a:r>
            <a:endParaRPr lang="en-US" dirty="0">
              <a:latin typeface="Arial" pitchFamily="-108" charset="0"/>
            </a:endParaRPr>
          </a:p>
        </p:txBody>
      </p:sp>
      <p:sp>
        <p:nvSpPr>
          <p:cNvPr id="34819" name="Text Placeholder 2"/>
          <p:cNvSpPr>
            <a:spLocks noGrp="1"/>
          </p:cNvSpPr>
          <p:nvPr>
            <p:ph idx="1"/>
          </p:nvPr>
        </p:nvSpPr>
        <p:spPr/>
        <p:txBody>
          <a:bodyPr/>
          <a:lstStyle/>
          <a:p>
            <a:pPr marL="514350" indent="-514350"/>
            <a:r>
              <a:rPr lang="en-US" dirty="0">
                <a:latin typeface="Arial" pitchFamily="-108" charset="0"/>
              </a:rPr>
              <a:t>Indicates when there are positive peaks in the sound pressure</a:t>
            </a:r>
          </a:p>
          <a:p>
            <a:pPr marL="514350" indent="-514350"/>
            <a:r>
              <a:rPr lang="en-US" dirty="0">
                <a:latin typeface="Arial" pitchFamily="-108" charset="0"/>
              </a:rPr>
              <a:t>Indicates when there are negative peaks in the sound pressure</a:t>
            </a:r>
          </a:p>
          <a:p>
            <a:pPr marL="514350" indent="-514350"/>
            <a:r>
              <a:rPr lang="en-US" dirty="0">
                <a:latin typeface="Arial" pitchFamily="-108" charset="0"/>
              </a:rPr>
              <a:t>Traces out the positive parts of the time waveform</a:t>
            </a:r>
          </a:p>
          <a:p>
            <a:pPr marL="514350" indent="-514350"/>
            <a:r>
              <a:rPr lang="en-US" dirty="0">
                <a:latin typeface="Arial" pitchFamily="-108" charset="0"/>
              </a:rPr>
              <a:t>Represents the phase spectrum of a sound</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8898" name="Title 5"/>
          <p:cNvSpPr>
            <a:spLocks noGrp="1"/>
          </p:cNvSpPr>
          <p:nvPr>
            <p:ph type="title"/>
          </p:nvPr>
        </p:nvSpPr>
        <p:spPr/>
        <p:txBody>
          <a:bodyPr/>
          <a:lstStyle/>
          <a:p>
            <a:r>
              <a:rPr lang="en-US" smtClean="0"/>
              <a:t>Amplitude modulated (AM) tone</a:t>
            </a:r>
          </a:p>
        </p:txBody>
      </p:sp>
      <p:pic>
        <p:nvPicPr>
          <p:cNvPr id="208899" name="Picture 6"/>
          <p:cNvPicPr>
            <a:picLocks noChangeAspect="1"/>
          </p:cNvPicPr>
          <p:nvPr/>
        </p:nvPicPr>
        <p:blipFill>
          <a:blip r:embed="rId3"/>
          <a:srcRect/>
          <a:stretch>
            <a:fillRect/>
          </a:stretch>
        </p:blipFill>
        <p:spPr bwMode="auto">
          <a:xfrm>
            <a:off x="1571626" y="1768078"/>
            <a:ext cx="5172521" cy="2571750"/>
          </a:xfrm>
          <a:prstGeom prst="rect">
            <a:avLst/>
          </a:prstGeom>
          <a:noFill/>
          <a:ln w="9525">
            <a:noFill/>
            <a:miter lim="800000"/>
            <a:headEnd/>
            <a:tailEnd/>
          </a:ln>
        </p:spPr>
      </p:pic>
      <p:sp>
        <p:nvSpPr>
          <p:cNvPr id="208900" name="TextBox 7"/>
          <p:cNvSpPr txBox="1">
            <a:spLocks noChangeArrowheads="1"/>
          </p:cNvSpPr>
          <p:nvPr/>
        </p:nvSpPr>
        <p:spPr bwMode="auto">
          <a:xfrm>
            <a:off x="1464469" y="5143500"/>
            <a:ext cx="4964244" cy="434252"/>
          </a:xfrm>
          <a:prstGeom prst="rect">
            <a:avLst/>
          </a:prstGeom>
          <a:noFill/>
          <a:ln w="9525">
            <a:noFill/>
            <a:miter lim="800000"/>
            <a:headEnd/>
            <a:tailEnd/>
          </a:ln>
        </p:spPr>
        <p:txBody>
          <a:bodyPr wrap="none" lIns="64288" tIns="32144" rIns="64288" bIns="32144">
            <a:prstTxWarp prst="textNoShape">
              <a:avLst/>
            </a:prstTxWarp>
            <a:spAutoFit/>
          </a:bodyPr>
          <a:lstStyle/>
          <a:p>
            <a:r>
              <a:rPr lang="en-US"/>
              <a:t>Fine structure v. envelope of waveform</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5" name="Rectangle 1"/>
          <p:cNvSpPr>
            <a:spLocks noGrp="1" noChangeArrowheads="1"/>
          </p:cNvSpPr>
          <p:nvPr>
            <p:ph type="title"/>
          </p:nvPr>
        </p:nvSpPr>
        <p:spPr/>
        <p:txBody>
          <a:bodyPr rIns="116982" rtlCol="0">
            <a:normAutofit fontScale="90000"/>
          </a:bodyPr>
          <a:lstStyle/>
          <a:p>
            <a:pPr marL="40178" fontAlgn="auto">
              <a:spcAft>
                <a:spcPts val="0"/>
              </a:spcAft>
              <a:defRPr/>
            </a:pPr>
            <a:r>
              <a:rPr lang="en-US" dirty="0">
                <a:ea typeface="+mj-ea"/>
                <a:cs typeface="+mj-cs"/>
              </a:rPr>
              <a:t>PST histogram in auditory nerve fiber for AM tone</a:t>
            </a:r>
          </a:p>
        </p:txBody>
      </p:sp>
      <p:pic>
        <p:nvPicPr>
          <p:cNvPr id="210947" name="Picture 2"/>
          <p:cNvPicPr>
            <a:picLocks noChangeArrowheads="1"/>
          </p:cNvPicPr>
          <p:nvPr/>
        </p:nvPicPr>
        <p:blipFill>
          <a:blip r:embed="rId3"/>
          <a:srcRect/>
          <a:stretch>
            <a:fillRect/>
          </a:stretch>
        </p:blipFill>
        <p:spPr bwMode="auto">
          <a:xfrm>
            <a:off x="2366367" y="2518173"/>
            <a:ext cx="4420195" cy="2366367"/>
          </a:xfrm>
          <a:prstGeom prst="rect">
            <a:avLst/>
          </a:prstGeom>
          <a:noFill/>
          <a:ln w="12700">
            <a:noFill/>
            <a:miter lim="800000"/>
            <a:headEnd/>
            <a:tailEnd/>
          </a:ln>
        </p:spPr>
      </p:pic>
      <p:sp>
        <p:nvSpPr>
          <p:cNvPr id="210948" name="Rectangle 3"/>
          <p:cNvSpPr>
            <a:spLocks/>
          </p:cNvSpPr>
          <p:nvPr/>
        </p:nvSpPr>
        <p:spPr bwMode="auto">
          <a:xfrm>
            <a:off x="455415" y="6250783"/>
            <a:ext cx="1852205" cy="230832"/>
          </a:xfrm>
          <a:prstGeom prst="rect">
            <a:avLst/>
          </a:prstGeom>
          <a:noFill/>
          <a:ln w="12700">
            <a:noFill/>
            <a:miter lim="800000"/>
            <a:headEnd/>
            <a:tailEnd/>
          </a:ln>
        </p:spPr>
        <p:txBody>
          <a:bodyPr wrap="none" lIns="0" tIns="0" rIns="40634" bIns="0">
            <a:prstTxWarp prst="textNoShape">
              <a:avLst/>
            </a:prstTxWarp>
            <a:spAutoFit/>
          </a:bodyPr>
          <a:lstStyle/>
          <a:p>
            <a:pPr marL="39064"/>
            <a:r>
              <a:rPr lang="en-US" sz="1500" dirty="0">
                <a:ea typeface="Times" pitchFamily="-108" charset="0"/>
                <a:cs typeface="Times" pitchFamily="-108" charset="0"/>
                <a:sym typeface="Times" pitchFamily="-108" charset="0"/>
              </a:rPr>
              <a:t>From </a:t>
            </a:r>
            <a:r>
              <a:rPr lang="en-US" sz="1500" dirty="0" err="1">
                <a:ea typeface="Times" pitchFamily="-108" charset="0"/>
                <a:cs typeface="Times" pitchFamily="-108" charset="0"/>
                <a:sym typeface="Times" pitchFamily="-108" charset="0"/>
              </a:rPr>
              <a:t>Joris</a:t>
            </a:r>
            <a:r>
              <a:rPr lang="en-US" sz="1500" dirty="0">
                <a:ea typeface="Times" pitchFamily="-108" charset="0"/>
                <a:cs typeface="Times" pitchFamily="-108" charset="0"/>
                <a:sym typeface="Times" pitchFamily="-108" charset="0"/>
              </a:rPr>
              <a:t> et al. (2004)</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YPE" val="0"/>
  <p:tag name="POINTS" val="1"/>
  <p:tag name="TIME" val="15"/>
  <p:tag name="QUESTION" val="1"/>
</p:tagLst>
</file>

<file path=ppt/tags/tag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POINTS" val="1"/>
  <p:tag name="TIME" val="15"/>
  <p:tag name="QUESTION" val="1"/>
  <p:tag name="TYPE" val="0"/>
</p:tagLst>
</file>

<file path=ppt/tags/tag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ANSWER" val="C"/>
  <p:tag name="POINTS" val="1"/>
  <p:tag name="TIME" val="15"/>
  <p:tag name="QUESTION" val="2"/>
  <p:tag name="TYPE" val="3"/>
</p:tagLst>
</file>

<file path=ppt/tags/tag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POINTS" val="1"/>
  <p:tag name="TIME" val="15"/>
  <p:tag name="QUESTION" val="1"/>
  <p:tag name="TYPE" val="0"/>
</p:tagLst>
</file>

<file path=ppt/tags/tag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POINTS" val="1"/>
  <p:tag name="TIME" val="15"/>
  <p:tag name="QUESTION" val="1"/>
  <p:tag name="TYPE" val="0"/>
</p:tagLst>
</file>

<file path=ppt/tags/tag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ANSWER" val="A, C"/>
  <p:tag name="POINTS" val="1"/>
  <p:tag name="TIME" val="15"/>
  <p:tag name="QUESTION" val="7"/>
  <p:tag name="TYPE"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2519</TotalTime>
  <Words>1984</Words>
  <Application>Microsoft PowerPoint</Application>
  <PresentationFormat>On-screen Show (4:3)</PresentationFormat>
  <Paragraphs>113</Paragraphs>
  <Slides>25</Slides>
  <Notes>19</Notes>
  <HiddenSlides>0</HiddenSlides>
  <MMClips>0</MMClips>
  <ScaleCrop>false</ScaleCrop>
  <HeadingPairs>
    <vt:vector size="8" baseType="variant">
      <vt:variant>
        <vt:lpstr>Fonts Used</vt:lpstr>
      </vt:variant>
      <vt:variant>
        <vt:i4>4</vt:i4>
      </vt:variant>
      <vt:variant>
        <vt:lpstr>Design Template</vt:lpstr>
      </vt:variant>
      <vt:variant>
        <vt:i4>1</vt:i4>
      </vt:variant>
      <vt:variant>
        <vt:lpstr>Embedded OLE Servers</vt:lpstr>
      </vt:variant>
      <vt:variant>
        <vt:i4>2</vt:i4>
      </vt:variant>
      <vt:variant>
        <vt:lpstr>Slide Titles</vt:lpstr>
      </vt:variant>
      <vt:variant>
        <vt:i4>25</vt:i4>
      </vt:variant>
    </vt:vector>
  </HeadingPairs>
  <TitlesOfParts>
    <vt:vector size="32" baseType="lpstr">
      <vt:lpstr>Times</vt:lpstr>
      <vt:lpstr>ＭＳ Ｐゴシック</vt:lpstr>
      <vt:lpstr>Arial</vt:lpstr>
      <vt:lpstr>Calibri</vt:lpstr>
      <vt:lpstr>Office Theme</vt:lpstr>
      <vt:lpstr>Microsoft Excel Worksheet</vt:lpstr>
      <vt:lpstr>MS_ClipArt_Gallery</vt:lpstr>
      <vt:lpstr>Hearing over time</vt:lpstr>
      <vt:lpstr>These are interchangeable and equivalent representations of sound. </vt:lpstr>
      <vt:lpstr>Auditory system also represents sound in these two ways</vt:lpstr>
      <vt:lpstr>Temporal aspects of hearing</vt:lpstr>
      <vt:lpstr>Characteristics of the neural representation of the sound waveform</vt:lpstr>
      <vt:lpstr>Phase locking</vt:lpstr>
      <vt:lpstr>Phase locking?</vt:lpstr>
      <vt:lpstr>Amplitude modulated (AM) tone</vt:lpstr>
      <vt:lpstr>PST histogram in auditory nerve fiber for AM tone</vt:lpstr>
      <vt:lpstr>Why does phase locking occur?</vt:lpstr>
      <vt:lpstr>All of the events in transduction follow the waveform of sound.</vt:lpstr>
      <vt:lpstr>Limitations of phase locking</vt:lpstr>
      <vt:lpstr>Phase-locked response traces out the positive parts of the waveform</vt:lpstr>
      <vt:lpstr>Half-wave rectification</vt:lpstr>
      <vt:lpstr>Frequency limitation on phase locking</vt:lpstr>
      <vt:lpstr>Cochlear potentials at different frequencies</vt:lpstr>
      <vt:lpstr>Period Histograms of Complex Sounds</vt:lpstr>
      <vt:lpstr>Representations in each nerve fiber</vt:lpstr>
      <vt:lpstr>Envelope coding at high frequencies</vt:lpstr>
      <vt:lpstr>Post-stimulus Time (PST) Histogram</vt:lpstr>
      <vt:lpstr>Slide 21</vt:lpstr>
      <vt:lpstr>Adaptation limits the accuracy with which the temporal characteristics of sound can be coded</vt:lpstr>
      <vt:lpstr>Temporal coding in the CNS</vt:lpstr>
      <vt:lpstr>Which of the following is a test that you could use the temporal code to perform?</vt:lpstr>
      <vt:lpstr>Conclusions</vt:lpstr>
    </vt:vector>
  </TitlesOfParts>
  <Company>University of Washington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Pitch</dc:title>
  <dc:creator>Lynne Werner</dc:creator>
  <cp:keywords/>
  <cp:lastModifiedBy>Lynne Werner</cp:lastModifiedBy>
  <cp:revision>54</cp:revision>
  <cp:lastPrinted>2003-01-31T02:06:43Z</cp:lastPrinted>
  <dcterms:created xsi:type="dcterms:W3CDTF">2009-05-04T19:57:31Z</dcterms:created>
  <dcterms:modified xsi:type="dcterms:W3CDTF">2009-05-05T01:30:34Z</dcterms:modified>
</cp:coreProperties>
</file>