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04F5C8-C438-425B-83B4-DA13E562FE7B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EE3E82-638E-4332-BF18-47DA182A2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British Restoration Period</a:t>
            </a:r>
            <a:br>
              <a:rPr lang="en-US" dirty="0" smtClean="0"/>
            </a:br>
            <a:r>
              <a:rPr lang="en-US" dirty="0" smtClean="0"/>
              <a:t>1660-1798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Also known as. . .</a:t>
            </a:r>
          </a:p>
          <a:p>
            <a:r>
              <a:rPr lang="en-US" dirty="0" smtClean="0"/>
              <a:t>The Augustan Age, </a:t>
            </a:r>
          </a:p>
          <a:p>
            <a:r>
              <a:rPr lang="en-US" dirty="0" smtClean="0"/>
              <a:t>The Neoclassical Period, </a:t>
            </a:r>
          </a:p>
          <a:p>
            <a:r>
              <a:rPr lang="en-US" dirty="0" smtClean="0"/>
              <a:t>The Enlightenment, and The Age of Reason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609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Newmanland</a:t>
            </a:r>
            <a:r>
              <a:rPr lang="en-US" dirty="0" smtClean="0"/>
              <a:t> Presents . . 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this time known as the Restoration Period?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524000"/>
            <a:ext cx="5791200" cy="4602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/>
              <a:t>The period begins with the RESTORATION of the Monarchy in 1660  </a:t>
            </a:r>
            <a:r>
              <a:rPr lang="en-US" dirty="0" smtClean="0"/>
              <a:t>bringing </a:t>
            </a:r>
            <a:r>
              <a:rPr lang="en-US" dirty="0"/>
              <a:t>Charles II from his exile in France. </a:t>
            </a: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1. Brings </a:t>
            </a:r>
            <a:r>
              <a:rPr lang="en-US" dirty="0"/>
              <a:t>with him the indulgent and artistic ways of Louis XIV’s </a:t>
            </a:r>
            <a:r>
              <a:rPr lang="en-US" dirty="0" smtClean="0"/>
              <a:t>court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. Two distinct political parties resulted, the Whigs and the Tories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</a:t>
            </a:r>
            <a:r>
              <a:rPr lang="en-US" dirty="0"/>
              <a:t>. Whigs want to limit royal authority</a:t>
            </a:r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/>
              <a:t>. Tories support absolute royal authority.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5362" name="Picture 2" descr="http://www.portcities.org.uk/london/upload/img_400/BHC26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2585694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politics and kings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295400"/>
            <a:ext cx="6096000" cy="53340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n-US" sz="3800" dirty="0" smtClean="0"/>
              <a:t>King James </a:t>
            </a:r>
            <a:r>
              <a:rPr lang="en-US" sz="3800" dirty="0"/>
              <a:t>I (brother of Charles II) takes the throne and is voted out by </a:t>
            </a:r>
            <a:r>
              <a:rPr lang="en-US" sz="3800" dirty="0" smtClean="0"/>
              <a:t>Parliament </a:t>
            </a:r>
            <a:r>
              <a:rPr lang="en-US" sz="3800" dirty="0"/>
              <a:t>due to his highly Catholic ways.</a:t>
            </a:r>
          </a:p>
          <a:p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1</a:t>
            </a:r>
            <a:r>
              <a:rPr lang="en-US" sz="3800" dirty="0"/>
              <a:t>. The Glorious or Bloodless Revolution is a reference to the lack of  </a:t>
            </a:r>
            <a:r>
              <a:rPr lang="en-US" sz="3800" dirty="0" smtClean="0"/>
              <a:t>violence </a:t>
            </a:r>
            <a:r>
              <a:rPr lang="en-US" sz="3800" dirty="0"/>
              <a:t>needed to change the throne from Catholic James I to his </a:t>
            </a:r>
            <a:r>
              <a:rPr lang="en-US" sz="3800" dirty="0" smtClean="0"/>
              <a:t>protestant </a:t>
            </a:r>
            <a:r>
              <a:rPr lang="en-US" sz="3800" dirty="0"/>
              <a:t>daughter Mary and her husband William. </a:t>
            </a:r>
          </a:p>
          <a:p>
            <a:pPr>
              <a:buNone/>
            </a:pPr>
            <a:r>
              <a:rPr lang="en-US" sz="3800" dirty="0" smtClean="0"/>
              <a:t>2</a:t>
            </a:r>
            <a:r>
              <a:rPr lang="en-US" sz="3800" dirty="0"/>
              <a:t>. Shortly after James I’s abdication of the throne,</a:t>
            </a:r>
          </a:p>
          <a:p>
            <a:pPr>
              <a:buNone/>
            </a:pPr>
            <a:r>
              <a:rPr lang="en-US" sz="3800" dirty="0" smtClean="0"/>
              <a:t>	a</a:t>
            </a:r>
            <a:r>
              <a:rPr lang="en-US" sz="3800" dirty="0"/>
              <a:t>. Bill of Rights limiting the power of the King.</a:t>
            </a:r>
          </a:p>
          <a:p>
            <a:pPr>
              <a:buNone/>
            </a:pPr>
            <a:r>
              <a:rPr lang="en-US" sz="3800" dirty="0" smtClean="0"/>
              <a:t>	b</a:t>
            </a:r>
            <a:r>
              <a:rPr lang="en-US" sz="3800" dirty="0"/>
              <a:t>. Parliament passed an act forbidding Catholics to rule.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4340" name="Picture 4" descr="http://www.stanford.edu/group/auden/cgi-bin/auden/media/Jame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2518724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3349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The House of Hanover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457200"/>
            <a:ext cx="72390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George I of Hanover Germany took the throne in 1714 when his </a:t>
            </a:r>
            <a:r>
              <a:rPr lang="en-US" sz="2000" dirty="0" smtClean="0"/>
              <a:t>cousin Anne</a:t>
            </a:r>
            <a:r>
              <a:rPr lang="en-US" sz="2000" dirty="0"/>
              <a:t>, daughter of William and Mary, died ending the rule of the Stuarts and </a:t>
            </a:r>
            <a:r>
              <a:rPr lang="en-US" sz="2000" dirty="0" smtClean="0"/>
              <a:t>beginning </a:t>
            </a:r>
            <a:r>
              <a:rPr lang="en-US" sz="2000" dirty="0"/>
              <a:t>the rule of the House of </a:t>
            </a:r>
            <a:r>
              <a:rPr lang="en-US" sz="2000" dirty="0" smtClean="0"/>
              <a:t>Hanover.</a:t>
            </a:r>
          </a:p>
          <a:p>
            <a:pPr>
              <a:buNone/>
            </a:pPr>
            <a:r>
              <a:rPr lang="en-US" sz="2000" dirty="0" smtClean="0"/>
              <a:t>1. George </a:t>
            </a:r>
            <a:r>
              <a:rPr lang="en-US" sz="2000" dirty="0"/>
              <a:t>I and his son George II did NOT speak English and relied heavily </a:t>
            </a:r>
            <a:r>
              <a:rPr lang="en-US" sz="2000" dirty="0" smtClean="0"/>
              <a:t>on </a:t>
            </a:r>
            <a:r>
              <a:rPr lang="en-US" sz="2000" dirty="0"/>
              <a:t>their advisors establishing the role of England’s first Prime Ministers.  </a:t>
            </a:r>
          </a:p>
          <a:p>
            <a:pPr lvl="1"/>
            <a:r>
              <a:rPr lang="en-US" sz="2000" dirty="0"/>
              <a:t>Richard Walpole for George I and William Pitt for George </a:t>
            </a:r>
            <a:r>
              <a:rPr lang="en-US" sz="2000" dirty="0" smtClean="0"/>
              <a:t>II</a:t>
            </a:r>
          </a:p>
          <a:p>
            <a:pPr marL="514350" indent="-514350">
              <a:buNone/>
            </a:pPr>
            <a:r>
              <a:rPr lang="en-US" sz="2000" dirty="0" smtClean="0"/>
              <a:t>2. Under </a:t>
            </a:r>
            <a:r>
              <a:rPr lang="en-US" sz="2000" dirty="0"/>
              <a:t>George I and George II and their Prime Ministers, the British thrived winning the Seven Years War (aka The French and Indian War) and adding French Canada and India to the </a:t>
            </a:r>
            <a:r>
              <a:rPr lang="en-US" sz="2000" dirty="0" smtClean="0"/>
              <a:t>Empire</a:t>
            </a:r>
          </a:p>
          <a:p>
            <a:pPr marL="514350" indent="-514350">
              <a:buNone/>
            </a:pPr>
            <a:endParaRPr lang="en-US" sz="800" dirty="0" smtClean="0"/>
          </a:p>
          <a:p>
            <a:pPr marL="514350" indent="-514350">
              <a:buNone/>
            </a:pPr>
            <a:r>
              <a:rPr lang="en-US" sz="2000" dirty="0" smtClean="0"/>
              <a:t>In </a:t>
            </a:r>
            <a:r>
              <a:rPr lang="en-US" sz="2000" dirty="0"/>
              <a:t>1760, George III became the first British born Hanover monarch although he was less effective than his father and grandfather.</a:t>
            </a:r>
          </a:p>
          <a:p>
            <a:pPr lvl="1"/>
            <a:r>
              <a:rPr lang="en-US" sz="2000" dirty="0" smtClean="0"/>
              <a:t>Because </a:t>
            </a:r>
            <a:r>
              <a:rPr lang="en-US" sz="2000" dirty="0"/>
              <a:t>his English was reliable, he used his Prime Minister less and is held responsible for the loss of the American Colonies </a:t>
            </a:r>
          </a:p>
          <a:p>
            <a:endParaRPr lang="en-US" sz="2000" dirty="0"/>
          </a:p>
        </p:txBody>
      </p:sp>
      <p:pic>
        <p:nvPicPr>
          <p:cNvPr id="4098" name="Picture 2" descr="http://theojanssen.ca/documents/Janssen/Mary%20Janssen/Carles_Calvert_5th_Lord_of_Baltim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3300346"/>
          </a:xfrm>
          <a:prstGeom prst="rect">
            <a:avLst/>
          </a:prstGeom>
          <a:noFill/>
        </p:spPr>
      </p:pic>
      <p:pic>
        <p:nvPicPr>
          <p:cNvPr id="4100" name="Picture 4" descr="http://www.hereandtherewithpatandbob.com/wp-content/uploads/2008/12/king_george_i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62200"/>
            <a:ext cx="1842219" cy="2235976"/>
          </a:xfrm>
          <a:prstGeom prst="rect">
            <a:avLst/>
          </a:prstGeom>
          <a:noFill/>
        </p:spPr>
      </p:pic>
      <p:pic>
        <p:nvPicPr>
          <p:cNvPr id="4102" name="Picture 6" descr="http://www.knowledgerush.com/wiki_image/3/37/George_iii_engla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0"/>
            <a:ext cx="1843628" cy="2289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this period known as the Augustan Period?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6705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title of </a:t>
            </a:r>
            <a:r>
              <a:rPr lang="en-US" dirty="0" smtClean="0"/>
              <a:t>The </a:t>
            </a:r>
            <a:r>
              <a:rPr lang="en-US" dirty="0"/>
              <a:t>Augustan Period refers to similarities between England at this time and Rome during the reign of Caesar Augustus, also known as </a:t>
            </a:r>
            <a:r>
              <a:rPr lang="en-US" dirty="0" err="1" smtClean="0"/>
              <a:t>Octavius</a:t>
            </a:r>
            <a:r>
              <a:rPr lang="en-US" dirty="0" smtClean="0"/>
              <a:t> (</a:t>
            </a:r>
            <a:r>
              <a:rPr lang="en-US" dirty="0"/>
              <a:t>63 BC-14 AD</a:t>
            </a:r>
            <a:r>
              <a:rPr lang="en-US" dirty="0" smtClean="0"/>
              <a:t>).</a:t>
            </a:r>
          </a:p>
          <a:p>
            <a:pPr lvl="0"/>
            <a:r>
              <a:rPr lang="en-US" dirty="0" err="1"/>
              <a:t>Octavius</a:t>
            </a:r>
            <a:r>
              <a:rPr lang="en-US" dirty="0"/>
              <a:t> ruled in the time after Julius Caesar’s assassination.  He restored order and peace to the people of Rome and is often classified as its second founder.</a:t>
            </a:r>
          </a:p>
          <a:p>
            <a:pPr lvl="0"/>
            <a:r>
              <a:rPr lang="en-US" dirty="0"/>
              <a:t>In a similar way, Charles II is taken from exile in France and restored England.  He reopened playhouses, brought back a formal court, and had the body of Oliver Cromwell exhumed and decapitated.</a:t>
            </a:r>
          </a:p>
          <a:p>
            <a:endParaRPr lang="en-US" dirty="0"/>
          </a:p>
        </p:txBody>
      </p:sp>
      <p:pic>
        <p:nvPicPr>
          <p:cNvPr id="3074" name="Picture 2" descr="http://www.artchive.com/artchive/r/roman/roman_augustu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743200"/>
            <a:ext cx="2363771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this period known as the Neoclassical Period?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Most educated people of the time are familiar with the classical works as </a:t>
            </a:r>
            <a:r>
              <a:rPr lang="en-US" dirty="0" smtClean="0"/>
              <a:t>well </a:t>
            </a:r>
            <a:r>
              <a:rPr lang="en-US" dirty="0"/>
              <a:t>as the works of their own time and country and found enjoyment in their </a:t>
            </a:r>
            <a:r>
              <a:rPr lang="en-US" dirty="0" smtClean="0"/>
              <a:t>connection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They enjoyed allusions to the political connections of the time periods and references to the classical characters and themes.</a:t>
            </a:r>
          </a:p>
          <a:p>
            <a:pPr lvl="0"/>
            <a:r>
              <a:rPr lang="en-US" dirty="0"/>
              <a:t>Works emphasizing these similarities are labeled “neoclassical” meaning “new classics.”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Why is this period known as The Age of Reason or The Enlightenment?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3810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This period is known as The Age of Reason and The Enlightenment because of the country’s shift from an emotional approach to thinking to an educational and factual </a:t>
            </a:r>
            <a:r>
              <a:rPr lang="en-US" dirty="0" smtClean="0"/>
              <a:t>one.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A</a:t>
            </a:r>
            <a:r>
              <a:rPr lang="en-US" dirty="0"/>
              <a:t>. The Industrial Revolution plus advances in science research and </a:t>
            </a:r>
            <a:r>
              <a:rPr lang="en-US" dirty="0" smtClean="0"/>
              <a:t>mathematics </a:t>
            </a:r>
            <a:r>
              <a:rPr lang="en-US" dirty="0"/>
              <a:t>influence all aspects of British thought including the literature.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  </a:t>
            </a:r>
            <a:r>
              <a:rPr lang="en-US" dirty="0"/>
              <a:t>B. People no longer believe in signs and vast punishments from God (</a:t>
            </a:r>
            <a:r>
              <a:rPr lang="en-US" dirty="0" err="1"/>
              <a:t>ie</a:t>
            </a:r>
            <a:r>
              <a:rPr lang="en-US" dirty="0"/>
              <a:t>. The </a:t>
            </a:r>
            <a:r>
              <a:rPr lang="en-US" dirty="0" smtClean="0"/>
              <a:t>London </a:t>
            </a:r>
            <a:r>
              <a:rPr lang="en-US" dirty="0"/>
              <a:t>Fire and Plague), but begin to turn to science and order.  They begin </a:t>
            </a:r>
            <a:r>
              <a:rPr lang="en-US" dirty="0" smtClean="0"/>
              <a:t>asking </a:t>
            </a:r>
            <a:r>
              <a:rPr lang="en-US" dirty="0"/>
              <a:t>“how” instead of “why</a:t>
            </a:r>
            <a:r>
              <a:rPr lang="en-US" dirty="0" smtClean="0"/>
              <a:t>.”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C. The writing content, style, and order of scientists spill over into all of </a:t>
            </a:r>
            <a:r>
              <a:rPr lang="en-US" dirty="0" smtClean="0"/>
              <a:t> </a:t>
            </a:r>
            <a:r>
              <a:rPr lang="en-US" dirty="0"/>
              <a:t>literature as sentences are shortened with the allusions and extended metaphors  </a:t>
            </a:r>
            <a:r>
              <a:rPr lang="en-US" dirty="0" smtClean="0"/>
              <a:t>of </a:t>
            </a:r>
            <a:r>
              <a:rPr lang="en-US" dirty="0"/>
              <a:t>their predecessors. </a:t>
            </a:r>
          </a:p>
          <a:p>
            <a:endParaRPr lang="en-US" dirty="0"/>
          </a:p>
        </p:txBody>
      </p:sp>
      <p:pic>
        <p:nvPicPr>
          <p:cNvPr id="1026" name="Picture 2" descr="http://talentedapps.files.wordpress.com/2009/03/homer-simpson-wallpaper-brain-10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0240" y="5181600"/>
            <a:ext cx="2233760" cy="1676400"/>
          </a:xfrm>
          <a:prstGeom prst="rect">
            <a:avLst/>
          </a:prstGeom>
          <a:noFill/>
        </p:spPr>
      </p:pic>
      <p:pic>
        <p:nvPicPr>
          <p:cNvPr id="1028" name="Picture 4" descr="http://www.ucdmc.ucdavis.edu/welcome/features/20071017_Medicine_whitematter/Photos/head_and_b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</p:spPr>
      </p:pic>
      <p:pic>
        <p:nvPicPr>
          <p:cNvPr id="1030" name="Picture 6" descr="http://www.istp.murdoch.edu.au/ISTP/casestudies/Case_Studies_Asia/urbwater/E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176227"/>
            <a:ext cx="2514600" cy="1681773"/>
          </a:xfrm>
          <a:prstGeom prst="rect">
            <a:avLst/>
          </a:prstGeom>
          <a:noFill/>
        </p:spPr>
      </p:pic>
      <p:pic>
        <p:nvPicPr>
          <p:cNvPr id="1032" name="Picture 8" descr="http://www.warrinerprimaries.com/Clipart/Fire/16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5199888"/>
            <a:ext cx="2438400" cy="165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Let’s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After completing and discussing the notes above, prove your understanding of the material by answering the questions below.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/>
              <a:t>.  Name the succession of British Monarchs from Charles II to George III.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/>
              <a:t>. Why is this period known as the Restoration?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3</a:t>
            </a:r>
            <a:r>
              <a:rPr lang="en-US" dirty="0"/>
              <a:t>. Why is this period known as the Augustan Period?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4</a:t>
            </a:r>
            <a:r>
              <a:rPr lang="en-US" dirty="0"/>
              <a:t>. Why is this period known as the Neoclassical Period?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5</a:t>
            </a:r>
            <a:r>
              <a:rPr lang="en-US" dirty="0"/>
              <a:t>.  Why is this period known as the Age of Reason and </a:t>
            </a:r>
            <a:r>
              <a:rPr lang="en-US" dirty="0" smtClean="0"/>
              <a:t>The Enlightenment</a:t>
            </a:r>
            <a:r>
              <a:rPr lang="en-US" dirty="0"/>
              <a:t>?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</TotalTime>
  <Words>605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The British Restoration Period 1660-1798</vt:lpstr>
      <vt:lpstr>Why is this time known as the Restoration Period?</vt:lpstr>
      <vt:lpstr>More politics and kings . . .</vt:lpstr>
      <vt:lpstr>The House of Hanover</vt:lpstr>
      <vt:lpstr>Why is this period known as the Augustan Period?</vt:lpstr>
      <vt:lpstr>Why is this period known as the Neoclassical Period?</vt:lpstr>
      <vt:lpstr>Why is this period known as The Age of Reason or The Enlightenment?</vt:lpstr>
      <vt:lpstr>Let’s 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British Restoration Period 1660-1798</dc:title>
  <dc:creator>Tom</dc:creator>
  <cp:lastModifiedBy>LCPS</cp:lastModifiedBy>
  <cp:revision>15</cp:revision>
  <dcterms:created xsi:type="dcterms:W3CDTF">2010-06-02T02:10:03Z</dcterms:created>
  <dcterms:modified xsi:type="dcterms:W3CDTF">2013-03-11T22:18:28Z</dcterms:modified>
</cp:coreProperties>
</file>