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68" r:id="rId3"/>
    <p:sldId id="257" r:id="rId4"/>
    <p:sldId id="286" r:id="rId5"/>
    <p:sldId id="258" r:id="rId6"/>
    <p:sldId id="259" r:id="rId7"/>
    <p:sldId id="284" r:id="rId8"/>
    <p:sldId id="285" r:id="rId9"/>
    <p:sldId id="287" r:id="rId10"/>
    <p:sldId id="277" r:id="rId11"/>
    <p:sldId id="267" r:id="rId12"/>
    <p:sldId id="278" r:id="rId13"/>
    <p:sldId id="262" r:id="rId14"/>
    <p:sldId id="280" r:id="rId15"/>
    <p:sldId id="281" r:id="rId16"/>
    <p:sldId id="264" r:id="rId17"/>
    <p:sldId id="288" r:id="rId18"/>
    <p:sldId id="289" r:id="rId19"/>
    <p:sldId id="290" r:id="rId20"/>
    <p:sldId id="291" r:id="rId21"/>
    <p:sldId id="292" r:id="rId22"/>
    <p:sldId id="293" r:id="rId23"/>
    <p:sldId id="275" r:id="rId24"/>
    <p:sldId id="283" r:id="rId25"/>
    <p:sldId id="273" r:id="rId26"/>
    <p:sldId id="274" r:id="rId2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3399FF"/>
    <a:srgbClr val="FF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56" autoAdjust="0"/>
    <p:restoredTop sz="94660"/>
  </p:normalViewPr>
  <p:slideViewPr>
    <p:cSldViewPr snapToGrid="0">
      <p:cViewPr>
        <p:scale>
          <a:sx n="50" d="100"/>
          <a:sy n="50" d="100"/>
        </p:scale>
        <p:origin x="-762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13" Type="http://schemas.microsoft.com/office/2006/relationships/legacyDiagramText" Target="legacyDiagramText13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Relationship Id="rId14" Type="http://schemas.microsoft.com/office/2006/relationships/legacyDiagramText" Target="legacyDiagramText1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45B2-729A-42E6-B609-FA15D88EEB43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28E27-D1F6-4E67-BB84-38E89CAD1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83578-306B-42BF-BC46-E1B848B02EB7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618B2-2651-4939-82A1-D6C5F6C6D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CB1EE-37A5-4733-AFEB-5F871276B851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49663-5E34-4A78-8293-D9DD7E330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7A20E-1495-4045-B42A-2685D32EF852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EFB54-3E74-440E-BE8A-444CF74F6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755A1-7B0C-4FC0-BA3E-730335D83D46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7D999-12E2-460A-BF40-5EEAC5FD2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522E0-8B87-45C4-9572-3C0BE4E03324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E22D7-CE2E-4D2B-90FB-26C7F9E56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92F1-50B1-4030-A2E7-21FA5E11282D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6F282-4677-4B05-8EEF-0275C6AF4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395F8-E152-45CC-ADD4-C92959DF5745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D3874-9899-439D-85D9-B82970A61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E2632-6B2F-4C6F-B16A-6BC85FDD603F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773FA-2776-44AC-A4A9-7860C5A55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65204-8777-4DB9-8889-0841BF1A41EC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F0E21-8577-415A-92C7-10504BFC3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AE6FA-6D5D-4CEB-94EB-43A10B007878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BFDE4-A77F-4F1D-B0F1-425877C0B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2AB9A-D46B-44F2-A024-7789272C6A14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988D8-DC5A-4FAA-ACCE-913F8D62D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5E362-119C-490D-B023-9793241F6D4C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B3D8C-6BB8-4E03-940F-C0315924D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3ED4C-3EB7-4B18-8B06-DC7DE8930A74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1905D-0DEC-4246-9E24-35CC92D60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DD42F-566A-4F6B-B886-16F0F3E99017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9B138-A885-4FFD-8A0F-ADDDBFDEF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B768-7B36-4145-A3E6-893A9FD2DCF7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7E0D3-6DEF-4214-8A3D-8DA9330E2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DFF3AB-DFBB-43FA-9DAE-173D59D5DE80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C8CCB5-6214-488D-BDF4-3C9051719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4" r:id="rId2"/>
    <p:sldLayoutId id="2147483873" r:id="rId3"/>
    <p:sldLayoutId id="2147483872" r:id="rId4"/>
    <p:sldLayoutId id="2147483871" r:id="rId5"/>
    <p:sldLayoutId id="2147483870" r:id="rId6"/>
    <p:sldLayoutId id="2147483869" r:id="rId7"/>
    <p:sldLayoutId id="2147483868" r:id="rId8"/>
    <p:sldLayoutId id="2147483867" r:id="rId9"/>
    <p:sldLayoutId id="2147483866" r:id="rId10"/>
    <p:sldLayoutId id="2147483876" r:id="rId11"/>
    <p:sldLayoutId id="2147483865" r:id="rId12"/>
    <p:sldLayoutId id="2147483877" r:id="rId13"/>
    <p:sldLayoutId id="2147483864" r:id="rId14"/>
    <p:sldLayoutId id="2147483863" r:id="rId15"/>
    <p:sldLayoutId id="2147483862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audio" Target="NUL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1543050" y="1239838"/>
            <a:ext cx="7767638" cy="1646237"/>
          </a:xfrm>
        </p:spPr>
        <p:txBody>
          <a:bodyPr/>
          <a:lstStyle/>
          <a:p>
            <a:pPr eaLnBrk="1" hangingPunct="1"/>
            <a:r>
              <a:rPr lang="en-US" sz="4300" smtClean="0"/>
              <a:t>Mavzu: Bolalarni  sahnalashtirish va ijodiy faoliyatga o`rgatish fanining maqsad va vazifalari.</a:t>
            </a:r>
            <a:endParaRPr lang="ru-RU" sz="4300" smtClean="0"/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8588" y="3646488"/>
            <a:ext cx="7767637" cy="109696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1400" smtClean="0">
                <a:solidFill>
                  <a:schemeClr val="tx1"/>
                </a:solidFill>
              </a:rPr>
              <a:t>REJA: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200" smtClean="0">
                <a:solidFill>
                  <a:schemeClr val="tx1"/>
                </a:solidFill>
              </a:rPr>
              <a:t>1.Bolalarni sahnalashtirish va ijodiy faoliyatga o`rgatish  fanining asosiy maqsadi.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200" smtClean="0">
                <a:solidFill>
                  <a:schemeClr val="tx1"/>
                </a:solidFill>
              </a:rPr>
              <a:t>2.Bolalarni sahnalashtirish va ijodiy faoliyatga o`rgatish  fanining asosiy vazifasi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200" smtClean="0">
                <a:solidFill>
                  <a:schemeClr val="tx1"/>
                </a:solidFill>
              </a:rPr>
              <a:t>3.Maktabgacha yoshdagi bolalarda ijodkorlikni rivojlantirishda fanning o`rni.</a:t>
            </a:r>
          </a:p>
          <a:p>
            <a:pPr algn="l" eaLnBrk="1" hangingPunct="1">
              <a:lnSpc>
                <a:spcPct val="80000"/>
              </a:lnSpc>
            </a:pPr>
            <a:endParaRPr lang="ru-RU" sz="1200" smtClean="0">
              <a:solidFill>
                <a:schemeClr val="tx1"/>
              </a:solidFill>
            </a:endParaRP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366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45455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/>
          </p:cNvSpPr>
          <p:nvPr>
            <p:ph type="body" idx="1"/>
          </p:nvPr>
        </p:nvSpPr>
        <p:spPr>
          <a:xfrm>
            <a:off x="641350" y="1030288"/>
            <a:ext cx="8596313" cy="38814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z="2400" b="1" smtClean="0"/>
              <a:t>Teatr pedagogikasi umumiy pedagogika tarbiya nazariyasining alohida yo`nalishi bo`lib, u teatrlashtirish faoliyatida bola shaxsining o`z-o`zini ifoda etishini taminlovchi  usullar tizimini     o`z ichiga oladi.</a:t>
            </a:r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r>
              <a:rPr lang="en-US" sz="2400" b="1" smtClean="0"/>
              <a:t>Bola shaxsining o`z-o`zini ifoda etishi esa pedagogning aktyorlik ta`siri ostida ro`y beradi.</a:t>
            </a:r>
            <a:endParaRPr lang="ru-RU" sz="2400" b="1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/>
            </a:r>
            <a:br>
              <a:rPr lang="en-US" sz="3200" smtClean="0"/>
            </a:br>
            <a:endParaRPr lang="ru-RU" sz="3200" smtClean="0"/>
          </a:p>
        </p:txBody>
      </p:sp>
      <p:sp>
        <p:nvSpPr>
          <p:cNvPr id="50178" name="Объект 2"/>
          <p:cNvSpPr>
            <a:spLocks noGrp="1"/>
          </p:cNvSpPr>
          <p:nvPr>
            <p:ph idx="1"/>
          </p:nvPr>
        </p:nvSpPr>
        <p:spPr>
          <a:xfrm>
            <a:off x="608013" y="1384300"/>
            <a:ext cx="9026525" cy="3881438"/>
          </a:xfrm>
        </p:spPr>
        <p:txBody>
          <a:bodyPr/>
          <a:lstStyle/>
          <a:p>
            <a:pPr eaLnBrk="1" hangingPunct="1"/>
            <a:r>
              <a:rPr lang="en-US" sz="2400" smtClean="0"/>
              <a:t>Mil.avv.gi IV-V asrlarda Qadimgi Yunoniston (Gretsiya), Qadimgi Rim va Yaqin Sharqda yuzaga kelgan antik teatr Yevropa teatr san`atining tug`ilishiga olib kelgan.</a:t>
            </a:r>
            <a:endParaRPr lang="ru-RU" sz="2400" smtClean="0">
              <a:latin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2400" smtClean="0"/>
              <a:t> </a:t>
            </a:r>
          </a:p>
          <a:p>
            <a:pPr eaLnBrk="1" hangingPunct="1"/>
            <a:r>
              <a:rPr lang="en-US" sz="2400" smtClean="0"/>
              <a:t>Madaniy meros bilan tanishtirish, qonunlarga nisbatan hurmatni tarbiyalash maqsadida bolalarni teatrga jalb etilgan (bolalar xori). Ba`zi teatr tizimlari esa notiqlik, raqs va qo`shiq aytishga asoslanib, ularda o`yin tamoyili birinchi o`ringa chiqqan</a:t>
            </a:r>
            <a:r>
              <a:rPr lang="en-US" sz="2200" smtClean="0"/>
              <a:t>.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366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2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515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Grp="1"/>
          </p:cNvSpPr>
          <p:nvPr>
            <p:ph type="body" idx="1"/>
          </p:nvPr>
        </p:nvSpPr>
        <p:spPr>
          <a:xfrm>
            <a:off x="625475" y="573088"/>
            <a:ext cx="9545638" cy="3881437"/>
          </a:xfrm>
        </p:spPr>
        <p:txBody>
          <a:bodyPr/>
          <a:lstStyle/>
          <a:p>
            <a:r>
              <a:rPr lang="en-US" sz="2200" b="1" smtClean="0"/>
              <a:t>Teatr niqobi o`yin namoyishlarining ifodali vositasi hisoblangan.</a:t>
            </a:r>
            <a:r>
              <a:rPr lang="ru-RU" sz="2200" b="1" smtClean="0">
                <a:latin typeface="Arial" charset="0"/>
              </a:rPr>
              <a:t> </a:t>
            </a:r>
            <a:r>
              <a:rPr lang="en-US" sz="2200" b="1" smtClean="0"/>
              <a:t>Niqob insonning emo</a:t>
            </a:r>
            <a:r>
              <a:rPr lang="en-US" sz="2200" b="1" smtClean="0">
                <a:latin typeface="Arial" charset="0"/>
              </a:rPr>
              <a:t>t</a:t>
            </a:r>
            <a:r>
              <a:rPr lang="en-US" sz="2200" b="1" smtClean="0"/>
              <a:t>sional holati, hissiyotlarini va olamga bo`lgan munosabatini ifodalashga ko`maklashgan.</a:t>
            </a:r>
          </a:p>
          <a:p>
            <a:endParaRPr lang="en-US" sz="2200" b="1" smtClean="0"/>
          </a:p>
          <a:p>
            <a:r>
              <a:rPr lang="en-US" sz="2200" b="1" smtClean="0"/>
              <a:t>Teatrshunos olim R. Genon o`z tadqiqotlarida niqobning chuqur imkoniyatlarini yoritib bergan.</a:t>
            </a:r>
            <a:r>
              <a:rPr lang="ru-RU" sz="2200" b="1" smtClean="0">
                <a:latin typeface="Arial" charset="0"/>
              </a:rPr>
              <a:t> «</a:t>
            </a:r>
            <a:r>
              <a:rPr lang="en-US" sz="2200" b="1" smtClean="0">
                <a:latin typeface="Arial" charset="0"/>
              </a:rPr>
              <a:t>Karnavalda har bir qatnashchi ongsiz ravishda bo`lsada, o`zining mayliga ko`proq mos keladigan niqobni tanlaydi. Individning asl yuzini yashirishga mo`ljallangan niqob aslida u yashirishga majbur bo`lgan ichki dunyo`sini yaqqol namoyon etadi.</a:t>
            </a:r>
            <a:r>
              <a:rPr lang="ru-RU" sz="2200" b="1" smtClean="0">
                <a:latin typeface="Arial" charset="0"/>
              </a:rPr>
              <a:t>»</a:t>
            </a:r>
            <a:endParaRPr lang="en-US" sz="2200" b="1" smtClean="0">
              <a:latin typeface="Arial" charset="0"/>
            </a:endParaRPr>
          </a:p>
          <a:p>
            <a:endParaRPr lang="en-US" sz="2200" b="1" smtClean="0">
              <a:latin typeface="Arial" charset="0"/>
            </a:endParaRPr>
          </a:p>
          <a:p>
            <a:r>
              <a:rPr lang="en-US" sz="2200" b="1" smtClean="0">
                <a:latin typeface="Arial" charset="0"/>
              </a:rPr>
              <a:t>Teatrlashtirilgan harakatlarda niqobdan foydalangan bola emotsional bosimni, hayolparishonlikni, uyatchanlikni yashirishi mumkin edi.</a:t>
            </a:r>
            <a:endParaRPr lang="ru-RU" sz="2200" b="1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Xristianlikning shakllanishi davrida san`at haqidagi quyidagi tasavvur ustunlik qilgan:</a:t>
            </a:r>
            <a:endParaRPr lang="ru-RU" sz="3200" smtClean="0"/>
          </a:p>
        </p:txBody>
      </p:sp>
      <p:sp>
        <p:nvSpPr>
          <p:cNvPr id="52226" name="Объект 4"/>
          <p:cNvSpPr>
            <a:spLocks noGrp="1"/>
          </p:cNvSpPr>
          <p:nvPr>
            <p:ph sz="half" idx="1"/>
          </p:nvPr>
        </p:nvSpPr>
        <p:spPr>
          <a:xfrm>
            <a:off x="1282700" y="2160588"/>
            <a:ext cx="9721850" cy="7413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800" smtClean="0"/>
              <a:t>“San`at diniy haqiqatlarni bilish va o`zlashtirishda yordamchi vosita bo`lib xizmat qil</a:t>
            </a:r>
            <a:r>
              <a:rPr lang="en-US" sz="2800" smtClean="0">
                <a:latin typeface="Arial" charset="0"/>
              </a:rPr>
              <a:t>gan</a:t>
            </a:r>
            <a:r>
              <a:rPr lang="en-US" sz="2800" smtClean="0"/>
              <a:t>”</a:t>
            </a:r>
            <a:endParaRPr lang="ru-RU" sz="2800" smtClean="0"/>
          </a:p>
        </p:txBody>
      </p:sp>
      <p:sp>
        <p:nvSpPr>
          <p:cNvPr id="52227" name="Объект 5"/>
          <p:cNvSpPr>
            <a:spLocks noGrp="1"/>
          </p:cNvSpPr>
          <p:nvPr>
            <p:ph sz="half" idx="2"/>
          </p:nvPr>
        </p:nvSpPr>
        <p:spPr>
          <a:xfrm>
            <a:off x="877888" y="3603625"/>
            <a:ext cx="8067675" cy="1517650"/>
          </a:xfrm>
        </p:spPr>
        <p:txBody>
          <a:bodyPr/>
          <a:lstStyle/>
          <a:p>
            <a:pPr algn="ctr" eaLnBrk="1" hangingPunct="1"/>
            <a:r>
              <a:rPr lang="en-US" sz="2800" smtClean="0"/>
              <a:t>Xudoga sig`inish, uni ilohiylashtirish, “odamlashtirish”, ritual harakalarning o`tkazilishi ifodalilik vositasiga ehtiyoj tug`dirdi. Natijada qo`g`irchoqlar teatrga ifodalilik vositasi sifatida kirib keladi.</a:t>
            </a:r>
            <a:endParaRPr lang="ru-RU" sz="2800" smtClean="0"/>
          </a:p>
        </p:txBody>
      </p:sp>
      <p:pic>
        <p:nvPicPr>
          <p:cNvPr id="7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366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7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Grp="1"/>
          </p:cNvSpPr>
          <p:nvPr>
            <p:ph type="body" idx="1"/>
          </p:nvPr>
        </p:nvSpPr>
        <p:spPr>
          <a:xfrm>
            <a:off x="754063" y="1303338"/>
            <a:ext cx="8596312" cy="3881437"/>
          </a:xfrm>
        </p:spPr>
        <p:txBody>
          <a:bodyPr/>
          <a:lstStyle/>
          <a:p>
            <a:r>
              <a:rPr lang="en-US" sz="2400" b="1" smtClean="0"/>
              <a:t>Ma`rifat asri (XVII</a:t>
            </a:r>
            <a:r>
              <a:rPr lang="en-US" sz="2400" b="1" smtClean="0">
                <a:latin typeface="Arial" charset="0"/>
              </a:rPr>
              <a:t>-XVIII asrlar)  davrida  Rossiyada uy teatrlari ommalashdi.</a:t>
            </a:r>
          </a:p>
          <a:p>
            <a:r>
              <a:rPr lang="en-US" sz="2400" b="1" smtClean="0">
                <a:latin typeface="Arial" charset="0"/>
              </a:rPr>
              <a:t>Qishloq va hovli joylardagi uy teatrlarida dehqonlarning bolalari o`ziga xos aktyor sifatida ishtirok etardilar. Taxmin qilish mumkinki, jamiyatning oliy qatlamlariga mansub tomoshabinlar  auditoriyasi o`zi estetik zavq olgan holda bolalar qalbini tushunmagan bo`lishlari mumkin, ularning sahnadagi nutqiga bola tushunchasiga xos bo`lmagan murakkab jumlalar, qiyin monologlar qo`shilgani</a:t>
            </a:r>
            <a:r>
              <a:rPr lang="en-US" sz="2000" b="1" smtClean="0">
                <a:latin typeface="Arial" charset="0"/>
              </a:rPr>
              <a:t> ham haqiqatdan yiroq emas.  </a:t>
            </a:r>
            <a:endParaRPr lang="ru-RU" sz="2000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Grp="1"/>
          </p:cNvSpPr>
          <p:nvPr>
            <p:ph type="body" idx="1"/>
          </p:nvPr>
        </p:nvSpPr>
        <p:spPr>
          <a:xfrm>
            <a:off x="792163" y="1227138"/>
            <a:ext cx="8596312" cy="3881437"/>
          </a:xfrm>
        </p:spPr>
        <p:txBody>
          <a:bodyPr/>
          <a:lstStyle/>
          <a:p>
            <a:r>
              <a:rPr lang="en-US" sz="2400" b="1" i="1" smtClean="0"/>
              <a:t>N.N.Baxtin kabi psixologlar bolalarda “dramatik instinkt” mavjudligini e`tirof etdilar. Uning fikricha, “Teatrda o`ynash  12-yoshgacha bo`lgan bolaning bo`sh vaqtini foydaga to`ldirishga qodir.  Kattalarning to`gri boshqaruvi ostida bolaning dramatik o`yinga bo`lgan qiziqishi uning rivojlanishi uchun ulkan naf keltirishi mumkin”.</a:t>
            </a:r>
            <a:endParaRPr lang="ru-RU" sz="24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5"/>
          <p:cNvSpPr>
            <a:spLocks noGrp="1"/>
          </p:cNvSpPr>
          <p:nvPr>
            <p:ph type="title"/>
          </p:nvPr>
        </p:nvSpPr>
        <p:spPr>
          <a:xfrm>
            <a:off x="1336675" y="1382713"/>
            <a:ext cx="8661400" cy="3629025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Zamonaviy pedagogikada adaptatsion va kommunikativ vazifalarni hal etishda teatrdan ko`p foydalanilmoqda, bolalar teatr jamoasi esa bola shaxsini rivojlantiruvchi muhit sifatida, ta`lim, tarbiya va psixologik korreksiya vositasi sifatida ko`rilmoqda.</a:t>
            </a:r>
            <a:endParaRPr lang="ru-RU" sz="2800" smtClean="0">
              <a:solidFill>
                <a:schemeClr val="tx1"/>
              </a:solidFill>
            </a:endParaRPr>
          </a:p>
        </p:txBody>
      </p:sp>
      <p:pic>
        <p:nvPicPr>
          <p:cNvPr id="8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366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8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Maktabgacha ta`lim tashkilotida teatrlashtirilgan faoliyatning asosiy vazifalari</a:t>
            </a:r>
            <a:r>
              <a:rPr lang="ru-RU" sz="3200" smtClean="0">
                <a:latin typeface="Arial" charset="0"/>
              </a:rPr>
              <a:t>:</a:t>
            </a:r>
          </a:p>
        </p:txBody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Teatrlashtirilgan faoliyatda bolalarning ijodiy faolligi uchun sharoit yaratish.</a:t>
            </a:r>
          </a:p>
          <a:p>
            <a:r>
              <a:rPr lang="en-US" sz="2800" smtClean="0"/>
              <a:t>Pedagogik jarayonda teatrlashtirilgan va boshqa faoliyat turlari o`zaro aloqadorligi uchun sharoit yaratish.</a:t>
            </a:r>
          </a:p>
          <a:p>
            <a:r>
              <a:rPr lang="en-US" sz="2800" smtClean="0"/>
              <a:t>Bolalar va kattalarning hamkorligidagi teatrlashtirilgan teatrlashtirilgan faoliyat uchun sharoit yaratish.</a:t>
            </a:r>
          </a:p>
          <a:p>
            <a:r>
              <a:rPr lang="en-US" sz="2800" smtClean="0"/>
              <a:t>Bolalarni teatr madaniyatiga oshno qilish.</a:t>
            </a:r>
            <a:endParaRPr lang="ru-RU" sz="28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Teatrlashtirilgan faoliyatda rivojlantiruvchi muhitni tashkil qilishda quyidagi prinsiplarga tayaniladi.</a:t>
            </a:r>
            <a:endParaRPr lang="ru-RU" sz="3200" smtClean="0"/>
          </a:p>
        </p:txBody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>
          <a:xfrm>
            <a:off x="792163" y="2312988"/>
            <a:ext cx="8596312" cy="3881437"/>
          </a:xfrm>
        </p:spPr>
        <p:txBody>
          <a:bodyPr/>
          <a:lstStyle/>
          <a:p>
            <a:r>
              <a:rPr lang="en-US" sz="2800" smtClean="0"/>
              <a:t>Psixologik komfort prinsipi</a:t>
            </a:r>
          </a:p>
          <a:p>
            <a:r>
              <a:rPr lang="en-US" sz="2800" smtClean="0"/>
              <a:t>Faollik prinsipi</a:t>
            </a:r>
          </a:p>
          <a:p>
            <a:r>
              <a:rPr lang="en-US" sz="2800" smtClean="0"/>
              <a:t>Erkinlik va mustaqillik prinsipi</a:t>
            </a:r>
          </a:p>
          <a:p>
            <a:r>
              <a:rPr lang="en-US" sz="2800" smtClean="0"/>
              <a:t>Hayotiy haqiqat illyziyasi  prinsipi</a:t>
            </a:r>
          </a:p>
          <a:p>
            <a:r>
              <a:rPr lang="en-US" sz="2800" smtClean="0"/>
              <a:t>Ijodkorlik ( kreativlik) prinsipi</a:t>
            </a:r>
          </a:p>
          <a:p>
            <a:r>
              <a:rPr lang="en-US" sz="2800" smtClean="0"/>
              <a:t>Variativlik prinsipi</a:t>
            </a:r>
            <a:endParaRPr lang="ru-RU" sz="28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Mtmda teatrlishtirilgan faoliyat quyidagi yo`nalishlardagi ishni o`z ichiga oladi</a:t>
            </a:r>
            <a:endParaRPr lang="ru-RU" smtClean="0"/>
          </a:p>
        </p:txBody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Bolalarning ijrochilik ijodini ragbatlantirish</a:t>
            </a:r>
          </a:p>
          <a:p>
            <a:r>
              <a:rPr lang="en-US" sz="2400" smtClean="0"/>
              <a:t>Bolalarning kattalar va tengdoshlari oldida chiqish paytida o`zini erkin tutish qobiliyatini rivojlantirish</a:t>
            </a:r>
          </a:p>
          <a:p>
            <a:r>
              <a:rPr lang="en-US" sz="2400" smtClean="0"/>
              <a:t>Bolalarni mimika, pantomimika va intonasiya yordamida improvizasiyalashga undash</a:t>
            </a:r>
          </a:p>
          <a:p>
            <a:r>
              <a:rPr lang="en-US" sz="2400" smtClean="0"/>
              <a:t>Bolalarni personajlarning kayfiyati va emosional holatini farqlashua o`rgatish</a:t>
            </a:r>
          </a:p>
          <a:p>
            <a:pPr>
              <a:buFont typeface="Wingdings 3" pitchFamily="18" charset="2"/>
              <a:buNone/>
            </a:pPr>
            <a:r>
              <a:rPr lang="en-US" sz="2400" smtClean="0"/>
              <a:t> </a:t>
            </a:r>
            <a:endParaRPr lang="ru-RU" sz="24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/>
          </p:nvPr>
        </p:nvSpPr>
        <p:spPr>
          <a:xfrm>
            <a:off x="696913" y="609600"/>
            <a:ext cx="8596312" cy="1320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700" smtClean="0"/>
              <a:t> Maktabgacha ta`lim tizimi uzluksiz ta`limning boshlangich qismi hisoblanadi.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smtClean="0"/>
              <a:t>Maktabgacha ta`lim tashkilotlarida bolalarga beriladigan ta`lim-tarbiya ishlarini sifatli olib borish, bolalar ijodiga rahbarlik qilish va uni to`gri tashkil qilish uchun pedagog kadrlarni tayorlashga ehtiyoj tugildi. 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smtClean="0"/>
              <a:t>Respublikamizda davlat maktabgacha ta`lim muassasalari bilan birga nodavlat maktabgacha ta`lim muassasalari O`zbekiston Respublikasining&lt;Ta`lim to`grisida&gt;qonuni va &lt; Maktabgacha ta`lim konsepsiyasi&gt; asosida MTMda ijodiy mehnat tarbiyasini to`gri yolga qoyish va bolalar qo`l mehnati faoliyatiga rahbarlik qilishdan iboratdir.</a:t>
            </a:r>
            <a:endParaRPr lang="ru-RU" sz="1700" smtClean="0"/>
          </a:p>
        </p:txBody>
      </p:sp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366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131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Teatrlashtirilgan faoliyatda bolalar ijodiy faolligini oshirish bo`yicha ishlar uch bosqichdan iborat</a:t>
            </a:r>
            <a:r>
              <a:rPr lang="uz-Cyrl-UZ" sz="3200" smtClean="0">
                <a:latin typeface="Arial" charset="0"/>
              </a:rPr>
              <a:t>:</a:t>
            </a:r>
            <a:endParaRPr lang="ru-RU" sz="3200" smtClean="0">
              <a:latin typeface="Arial" charset="0"/>
            </a:endParaRPr>
          </a:p>
        </p:txBody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>
          <a:xfrm>
            <a:off x="677863" y="2636838"/>
            <a:ext cx="8424862" cy="3405187"/>
          </a:xfrm>
        </p:spPr>
        <p:txBody>
          <a:bodyPr/>
          <a:lstStyle/>
          <a:p>
            <a:r>
              <a:rPr lang="en-US" sz="2400" b="1" smtClean="0"/>
              <a:t>Tashkiliy bosqich</a:t>
            </a:r>
          </a:p>
          <a:p>
            <a:pPr>
              <a:buFont typeface="Wingdings 3" pitchFamily="18" charset="2"/>
              <a:buNone/>
            </a:pPr>
            <a:r>
              <a:rPr lang="en-US" sz="2400" smtClean="0"/>
              <a:t>   - mavzuga oid adabiyotlar o`rganiladi</a:t>
            </a:r>
            <a:r>
              <a:rPr lang="ru-RU" sz="2400" smtClean="0">
                <a:latin typeface="Arial" charset="0"/>
              </a:rPr>
              <a:t>;</a:t>
            </a:r>
          </a:p>
          <a:p>
            <a:pPr>
              <a:buFont typeface="Wingdings 3" pitchFamily="18" charset="2"/>
              <a:buNone/>
            </a:pPr>
            <a:r>
              <a:rPr lang="ru-RU" sz="2400" smtClean="0">
                <a:latin typeface="Arial" charset="0"/>
              </a:rPr>
              <a:t>    - </a:t>
            </a:r>
            <a:r>
              <a:rPr lang="en-US" sz="2400" smtClean="0">
                <a:latin typeface="Arial" charset="0"/>
              </a:rPr>
              <a:t>bolalar bilan teatr haqida suhbat o`tkaziladi</a:t>
            </a:r>
          </a:p>
          <a:p>
            <a:pPr>
              <a:buFont typeface="Wingdings 3" pitchFamily="18" charset="2"/>
              <a:buNone/>
            </a:pPr>
            <a:r>
              <a:rPr lang="en-US" sz="2400" smtClean="0">
                <a:latin typeface="Arial" charset="0"/>
              </a:rPr>
              <a:t>    - &lt; Ijodkor bola qanday bo`ladi&gt; mavzusida ota-onalarga  </a:t>
            </a:r>
          </a:p>
          <a:p>
            <a:pPr>
              <a:buFont typeface="Wingdings 3" pitchFamily="18" charset="2"/>
              <a:buNone/>
            </a:pPr>
            <a:r>
              <a:rPr lang="en-US" sz="2400" smtClean="0">
                <a:latin typeface="Arial" charset="0"/>
              </a:rPr>
              <a:t>          so`rov o`tkaziladi</a:t>
            </a:r>
          </a:p>
          <a:p>
            <a:pPr>
              <a:buFont typeface="Wingdings 3" pitchFamily="18" charset="2"/>
              <a:buNone/>
            </a:pPr>
            <a:endParaRPr lang="ru-RU" sz="2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>
          <a:xfrm>
            <a:off x="792163" y="1436688"/>
            <a:ext cx="8596312" cy="3881437"/>
          </a:xfrm>
        </p:spPr>
        <p:txBody>
          <a:bodyPr/>
          <a:lstStyle/>
          <a:p>
            <a:r>
              <a:rPr lang="en-US" sz="2400" b="1" smtClean="0"/>
              <a:t>Amaliy bosqich</a:t>
            </a:r>
          </a:p>
          <a:p>
            <a:pPr>
              <a:buFont typeface="Wingdings 3" pitchFamily="18" charset="2"/>
              <a:buNone/>
            </a:pPr>
            <a:r>
              <a:rPr lang="en-US" sz="2400" smtClean="0"/>
              <a:t>  - bolalar bilan spektakllar tomosha qilish</a:t>
            </a:r>
            <a:r>
              <a:rPr lang="ru-RU" sz="2400" smtClean="0">
                <a:latin typeface="Arial" charset="0"/>
              </a:rPr>
              <a:t>;</a:t>
            </a:r>
            <a:endParaRPr lang="en-US" sz="2400" smtClean="0">
              <a:latin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en-US" sz="2400" smtClean="0"/>
              <a:t>  -halq ertaklari aks ettirilgan audiyo yozuvlarni tinglash, video materiyallarni tomosha qilish</a:t>
            </a:r>
            <a:r>
              <a:rPr lang="ru-RU" sz="2400" smtClean="0">
                <a:latin typeface="Arial" charset="0"/>
              </a:rPr>
              <a:t>;</a:t>
            </a:r>
            <a:endParaRPr lang="en-US" sz="2400" smtClean="0">
              <a:latin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en-US" sz="2400" smtClean="0"/>
              <a:t>  - niqob va kostuymlardan foydalangan holda &lt; ayor tulki&gt;,</a:t>
            </a:r>
          </a:p>
          <a:p>
            <a:pPr>
              <a:buFont typeface="Wingdings 3" pitchFamily="18" charset="2"/>
              <a:buNone/>
            </a:pPr>
            <a:r>
              <a:rPr lang="en-US" sz="2400" smtClean="0"/>
              <a:t>  &lt; kuchukchalsr va mushukchalar&gt;   insenirovkasini qo`yish</a:t>
            </a:r>
            <a:r>
              <a:rPr lang="ru-RU" sz="2400" smtClean="0">
                <a:latin typeface="Arial" charset="0"/>
              </a:rPr>
              <a:t>;</a:t>
            </a:r>
            <a:endParaRPr lang="en-US" sz="2400" smtClean="0">
              <a:latin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en-US" sz="2400" smtClean="0"/>
              <a:t>   -&lt;Sehrli tovushlar&gt; o`yini</a:t>
            </a:r>
            <a:r>
              <a:rPr lang="ru-RU" sz="2400" smtClean="0">
                <a:latin typeface="Arial" charset="0"/>
              </a:rPr>
              <a:t>;</a:t>
            </a:r>
            <a:endParaRPr lang="en-US" sz="2400" smtClean="0">
              <a:latin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en-US" sz="2400" smtClean="0">
                <a:latin typeface="Arial" charset="0"/>
              </a:rPr>
              <a:t>   - Halq qo`girchoq teatrini namoyish qilish uchun tayorlash</a:t>
            </a:r>
            <a:r>
              <a:rPr lang="ru-RU" sz="2400" smtClean="0">
                <a:latin typeface="Arial" charset="0"/>
              </a:rPr>
              <a:t>;</a:t>
            </a:r>
            <a:endParaRPr lang="en-US" sz="2400" smtClean="0">
              <a:latin typeface="Arial" charset="0"/>
            </a:endParaRPr>
          </a:p>
          <a:p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smtClean="0">
                <a:latin typeface="Arial" charset="0"/>
              </a:rPr>
              <a:t>Yakunlovchi bosqich</a:t>
            </a:r>
            <a:endParaRPr lang="ru-RU" sz="2400" b="1" smtClean="0">
              <a:latin typeface="Arial" charset="0"/>
            </a:endParaRPr>
          </a:p>
          <a:p>
            <a:endParaRPr lang="en-US" sz="2400" b="1" smtClean="0">
              <a:latin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en-US" sz="2400" smtClean="0">
                <a:latin typeface="Arial" charset="0"/>
              </a:rPr>
              <a:t>  - bolalarning ijodiy qobiliyatlarini aniqlash</a:t>
            </a:r>
            <a:r>
              <a:rPr lang="ru-RU" sz="2400" smtClean="0">
                <a:latin typeface="Arial" charset="0"/>
              </a:rPr>
              <a:t>;</a:t>
            </a:r>
          </a:p>
          <a:p>
            <a:pPr>
              <a:buFont typeface="Wingdings 3" pitchFamily="18" charset="2"/>
              <a:buNone/>
            </a:pPr>
            <a:endParaRPr lang="en-US" sz="2400" smtClean="0">
              <a:latin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en-US" sz="2400" smtClean="0">
                <a:latin typeface="Arial" charset="0"/>
              </a:rPr>
              <a:t>  - ota-onalar yordamida rivojlantiruvchi muhitni to`ldirish</a:t>
            </a:r>
            <a:r>
              <a:rPr lang="ru-RU" sz="2400" smtClean="0">
                <a:latin typeface="Arial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/>
          </p:nvPr>
        </p:nvSpPr>
        <p:spPr>
          <a:xfrm>
            <a:off x="552450" y="466725"/>
            <a:ext cx="8596313" cy="1320800"/>
          </a:xfrm>
        </p:spPr>
        <p:txBody>
          <a:bodyPr/>
          <a:lstStyle/>
          <a:p>
            <a:r>
              <a:rPr lang="uz-Cyrl-UZ" b="1" smtClean="0"/>
              <a:t>Qog’ozdan buklash yo’li bilan o’yinchoq yasash  (“Origami</a:t>
            </a:r>
            <a:r>
              <a:rPr lang="en-US" b="1" smtClean="0"/>
              <a:t>”</a:t>
            </a:r>
            <a:r>
              <a:rPr lang="uz-Cyrl-UZ" b="1" smtClean="0"/>
              <a:t> usuli )</a:t>
            </a:r>
            <a:r>
              <a:rPr lang="ru-RU" smtClean="0"/>
              <a:t> </a:t>
            </a:r>
          </a:p>
        </p:txBody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>
          <a:xfrm>
            <a:off x="677863" y="4664075"/>
            <a:ext cx="8596312" cy="16049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en-US" sz="2200" smtClean="0"/>
          </a:p>
          <a:p>
            <a:r>
              <a:rPr lang="uz-Cyrl-UZ" sz="2200" smtClean="0"/>
              <a:t>Origami deyilganda odatda to’rtburchakli qog’ozlarni buklab turli buyum va o’yinchoqlarni yasash tushuniladi.</a:t>
            </a:r>
            <a:r>
              <a:rPr lang="ru-RU" sz="2200" smtClean="0"/>
              <a:t> </a:t>
            </a:r>
          </a:p>
        </p:txBody>
      </p:sp>
      <p:sp>
        <p:nvSpPr>
          <p:cNvPr id="62467" name="Rectangle 8"/>
          <p:cNvSpPr>
            <a:spLocks noChangeArrowheads="1"/>
          </p:cNvSpPr>
          <p:nvPr/>
        </p:nvSpPr>
        <p:spPr bwMode="auto">
          <a:xfrm>
            <a:off x="3457575" y="2208213"/>
            <a:ext cx="3495675" cy="64293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z-Cyrl-UZ" sz="2800" b="1">
                <a:solidFill>
                  <a:schemeClr val="bg1"/>
                </a:solidFill>
              </a:rPr>
              <a:t>«Origami»</a:t>
            </a:r>
            <a:endParaRPr lang="en-US" sz="2800" b="1">
              <a:solidFill>
                <a:schemeClr val="bg1"/>
              </a:solidFill>
            </a:endParaRPr>
          </a:p>
          <a:p>
            <a:pPr algn="ctr"/>
            <a:endParaRPr lang="ru-RU">
              <a:solidFill>
                <a:srgbClr val="404040"/>
              </a:solidFill>
            </a:endParaRPr>
          </a:p>
        </p:txBody>
      </p:sp>
      <p:sp>
        <p:nvSpPr>
          <p:cNvPr id="62468" name="Text Box 9"/>
          <p:cNvSpPr txBox="1">
            <a:spLocks noChangeArrowheads="1"/>
          </p:cNvSpPr>
          <p:nvPr/>
        </p:nvSpPr>
        <p:spPr bwMode="auto">
          <a:xfrm>
            <a:off x="4370388" y="2897188"/>
            <a:ext cx="1397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yaponcha</a:t>
            </a:r>
            <a:endParaRPr lang="ru-RU" sz="2200"/>
          </a:p>
        </p:txBody>
      </p:sp>
      <p:sp>
        <p:nvSpPr>
          <p:cNvPr id="62469" name="Oval 10"/>
          <p:cNvSpPr>
            <a:spLocks noChangeArrowheads="1"/>
          </p:cNvSpPr>
          <p:nvPr/>
        </p:nvSpPr>
        <p:spPr bwMode="auto">
          <a:xfrm>
            <a:off x="1917700" y="3228975"/>
            <a:ext cx="2778125" cy="98583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z-Cyrl-UZ" sz="2400">
                <a:solidFill>
                  <a:srgbClr val="404040"/>
                </a:solidFill>
              </a:rPr>
              <a:t>“ori”</a:t>
            </a:r>
            <a:r>
              <a:rPr lang="uz-Cyrl-UZ">
                <a:solidFill>
                  <a:srgbClr val="404040"/>
                </a:solidFill>
              </a:rPr>
              <a:t> </a:t>
            </a:r>
            <a:endParaRPr lang="en-US">
              <a:solidFill>
                <a:srgbClr val="404040"/>
              </a:solidFill>
            </a:endParaRPr>
          </a:p>
          <a:p>
            <a:pPr algn="ctr"/>
            <a:r>
              <a:rPr lang="en-US">
                <a:solidFill>
                  <a:srgbClr val="404040"/>
                </a:solidFill>
              </a:rPr>
              <a:t>(</a:t>
            </a:r>
            <a:r>
              <a:rPr lang="uz-Cyrl-UZ">
                <a:solidFill>
                  <a:srgbClr val="404040"/>
                </a:solidFill>
              </a:rPr>
              <a:t>buklangan</a:t>
            </a:r>
            <a:r>
              <a:rPr lang="en-US">
                <a:solidFill>
                  <a:srgbClr val="404040"/>
                </a:solidFill>
              </a:rPr>
              <a:t>)</a:t>
            </a:r>
            <a:endParaRPr lang="ru-RU">
              <a:solidFill>
                <a:srgbClr val="404040"/>
              </a:solidFill>
            </a:endParaRPr>
          </a:p>
        </p:txBody>
      </p:sp>
      <p:sp>
        <p:nvSpPr>
          <p:cNvPr id="62470" name="Oval 11"/>
          <p:cNvSpPr>
            <a:spLocks noChangeArrowheads="1"/>
          </p:cNvSpPr>
          <p:nvPr/>
        </p:nvSpPr>
        <p:spPr bwMode="auto">
          <a:xfrm>
            <a:off x="5470525" y="3257550"/>
            <a:ext cx="2743200" cy="98583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z-Cyrl-UZ" sz="2400">
                <a:solidFill>
                  <a:srgbClr val="404040"/>
                </a:solidFill>
              </a:rPr>
              <a:t>“gami”</a:t>
            </a:r>
            <a:endParaRPr lang="en-US" sz="2400">
              <a:solidFill>
                <a:srgbClr val="404040"/>
              </a:solidFill>
            </a:endParaRPr>
          </a:p>
          <a:p>
            <a:pPr algn="ctr"/>
            <a:r>
              <a:rPr lang="en-US">
                <a:solidFill>
                  <a:srgbClr val="404040"/>
                </a:solidFill>
              </a:rPr>
              <a:t>(</a:t>
            </a:r>
            <a:r>
              <a:rPr lang="uz-Cyrl-UZ">
                <a:solidFill>
                  <a:srgbClr val="404040"/>
                </a:solidFill>
              </a:rPr>
              <a:t>qog’oz</a:t>
            </a:r>
            <a:r>
              <a:rPr lang="en-US">
                <a:solidFill>
                  <a:srgbClr val="404040"/>
                </a:solidFill>
              </a:rPr>
              <a:t>)</a:t>
            </a:r>
            <a:endParaRPr lang="ru-RU">
              <a:solidFill>
                <a:srgbClr val="404040"/>
              </a:solidFill>
            </a:endParaRPr>
          </a:p>
        </p:txBody>
      </p:sp>
      <p:sp>
        <p:nvSpPr>
          <p:cNvPr id="62471" name="Rectangle 12"/>
          <p:cNvSpPr>
            <a:spLocks noChangeArrowheads="1"/>
          </p:cNvSpPr>
          <p:nvPr/>
        </p:nvSpPr>
        <p:spPr bwMode="auto">
          <a:xfrm>
            <a:off x="4876800" y="3419475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404040"/>
                </a:solidFill>
              </a:rPr>
              <a:t>+</a:t>
            </a:r>
            <a:endParaRPr lang="ru-RU" sz="3600" b="1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5"/>
          <p:cNvSpPr>
            <a:spLocks noChangeArrowheads="1"/>
          </p:cNvSpPr>
          <p:nvPr/>
        </p:nvSpPr>
        <p:spPr bwMode="auto">
          <a:xfrm>
            <a:off x="561975" y="1176338"/>
            <a:ext cx="1072673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z-Cyrl-UZ" sz="2200" b="1">
                <a:ea typeface="Calibri" pitchFamily="34" charset="0"/>
                <a:cs typeface="Times New Roman CYR" pitchFamily="18" charset="0"/>
              </a:rPr>
              <a:t>Origami</a:t>
            </a:r>
            <a:r>
              <a:rPr lang="uz-Cyrl-UZ" sz="2200">
                <a:ea typeface="Calibri" pitchFamily="34" charset="0"/>
                <a:cs typeface="Times New Roman CYR" pitchFamily="18" charset="0"/>
              </a:rPr>
              <a:t> san`at sifatida ilk marotaba IX-XII asrlarda </a:t>
            </a:r>
            <a:r>
              <a:rPr lang="uz-Cyrl-UZ" sz="2200" b="1">
                <a:ea typeface="Calibri" pitchFamily="34" charset="0"/>
                <a:cs typeface="Times New Roman CYR" pitchFamily="18" charset="0"/>
              </a:rPr>
              <a:t>Yaponiyada paydo bo’lgan</a:t>
            </a:r>
            <a:r>
              <a:rPr lang="uz-Cyrl-UZ" sz="2200">
                <a:ea typeface="Calibri" pitchFamily="34" charset="0"/>
                <a:cs typeface="Times New Roman CYR" pitchFamily="18" charset="0"/>
              </a:rPr>
              <a:t>. XIX asrning ikkinchi yarmiga kelib‚ bu san`at Yevropa mamlakatlariga ham tarqalib, rivoj topa boshladi.</a:t>
            </a:r>
            <a:r>
              <a:rPr lang="ru-RU" sz="2200">
                <a:ea typeface="Calibri" pitchFamily="34" charset="0"/>
                <a:cs typeface="Times New Roman CYR" pitchFamily="18" charset="0"/>
              </a:rPr>
              <a:t> </a:t>
            </a:r>
          </a:p>
        </p:txBody>
      </p:sp>
      <p:sp>
        <p:nvSpPr>
          <p:cNvPr id="63490" name="Rectangle 6"/>
          <p:cNvSpPr>
            <a:spLocks noChangeArrowheads="1"/>
          </p:cNvSpPr>
          <p:nvPr/>
        </p:nvSpPr>
        <p:spPr bwMode="auto">
          <a:xfrm>
            <a:off x="539750" y="3275013"/>
            <a:ext cx="10628313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200"/>
              <a:t>R</a:t>
            </a:r>
            <a:r>
              <a:rPr lang="uz-Cyrl-UZ" sz="2200"/>
              <a:t>asmlarga qarab qog’oz buklamlaridan turli buyum o’yinchoqlar yasash </a:t>
            </a:r>
            <a:r>
              <a:rPr lang="uz-Cyrl-UZ" sz="2200" b="1"/>
              <a:t>4-5 yoshli</a:t>
            </a:r>
            <a:r>
              <a:rPr lang="uz-Cyrl-UZ" sz="2200"/>
              <a:t> bolalardan tortib maktabning boshlang’ich sinfi o’quvchilarining ham tasavvur doirasini kengaytir</a:t>
            </a:r>
            <a:r>
              <a:rPr lang="en-US" sz="2200"/>
              <a:t>adi</a:t>
            </a:r>
            <a:r>
              <a:rPr lang="uz-Cyrl-UZ" sz="2200"/>
              <a:t>, ijodiy fikrlash qobiliyatlarini o’stir</a:t>
            </a:r>
            <a:r>
              <a:rPr lang="en-US" sz="2200"/>
              <a:t>adi.</a:t>
            </a:r>
            <a:endParaRPr lang="uz-Cyrl-UZ" sz="2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title"/>
          </p:nvPr>
        </p:nvSpPr>
        <p:spPr>
          <a:xfrm>
            <a:off x="569913" y="2151063"/>
            <a:ext cx="5046662" cy="1320800"/>
          </a:xfrm>
        </p:spPr>
        <p:txBody>
          <a:bodyPr/>
          <a:lstStyle/>
          <a:p>
            <a:r>
              <a:rPr lang="en-US" sz="3200" smtClean="0"/>
              <a:t>Kvadrat shaklidagi qog`ozni taxlash va buklash orqali kuchukcha o`yinchog`ini yasash</a:t>
            </a:r>
            <a:endParaRPr lang="ru-RU" sz="3200" smtClean="0"/>
          </a:p>
        </p:txBody>
      </p:sp>
      <p:pic>
        <p:nvPicPr>
          <p:cNvPr id="64514" name="Picture 4" descr="bol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3075" y="0"/>
            <a:ext cx="5368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title"/>
          </p:nvPr>
        </p:nvSpPr>
        <p:spPr>
          <a:xfrm>
            <a:off x="311150" y="3960813"/>
            <a:ext cx="5422900" cy="1320800"/>
          </a:xfrm>
        </p:spPr>
        <p:txBody>
          <a:bodyPr/>
          <a:lstStyle/>
          <a:p>
            <a:r>
              <a:rPr lang="en-US" sz="3200" smtClean="0"/>
              <a:t>Kvadrat shaklidagi qog`ozni taxlash va buklash orqali kapalak o`yinchog`ini yasash</a:t>
            </a:r>
            <a:endParaRPr lang="ru-RU" sz="3200" smtClean="0"/>
          </a:p>
        </p:txBody>
      </p:sp>
      <p:pic>
        <p:nvPicPr>
          <p:cNvPr id="6553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3" y="242888"/>
            <a:ext cx="51435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7738" y="0"/>
            <a:ext cx="4151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100138" y="347663"/>
            <a:ext cx="10515600" cy="1325562"/>
          </a:xfrm>
        </p:spPr>
        <p:txBody>
          <a:bodyPr/>
          <a:lstStyle/>
          <a:p>
            <a:pPr eaLnBrk="1" hangingPunct="1"/>
            <a:r>
              <a:rPr lang="en-US" sz="3200" smtClean="0"/>
              <a:t>MTM da ijodiy faoliyatga o`rgatish fanining </a:t>
            </a:r>
            <a:br>
              <a:rPr lang="en-US" sz="3200" smtClean="0"/>
            </a:br>
            <a:r>
              <a:rPr lang="en-US" sz="3200" smtClean="0"/>
              <a:t>asosiy maqsadi</a:t>
            </a:r>
            <a:r>
              <a:rPr lang="en-US" sz="2800" smtClean="0"/>
              <a:t>.  </a:t>
            </a:r>
            <a:endParaRPr lang="ru-RU" sz="2800" smtClean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677863" y="2195513"/>
            <a:ext cx="8596312" cy="3881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ASOSIY MA</a:t>
            </a:r>
            <a:r>
              <a:rPr lang="en-US" sz="2400" smtClean="0">
                <a:latin typeface="Arial" charset="0"/>
              </a:rPr>
              <a:t>Q</a:t>
            </a:r>
            <a:r>
              <a:rPr lang="en-US" sz="2400" smtClean="0"/>
              <a:t>SADI: </a:t>
            </a:r>
            <a:r>
              <a:rPr lang="en-US" sz="2400" b="1" smtClean="0"/>
              <a:t>MAKTABGACHA TA`LIM MUASSASALARIDA BOLALAR IJODIGA RAHBARLIK QILISH UCHUN AMALIY BILIM VA KO`NIKMALAR  BERISH</a:t>
            </a:r>
            <a:r>
              <a:rPr lang="en-US" sz="2400" smtClean="0"/>
              <a:t>;</a:t>
            </a:r>
            <a:endParaRPr lang="ru-RU" sz="2400" smtClean="0"/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366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Объект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6788" y="3287713"/>
            <a:ext cx="614521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403225" y="3590925"/>
            <a:ext cx="53181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endParaRPr lang="en-US" sz="200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endParaRPr lang="ru-RU" sz="2000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 spd="slow" advTm="503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6063" y="212725"/>
            <a:ext cx="8596312" cy="1247775"/>
          </a:xfrm>
        </p:spPr>
        <p:txBody>
          <a:bodyPr anchor="ctr"/>
          <a:lstStyle/>
          <a:p>
            <a:pPr eaLnBrk="1" hangingPunct="1"/>
            <a:r>
              <a:rPr lang="en-US" sz="2800" smtClean="0"/>
              <a:t>Maktabgacha ta`lim muassasida sahnalashtirish faoliyatining asosiy vazifalari:</a:t>
            </a:r>
            <a:endParaRPr lang="ru-RU" sz="2800" smtClean="0"/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366500" y="599598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9"/>
          <p:cNvSpPr>
            <a:spLocks/>
          </p:cNvSpPr>
          <p:nvPr/>
        </p:nvSpPr>
        <p:spPr bwMode="auto">
          <a:xfrm>
            <a:off x="301625" y="1277938"/>
            <a:ext cx="970280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r>
              <a:rPr lang="en-US" sz="2400">
                <a:latin typeface="Trebuchet MS" pitchFamily="34" charset="0"/>
              </a:rPr>
              <a:t>1. Maktabgacha tarbiya yoshidagi bolalarni badiiy tarbiyalash, estetik rivojlanishiga ko`maklashish, ularni yangi taassurotlar bilan boyitish;</a:t>
            </a:r>
            <a:endParaRPr lang="ru-RU" sz="2400">
              <a:latin typeface="Trebuchet MS" pitchFamily="34" charset="0"/>
            </a:endParaRPr>
          </a:p>
        </p:txBody>
      </p:sp>
      <p:sp>
        <p:nvSpPr>
          <p:cNvPr id="21508" name="Подзаголовок 10"/>
          <p:cNvSpPr>
            <a:spLocks/>
          </p:cNvSpPr>
          <p:nvPr/>
        </p:nvSpPr>
        <p:spPr bwMode="auto">
          <a:xfrm>
            <a:off x="328613" y="2847975"/>
            <a:ext cx="48101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n-US" sz="2400">
                <a:latin typeface="Trebuchet MS" pitchFamily="34" charset="0"/>
              </a:rPr>
              <a:t>2. Maktabgacha tarbiya yoshidagi bolalarni  faollashtirish, tashabbuskorligini, nutqi va badiiy didini rivojlantirish.</a:t>
            </a:r>
            <a:endParaRPr lang="ru-RU" sz="2400">
              <a:latin typeface="Trebuchet MS" pitchFamily="34" charset="0"/>
            </a:endParaRPr>
          </a:p>
        </p:txBody>
      </p:sp>
      <p:pic>
        <p:nvPicPr>
          <p:cNvPr id="21509" name="Picture 7" descr="bo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8500" y="3103563"/>
            <a:ext cx="618966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9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44500" y="339725"/>
            <a:ext cx="8596313" cy="1320800"/>
          </a:xfrm>
        </p:spPr>
        <p:txBody>
          <a:bodyPr/>
          <a:lstStyle/>
          <a:p>
            <a:pPr eaLnBrk="1" hangingPunct="1"/>
            <a:endParaRPr lang="ru-RU" sz="3200" smtClean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446088" y="1641475"/>
            <a:ext cx="7251700" cy="3881438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endParaRPr lang="en-US" sz="2200" smtClean="0"/>
          </a:p>
          <a:p>
            <a:pPr eaLnBrk="1" hangingPunct="1"/>
            <a:r>
              <a:rPr lang="en-US" sz="2200" smtClean="0"/>
              <a:t>MTMda bolalarni qo`l mehnatiga qiziqishini uyg`otish;</a:t>
            </a:r>
          </a:p>
          <a:p>
            <a:pPr eaLnBrk="1" hangingPunct="1">
              <a:buFont typeface="Wingdings 3" pitchFamily="18" charset="2"/>
              <a:buNone/>
            </a:pPr>
            <a:endParaRPr lang="en-US" sz="2200" smtClean="0"/>
          </a:p>
          <a:p>
            <a:pPr eaLnBrk="1" hangingPunct="1"/>
            <a:r>
              <a:rPr lang="en-US" sz="2200" smtClean="0"/>
              <a:t>Mehnat orqali hosil bo`lgan ko`nikma va  malakalarini shakllantirish;</a:t>
            </a:r>
          </a:p>
          <a:p>
            <a:pPr eaLnBrk="1" hangingPunct="1"/>
            <a:r>
              <a:rPr lang="en-US" sz="2200" smtClean="0"/>
              <a:t>Maktabgacha yoshdagi bolalarda mehnatga nisbatan muhabbatni tarbiyalash va kasbga yo`naltirish;</a:t>
            </a:r>
          </a:p>
          <a:p>
            <a:pPr eaLnBrk="1" hangingPunct="1"/>
            <a:r>
              <a:rPr lang="en-US" sz="2200" smtClean="0"/>
              <a:t>Bolalarda ijodiy ko`rgazmalar, o`yinlar uchun   atributlar yasashga xohishlarini uyg`otish;</a:t>
            </a:r>
          </a:p>
          <a:p>
            <a:pPr eaLnBrk="1" hangingPunct="1"/>
            <a:r>
              <a:rPr lang="en-US" sz="2200" smtClean="0"/>
              <a:t>Qog`oz va karton kabi materiallarning xususiyatlari bilan tanishtirish;</a:t>
            </a:r>
            <a:endParaRPr lang="ru-RU" sz="2200" smtClean="0"/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366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bol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0" y="1177925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4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608013" y="247650"/>
            <a:ext cx="8596312" cy="1320800"/>
          </a:xfrm>
        </p:spPr>
        <p:txBody>
          <a:bodyPr/>
          <a:lstStyle/>
          <a:p>
            <a:pPr eaLnBrk="1" hangingPunct="1"/>
            <a:r>
              <a:rPr lang="en-US" sz="3200" smtClean="0"/>
              <a:t>Maktabgacha yoshdagi bolalarda ijodkorlikni rivojlantirishda fanning o`rni</a:t>
            </a:r>
            <a:endParaRPr lang="ru-RU" smtClean="0"/>
          </a:p>
        </p:txBody>
      </p:sp>
      <p:sp>
        <p:nvSpPr>
          <p:cNvPr id="23554" name="Объект 8"/>
          <p:cNvSpPr>
            <a:spLocks noGrp="1"/>
          </p:cNvSpPr>
          <p:nvPr>
            <p:ph sz="half" idx="1"/>
          </p:nvPr>
        </p:nvSpPr>
        <p:spPr>
          <a:xfrm>
            <a:off x="573088" y="1590675"/>
            <a:ext cx="9740900" cy="1908175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</a:pPr>
            <a:r>
              <a:rPr lang="en-US" sz="2200" smtClean="0"/>
              <a:t> Tasviriy san`at sohasiga doir qobilyatlari aniqlanadi va shakllanadi.                                            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z="2200" smtClean="0"/>
              <a:t> Qalam, mo`yqalamni ushlash,</a:t>
            </a:r>
            <a:r>
              <a:rPr lang="ru-RU" sz="2200" smtClean="0"/>
              <a:t> </a:t>
            </a:r>
            <a:r>
              <a:rPr lang="en-US" sz="2200" smtClean="0"/>
              <a:t>loy,</a:t>
            </a:r>
            <a:r>
              <a:rPr lang="ru-RU" sz="2200" smtClean="0"/>
              <a:t> </a:t>
            </a:r>
            <a:r>
              <a:rPr lang="en-US" sz="2200" smtClean="0"/>
              <a:t>plastilin bilan ishlash, qaychida ayrim narsalarni qirqib yelimlash orqali mayda qo`l mushaklari rivojlanadi.</a:t>
            </a:r>
          </a:p>
          <a:p>
            <a:pPr marL="0" indent="0" eaLnBrk="1" hangingPunct="1">
              <a:lnSpc>
                <a:spcPct val="125000"/>
              </a:lnSpc>
              <a:buFont typeface="Wingdings 3" pitchFamily="18" charset="2"/>
              <a:buNone/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  <a:buFont typeface="Wingdings 3" pitchFamily="18" charset="2"/>
              <a:buNone/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  <a:buFont typeface="Wingdings 3" pitchFamily="18" charset="2"/>
              <a:buNone/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  <a:buFont typeface="Wingdings 3" pitchFamily="18" charset="2"/>
              <a:buNone/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  <a:buFont typeface="Wingdings 3" pitchFamily="18" charset="2"/>
              <a:buNone/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  <a:buFont typeface="Wingdings 3" pitchFamily="18" charset="2"/>
              <a:buNone/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  <a:buFont typeface="Wingdings 3" pitchFamily="18" charset="2"/>
              <a:buNone/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  <a:buFont typeface="Wingdings 3" pitchFamily="18" charset="2"/>
              <a:buNone/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  <a:buFont typeface="Wingdings 3" pitchFamily="18" charset="2"/>
              <a:buNone/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  <a:buFont typeface="Wingdings 3" pitchFamily="18" charset="2"/>
              <a:buNone/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  <a:buFont typeface="Wingdings 3" pitchFamily="18" charset="2"/>
              <a:buNone/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  <a:buFont typeface="Wingdings 3" pitchFamily="18" charset="2"/>
              <a:buNone/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  <a:buFont typeface="Wingdings 3" pitchFamily="18" charset="2"/>
              <a:buNone/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  <a:buFont typeface="Wingdings 3" pitchFamily="18" charset="2"/>
              <a:buNone/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  <a:buFont typeface="Wingdings 3" pitchFamily="18" charset="2"/>
              <a:buNone/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  <a:buFont typeface="Wingdings 3" pitchFamily="18" charset="2"/>
              <a:buNone/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  <a:buFont typeface="Wingdings 3" pitchFamily="18" charset="2"/>
              <a:buNone/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  <a:buFont typeface="Wingdings 3" pitchFamily="18" charset="2"/>
              <a:buNone/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  <a:buFont typeface="Wingdings 3" pitchFamily="18" charset="2"/>
              <a:buNone/>
            </a:pPr>
            <a:r>
              <a:rPr lang="en-US" sz="2200" smtClean="0"/>
              <a:t>8</a:t>
            </a:r>
            <a:endParaRPr lang="ru-RU" sz="2200" smtClean="0"/>
          </a:p>
        </p:txBody>
      </p:sp>
      <p:sp>
        <p:nvSpPr>
          <p:cNvPr id="23555" name="Объект 9"/>
          <p:cNvSpPr>
            <a:spLocks noGrp="1"/>
          </p:cNvSpPr>
          <p:nvPr>
            <p:ph sz="half" idx="2"/>
          </p:nvPr>
        </p:nvSpPr>
        <p:spPr>
          <a:xfrm>
            <a:off x="5875338" y="3505200"/>
            <a:ext cx="5959475" cy="2555875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</a:pPr>
            <a:r>
              <a:rPr lang="en-US" sz="2200" smtClean="0"/>
              <a:t> Bola tasviriy faoliyat  mashg`ulotlari orqali diqqatini bir joyga taqsimlay olishni va ishini oxiriga qadar bajarishni, o`tira olishni o`rgatadi.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z="2200" smtClean="0"/>
              <a:t> Tabiatni, atrof-olamni kuzatishni, uni asrab-avaylashni, ardoqlashni, unga nisbatan to`g`ri munosabatda bo`lishni o`rganadi.</a:t>
            </a:r>
          </a:p>
          <a:p>
            <a:pPr marL="0" indent="0" eaLnBrk="1" hangingPunct="1">
              <a:lnSpc>
                <a:spcPct val="125000"/>
              </a:lnSpc>
              <a:buFont typeface="Wingdings 3" pitchFamily="18" charset="2"/>
              <a:buNone/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</a:pPr>
            <a:endParaRPr lang="en-US" sz="2200" smtClean="0"/>
          </a:p>
          <a:p>
            <a:pPr marL="0" indent="0" eaLnBrk="1" hangingPunct="1">
              <a:lnSpc>
                <a:spcPct val="125000"/>
              </a:lnSpc>
            </a:pPr>
            <a:r>
              <a:rPr lang="en-US" sz="2200" smtClean="0"/>
              <a:t>8</a:t>
            </a:r>
            <a:endParaRPr lang="ru-RU" sz="2200" smtClean="0"/>
          </a:p>
        </p:txBody>
      </p:sp>
      <p:pic>
        <p:nvPicPr>
          <p:cNvPr id="23556" name="Picture 6" descr="bola_kamolotida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3259138"/>
            <a:ext cx="54737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1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8"/>
          <p:cNvSpPr>
            <a:spLocks/>
          </p:cNvSpPr>
          <p:nvPr/>
        </p:nvSpPr>
        <p:spPr bwMode="auto">
          <a:xfrm>
            <a:off x="573088" y="1590675"/>
            <a:ext cx="97409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r>
              <a:rPr lang="en-US" sz="2200">
                <a:solidFill>
                  <a:srgbClr val="404040"/>
                </a:solidFill>
                <a:latin typeface="Trebuchet MS" pitchFamily="34" charset="0"/>
              </a:rPr>
              <a:t> Bola yozuv texnikasini egallashga tayyorlanadi;                                            </a:t>
            </a:r>
          </a:p>
          <a:p>
            <a:pPr defTabSz="457200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r>
              <a:rPr lang="en-US" sz="2200">
                <a:solidFill>
                  <a:srgbClr val="404040"/>
                </a:solidFill>
                <a:latin typeface="Trebuchet MS" pitchFamily="34" charset="0"/>
              </a:rPr>
              <a:t> Jamoa bo`lib mehnat qilish, ishni rejalashtira olish, o`rtoqlarini eshita olish va o`zaro fikr-mulohazalarini inobatga olgan holda ishlash malakalari shakllanadi;</a:t>
            </a:r>
          </a:p>
          <a:p>
            <a:pPr defTabSz="457200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r>
              <a:rPr lang="en-US" sz="2200">
                <a:solidFill>
                  <a:srgbClr val="404040"/>
                </a:solidFill>
                <a:latin typeface="Trebuchet MS" pitchFamily="34" charset="0"/>
              </a:rPr>
              <a:t>Xalqimizning boy madaniy-ma`naviy merosi haqida tushuncha va tasavvurga ega bo`ladi va ularni o`z ishlarida ifodalashga o`rganadi.</a:t>
            </a:r>
          </a:p>
          <a:p>
            <a:pPr defTabSz="457200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en-US" sz="2200">
              <a:solidFill>
                <a:srgbClr val="404040"/>
              </a:solidFill>
              <a:latin typeface="Trebuchet MS" pitchFamily="34" charset="0"/>
            </a:endParaRPr>
          </a:p>
          <a:p>
            <a:pPr defTabSz="457200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en-US" sz="2200">
              <a:solidFill>
                <a:srgbClr val="404040"/>
              </a:solidFill>
              <a:latin typeface="Trebuchet MS" pitchFamily="34" charset="0"/>
            </a:endParaRPr>
          </a:p>
          <a:p>
            <a:pPr defTabSz="457200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en-US" sz="2200">
              <a:solidFill>
                <a:srgbClr val="404040"/>
              </a:solidFill>
              <a:latin typeface="Trebuchet MS" pitchFamily="34" charset="0"/>
            </a:endParaRPr>
          </a:p>
          <a:p>
            <a:pPr defTabSz="457200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en-US" sz="2200">
              <a:solidFill>
                <a:srgbClr val="404040"/>
              </a:solidFill>
              <a:latin typeface="Trebuchet MS" pitchFamily="34" charset="0"/>
            </a:endParaRPr>
          </a:p>
          <a:p>
            <a:pPr defTabSz="457200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en-US" sz="2200">
              <a:solidFill>
                <a:srgbClr val="404040"/>
              </a:solidFill>
              <a:latin typeface="Trebuchet MS" pitchFamily="34" charset="0"/>
            </a:endParaRPr>
          </a:p>
          <a:p>
            <a:pPr defTabSz="457200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en-US" sz="2200">
              <a:solidFill>
                <a:srgbClr val="404040"/>
              </a:solidFill>
              <a:latin typeface="Trebuchet MS" pitchFamily="34" charset="0"/>
            </a:endParaRPr>
          </a:p>
          <a:p>
            <a:pPr defTabSz="457200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en-US" sz="2200">
              <a:solidFill>
                <a:srgbClr val="404040"/>
              </a:solidFill>
              <a:latin typeface="Trebuchet MS" pitchFamily="34" charset="0"/>
            </a:endParaRPr>
          </a:p>
          <a:p>
            <a:pPr defTabSz="457200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en-US" sz="2200">
              <a:solidFill>
                <a:srgbClr val="404040"/>
              </a:solidFill>
              <a:latin typeface="Trebuchet MS" pitchFamily="34" charset="0"/>
            </a:endParaRPr>
          </a:p>
          <a:p>
            <a:pPr defTabSz="457200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en-US" sz="2200">
              <a:solidFill>
                <a:srgbClr val="404040"/>
              </a:solidFill>
              <a:latin typeface="Trebuchet MS" pitchFamily="34" charset="0"/>
            </a:endParaRPr>
          </a:p>
          <a:p>
            <a:pPr defTabSz="457200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en-US" sz="2200">
              <a:solidFill>
                <a:srgbClr val="404040"/>
              </a:solidFill>
              <a:latin typeface="Trebuchet MS" pitchFamily="34" charset="0"/>
            </a:endParaRPr>
          </a:p>
          <a:p>
            <a:pPr defTabSz="457200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en-US" sz="2200">
              <a:solidFill>
                <a:srgbClr val="404040"/>
              </a:solidFill>
              <a:latin typeface="Trebuchet MS" pitchFamily="34" charset="0"/>
            </a:endParaRPr>
          </a:p>
          <a:p>
            <a:pPr defTabSz="457200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en-US" sz="2200">
              <a:solidFill>
                <a:srgbClr val="404040"/>
              </a:solidFill>
              <a:latin typeface="Trebuchet MS" pitchFamily="34" charset="0"/>
            </a:endParaRPr>
          </a:p>
          <a:p>
            <a:pPr defTabSz="457200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en-US" sz="2200">
              <a:solidFill>
                <a:srgbClr val="404040"/>
              </a:solidFill>
              <a:latin typeface="Trebuchet MS" pitchFamily="34" charset="0"/>
            </a:endParaRPr>
          </a:p>
          <a:p>
            <a:pPr defTabSz="457200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en-US" sz="2200">
              <a:solidFill>
                <a:srgbClr val="404040"/>
              </a:solidFill>
              <a:latin typeface="Trebuchet MS" pitchFamily="34" charset="0"/>
            </a:endParaRPr>
          </a:p>
          <a:p>
            <a:pPr defTabSz="457200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en-US" sz="2200">
              <a:solidFill>
                <a:srgbClr val="404040"/>
              </a:solidFill>
              <a:latin typeface="Trebuchet MS" pitchFamily="34" charset="0"/>
            </a:endParaRPr>
          </a:p>
          <a:p>
            <a:pPr defTabSz="457200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en-US" sz="2200">
              <a:solidFill>
                <a:srgbClr val="404040"/>
              </a:solidFill>
              <a:latin typeface="Trebuchet MS" pitchFamily="34" charset="0"/>
            </a:endParaRPr>
          </a:p>
          <a:p>
            <a:pPr defTabSz="457200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en-US" sz="2200">
              <a:solidFill>
                <a:srgbClr val="404040"/>
              </a:solidFill>
              <a:latin typeface="Trebuchet MS" pitchFamily="34" charset="0"/>
            </a:endParaRPr>
          </a:p>
          <a:p>
            <a:pPr defTabSz="457200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n-US" sz="2200">
                <a:solidFill>
                  <a:srgbClr val="404040"/>
                </a:solidFill>
                <a:latin typeface="Trebuchet MS" pitchFamily="34" charset="0"/>
              </a:rPr>
              <a:t>8</a:t>
            </a:r>
            <a:endParaRPr lang="ru-RU" sz="2200">
              <a:solidFill>
                <a:srgbClr val="404040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Diagram 2"/>
          <p:cNvGraphicFramePr>
            <a:graphicFrameLocks/>
          </p:cNvGraphicFramePr>
          <p:nvPr/>
        </p:nvGraphicFramePr>
        <p:xfrm>
          <a:off x="84138" y="277813"/>
          <a:ext cx="10421937" cy="6142037"/>
        </p:xfrm>
        <a:graphic>
          <a:graphicData uri="http://schemas.openxmlformats.org/drawingml/2006/compatibility">
            <com:legacyDrawing xmlns:com="http://schemas.openxmlformats.org/drawingml/2006/compatibility" spid="_x0000_s47106"/>
          </a:graphicData>
        </a:graphic>
      </p:graphicFrame>
      <p:graphicFrame>
        <p:nvGraphicFramePr>
          <p:cNvPr id="47122" name="Diagram 18"/>
          <p:cNvGraphicFramePr>
            <a:graphicFrameLocks/>
          </p:cNvGraphicFramePr>
          <p:nvPr/>
        </p:nvGraphicFramePr>
        <p:xfrm>
          <a:off x="0" y="277813"/>
          <a:ext cx="10421938" cy="6142037"/>
        </p:xfrm>
        <a:graphic>
          <a:graphicData uri="http://schemas.openxmlformats.org/drawingml/2006/compatibility">
            <com:legacyDrawing xmlns:com="http://schemas.openxmlformats.org/drawingml/2006/compatibility" spid="_x0000_s4712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436688"/>
            <a:ext cx="8596313" cy="1311275"/>
          </a:xfrm>
        </p:spPr>
        <p:txBody>
          <a:bodyPr/>
          <a:lstStyle/>
          <a:p>
            <a:r>
              <a:rPr lang="en-US" sz="2200" b="1" smtClean="0"/>
              <a:t>XIX-XX asrlarda pedagogika sohasida teatrga axloqiy va badiiy-estetik tarbiyaning asosiy elementi sifatida qarash shakllandi</a:t>
            </a:r>
          </a:p>
          <a:p>
            <a:endParaRPr lang="ru-RU" sz="2200" b="1" smtClean="0"/>
          </a:p>
        </p:txBody>
      </p:sp>
      <p:sp>
        <p:nvSpPr>
          <p:cNvPr id="48130" name="AutoShape 4"/>
          <p:cNvSpPr>
            <a:spLocks noChangeArrowheads="1"/>
          </p:cNvSpPr>
          <p:nvPr/>
        </p:nvSpPr>
        <p:spPr bwMode="auto">
          <a:xfrm>
            <a:off x="639763" y="3140075"/>
            <a:ext cx="9628187" cy="2725738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i="1"/>
              <a:t>“Teatr sana`tiga tarbiyaning ilg`or vositasi sifatida qarash </a:t>
            </a:r>
            <a:endParaRPr lang="en-US" sz="2400" i="1"/>
          </a:p>
          <a:p>
            <a:pPr algn="ctr"/>
            <a:r>
              <a:rPr lang="ru-RU" sz="2400" i="1"/>
              <a:t>insonni kashf etishga yo`l ochadi. </a:t>
            </a:r>
            <a:endParaRPr lang="en-US" sz="2400" i="1"/>
          </a:p>
          <a:p>
            <a:pPr algn="ctr"/>
            <a:r>
              <a:rPr lang="ru-RU" sz="2400" i="1"/>
              <a:t>Insonni kashf etish esa shaxsni kashf etishdir.</a:t>
            </a:r>
            <a:endParaRPr lang="en-US" sz="2400" i="1"/>
          </a:p>
          <a:p>
            <a:pPr algn="ctr"/>
            <a:r>
              <a:rPr lang="ru-RU" sz="2400" i="1"/>
              <a:t> Aynan badiiy ijodiy faoliyatda bola o`zini to`laroq namoyon eta oladi”</a:t>
            </a:r>
            <a:endParaRPr lang="en-US" sz="2400" i="1"/>
          </a:p>
          <a:p>
            <a:pPr algn="ctr"/>
            <a:endParaRPr lang="en-US" sz="2000" b="1"/>
          </a:p>
          <a:p>
            <a:pPr algn="ctr"/>
            <a:r>
              <a:rPr lang="ru-RU" sz="2000" b="1"/>
              <a:t>L.M.Batkin.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767</TotalTime>
  <Words>1013</Words>
  <Application>Microsoft Office PowerPoint</Application>
  <PresentationFormat>Произвольный</PresentationFormat>
  <Paragraphs>183</Paragraphs>
  <Slides>26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Trebuchet MS</vt:lpstr>
      <vt:lpstr>Wingdings 3</vt:lpstr>
      <vt:lpstr>Calibri</vt:lpstr>
      <vt:lpstr>Times New Roman CYR</vt:lpstr>
      <vt:lpstr>Аспект</vt:lpstr>
      <vt:lpstr>Аспект</vt:lpstr>
      <vt:lpstr>Аспект</vt:lpstr>
      <vt:lpstr>Аспект</vt:lpstr>
      <vt:lpstr>Mavzu: Bolalarni  sahnalashtirish va ijodiy faoliyatga o`rgatish fanining maqsad va vazifalari.</vt:lpstr>
      <vt:lpstr>Слайд 2</vt:lpstr>
      <vt:lpstr>MTM da ijodiy faoliyatga o`rgatish fanining  asosiy maqsadi.  </vt:lpstr>
      <vt:lpstr>Maktabgacha ta`lim muassasida sahnalashtirish faoliyatining asosiy vazifalari:</vt:lpstr>
      <vt:lpstr>Слайд 5</vt:lpstr>
      <vt:lpstr>Maktabgacha yoshdagi bolalarda ijodkorlikni rivojlantirishda fanning o`rni</vt:lpstr>
      <vt:lpstr>Слайд 7</vt:lpstr>
      <vt:lpstr>Слайд 8</vt:lpstr>
      <vt:lpstr>Слайд 9</vt:lpstr>
      <vt:lpstr>Слайд 10</vt:lpstr>
      <vt:lpstr> </vt:lpstr>
      <vt:lpstr>Слайд 12</vt:lpstr>
      <vt:lpstr>Xristianlikning shakllanishi davrida san`at haqidagi quyidagi tasavvur ustunlik qilgan:</vt:lpstr>
      <vt:lpstr>Слайд 14</vt:lpstr>
      <vt:lpstr>Слайд 15</vt:lpstr>
      <vt:lpstr>Zamonaviy pedagogikada adaptatsion va kommunikativ vazifalarni hal etishda teatrdan ko`p foydalanilmoqda, bolalar teatr jamoasi esa bola shaxsini rivojlantiruvchi muhit sifatida, ta`lim, tarbiya va psixologik korreksiya vositasi sifatida ko`rilmoqda.</vt:lpstr>
      <vt:lpstr>Maktabgacha ta`lim tashkilotida teatrlashtirilgan faoliyatning asosiy vazifalari:</vt:lpstr>
      <vt:lpstr>Teatrlashtirilgan faoliyatda rivojlantiruvchi muhitni tashkil qilishda quyidagi prinsiplarga tayaniladi.</vt:lpstr>
      <vt:lpstr>Mtmda teatrlishtirilgan faoliyat quyidagi yo`nalishlardagi ishni o`z ichiga oladi</vt:lpstr>
      <vt:lpstr>Teatrlashtirilgan faoliyatda bolalar ijodiy faolligini oshirish bo`yicha ishlar uch bosqichdan iborat:</vt:lpstr>
      <vt:lpstr>Слайд 21</vt:lpstr>
      <vt:lpstr>Слайд 22</vt:lpstr>
      <vt:lpstr>Qog’ozdan buklash yo’li bilan o’yinchoq yasash  (“Origami” usuli ) </vt:lpstr>
      <vt:lpstr>Слайд 24</vt:lpstr>
      <vt:lpstr>Kvadrat shaklidagi qog`ozni taxlash va buklash orqali kuchukcha o`yinchog`ini yasash</vt:lpstr>
      <vt:lpstr>Kvadrat shaklidagi qog`ozni taxlash va buklash orqali kapalak o`yinchog`ini yasash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MAVZU:MTMda ijodiy faoliyat asoslari,saxnalashtirish va teatir pedagogikasi</dc:title>
  <dc:creator>Пользователь</dc:creator>
  <cp:lastModifiedBy>SAMSUNG_PC</cp:lastModifiedBy>
  <cp:revision>97</cp:revision>
  <dcterms:created xsi:type="dcterms:W3CDTF">2018-10-10T15:43:15Z</dcterms:created>
  <dcterms:modified xsi:type="dcterms:W3CDTF">2019-10-25T02:07:52Z</dcterms:modified>
</cp:coreProperties>
</file>