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524" r:id="rId1"/>
  </p:sldMasterIdLst>
  <p:notesMasterIdLst>
    <p:notesMasterId r:id="rId106"/>
  </p:notesMasterIdLst>
  <p:sldIdLst>
    <p:sldId id="256" r:id="rId2"/>
    <p:sldId id="325" r:id="rId3"/>
    <p:sldId id="257" r:id="rId4"/>
    <p:sldId id="258" r:id="rId5"/>
    <p:sldId id="385" r:id="rId6"/>
    <p:sldId id="327" r:id="rId7"/>
    <p:sldId id="259" r:id="rId8"/>
    <p:sldId id="386" r:id="rId9"/>
    <p:sldId id="328" r:id="rId10"/>
    <p:sldId id="387" r:id="rId11"/>
    <p:sldId id="389" r:id="rId12"/>
    <p:sldId id="261" r:id="rId13"/>
    <p:sldId id="324" r:id="rId14"/>
    <p:sldId id="262" r:id="rId15"/>
    <p:sldId id="326" r:id="rId16"/>
    <p:sldId id="329" r:id="rId17"/>
    <p:sldId id="394" r:id="rId18"/>
    <p:sldId id="263" r:id="rId19"/>
    <p:sldId id="330" r:id="rId20"/>
    <p:sldId id="395" r:id="rId21"/>
    <p:sldId id="264" r:id="rId22"/>
    <p:sldId id="331" r:id="rId23"/>
    <p:sldId id="321" r:id="rId24"/>
    <p:sldId id="332" r:id="rId25"/>
    <p:sldId id="333" r:id="rId26"/>
    <p:sldId id="382" r:id="rId27"/>
    <p:sldId id="322" r:id="rId28"/>
    <p:sldId id="334" r:id="rId29"/>
    <p:sldId id="335" r:id="rId30"/>
    <p:sldId id="265" r:id="rId31"/>
    <p:sldId id="267" r:id="rId32"/>
    <p:sldId id="403" r:id="rId33"/>
    <p:sldId id="400" r:id="rId34"/>
    <p:sldId id="336" r:id="rId35"/>
    <p:sldId id="337" r:id="rId36"/>
    <p:sldId id="268" r:id="rId37"/>
    <p:sldId id="269" r:id="rId38"/>
    <p:sldId id="383" r:id="rId39"/>
    <p:sldId id="270" r:id="rId40"/>
    <p:sldId id="398" r:id="rId41"/>
    <p:sldId id="399" r:id="rId42"/>
    <p:sldId id="404" r:id="rId43"/>
    <p:sldId id="405" r:id="rId44"/>
    <p:sldId id="406" r:id="rId45"/>
    <p:sldId id="407" r:id="rId46"/>
    <p:sldId id="408" r:id="rId47"/>
    <p:sldId id="409" r:id="rId48"/>
    <p:sldId id="410" r:id="rId49"/>
    <p:sldId id="411" r:id="rId50"/>
    <p:sldId id="412" r:id="rId51"/>
    <p:sldId id="271" r:id="rId52"/>
    <p:sldId id="338" r:id="rId53"/>
    <p:sldId id="272" r:id="rId54"/>
    <p:sldId id="273" r:id="rId55"/>
    <p:sldId id="339" r:id="rId56"/>
    <p:sldId id="340" r:id="rId57"/>
    <p:sldId id="341" r:id="rId58"/>
    <p:sldId id="342" r:id="rId59"/>
    <p:sldId id="274" r:id="rId60"/>
    <p:sldId id="343" r:id="rId61"/>
    <p:sldId id="275" r:id="rId62"/>
    <p:sldId id="276" r:id="rId63"/>
    <p:sldId id="277" r:id="rId64"/>
    <p:sldId id="278" r:id="rId65"/>
    <p:sldId id="379" r:id="rId66"/>
    <p:sldId id="344" r:id="rId67"/>
    <p:sldId id="279" r:id="rId68"/>
    <p:sldId id="282" r:id="rId69"/>
    <p:sldId id="348" r:id="rId70"/>
    <p:sldId id="283" r:id="rId71"/>
    <p:sldId id="349" r:id="rId72"/>
    <p:sldId id="284" r:id="rId73"/>
    <p:sldId id="380" r:id="rId74"/>
    <p:sldId id="397" r:id="rId75"/>
    <p:sldId id="285" r:id="rId76"/>
    <p:sldId id="286" r:id="rId77"/>
    <p:sldId id="350" r:id="rId78"/>
    <p:sldId id="287" r:id="rId79"/>
    <p:sldId id="288" r:id="rId80"/>
    <p:sldId id="401" r:id="rId81"/>
    <p:sldId id="402" r:id="rId82"/>
    <p:sldId id="290" r:id="rId83"/>
    <p:sldId id="291" r:id="rId84"/>
    <p:sldId id="391" r:id="rId85"/>
    <p:sldId id="351" r:id="rId86"/>
    <p:sldId id="293" r:id="rId87"/>
    <p:sldId id="352" r:id="rId88"/>
    <p:sldId id="396" r:id="rId89"/>
    <p:sldId id="294" r:id="rId90"/>
    <p:sldId id="353" r:id="rId91"/>
    <p:sldId id="292" r:id="rId92"/>
    <p:sldId id="295" r:id="rId93"/>
    <p:sldId id="354" r:id="rId94"/>
    <p:sldId id="355" r:id="rId95"/>
    <p:sldId id="356" r:id="rId96"/>
    <p:sldId id="392" r:id="rId97"/>
    <p:sldId id="296" r:id="rId98"/>
    <p:sldId id="357" r:id="rId99"/>
    <p:sldId id="381" r:id="rId100"/>
    <p:sldId id="358" r:id="rId101"/>
    <p:sldId id="297" r:id="rId102"/>
    <p:sldId id="298" r:id="rId103"/>
    <p:sldId id="318" r:id="rId104"/>
    <p:sldId id="359" r:id="rId10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26A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2" d="100"/>
          <a:sy n="112" d="100"/>
        </p:scale>
        <p:origin x="-1560" y="-8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presProps" Target="presProps.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theme" Target="theme/theme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1C5E634-E169-4763-860E-E37399DC08CE}" type="datetimeFigureOut">
              <a:rPr lang="ru-RU" smtClean="0"/>
              <a:pPr/>
              <a:t>23.04.2019</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BB6B205-C856-4B5D-8046-B30503B12A75}" type="slidenum">
              <a:rPr lang="ru-RU" smtClean="0"/>
              <a:pPr/>
              <a:t>‹#›</a:t>
            </a:fld>
            <a:endParaRPr lang="ru-RU"/>
          </a:p>
        </p:txBody>
      </p:sp>
    </p:spTree>
    <p:extLst>
      <p:ext uri="{BB962C8B-B14F-4D97-AF65-F5344CB8AC3E}">
        <p14:creationId xmlns:p14="http://schemas.microsoft.com/office/powerpoint/2010/main" val="19905668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BB6B205-C856-4B5D-8046-B30503B12A75}" type="slidenum">
              <a:rPr lang="ru-RU" smtClean="0"/>
              <a:pPr/>
              <a:t>17</a:t>
            </a:fld>
            <a:endParaRPr lang="ru-RU"/>
          </a:p>
        </p:txBody>
      </p:sp>
    </p:spTree>
    <p:extLst>
      <p:ext uri="{BB962C8B-B14F-4D97-AF65-F5344CB8AC3E}">
        <p14:creationId xmlns:p14="http://schemas.microsoft.com/office/powerpoint/2010/main" val="15143453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BB6B205-C856-4B5D-8046-B30503B12A75}" type="slidenum">
              <a:rPr lang="ru-RU" smtClean="0"/>
              <a:pPr/>
              <a:t>92</a:t>
            </a:fld>
            <a:endParaRPr lang="ru-RU"/>
          </a:p>
        </p:txBody>
      </p:sp>
    </p:spTree>
    <p:extLst>
      <p:ext uri="{BB962C8B-B14F-4D97-AF65-F5344CB8AC3E}">
        <p14:creationId xmlns:p14="http://schemas.microsoft.com/office/powerpoint/2010/main" val="35183803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7772400" cy="4571999"/>
          </a:xfrm>
        </p:spPr>
        <p:txBody>
          <a:bodyPr anchor="ctr">
            <a:noAutofit/>
          </a:bodyPr>
          <a:lstStyle>
            <a:lvl1pPr>
              <a:lnSpc>
                <a:spcPct val="100000"/>
              </a:lnSpc>
              <a:defRPr sz="8800" spc="-80" baseline="0">
                <a:solidFill>
                  <a:schemeClr val="tx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457200" y="4800600"/>
            <a:ext cx="6858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02C33060-A57A-462B-B179-DF55C8D2E0E3}" type="datetimeFigureOut">
              <a:rPr lang="ru-RU" smtClean="0"/>
              <a:pPr/>
              <a:t>23.04.2019</a:t>
            </a:fld>
            <a:endParaRPr lang="ru-RU"/>
          </a:p>
        </p:txBody>
      </p:sp>
      <p:sp>
        <p:nvSpPr>
          <p:cNvPr id="5" name="Footer Placeholder 4"/>
          <p:cNvSpPr>
            <a:spLocks noGrp="1"/>
          </p:cNvSpPr>
          <p:nvPr>
            <p:ph type="ftr" sz="quarter" idx="11"/>
          </p:nvPr>
        </p:nvSpPr>
        <p:spPr/>
        <p:txBody>
          <a:bodyPr/>
          <a:lstStyle/>
          <a:p>
            <a:endParaRPr lang="ru-RU"/>
          </a:p>
        </p:txBody>
      </p:sp>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0D61A3DF-A879-40A7-9C0C-1A6EDB0D7B09}"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02C33060-A57A-462B-B179-DF55C8D2E0E3}" type="datetimeFigureOut">
              <a:rPr lang="ru-RU" smtClean="0"/>
              <a:pPr/>
              <a:t>23.04.2019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D61A3DF-A879-40A7-9C0C-1A6EDB0D7B09}"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02C33060-A57A-462B-B179-DF55C8D2E0E3}" type="datetimeFigureOut">
              <a:rPr lang="ru-RU" smtClean="0"/>
              <a:pPr/>
              <a:t>23.04.2019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D61A3DF-A879-40A7-9C0C-1A6EDB0D7B09}"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02C33060-A57A-462B-B179-DF55C8D2E0E3}" type="datetimeFigureOut">
              <a:rPr lang="ru-RU" smtClean="0"/>
              <a:pPr/>
              <a:t>23.04.2019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D61A3DF-A879-40A7-9C0C-1A6EDB0D7B09}"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ru-RU" smtClean="0"/>
              <a:t>Образец заголовка</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7" name="Date Placeholder 6"/>
          <p:cNvSpPr>
            <a:spLocks noGrp="1"/>
          </p:cNvSpPr>
          <p:nvPr>
            <p:ph type="dt" sz="half" idx="10"/>
          </p:nvPr>
        </p:nvSpPr>
        <p:spPr/>
        <p:txBody>
          <a:bodyPr/>
          <a:lstStyle/>
          <a:p>
            <a:fld id="{02C33060-A57A-462B-B179-DF55C8D2E0E3}" type="datetimeFigureOut">
              <a:rPr lang="ru-RU" smtClean="0"/>
              <a:pPr/>
              <a:t>23.04.2019</a:t>
            </a:fld>
            <a:endParaRPr lang="ru-RU"/>
          </a:p>
        </p:txBody>
      </p:sp>
      <p:sp>
        <p:nvSpPr>
          <p:cNvPr id="8" name="Slide Number Placeholder 7"/>
          <p:cNvSpPr>
            <a:spLocks noGrp="1"/>
          </p:cNvSpPr>
          <p:nvPr>
            <p:ph type="sldNum" sz="quarter" idx="11"/>
          </p:nvPr>
        </p:nvSpPr>
        <p:spPr/>
        <p:txBody>
          <a:bodyPr/>
          <a:lstStyle/>
          <a:p>
            <a:fld id="{0D61A3DF-A879-40A7-9C0C-1A6EDB0D7B09}" type="slidenum">
              <a:rPr lang="ru-RU" smtClean="0"/>
              <a:pPr/>
              <a:t>‹#›</a:t>
            </a:fld>
            <a:endParaRPr lang="ru-RU"/>
          </a:p>
        </p:txBody>
      </p:sp>
      <p:sp>
        <p:nvSpPr>
          <p:cNvPr id="9" name="Footer Placeholder 8"/>
          <p:cNvSpPr>
            <a:spLocks noGrp="1"/>
          </p:cNvSpPr>
          <p:nvPr>
            <p:ph type="ftr" sz="quarter" idx="12"/>
          </p:nvPr>
        </p:nvSpPr>
        <p:spPr/>
        <p:txBody>
          <a:bodyPr/>
          <a:lstStyle/>
          <a:p>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sz="half" idx="1"/>
          </p:nvPr>
        </p:nvSpPr>
        <p:spPr>
          <a:xfrm>
            <a:off x="163068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09016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02C33060-A57A-462B-B179-DF55C8D2E0E3}" type="datetimeFigureOut">
              <a:rPr lang="ru-RU" smtClean="0"/>
              <a:pPr/>
              <a:t>23.04.2019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0D61A3DF-A879-40A7-9C0C-1A6EDB0D7B09}"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ru-RU" smtClean="0"/>
              <a:t>Образец текста</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02C33060-A57A-462B-B179-DF55C8D2E0E3}" type="datetimeFigureOut">
              <a:rPr lang="ru-RU" smtClean="0"/>
              <a:pPr/>
              <a:t>23.04.2019</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0D61A3DF-A879-40A7-9C0C-1A6EDB0D7B09}"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02C33060-A57A-462B-B179-DF55C8D2E0E3}" type="datetimeFigureOut">
              <a:rPr lang="ru-RU" smtClean="0"/>
              <a:pPr/>
              <a:t>23.04.2019</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0D61A3DF-A879-40A7-9C0C-1A6EDB0D7B09}"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C33060-A57A-462B-B179-DF55C8D2E0E3}" type="datetimeFigureOut">
              <a:rPr lang="ru-RU" smtClean="0"/>
              <a:pPr/>
              <a:t>23.04.2019</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0D61A3DF-A879-40A7-9C0C-1A6EDB0D7B09}"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02C33060-A57A-462B-B179-DF55C8D2E0E3}" type="datetimeFigureOut">
              <a:rPr lang="ru-RU" smtClean="0"/>
              <a:pPr/>
              <a:t>23.04.2019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0D61A3DF-A879-40A7-9C0C-1A6EDB0D7B09}" type="slidenum">
              <a:rPr lang="ru-RU" smtClean="0"/>
              <a:pPr/>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02C33060-A57A-462B-B179-DF55C8D2E0E3}" type="datetimeFigureOut">
              <a:rPr lang="ru-RU" smtClean="0"/>
              <a:pPr/>
              <a:t>23.04.2019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0D61A3DF-A879-40A7-9C0C-1A6EDB0D7B09}" type="slidenum">
              <a:rPr lang="ru-RU" smtClean="0"/>
              <a:pPr/>
              <a:t>‹#›</a:t>
            </a:fld>
            <a:endParaRPr lang="ru-RU"/>
          </a:p>
        </p:txBody>
      </p:sp>
      <p:sp>
        <p:nvSpPr>
          <p:cNvPr id="8" name="Title 7"/>
          <p:cNvSpPr>
            <a:spLocks noGrp="1"/>
          </p:cNvSpPr>
          <p:nvPr>
            <p:ph type="title"/>
          </p:nvPr>
        </p:nvSpPr>
        <p:spPr>
          <a:xfrm>
            <a:off x="457200" y="4953000"/>
            <a:ext cx="8153400" cy="762000"/>
          </a:xfrm>
        </p:spPr>
        <p:txBody>
          <a:bodyPr anchor="t">
            <a:normAutofit/>
          </a:bodyPr>
          <a:lstStyle>
            <a:lvl1pPr>
              <a:defRPr sz="3200"/>
            </a:lvl1pPr>
          </a:lstStyle>
          <a:p>
            <a:r>
              <a:rPr lang="ru-RU" smtClean="0"/>
              <a:t>Образец заголовка</a:t>
            </a: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02C33060-A57A-462B-B179-DF55C8D2E0E3}" type="datetimeFigureOut">
              <a:rPr lang="ru-RU" smtClean="0"/>
              <a:pPr/>
              <a:t>23.04.2019</a:t>
            </a:fld>
            <a:endParaRPr lang="ru-RU"/>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ru-RU"/>
          </a:p>
        </p:txBody>
      </p:sp>
      <p:sp>
        <p:nvSpPr>
          <p:cNvPr id="6" name="Slide Number Placeholder 5"/>
          <p:cNvSpPr>
            <a:spLocks noGrp="1"/>
          </p:cNvSpPr>
          <p:nvPr>
            <p:ph type="sldNum" sz="quarter" idx="4"/>
          </p:nvPr>
        </p:nvSpPr>
        <p:spPr>
          <a:xfrm rot="16200000">
            <a:off x="8227377" y="5885497"/>
            <a:ext cx="1315721" cy="365125"/>
          </a:xfrm>
          <a:prstGeom prst="rect">
            <a:avLst/>
          </a:prstGeom>
        </p:spPr>
        <p:txBody>
          <a:bodyPr vert="horz" lIns="91440" tIns="45720" rIns="91440" bIns="45720" rtlCol="0" anchor="ctr"/>
          <a:lstStyle>
            <a:lvl1pPr algn="l">
              <a:defRPr sz="2400" b="1">
                <a:solidFill>
                  <a:schemeClr val="tx2"/>
                </a:solidFill>
              </a:defRPr>
            </a:lvl1pPr>
          </a:lstStyle>
          <a:p>
            <a:fld id="{0D61A3DF-A879-40A7-9C0C-1A6EDB0D7B09}" type="slidenum">
              <a:rPr lang="ru-RU" smtClean="0"/>
              <a:pPr/>
              <a:t>‹#›</a:t>
            </a:fld>
            <a:endParaRPr lang="ru-RU"/>
          </a:p>
        </p:txBody>
      </p:sp>
      <p:sp>
        <p:nvSpPr>
          <p:cNvPr id="7" name="Rectangle 6"/>
          <p:cNvSpPr/>
          <p:nvPr/>
        </p:nvSpPr>
        <p:spPr>
          <a:xfrm>
            <a:off x="9001124" y="0"/>
            <a:ext cx="142876"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001124" y="1371600"/>
            <a:ext cx="142876"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4525" r:id="rId1"/>
    <p:sldLayoutId id="2147484526" r:id="rId2"/>
    <p:sldLayoutId id="2147484527" r:id="rId3"/>
    <p:sldLayoutId id="2147484528" r:id="rId4"/>
    <p:sldLayoutId id="2147484529" r:id="rId5"/>
    <p:sldLayoutId id="2147484530" r:id="rId6"/>
    <p:sldLayoutId id="2147484531" r:id="rId7"/>
    <p:sldLayoutId id="2147484532" r:id="rId8"/>
    <p:sldLayoutId id="2147484533" r:id="rId9"/>
    <p:sldLayoutId id="2147484534" r:id="rId10"/>
    <p:sldLayoutId id="2147484535" r:id="rId11"/>
  </p:sldLayoutIdLst>
  <p:txStyles>
    <p:titleStyle>
      <a:lvl1pPr algn="l" defTabSz="914400" rtl="0" eaLnBrk="1" latinLnBrk="0" hangingPunct="1">
        <a:spcBef>
          <a:spcPct val="0"/>
        </a:spcBef>
        <a:buNone/>
        <a:defRPr sz="3600" kern="1200" cap="all" spc="-60" baseline="0">
          <a:solidFill>
            <a:schemeClr val="tx2"/>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microsoft.com/office/2007/relationships/hdphoto" Target="../media/hdphoto28.wdp"/><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hyperlink" Target="http://www.5-ka.ru/" TargetMode="External"/><Relationship Id="rId7" Type="http://schemas.openxmlformats.org/officeDocument/2006/relationships/hyperlink" Target="http://www.bookland.ru/" TargetMode="External"/><Relationship Id="rId2" Type="http://schemas.openxmlformats.org/officeDocument/2006/relationships/hyperlink" Target="http://www.urss.ru/" TargetMode="External"/><Relationship Id="rId1" Type="http://schemas.openxmlformats.org/officeDocument/2006/relationships/slideLayout" Target="../slideLayouts/slideLayout2.xml"/><Relationship Id="rId6" Type="http://schemas.openxmlformats.org/officeDocument/2006/relationships/hyperlink" Target="http://www.obi.img.ras.ru/" TargetMode="External"/><Relationship Id="rId5" Type="http://schemas.openxmlformats.org/officeDocument/2006/relationships/hyperlink" Target="http://www.molbiol.edu.ru/" TargetMode="External"/><Relationship Id="rId4" Type="http://schemas.openxmlformats.org/officeDocument/2006/relationships/hyperlink" Target="http://www.cultinfo.ru/"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microsoft.com/office/2007/relationships/hdphoto" Target="../media/hdphoto12.wdp"/><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microsoft.com/office/2007/relationships/hdphoto" Target="../media/hdphoto13.wdp"/><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microsoft.com/office/2007/relationships/hdphoto" Target="../media/hdphoto14.wdp"/><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microsoft.com/office/2007/relationships/hdphoto" Target="../media/hdphoto15.wdp"/><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microsoft.com/office/2007/relationships/hdphoto" Target="../media/hdphoto16.wdp"/><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microsoft.com/office/2007/relationships/hdphoto" Target="../media/hdphoto17.wdp"/><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microsoft.com/office/2007/relationships/hdphoto" Target="../media/hdphoto18.wdp"/><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microsoft.com/office/2007/relationships/hdphoto" Target="../media/hdphoto19.wdp"/><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microsoft.com/office/2007/relationships/hdphoto" Target="../media/hdphoto20.wdp"/><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microsoft.com/office/2007/relationships/hdphoto" Target="../media/hdphoto21.wdp"/><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microsoft.com/office/2007/relationships/hdphoto" Target="../media/hdphoto22.wdp"/><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microsoft.com/office/2007/relationships/hdphoto" Target="../media/hdphoto23.wdp"/><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microsoft.com/office/2007/relationships/hdphoto" Target="../media/hdphoto24.wdp"/><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microsoft.com/office/2007/relationships/hdphoto" Target="../media/hdphoto25.wdp"/><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microsoft.com/office/2007/relationships/hdphoto" Target="../media/hdphoto26.wdp"/><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 Id="rId4" Type="http://schemas.microsoft.com/office/2007/relationships/hdphoto" Target="../media/hdphoto27.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11560" y="620688"/>
            <a:ext cx="8064896" cy="5328592"/>
          </a:xfrm>
        </p:spPr>
        <p:txBody>
          <a:bodyPr>
            <a:noAutofit/>
          </a:bodyPr>
          <a:lstStyle/>
          <a:p>
            <a:pPr algn="ctr"/>
            <a:r>
              <a:rPr lang="en-US" sz="3600" dirty="0"/>
              <a:t>TOSHKENT VILOYATI CHIRCHIQ DAVLAT PEDAGOGIKA INSITUTI ANIQ VA TABIIY FANLAR FAKULTETI  BIOLOGIYA  O`QITISH METODIKASI 17/1 GURUH </a:t>
            </a:r>
            <a:r>
              <a:rPr lang="en-US" sz="3600" dirty="0" smtClean="0"/>
              <a:t>TALABASI</a:t>
            </a:r>
            <a:br>
              <a:rPr lang="en-US" sz="3600" dirty="0" smtClean="0"/>
            </a:br>
            <a:r>
              <a:rPr lang="en-US" sz="3600" dirty="0" smtClean="0"/>
              <a:t> TO’LQINOVA XADICHANING </a:t>
            </a:r>
            <a:r>
              <a:rPr lang="en-US" sz="3600" dirty="0"/>
              <a:t>BIOKIMYO FANIDAN MUSTAQIL ISHI</a:t>
            </a:r>
            <a:endParaRPr lang="ru-RU" sz="3600" dirty="0"/>
          </a:p>
        </p:txBody>
      </p:sp>
    </p:spTree>
    <p:extLst>
      <p:ext uri="{BB962C8B-B14F-4D97-AF65-F5344CB8AC3E}">
        <p14:creationId xmlns:p14="http://schemas.microsoft.com/office/powerpoint/2010/main" val="10584618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496" y="214290"/>
            <a:ext cx="8928992" cy="714356"/>
          </a:xfrm>
        </p:spPr>
        <p:txBody>
          <a:bodyPr/>
          <a:lstStyle/>
          <a:p>
            <a:pPr algn="ctr"/>
            <a:r>
              <a:rPr lang="en-US" dirty="0" err="1" smtClean="0">
                <a:solidFill>
                  <a:schemeClr val="tx2">
                    <a:lumMod val="50000"/>
                  </a:schemeClr>
                </a:solidFill>
              </a:rPr>
              <a:t>Gormonlar</a:t>
            </a:r>
            <a:r>
              <a:rPr lang="en-US" dirty="0" smtClean="0">
                <a:solidFill>
                  <a:schemeClr val="tx2">
                    <a:lumMod val="50000"/>
                  </a:schemeClr>
                </a:solidFill>
              </a:rPr>
              <a:t>: </a:t>
            </a:r>
            <a:r>
              <a:rPr lang="en-US" dirty="0" err="1" smtClean="0">
                <a:solidFill>
                  <a:schemeClr val="tx2">
                    <a:lumMod val="50000"/>
                  </a:schemeClr>
                </a:solidFill>
              </a:rPr>
              <a:t>umumiy</a:t>
            </a:r>
            <a:r>
              <a:rPr lang="en-US" dirty="0" smtClean="0">
                <a:solidFill>
                  <a:schemeClr val="tx2">
                    <a:lumMod val="50000"/>
                  </a:schemeClr>
                </a:solidFill>
              </a:rPr>
              <a:t> </a:t>
            </a:r>
            <a:r>
              <a:rPr lang="en-US" dirty="0" err="1" smtClean="0">
                <a:solidFill>
                  <a:schemeClr val="tx2">
                    <a:lumMod val="50000"/>
                  </a:schemeClr>
                </a:solidFill>
              </a:rPr>
              <a:t>ko`rinishi</a:t>
            </a:r>
            <a:endParaRPr lang="ru-RU" dirty="0">
              <a:solidFill>
                <a:schemeClr val="tx2">
                  <a:lumMod val="50000"/>
                </a:schemeClr>
              </a:solidFill>
            </a:endParaRPr>
          </a:p>
        </p:txBody>
      </p:sp>
      <p:sp>
        <p:nvSpPr>
          <p:cNvPr id="3" name="Объект 2"/>
          <p:cNvSpPr>
            <a:spLocks noGrp="1"/>
          </p:cNvSpPr>
          <p:nvPr>
            <p:ph idx="1"/>
          </p:nvPr>
        </p:nvSpPr>
        <p:spPr/>
        <p:txBody>
          <a:bodyPr/>
          <a:lstStyle/>
          <a:p>
            <a:endParaRPr lang="ru-RU"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282" y="1071546"/>
            <a:ext cx="8643998" cy="5636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22008936"/>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188640"/>
            <a:ext cx="8786842" cy="1548090"/>
          </a:xfrm>
        </p:spPr>
        <p:txBody>
          <a:bodyPr>
            <a:noAutofit/>
          </a:bodyPr>
          <a:lstStyle/>
          <a:p>
            <a:pPr algn="ctr"/>
            <a:r>
              <a:rPr lang="en-US" sz="2400" b="1" dirty="0" err="1">
                <a:solidFill>
                  <a:schemeClr val="tx2">
                    <a:lumMod val="50000"/>
                  </a:schemeClr>
                </a:solidFill>
              </a:rPr>
              <a:t>Prostoglandinlar</a:t>
            </a:r>
            <a:r>
              <a:rPr lang="en-US" sz="2400" b="1" dirty="0">
                <a:solidFill>
                  <a:schemeClr val="tx2">
                    <a:lumMod val="50000"/>
                  </a:schemeClr>
                </a:solidFill>
              </a:rPr>
              <a:t> </a:t>
            </a:r>
            <a:r>
              <a:rPr lang="en-US" sz="2400" b="1" dirty="0" err="1">
                <a:solidFill>
                  <a:schemeClr val="tx2">
                    <a:lumMod val="50000"/>
                  </a:schemeClr>
                </a:solidFill>
              </a:rPr>
              <a:t>va</a:t>
            </a:r>
            <a:r>
              <a:rPr lang="en-US" sz="2400" b="1" dirty="0">
                <a:solidFill>
                  <a:schemeClr val="tx2">
                    <a:lumMod val="50000"/>
                  </a:schemeClr>
                </a:solidFill>
              </a:rPr>
              <a:t> </a:t>
            </a:r>
            <a:r>
              <a:rPr lang="en-US" sz="2400" b="1" dirty="0" err="1">
                <a:solidFill>
                  <a:schemeClr val="tx2">
                    <a:lumMod val="50000"/>
                  </a:schemeClr>
                </a:solidFill>
              </a:rPr>
              <a:t>leykotreinlarning</a:t>
            </a:r>
            <a:r>
              <a:rPr lang="en-US" sz="2400" b="1" dirty="0">
                <a:solidFill>
                  <a:schemeClr val="tx2">
                    <a:lumMod val="50000"/>
                  </a:schemeClr>
                </a:solidFill>
              </a:rPr>
              <a:t> </a:t>
            </a:r>
            <a:r>
              <a:rPr lang="en-US" sz="2400" b="1" dirty="0" err="1">
                <a:solidFill>
                  <a:schemeClr val="tx2">
                    <a:lumMod val="50000"/>
                  </a:schemeClr>
                </a:solidFill>
              </a:rPr>
              <a:t>hosil</a:t>
            </a:r>
            <a:r>
              <a:rPr lang="en-US" sz="2400" b="1" dirty="0">
                <a:solidFill>
                  <a:schemeClr val="tx2">
                    <a:lumMod val="50000"/>
                  </a:schemeClr>
                </a:solidFill>
              </a:rPr>
              <a:t> </a:t>
            </a:r>
            <a:r>
              <a:rPr lang="en-US" sz="2400" b="1" dirty="0" err="1">
                <a:solidFill>
                  <a:schemeClr val="tx2">
                    <a:lumMod val="50000"/>
                  </a:schemeClr>
                </a:solidFill>
              </a:rPr>
              <a:t>bo’lish</a:t>
            </a:r>
            <a:r>
              <a:rPr lang="en-US" sz="2400" b="1" dirty="0">
                <a:solidFill>
                  <a:schemeClr val="tx2">
                    <a:lumMod val="50000"/>
                  </a:schemeClr>
                </a:solidFill>
              </a:rPr>
              <a:t> </a:t>
            </a:r>
            <a:r>
              <a:rPr lang="en-US" sz="2400" b="1" dirty="0" err="1">
                <a:solidFill>
                  <a:schemeClr val="tx2">
                    <a:lumMod val="50000"/>
                  </a:schemeClr>
                </a:solidFill>
              </a:rPr>
              <a:t>sxemasi</a:t>
            </a:r>
            <a:r>
              <a:rPr lang="ru-RU" sz="2400" dirty="0">
                <a:solidFill>
                  <a:schemeClr val="tx2">
                    <a:lumMod val="50000"/>
                  </a:schemeClr>
                </a:solidFill>
              </a:rPr>
              <a:t/>
            </a:r>
            <a:br>
              <a:rPr lang="ru-RU" sz="2400" dirty="0">
                <a:solidFill>
                  <a:schemeClr val="tx2">
                    <a:lumMod val="50000"/>
                  </a:schemeClr>
                </a:solidFill>
              </a:rPr>
            </a:br>
            <a:r>
              <a:rPr lang="en-US" sz="2400" dirty="0">
                <a:solidFill>
                  <a:schemeClr val="tx2">
                    <a:lumMod val="50000"/>
                  </a:schemeClr>
                </a:solidFill>
              </a:rPr>
              <a:t> </a:t>
            </a:r>
            <a:r>
              <a:rPr lang="ru-RU" sz="2400" dirty="0">
                <a:solidFill>
                  <a:schemeClr val="tx2">
                    <a:lumMod val="50000"/>
                  </a:schemeClr>
                </a:solidFill>
              </a:rPr>
              <a:t/>
            </a:r>
            <a:br>
              <a:rPr lang="ru-RU" sz="2400" dirty="0">
                <a:solidFill>
                  <a:schemeClr val="tx2">
                    <a:lumMod val="50000"/>
                  </a:schemeClr>
                </a:solidFill>
              </a:rPr>
            </a:br>
            <a:endParaRPr lang="ru-RU" sz="2400" dirty="0">
              <a:solidFill>
                <a:schemeClr val="tx2">
                  <a:lumMod val="50000"/>
                </a:schemeClr>
              </a:solidFill>
            </a:endParaRPr>
          </a:p>
        </p:txBody>
      </p:sp>
      <p:pic>
        <p:nvPicPr>
          <p:cNvPr id="4" name="Объект 3"/>
          <p:cNvPicPr>
            <a:picLocks noGrp="1"/>
          </p:cNvPicPr>
          <p:nvPr>
            <p:ph idx="1"/>
          </p:nvPr>
        </p:nvPicPr>
        <p:blipFill>
          <a:blip r:embed="rId2">
            <a:lum bright="-10000" contrast="10000"/>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500034" y="1071546"/>
            <a:ext cx="8064896" cy="5616624"/>
          </a:xfrm>
          <a:prstGeom prst="rect">
            <a:avLst/>
          </a:prstGeom>
          <a:noFill/>
          <a:ln>
            <a:noFill/>
          </a:ln>
        </p:spPr>
      </p:pic>
    </p:spTree>
    <p:extLst>
      <p:ext uri="{BB962C8B-B14F-4D97-AF65-F5344CB8AC3E}">
        <p14:creationId xmlns:p14="http://schemas.microsoft.com/office/powerpoint/2010/main" val="3061019269"/>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95536" y="476672"/>
            <a:ext cx="8568952" cy="6264696"/>
          </a:xfrm>
        </p:spPr>
        <p:txBody>
          <a:bodyPr>
            <a:normAutofit/>
          </a:bodyPr>
          <a:lstStyle/>
          <a:p>
            <a:pPr marL="274320" lvl="1" indent="0">
              <a:buNone/>
            </a:pPr>
            <a:r>
              <a:rPr lang="en-US" sz="2800" b="1" dirty="0" smtClean="0"/>
              <a:t>	</a:t>
            </a:r>
            <a:r>
              <a:rPr lang="en-US" sz="2800" b="1" dirty="0" err="1" smtClean="0"/>
              <a:t>Shunday</a:t>
            </a:r>
            <a:r>
              <a:rPr lang="en-US" sz="2800" b="1" dirty="0" smtClean="0"/>
              <a:t> </a:t>
            </a:r>
            <a:r>
              <a:rPr lang="en-US" sz="2800" b="1" dirty="0" err="1"/>
              <a:t>qilib</a:t>
            </a:r>
            <a:r>
              <a:rPr lang="en-US" sz="2800" b="1" dirty="0"/>
              <a:t>, </a:t>
            </a:r>
            <a:r>
              <a:rPr lang="en-US" sz="2800" b="1" dirty="0" err="1"/>
              <a:t>to’qimalarda</a:t>
            </a:r>
            <a:r>
              <a:rPr lang="en-US" sz="2800" b="1" dirty="0"/>
              <a:t> k</a:t>
            </a:r>
            <a:r>
              <a:rPr lang="ru-RU" sz="2800" b="1" dirty="0"/>
              <a:t>е</a:t>
            </a:r>
            <a:r>
              <a:rPr lang="en-US" sz="2800" b="1" dirty="0" err="1"/>
              <a:t>ng</a:t>
            </a:r>
            <a:r>
              <a:rPr lang="en-US" sz="2800" b="1" dirty="0"/>
              <a:t> </a:t>
            </a:r>
            <a:r>
              <a:rPr lang="en-US" sz="2800" b="1" dirty="0" err="1"/>
              <a:t>tarqalgan</a:t>
            </a:r>
            <a:r>
              <a:rPr lang="en-US" sz="2800" b="1" dirty="0"/>
              <a:t>, </a:t>
            </a:r>
            <a:r>
              <a:rPr lang="en-US" sz="2800" b="1" dirty="0" err="1"/>
              <a:t>yuqori</a:t>
            </a:r>
            <a:r>
              <a:rPr lang="en-US" sz="2800" b="1" dirty="0"/>
              <a:t> </a:t>
            </a:r>
            <a:r>
              <a:rPr lang="en-US" sz="2800" b="1" dirty="0" err="1"/>
              <a:t>va</a:t>
            </a:r>
            <a:r>
              <a:rPr lang="en-US" sz="2800" b="1" dirty="0"/>
              <a:t> </a:t>
            </a:r>
            <a:r>
              <a:rPr lang="en-US" sz="2800" b="1" dirty="0" err="1"/>
              <a:t>turli</a:t>
            </a:r>
            <a:r>
              <a:rPr lang="en-US" sz="2800" b="1" dirty="0"/>
              <a:t> </a:t>
            </a:r>
            <a:r>
              <a:rPr lang="en-US" sz="2800" b="1" dirty="0" err="1"/>
              <a:t>xil</a:t>
            </a:r>
            <a:r>
              <a:rPr lang="en-US" sz="2800" b="1" dirty="0"/>
              <a:t> </a:t>
            </a:r>
            <a:r>
              <a:rPr lang="en-US" sz="2800" b="1" dirty="0" err="1"/>
              <a:t>biologik</a:t>
            </a:r>
            <a:r>
              <a:rPr lang="en-US" sz="2800" b="1" dirty="0"/>
              <a:t> </a:t>
            </a:r>
            <a:r>
              <a:rPr lang="en-US" sz="2800" b="1" dirty="0" err="1"/>
              <a:t>aktivlikka</a:t>
            </a:r>
            <a:r>
              <a:rPr lang="en-US" sz="2800" b="1" dirty="0"/>
              <a:t> </a:t>
            </a:r>
            <a:r>
              <a:rPr lang="en-US" sz="2800" b="1" dirty="0" err="1"/>
              <a:t>ega</a:t>
            </a:r>
            <a:r>
              <a:rPr lang="en-US" sz="2800" b="1" dirty="0"/>
              <a:t> </a:t>
            </a:r>
            <a:r>
              <a:rPr lang="en-US" sz="2800" b="1" dirty="0" err="1"/>
              <a:t>bo’lgan</a:t>
            </a:r>
            <a:r>
              <a:rPr lang="en-US" sz="2800" b="1" dirty="0"/>
              <a:t> </a:t>
            </a:r>
            <a:r>
              <a:rPr lang="en-US" sz="2800" b="1" dirty="0" err="1"/>
              <a:t>prostoglandinlar</a:t>
            </a:r>
            <a:r>
              <a:rPr lang="en-US" sz="2800" b="1" dirty="0"/>
              <a:t> </a:t>
            </a:r>
            <a:r>
              <a:rPr lang="en-US" sz="2800" b="1" dirty="0" err="1"/>
              <a:t>va</a:t>
            </a:r>
            <a:r>
              <a:rPr lang="en-US" sz="2800" b="1" dirty="0"/>
              <a:t> l</a:t>
            </a:r>
            <a:r>
              <a:rPr lang="ru-RU" sz="2800" b="1" dirty="0"/>
              <a:t>е</a:t>
            </a:r>
            <a:r>
              <a:rPr lang="en-US" sz="2800" b="1" dirty="0" err="1"/>
              <a:t>ykotri</a:t>
            </a:r>
            <a:r>
              <a:rPr lang="ru-RU" sz="2800" b="1" dirty="0"/>
              <a:t>е</a:t>
            </a:r>
            <a:r>
              <a:rPr lang="en-US" sz="2800" b="1" dirty="0"/>
              <a:t>n </a:t>
            </a:r>
            <a:r>
              <a:rPr lang="en-US" sz="2800" b="1" dirty="0" err="1"/>
              <a:t>tibbiyot</a:t>
            </a:r>
            <a:r>
              <a:rPr lang="en-US" sz="2800" b="1" dirty="0"/>
              <a:t> </a:t>
            </a:r>
            <a:r>
              <a:rPr lang="en-US" sz="2800" b="1" dirty="0" err="1"/>
              <a:t>amaliyotida</a:t>
            </a:r>
            <a:r>
              <a:rPr lang="en-US" sz="2800" b="1" dirty="0"/>
              <a:t> </a:t>
            </a:r>
            <a:r>
              <a:rPr lang="en-US" sz="2800" b="1" dirty="0" err="1"/>
              <a:t>dori</a:t>
            </a:r>
            <a:r>
              <a:rPr lang="en-US" sz="2800" b="1" dirty="0"/>
              <a:t> </a:t>
            </a:r>
            <a:r>
              <a:rPr lang="en-US" sz="2800" b="1" dirty="0" err="1"/>
              <a:t>pr</a:t>
            </a:r>
            <a:r>
              <a:rPr lang="ru-RU" sz="2800" b="1" dirty="0"/>
              <a:t>е</a:t>
            </a:r>
            <a:r>
              <a:rPr lang="en-US" sz="2800" b="1" dirty="0" err="1"/>
              <a:t>paratlari</a:t>
            </a:r>
            <a:r>
              <a:rPr lang="en-US" sz="2800" b="1" dirty="0"/>
              <a:t> </a:t>
            </a:r>
            <a:r>
              <a:rPr lang="en-US" sz="2800" b="1" dirty="0" err="1"/>
              <a:t>sifatida</a:t>
            </a:r>
            <a:r>
              <a:rPr lang="en-US" sz="2800" b="1" dirty="0"/>
              <a:t> </a:t>
            </a:r>
            <a:r>
              <a:rPr lang="en-US" sz="2800" b="1" dirty="0" err="1"/>
              <a:t>qo’llanilmoqda</a:t>
            </a:r>
            <a:r>
              <a:rPr lang="en-US" sz="2800" b="1" dirty="0" smtClean="0"/>
              <a:t>.</a:t>
            </a:r>
          </a:p>
          <a:p>
            <a:pPr marL="274320" lvl="1" indent="0">
              <a:buNone/>
            </a:pPr>
            <a:r>
              <a:rPr lang="en-US" sz="2800" b="1" dirty="0" smtClean="0"/>
              <a:t>	</a:t>
            </a:r>
            <a:r>
              <a:rPr lang="en-US" sz="2800" b="1" dirty="0" err="1" smtClean="0"/>
              <a:t>Prostaglandinlar</a:t>
            </a:r>
            <a:r>
              <a:rPr lang="en-US" sz="2800" b="1" dirty="0" smtClean="0"/>
              <a:t> </a:t>
            </a:r>
            <a:r>
              <a:rPr lang="en-US" sz="2800" b="1" dirty="0" err="1"/>
              <a:t>turli</a:t>
            </a:r>
            <a:r>
              <a:rPr lang="en-US" sz="2800" b="1" dirty="0"/>
              <a:t> </a:t>
            </a:r>
            <a:r>
              <a:rPr lang="en-US" sz="2800" b="1" dirty="0" err="1"/>
              <a:t>hil</a:t>
            </a:r>
            <a:r>
              <a:rPr lang="en-US" sz="2800" b="1" dirty="0"/>
              <a:t> </a:t>
            </a:r>
            <a:r>
              <a:rPr lang="en-US" sz="2800" b="1" dirty="0" err="1"/>
              <a:t>fiziologik</a:t>
            </a:r>
            <a:r>
              <a:rPr lang="en-US" sz="2800" b="1" dirty="0"/>
              <a:t> </a:t>
            </a:r>
            <a:r>
              <a:rPr lang="en-US" sz="2800" b="1" dirty="0" err="1"/>
              <a:t>ta’sir</a:t>
            </a:r>
            <a:r>
              <a:rPr lang="en-US" sz="2800" b="1" dirty="0"/>
              <a:t> </a:t>
            </a:r>
            <a:r>
              <a:rPr lang="en-US" sz="2800" b="1" dirty="0" err="1"/>
              <a:t>ko’rsatadi</a:t>
            </a:r>
            <a:r>
              <a:rPr lang="en-US" sz="2800" b="1" dirty="0"/>
              <a:t>  </a:t>
            </a:r>
            <a:r>
              <a:rPr lang="en-US" sz="2800" b="1" dirty="0" err="1"/>
              <a:t>va</a:t>
            </a:r>
            <a:r>
              <a:rPr lang="en-US" sz="2800" b="1" dirty="0"/>
              <a:t> </a:t>
            </a:r>
            <a:r>
              <a:rPr lang="en-US" sz="2800" b="1" dirty="0" err="1"/>
              <a:t>ulardan</a:t>
            </a:r>
            <a:r>
              <a:rPr lang="en-US" sz="2800" b="1" dirty="0"/>
              <a:t> </a:t>
            </a:r>
            <a:r>
              <a:rPr lang="en-US" sz="2800" b="1" dirty="0" err="1"/>
              <a:t>ba’zi</a:t>
            </a:r>
            <a:r>
              <a:rPr lang="en-US" sz="2800" b="1" dirty="0"/>
              <a:t> </a:t>
            </a:r>
            <a:r>
              <a:rPr lang="en-US" sz="2800" b="1" dirty="0" err="1"/>
              <a:t>birlari</a:t>
            </a:r>
            <a:r>
              <a:rPr lang="en-US" sz="2800" b="1" dirty="0"/>
              <a:t> t</a:t>
            </a:r>
            <a:r>
              <a:rPr lang="ru-RU" sz="2800" b="1" dirty="0"/>
              <a:t>е</a:t>
            </a:r>
            <a:r>
              <a:rPr lang="en-US" sz="2800" b="1" dirty="0"/>
              <a:t>rap</a:t>
            </a:r>
            <a:r>
              <a:rPr lang="ru-RU" sz="2800" b="1" dirty="0"/>
              <a:t>е</a:t>
            </a:r>
            <a:r>
              <a:rPr lang="en-US" sz="2800" b="1" dirty="0" err="1"/>
              <a:t>vtik</a:t>
            </a:r>
            <a:r>
              <a:rPr lang="en-US" sz="2800" b="1" dirty="0"/>
              <a:t> </a:t>
            </a:r>
            <a:r>
              <a:rPr lang="en-US" sz="2800" b="1" dirty="0" err="1"/>
              <a:t>vosita</a:t>
            </a:r>
            <a:r>
              <a:rPr lang="en-US" sz="2800" b="1" dirty="0"/>
              <a:t> </a:t>
            </a:r>
            <a:r>
              <a:rPr lang="en-US" sz="2800" b="1" dirty="0" err="1"/>
              <a:t>sifatida</a:t>
            </a:r>
            <a:r>
              <a:rPr lang="en-US" sz="2800" b="1" dirty="0"/>
              <a:t> </a:t>
            </a:r>
            <a:r>
              <a:rPr lang="en-US" sz="2800" b="1" dirty="0" err="1"/>
              <a:t>qo’llaniladi</a:t>
            </a:r>
            <a:r>
              <a:rPr lang="en-US" sz="2800" b="1" dirty="0"/>
              <a:t>. </a:t>
            </a:r>
            <a:r>
              <a:rPr lang="en-US" sz="2800" b="1" dirty="0" err="1"/>
              <a:t>Qator</a:t>
            </a:r>
            <a:r>
              <a:rPr lang="en-US" sz="2800" b="1" dirty="0"/>
              <a:t> </a:t>
            </a:r>
            <a:r>
              <a:rPr lang="en-US" sz="2800" b="1" dirty="0" err="1"/>
              <a:t>prostaglandinlar</a:t>
            </a:r>
            <a:r>
              <a:rPr lang="en-US" sz="2800" b="1" dirty="0"/>
              <a:t> ad</a:t>
            </a:r>
            <a:r>
              <a:rPr lang="ru-RU" sz="2800" b="1" dirty="0"/>
              <a:t>е</a:t>
            </a:r>
            <a:r>
              <a:rPr lang="en-US" sz="2800" b="1" dirty="0" err="1"/>
              <a:t>nilatsiklaza</a:t>
            </a:r>
            <a:r>
              <a:rPr lang="en-US" sz="2800" b="1" dirty="0"/>
              <a:t> </a:t>
            </a:r>
            <a:r>
              <a:rPr lang="en-US" sz="2800" b="1" dirty="0" err="1"/>
              <a:t>ta’sirni</a:t>
            </a:r>
            <a:r>
              <a:rPr lang="en-US" sz="2800" b="1" dirty="0"/>
              <a:t> </a:t>
            </a:r>
            <a:r>
              <a:rPr lang="en-US" sz="2800" b="1" dirty="0" err="1"/>
              <a:t>kuchaytiradi</a:t>
            </a:r>
            <a:r>
              <a:rPr lang="en-US" sz="2800" b="1" dirty="0"/>
              <a:t> </a:t>
            </a:r>
            <a:r>
              <a:rPr lang="en-US" sz="2800" b="1" dirty="0" err="1"/>
              <a:t>va</a:t>
            </a:r>
            <a:r>
              <a:rPr lang="en-US" sz="2800" b="1" dirty="0"/>
              <a:t> </a:t>
            </a:r>
            <a:r>
              <a:rPr lang="en-US" sz="2800" b="1" dirty="0" err="1"/>
              <a:t>stimullaydi</a:t>
            </a:r>
            <a:r>
              <a:rPr lang="en-US" sz="2800" b="1" dirty="0" smtClean="0"/>
              <a:t>.</a:t>
            </a:r>
            <a:endParaRPr lang="ru-RU" sz="2800" b="1" dirty="0"/>
          </a:p>
          <a:p>
            <a:r>
              <a:rPr lang="en-US" sz="2800" dirty="0" smtClean="0"/>
              <a:t>	</a:t>
            </a:r>
            <a:r>
              <a:rPr lang="en-US" sz="2800" dirty="0" err="1" smtClean="0"/>
              <a:t>Prostaglandinlardan</a:t>
            </a:r>
            <a:r>
              <a:rPr lang="en-US" sz="2800" dirty="0" smtClean="0"/>
              <a:t> </a:t>
            </a:r>
            <a:r>
              <a:rPr lang="en-US" sz="2800" dirty="0" err="1"/>
              <a:t>hosil</a:t>
            </a:r>
            <a:r>
              <a:rPr lang="en-US" sz="2800" dirty="0"/>
              <a:t> </a:t>
            </a:r>
            <a:r>
              <a:rPr lang="en-US" sz="2800" dirty="0" err="1"/>
              <a:t>bo’lgan</a:t>
            </a:r>
            <a:r>
              <a:rPr lang="en-US" sz="2800" dirty="0"/>
              <a:t> </a:t>
            </a:r>
            <a:r>
              <a:rPr lang="en-US" sz="2800" dirty="0" smtClean="0"/>
              <a:t>          </a:t>
            </a:r>
            <a:r>
              <a:rPr lang="en-US" sz="2800" dirty="0" err="1" smtClean="0"/>
              <a:t>mahsulotlardan</a:t>
            </a:r>
            <a:r>
              <a:rPr lang="en-US" sz="2800" dirty="0" smtClean="0"/>
              <a:t> </a:t>
            </a:r>
            <a:r>
              <a:rPr lang="en-US" sz="2800" dirty="0" err="1"/>
              <a:t>tromboksanlar</a:t>
            </a:r>
            <a:r>
              <a:rPr lang="en-US" sz="2800" dirty="0"/>
              <a:t> </a:t>
            </a:r>
            <a:r>
              <a:rPr lang="en-US" sz="2800" dirty="0" err="1" smtClean="0"/>
              <a:t>trombositlarning</a:t>
            </a:r>
            <a:r>
              <a:rPr lang="en-US" sz="2800" dirty="0" smtClean="0"/>
              <a:t> </a:t>
            </a:r>
            <a:r>
              <a:rPr lang="en-US" sz="2800" dirty="0" err="1"/>
              <a:t>aktivligini</a:t>
            </a:r>
            <a:r>
              <a:rPr lang="en-US" sz="2800" dirty="0"/>
              <a:t> </a:t>
            </a:r>
            <a:r>
              <a:rPr lang="en-US" sz="2800" dirty="0" err="1"/>
              <a:t>boshqarib</a:t>
            </a:r>
            <a:r>
              <a:rPr lang="en-US" sz="2800" dirty="0"/>
              <a:t> </a:t>
            </a:r>
            <a:r>
              <a:rPr lang="en-US" sz="2800" dirty="0" err="1"/>
              <a:t>turadi</a:t>
            </a:r>
            <a:r>
              <a:rPr lang="en-US" sz="2800" dirty="0"/>
              <a:t>.</a:t>
            </a:r>
            <a:endParaRPr lang="ru-RU" sz="2800" dirty="0"/>
          </a:p>
        </p:txBody>
      </p:sp>
    </p:spTree>
    <p:extLst>
      <p:ext uri="{BB962C8B-B14F-4D97-AF65-F5344CB8AC3E}">
        <p14:creationId xmlns:p14="http://schemas.microsoft.com/office/powerpoint/2010/main" val="1396502043"/>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бъект 4"/>
          <p:cNvSpPr>
            <a:spLocks noGrp="1"/>
          </p:cNvSpPr>
          <p:nvPr>
            <p:ph idx="1"/>
          </p:nvPr>
        </p:nvSpPr>
        <p:spPr>
          <a:xfrm>
            <a:off x="467544" y="116632"/>
            <a:ext cx="8280920" cy="6408712"/>
          </a:xfrm>
        </p:spPr>
        <p:txBody>
          <a:bodyPr>
            <a:noAutofit/>
          </a:bodyPr>
          <a:lstStyle/>
          <a:p>
            <a:r>
              <a:rPr lang="en-US" sz="2800" dirty="0" smtClean="0"/>
              <a:t>	</a:t>
            </a:r>
          </a:p>
          <a:p>
            <a:r>
              <a:rPr lang="en-US" sz="2800" dirty="0"/>
              <a:t>	</a:t>
            </a:r>
            <a:r>
              <a:rPr lang="en-US" sz="2800" dirty="0" err="1" smtClean="0"/>
              <a:t>Shuni</a:t>
            </a:r>
            <a:r>
              <a:rPr lang="en-US" sz="2800" dirty="0" smtClean="0"/>
              <a:t> </a:t>
            </a:r>
            <a:r>
              <a:rPr lang="en-US" sz="2800" dirty="0"/>
              <a:t>ham </a:t>
            </a:r>
            <a:r>
              <a:rPr lang="en-US" sz="2800" dirty="0" err="1"/>
              <a:t>ta’kidlab</a:t>
            </a:r>
            <a:r>
              <a:rPr lang="en-US" sz="2800" dirty="0"/>
              <a:t>  </a:t>
            </a:r>
            <a:r>
              <a:rPr lang="en-US" sz="2800" dirty="0" err="1"/>
              <a:t>o’tish</a:t>
            </a:r>
            <a:r>
              <a:rPr lang="en-US" sz="2800" dirty="0"/>
              <a:t> k</a:t>
            </a:r>
            <a:r>
              <a:rPr lang="ru-RU" sz="2800" dirty="0"/>
              <a:t>е</a:t>
            </a:r>
            <a:r>
              <a:rPr lang="en-US" sz="2800" dirty="0" err="1"/>
              <a:t>rakki</a:t>
            </a:r>
            <a:r>
              <a:rPr lang="en-US" sz="2800" dirty="0"/>
              <a:t>, aspirin </a:t>
            </a:r>
            <a:r>
              <a:rPr lang="en-US" sz="2800" dirty="0" err="1"/>
              <a:t>artrit</a:t>
            </a:r>
            <a:r>
              <a:rPr lang="en-US" sz="2800" dirty="0"/>
              <a:t> </a:t>
            </a:r>
            <a:r>
              <a:rPr lang="en-US" sz="2800" dirty="0" err="1"/>
              <a:t>kasalligida</a:t>
            </a:r>
            <a:r>
              <a:rPr lang="en-US" sz="2800" dirty="0"/>
              <a:t> </a:t>
            </a:r>
            <a:r>
              <a:rPr lang="en-US" sz="2800" dirty="0" err="1"/>
              <a:t>yaxshi</a:t>
            </a:r>
            <a:r>
              <a:rPr lang="en-US" sz="2800" dirty="0"/>
              <a:t> </a:t>
            </a:r>
            <a:r>
              <a:rPr lang="en-US" sz="2800" dirty="0" err="1"/>
              <a:t>og’riq</a:t>
            </a:r>
            <a:r>
              <a:rPr lang="en-US" sz="2800" dirty="0"/>
              <a:t> </a:t>
            </a:r>
            <a:r>
              <a:rPr lang="en-US" sz="2800" dirty="0" err="1"/>
              <a:t>qoldiruvchi</a:t>
            </a:r>
            <a:r>
              <a:rPr lang="en-US" sz="2800" dirty="0"/>
              <a:t> </a:t>
            </a:r>
            <a:r>
              <a:rPr lang="en-US" sz="2800" dirty="0" err="1"/>
              <a:t>vosita</a:t>
            </a:r>
            <a:r>
              <a:rPr lang="en-US" sz="2800" dirty="0"/>
              <a:t> </a:t>
            </a:r>
            <a:r>
              <a:rPr lang="en-US" sz="2800" dirty="0" err="1"/>
              <a:t>bo’lsada</a:t>
            </a:r>
            <a:r>
              <a:rPr lang="en-US" sz="2800" dirty="0"/>
              <a:t>, </a:t>
            </a:r>
            <a:r>
              <a:rPr lang="en-US" sz="2800" dirty="0" err="1"/>
              <a:t>biroq</a:t>
            </a:r>
            <a:r>
              <a:rPr lang="en-US" sz="2800" dirty="0"/>
              <a:t>  </a:t>
            </a:r>
            <a:r>
              <a:rPr lang="en-US" sz="2800" dirty="0" err="1"/>
              <a:t>prostoglandin</a:t>
            </a:r>
            <a:r>
              <a:rPr lang="en-US" sz="2800" dirty="0"/>
              <a:t> </a:t>
            </a:r>
            <a:r>
              <a:rPr lang="en-US" sz="2800" dirty="0" err="1"/>
              <a:t>sintazalar</a:t>
            </a:r>
            <a:r>
              <a:rPr lang="en-US" sz="2800" dirty="0"/>
              <a:t> f</a:t>
            </a:r>
            <a:r>
              <a:rPr lang="ru-RU" sz="2800" dirty="0"/>
              <a:t>е</a:t>
            </a:r>
            <a:r>
              <a:rPr lang="en-US" sz="2800" dirty="0" err="1"/>
              <a:t>rm</a:t>
            </a:r>
            <a:r>
              <a:rPr lang="ru-RU" sz="2800" dirty="0"/>
              <a:t>е</a:t>
            </a:r>
            <a:r>
              <a:rPr lang="en-US" sz="2800" dirty="0" err="1"/>
              <a:t>ntlarining</a:t>
            </a:r>
            <a:r>
              <a:rPr lang="en-US" sz="2800" dirty="0"/>
              <a:t> </a:t>
            </a:r>
            <a:r>
              <a:rPr lang="en-US" sz="2800" dirty="0" err="1"/>
              <a:t>kuchli</a:t>
            </a:r>
            <a:r>
              <a:rPr lang="en-US" sz="2800" dirty="0"/>
              <a:t> </a:t>
            </a:r>
            <a:r>
              <a:rPr lang="en-US" sz="2800" dirty="0" err="1"/>
              <a:t>ingibitoridir</a:t>
            </a:r>
            <a:r>
              <a:rPr lang="en-US" sz="2800" dirty="0"/>
              <a:t>. Bu f</a:t>
            </a:r>
            <a:r>
              <a:rPr lang="ru-RU" sz="2800" dirty="0"/>
              <a:t>е</a:t>
            </a:r>
            <a:r>
              <a:rPr lang="en-US" sz="2800" dirty="0" err="1"/>
              <a:t>rm</a:t>
            </a:r>
            <a:r>
              <a:rPr lang="ru-RU" sz="2800" dirty="0"/>
              <a:t>е</a:t>
            </a:r>
            <a:r>
              <a:rPr lang="en-US" sz="2800" dirty="0" err="1"/>
              <a:t>ntlar</a:t>
            </a:r>
            <a:r>
              <a:rPr lang="en-US" sz="2800" dirty="0"/>
              <a:t> </a:t>
            </a:r>
            <a:r>
              <a:rPr lang="en-US" sz="2800" dirty="0" err="1"/>
              <a:t>araxidon</a:t>
            </a:r>
            <a:r>
              <a:rPr lang="en-US" sz="2800" dirty="0"/>
              <a:t> </a:t>
            </a:r>
            <a:r>
              <a:rPr lang="en-US" sz="2800" dirty="0" err="1"/>
              <a:t>kislotalaridan</a:t>
            </a:r>
            <a:r>
              <a:rPr lang="en-US" sz="2800" dirty="0"/>
              <a:t> </a:t>
            </a:r>
            <a:r>
              <a:rPr lang="en-US" sz="2800" dirty="0" err="1"/>
              <a:t>prostaglandinlarning</a:t>
            </a:r>
            <a:r>
              <a:rPr lang="en-US" sz="2800" dirty="0"/>
              <a:t> </a:t>
            </a:r>
            <a:r>
              <a:rPr lang="en-US" sz="2800" dirty="0" err="1"/>
              <a:t>sint</a:t>
            </a:r>
            <a:r>
              <a:rPr lang="ru-RU" sz="2800" dirty="0"/>
              <a:t>е</a:t>
            </a:r>
            <a:r>
              <a:rPr lang="en-US" sz="2800" dirty="0" err="1"/>
              <a:t>zida</a:t>
            </a:r>
            <a:r>
              <a:rPr lang="en-US" sz="2800" dirty="0"/>
              <a:t> </a:t>
            </a:r>
            <a:r>
              <a:rPr lang="en-US" sz="2800" dirty="0" err="1"/>
              <a:t>ishtirok</a:t>
            </a:r>
            <a:r>
              <a:rPr lang="en-US" sz="2800" dirty="0"/>
              <a:t> </a:t>
            </a:r>
            <a:r>
              <a:rPr lang="en-US" sz="2800" dirty="0" err="1"/>
              <a:t>etadi</a:t>
            </a:r>
            <a:r>
              <a:rPr lang="en-US" sz="2800" dirty="0"/>
              <a:t>. </a:t>
            </a:r>
            <a:r>
              <a:rPr lang="en-US" sz="2800" dirty="0" err="1"/>
              <a:t>Prostaglandinlarni</a:t>
            </a:r>
            <a:r>
              <a:rPr lang="en-US" sz="2800" dirty="0"/>
              <a:t> </a:t>
            </a:r>
            <a:r>
              <a:rPr lang="en-US" sz="2800" dirty="0" err="1"/>
              <a:t>modulyator</a:t>
            </a:r>
            <a:r>
              <a:rPr lang="en-US" sz="2800" dirty="0"/>
              <a:t> </a:t>
            </a:r>
            <a:r>
              <a:rPr lang="en-US" sz="2800" dirty="0" err="1"/>
              <a:t>sifatida</a:t>
            </a:r>
            <a:r>
              <a:rPr lang="en-US" sz="2800" dirty="0"/>
              <a:t> </a:t>
            </a:r>
            <a:r>
              <a:rPr lang="en-US" sz="2800" dirty="0" err="1"/>
              <a:t>qo’llash</a:t>
            </a:r>
            <a:r>
              <a:rPr lang="en-US" sz="2800" dirty="0"/>
              <a:t> </a:t>
            </a:r>
            <a:r>
              <a:rPr lang="en-US" sz="2800" dirty="0" err="1"/>
              <a:t>mumkin</a:t>
            </a:r>
            <a:r>
              <a:rPr lang="en-US" sz="2800" dirty="0"/>
              <a:t>, </a:t>
            </a:r>
            <a:r>
              <a:rPr lang="en-US" sz="2800" dirty="0" err="1"/>
              <a:t>masalan</a:t>
            </a:r>
            <a:r>
              <a:rPr lang="en-US" sz="2800" dirty="0"/>
              <a:t> </a:t>
            </a:r>
            <a:r>
              <a:rPr lang="en-US" sz="2800" dirty="0" err="1"/>
              <a:t>kalmodulin</a:t>
            </a:r>
            <a:r>
              <a:rPr lang="en-US" sz="2800" dirty="0"/>
              <a:t>. </a:t>
            </a:r>
            <a:r>
              <a:rPr lang="en-US" sz="2800" dirty="0" err="1"/>
              <a:t>Kalmodulin</a:t>
            </a:r>
            <a:r>
              <a:rPr lang="en-US" sz="2800" dirty="0"/>
              <a:t>  </a:t>
            </a:r>
            <a:r>
              <a:rPr lang="en-US" sz="2800" dirty="0" err="1"/>
              <a:t>ugl</a:t>
            </a:r>
            <a:r>
              <a:rPr lang="ru-RU" sz="2800" dirty="0"/>
              <a:t>е</a:t>
            </a:r>
            <a:r>
              <a:rPr lang="en-US" sz="2800" dirty="0" err="1"/>
              <a:t>vodlar</a:t>
            </a:r>
            <a:r>
              <a:rPr lang="en-US" sz="2800" dirty="0"/>
              <a:t>  </a:t>
            </a:r>
            <a:r>
              <a:rPr lang="en-US" sz="2800" dirty="0" err="1"/>
              <a:t>almashinuvi</a:t>
            </a:r>
            <a:r>
              <a:rPr lang="en-US" sz="2800" dirty="0"/>
              <a:t>,  </a:t>
            </a:r>
            <a:r>
              <a:rPr lang="en-US" sz="2800" dirty="0" err="1"/>
              <a:t>muskullar</a:t>
            </a:r>
            <a:r>
              <a:rPr lang="en-US" sz="2800" dirty="0"/>
              <a:t>  </a:t>
            </a:r>
            <a:r>
              <a:rPr lang="en-US" sz="2800" dirty="0" err="1"/>
              <a:t>qisqarishida</a:t>
            </a:r>
            <a:r>
              <a:rPr lang="en-US" sz="2800" dirty="0"/>
              <a:t>  </a:t>
            </a:r>
            <a:r>
              <a:rPr lang="en-US" sz="2800" dirty="0" err="1"/>
              <a:t>ishtiroq</a:t>
            </a:r>
            <a:r>
              <a:rPr lang="en-US" sz="2800" dirty="0"/>
              <a:t>  </a:t>
            </a:r>
            <a:r>
              <a:rPr lang="en-US" sz="2800" dirty="0" err="1"/>
              <a:t>etuvchi</a:t>
            </a:r>
            <a:r>
              <a:rPr lang="en-US" sz="2800" dirty="0"/>
              <a:t> </a:t>
            </a:r>
            <a:r>
              <a:rPr lang="en-US" sz="2800" dirty="0" err="1"/>
              <a:t>fosfodiest</a:t>
            </a:r>
            <a:r>
              <a:rPr lang="ru-RU" sz="2800" dirty="0"/>
              <a:t>е</a:t>
            </a:r>
            <a:r>
              <a:rPr lang="en-US" sz="2800" dirty="0" err="1"/>
              <a:t>raza</a:t>
            </a:r>
            <a:r>
              <a:rPr lang="en-US" sz="2800" dirty="0"/>
              <a:t> </a:t>
            </a:r>
            <a:r>
              <a:rPr lang="en-US" sz="2800" dirty="0" err="1"/>
              <a:t>va</a:t>
            </a:r>
            <a:r>
              <a:rPr lang="en-US" sz="2800" dirty="0"/>
              <a:t> </a:t>
            </a:r>
            <a:r>
              <a:rPr lang="en-US" sz="2800" dirty="0" err="1"/>
              <a:t>turli</a:t>
            </a:r>
            <a:r>
              <a:rPr lang="en-US" sz="2800" dirty="0"/>
              <a:t> </a:t>
            </a:r>
            <a:r>
              <a:rPr lang="en-US" sz="2800" dirty="0" err="1"/>
              <a:t>prot</a:t>
            </a:r>
            <a:r>
              <a:rPr lang="ru-RU" sz="2800" dirty="0"/>
              <a:t>е</a:t>
            </a:r>
            <a:r>
              <a:rPr lang="en-US" sz="2800" dirty="0" err="1"/>
              <a:t>inlainazal</a:t>
            </a:r>
            <a:r>
              <a:rPr lang="ru-RU" sz="2800" dirty="0"/>
              <a:t>е</a:t>
            </a:r>
            <a:r>
              <a:rPr lang="en-US" sz="2800" dirty="0" err="1"/>
              <a:t>rni</a:t>
            </a:r>
            <a:r>
              <a:rPr lang="en-US" sz="2800" dirty="0"/>
              <a:t> </a:t>
            </a:r>
            <a:r>
              <a:rPr lang="en-US" sz="2800" dirty="0" err="1"/>
              <a:t>stimullaydi</a:t>
            </a:r>
            <a:r>
              <a:rPr lang="en-US" sz="2800" dirty="0"/>
              <a:t>.</a:t>
            </a:r>
            <a:endParaRPr lang="ru-RU" sz="2800" dirty="0"/>
          </a:p>
        </p:txBody>
      </p:sp>
    </p:spTree>
    <p:extLst>
      <p:ext uri="{BB962C8B-B14F-4D97-AF65-F5344CB8AC3E}">
        <p14:creationId xmlns:p14="http://schemas.microsoft.com/office/powerpoint/2010/main" val="552030612"/>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329642" cy="928670"/>
          </a:xfrm>
        </p:spPr>
        <p:txBody>
          <a:bodyPr>
            <a:normAutofit/>
          </a:bodyPr>
          <a:lstStyle/>
          <a:p>
            <a:pPr algn="ctr"/>
            <a:r>
              <a:rPr lang="en-US" b="1" dirty="0" err="1">
                <a:solidFill>
                  <a:schemeClr val="tx2">
                    <a:lumMod val="50000"/>
                  </a:schemeClr>
                </a:solidFill>
              </a:rPr>
              <a:t>Foydalanilgan</a:t>
            </a:r>
            <a:r>
              <a:rPr lang="en-US" b="1" dirty="0">
                <a:solidFill>
                  <a:schemeClr val="tx2">
                    <a:lumMod val="50000"/>
                  </a:schemeClr>
                </a:solidFill>
              </a:rPr>
              <a:t> </a:t>
            </a:r>
            <a:r>
              <a:rPr lang="en-US" b="1" dirty="0" err="1">
                <a:solidFill>
                  <a:schemeClr val="tx2">
                    <a:lumMod val="50000"/>
                  </a:schemeClr>
                </a:solidFill>
              </a:rPr>
              <a:t>adabiyotlar</a:t>
            </a:r>
            <a:r>
              <a:rPr lang="en-US" b="1" dirty="0">
                <a:solidFill>
                  <a:schemeClr val="tx2">
                    <a:lumMod val="50000"/>
                  </a:schemeClr>
                </a:solidFill>
              </a:rPr>
              <a:t>:</a:t>
            </a:r>
            <a:endParaRPr lang="ru-RU" dirty="0">
              <a:solidFill>
                <a:schemeClr val="tx2">
                  <a:lumMod val="50000"/>
                </a:schemeClr>
              </a:solidFill>
            </a:endParaRPr>
          </a:p>
        </p:txBody>
      </p:sp>
      <p:sp>
        <p:nvSpPr>
          <p:cNvPr id="3" name="Объект 2"/>
          <p:cNvSpPr>
            <a:spLocks noGrp="1"/>
          </p:cNvSpPr>
          <p:nvPr>
            <p:ph idx="1"/>
          </p:nvPr>
        </p:nvSpPr>
        <p:spPr>
          <a:xfrm>
            <a:off x="214282" y="1000108"/>
            <a:ext cx="8643998" cy="5572164"/>
          </a:xfrm>
        </p:spPr>
        <p:txBody>
          <a:bodyPr>
            <a:noAutofit/>
          </a:bodyPr>
          <a:lstStyle/>
          <a:p>
            <a:pPr marL="457200" indent="-457200">
              <a:buFont typeface="+mj-lt"/>
              <a:buAutoNum type="arabicPeriod"/>
            </a:pPr>
            <a:r>
              <a:rPr lang="uz-Cyrl-UZ" sz="2400" dirty="0" smtClean="0"/>
              <a:t>Yo.X.To’raqulov.Bioximiya.Toshkent</a:t>
            </a:r>
            <a:r>
              <a:rPr lang="en-US" sz="2400" dirty="0" smtClean="0"/>
              <a:t> </a:t>
            </a:r>
            <a:r>
              <a:rPr lang="uz-Cyrl-UZ" sz="2400" dirty="0" smtClean="0"/>
              <a:t>“O’zbekiston”1998 </a:t>
            </a:r>
            <a:endParaRPr lang="ru-RU" sz="2400" dirty="0" smtClean="0"/>
          </a:p>
          <a:p>
            <a:pPr marL="457200" lvl="0" indent="-457200">
              <a:buFont typeface="+mj-lt"/>
              <a:buAutoNum type="arabicPeriod"/>
            </a:pPr>
            <a:r>
              <a:rPr lang="uz-Cyrl-UZ" sz="2400" dirty="0" smtClean="0"/>
              <a:t>M.N. Valixonov Biokimyo. Toshkent. “Universitet” 2011 </a:t>
            </a:r>
            <a:endParaRPr lang="ru-RU" sz="2400" dirty="0" smtClean="0"/>
          </a:p>
          <a:p>
            <a:pPr marL="457200" lvl="0" indent="-457200">
              <a:buFont typeface="+mj-lt"/>
              <a:buAutoNum type="arabicPeriod"/>
            </a:pPr>
            <a:r>
              <a:rPr lang="en-US" sz="2400" dirty="0" err="1" smtClean="0"/>
              <a:t>A.Zikiryaev</a:t>
            </a:r>
            <a:r>
              <a:rPr lang="en-US" sz="2400" dirty="0" smtClean="0"/>
              <a:t>., </a:t>
            </a:r>
            <a:r>
              <a:rPr lang="en-US" sz="2400" dirty="0" err="1" smtClean="0"/>
              <a:t>P.Mirxamidova</a:t>
            </a:r>
            <a:r>
              <a:rPr lang="en-US" sz="2400" dirty="0" smtClean="0"/>
              <a:t>. </a:t>
            </a:r>
            <a:r>
              <a:rPr lang="en-US" sz="2400" dirty="0" err="1" smtClean="0"/>
              <a:t>Biologik</a:t>
            </a:r>
            <a:r>
              <a:rPr lang="en-US" sz="2400" dirty="0" smtClean="0"/>
              <a:t> </a:t>
            </a:r>
            <a:r>
              <a:rPr lang="en-US" sz="2400" dirty="0" err="1" smtClean="0"/>
              <a:t>kimyo</a:t>
            </a:r>
            <a:r>
              <a:rPr lang="en-US" sz="2400" dirty="0" smtClean="0"/>
              <a:t> </a:t>
            </a:r>
            <a:r>
              <a:rPr lang="en-US" sz="2400" dirty="0" err="1" smtClean="0"/>
              <a:t>va</a:t>
            </a:r>
            <a:r>
              <a:rPr lang="en-US" sz="2400" dirty="0" smtClean="0"/>
              <a:t> </a:t>
            </a:r>
            <a:r>
              <a:rPr lang="en-US" sz="2400" dirty="0" err="1" smtClean="0"/>
              <a:t>molekulyar</a:t>
            </a:r>
            <a:r>
              <a:rPr lang="en-US" sz="2400" dirty="0" smtClean="0"/>
              <a:t> </a:t>
            </a:r>
            <a:r>
              <a:rPr lang="en-US" sz="2400" dirty="0" err="1" smtClean="0"/>
              <a:t>biologiya</a:t>
            </a:r>
            <a:r>
              <a:rPr lang="en-US" sz="2400" dirty="0" smtClean="0"/>
              <a:t>. 1-qism. Toshkent. 2012 y</a:t>
            </a:r>
            <a:endParaRPr lang="ru-RU" sz="2400" dirty="0" smtClean="0"/>
          </a:p>
          <a:p>
            <a:pPr marL="457200" lvl="0" indent="-457200">
              <a:buFont typeface="+mj-lt"/>
              <a:buAutoNum type="arabicPeriod"/>
            </a:pPr>
            <a:r>
              <a:rPr lang="en-US" sz="2400" dirty="0" err="1" smtClean="0"/>
              <a:t>J.Koolman</a:t>
            </a:r>
            <a:r>
              <a:rPr lang="en-US" sz="2400" dirty="0"/>
              <a:t>., </a:t>
            </a:r>
            <a:r>
              <a:rPr lang="en-US" sz="2400" dirty="0" err="1"/>
              <a:t>K.H.Roehm</a:t>
            </a:r>
            <a:r>
              <a:rPr lang="en-US" sz="2400" dirty="0"/>
              <a:t>. Color Atlas </a:t>
            </a:r>
            <a:r>
              <a:rPr lang="en-US" sz="2400" dirty="0" err="1"/>
              <a:t>ofBiochemistry</a:t>
            </a:r>
            <a:r>
              <a:rPr lang="en-US" sz="2400" dirty="0"/>
              <a:t>. </a:t>
            </a:r>
            <a:r>
              <a:rPr lang="en-US" sz="2400" dirty="0" err="1"/>
              <a:t>Thieme</a:t>
            </a:r>
            <a:r>
              <a:rPr lang="en-US" sz="2400" dirty="0"/>
              <a:t>  Stuttgart · </a:t>
            </a:r>
            <a:r>
              <a:rPr lang="en-US" sz="2400" dirty="0" err="1"/>
              <a:t>NewYork</a:t>
            </a:r>
            <a:r>
              <a:rPr lang="en-US" sz="2400" dirty="0"/>
              <a:t>. 2007.</a:t>
            </a:r>
            <a:endParaRPr lang="ru-RU" sz="2400" dirty="0"/>
          </a:p>
          <a:p>
            <a:pPr marL="457200" lvl="0" indent="-457200">
              <a:buFont typeface="+mj-lt"/>
              <a:buAutoNum type="arabicPeriod"/>
            </a:pPr>
            <a:r>
              <a:rPr lang="en-US" sz="2400" dirty="0" smtClean="0"/>
              <a:t>Richard </a:t>
            </a:r>
            <a:r>
              <a:rPr lang="en-US" sz="2400" dirty="0"/>
              <a:t>A Harvey., Denise R Ferrier .  Biochemistry.  Lippincott  </a:t>
            </a:r>
            <a:r>
              <a:rPr lang="en-US" sz="2400" dirty="0" err="1"/>
              <a:t>Wiliams</a:t>
            </a:r>
            <a:r>
              <a:rPr lang="en-US" sz="2400" dirty="0"/>
              <a:t> and Wilkins. China. 2011.</a:t>
            </a:r>
            <a:endParaRPr lang="ru-RU" sz="2400" dirty="0"/>
          </a:p>
          <a:p>
            <a:pPr marL="457200" indent="-457200">
              <a:buFont typeface="+mj-lt"/>
              <a:buAutoNum type="arabicPeriod"/>
            </a:pPr>
            <a:r>
              <a:rPr lang="uz-Cyrl-UZ" sz="2400" dirty="0" smtClean="0"/>
              <a:t>Бёрезов </a:t>
            </a:r>
            <a:r>
              <a:rPr lang="uz-Cyrl-UZ" sz="2400" dirty="0"/>
              <a:t>Т.Т., Коровкин Б.Ф. Биологическая химия. М.: “Медицина” </a:t>
            </a:r>
            <a:r>
              <a:rPr lang="de-DE" sz="2400" dirty="0"/>
              <a:t>       </a:t>
            </a:r>
            <a:r>
              <a:rPr lang="uz-Cyrl-UZ" sz="2400" dirty="0" smtClean="0"/>
              <a:t>1998.</a:t>
            </a:r>
            <a:endParaRPr lang="en-US" sz="2400" dirty="0" smtClean="0"/>
          </a:p>
          <a:p>
            <a:pPr marL="457200" indent="-457200">
              <a:buFont typeface="+mj-lt"/>
              <a:buAutoNum type="arabicPeriod"/>
            </a:pPr>
            <a:r>
              <a:rPr lang="ru-RU" sz="2400" dirty="0" err="1" smtClean="0"/>
              <a:t>Е.С.Северена</a:t>
            </a:r>
            <a:r>
              <a:rPr lang="ru-RU" sz="2400" dirty="0" smtClean="0"/>
              <a:t>. «Биохимия» Москва ГЭОТАР-МЕД 2004</a:t>
            </a:r>
          </a:p>
          <a:p>
            <a:pPr marL="457200" indent="-457200">
              <a:buFont typeface="+mj-lt"/>
              <a:buAutoNum type="arabicPeriod"/>
            </a:pPr>
            <a:endParaRPr lang="ru-RU" sz="2400" dirty="0"/>
          </a:p>
        </p:txBody>
      </p:sp>
    </p:spTree>
    <p:extLst>
      <p:ext uri="{BB962C8B-B14F-4D97-AF65-F5344CB8AC3E}">
        <p14:creationId xmlns:p14="http://schemas.microsoft.com/office/powerpoint/2010/main" val="2785189076"/>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2718"/>
            <a:ext cx="8043890" cy="1133142"/>
          </a:xfrm>
        </p:spPr>
        <p:txBody>
          <a:bodyPr>
            <a:normAutofit/>
          </a:bodyPr>
          <a:lstStyle/>
          <a:p>
            <a:pPr algn="ctr"/>
            <a:r>
              <a:rPr lang="en-US" dirty="0" smtClean="0">
                <a:solidFill>
                  <a:schemeClr val="tx2">
                    <a:lumMod val="50000"/>
                  </a:schemeClr>
                </a:solidFill>
              </a:rPr>
              <a:t>Internet </a:t>
            </a:r>
            <a:r>
              <a:rPr lang="en-US" dirty="0" err="1" smtClean="0">
                <a:solidFill>
                  <a:schemeClr val="tx2">
                    <a:lumMod val="50000"/>
                  </a:schemeClr>
                </a:solidFill>
              </a:rPr>
              <a:t>saytlari</a:t>
            </a:r>
            <a:r>
              <a:rPr lang="en-US" dirty="0" smtClean="0">
                <a:solidFill>
                  <a:schemeClr val="tx2">
                    <a:lumMod val="50000"/>
                  </a:schemeClr>
                </a:solidFill>
              </a:rPr>
              <a:t>:</a:t>
            </a:r>
            <a:endParaRPr lang="ru-RU" dirty="0">
              <a:solidFill>
                <a:schemeClr val="tx2">
                  <a:lumMod val="50000"/>
                </a:schemeClr>
              </a:solidFill>
            </a:endParaRPr>
          </a:p>
        </p:txBody>
      </p:sp>
      <p:sp>
        <p:nvSpPr>
          <p:cNvPr id="3" name="Объект 2"/>
          <p:cNvSpPr>
            <a:spLocks noGrp="1"/>
          </p:cNvSpPr>
          <p:nvPr>
            <p:ph idx="1"/>
          </p:nvPr>
        </p:nvSpPr>
        <p:spPr/>
        <p:txBody>
          <a:bodyPr/>
          <a:lstStyle/>
          <a:p>
            <a:pPr marL="457200" indent="-457200">
              <a:buFont typeface="+mj-lt"/>
              <a:buAutoNum type="arabicPeriod"/>
            </a:pPr>
            <a:r>
              <a:rPr lang="uz-Cyrl-UZ" u="sng" dirty="0" smtClean="0">
                <a:hlinkClick r:id="rId2"/>
              </a:rPr>
              <a:t>www.urss.ru</a:t>
            </a:r>
            <a:endParaRPr lang="en-US" dirty="0" smtClean="0"/>
          </a:p>
          <a:p>
            <a:pPr marL="457200" indent="-457200">
              <a:buFont typeface="+mj-lt"/>
              <a:buAutoNum type="arabicPeriod"/>
            </a:pPr>
            <a:r>
              <a:rPr lang="uz-Cyrl-UZ" u="sng" dirty="0" smtClean="0"/>
              <a:t>lib-online.ru</a:t>
            </a:r>
            <a:r>
              <a:rPr lang="uz-Cyrl-UZ" u="sng" dirty="0"/>
              <a:t>.</a:t>
            </a:r>
            <a:endParaRPr lang="ru-RU" dirty="0"/>
          </a:p>
          <a:p>
            <a:pPr marL="457200" indent="-457200">
              <a:buFont typeface="+mj-lt"/>
              <a:buAutoNum type="arabicPeriod"/>
            </a:pPr>
            <a:r>
              <a:rPr lang="uz-Cyrl-UZ" u="sng" dirty="0"/>
              <a:t>www.pereplet.ru.</a:t>
            </a:r>
            <a:endParaRPr lang="ru-RU" dirty="0"/>
          </a:p>
          <a:p>
            <a:pPr marL="457200" indent="-457200">
              <a:buFont typeface="+mj-lt"/>
              <a:buAutoNum type="arabicPeriod"/>
            </a:pPr>
            <a:r>
              <a:rPr lang="uz-Cyrl-UZ" u="sng" dirty="0">
                <a:hlinkClick r:id="rId3"/>
              </a:rPr>
              <a:t>www.5-ka.ru</a:t>
            </a:r>
            <a:r>
              <a:rPr lang="uz-Cyrl-UZ" dirty="0"/>
              <a:t>.</a:t>
            </a:r>
            <a:endParaRPr lang="ru-RU" dirty="0"/>
          </a:p>
          <a:p>
            <a:pPr marL="457200" indent="-457200">
              <a:buFont typeface="+mj-lt"/>
              <a:buAutoNum type="arabicPeriod"/>
            </a:pPr>
            <a:r>
              <a:rPr lang="uz-Cyrl-UZ" u="sng" dirty="0">
                <a:hlinkClick r:id="rId4"/>
              </a:rPr>
              <a:t>www.cultinfo.ru</a:t>
            </a:r>
            <a:r>
              <a:rPr lang="uz-Cyrl-UZ" dirty="0"/>
              <a:t>.</a:t>
            </a:r>
            <a:endParaRPr lang="ru-RU" dirty="0"/>
          </a:p>
          <a:p>
            <a:pPr marL="457200" indent="-457200">
              <a:buFont typeface="+mj-lt"/>
              <a:buAutoNum type="arabicPeriod"/>
            </a:pPr>
            <a:r>
              <a:rPr lang="uz-Cyrl-UZ" u="sng" dirty="0"/>
              <a:t>www.kubnet.ru.</a:t>
            </a:r>
            <a:endParaRPr lang="ru-RU" dirty="0"/>
          </a:p>
          <a:p>
            <a:pPr marL="457200" indent="-457200">
              <a:buFont typeface="+mj-lt"/>
              <a:buAutoNum type="arabicPeriod"/>
            </a:pPr>
            <a:r>
              <a:rPr lang="uz-Cyrl-UZ" u="sng" dirty="0">
                <a:hlinkClick r:id="rId5"/>
              </a:rPr>
              <a:t>www.Molbiol.edu.ru</a:t>
            </a:r>
            <a:endParaRPr lang="ru-RU" dirty="0"/>
          </a:p>
          <a:p>
            <a:pPr marL="457200" indent="-457200">
              <a:buFont typeface="+mj-lt"/>
              <a:buAutoNum type="arabicPeriod"/>
            </a:pPr>
            <a:r>
              <a:rPr lang="uz-Cyrl-UZ" u="sng" dirty="0">
                <a:hlinkClick r:id="rId6"/>
              </a:rPr>
              <a:t>www.Obi.img.ras.ru</a:t>
            </a:r>
            <a:endParaRPr lang="ru-RU" dirty="0"/>
          </a:p>
          <a:p>
            <a:pPr marL="457200" indent="-457200">
              <a:buFont typeface="+mj-lt"/>
              <a:buAutoNum type="arabicPeriod"/>
            </a:pPr>
            <a:r>
              <a:rPr lang="uz-Cyrl-UZ" dirty="0"/>
              <a:t> </a:t>
            </a:r>
            <a:r>
              <a:rPr lang="uz-Cyrl-UZ" u="sng" dirty="0">
                <a:hlinkClick r:id="rId7"/>
              </a:rPr>
              <a:t>www.bookland.ru</a:t>
            </a:r>
            <a:endParaRPr lang="ru-RU" dirty="0"/>
          </a:p>
          <a:p>
            <a:pPr marL="457200" indent="-457200">
              <a:buFont typeface="+mj-lt"/>
              <a:buAutoNum type="arabicPeriod"/>
            </a:pPr>
            <a:endParaRPr lang="ru-RU" dirty="0"/>
          </a:p>
          <a:p>
            <a:endParaRPr lang="ru-RU" dirty="0"/>
          </a:p>
        </p:txBody>
      </p:sp>
    </p:spTree>
    <p:extLst>
      <p:ext uri="{BB962C8B-B14F-4D97-AF65-F5344CB8AC3E}">
        <p14:creationId xmlns:p14="http://schemas.microsoft.com/office/powerpoint/2010/main" val="42459447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07179" y="260648"/>
            <a:ext cx="8186766" cy="1000132"/>
          </a:xfrm>
        </p:spPr>
        <p:txBody>
          <a:bodyPr>
            <a:normAutofit fontScale="90000"/>
          </a:bodyPr>
          <a:lstStyle/>
          <a:p>
            <a:pPr algn="ctr"/>
            <a:r>
              <a:rPr lang="en-US" dirty="0" err="1" smtClean="0">
                <a:solidFill>
                  <a:schemeClr val="tx2">
                    <a:lumMod val="50000"/>
                  </a:schemeClr>
                </a:solidFill>
              </a:rPr>
              <a:t>Gormonlarning</a:t>
            </a:r>
            <a:r>
              <a:rPr lang="en-US" dirty="0" smtClean="0">
                <a:solidFill>
                  <a:schemeClr val="tx2">
                    <a:lumMod val="50000"/>
                  </a:schemeClr>
                </a:solidFill>
              </a:rPr>
              <a:t> </a:t>
            </a:r>
            <a:r>
              <a:rPr lang="en-US" dirty="0" err="1" smtClean="0">
                <a:solidFill>
                  <a:schemeClr val="tx2">
                    <a:lumMod val="50000"/>
                  </a:schemeClr>
                </a:solidFill>
              </a:rPr>
              <a:t>endokrin</a:t>
            </a:r>
            <a:r>
              <a:rPr lang="en-US" dirty="0" smtClean="0">
                <a:solidFill>
                  <a:schemeClr val="tx2">
                    <a:lumMod val="50000"/>
                  </a:schemeClr>
                </a:solidFill>
              </a:rPr>
              <a:t>, </a:t>
            </a:r>
            <a:r>
              <a:rPr lang="en-US" dirty="0" err="1" smtClean="0">
                <a:solidFill>
                  <a:schemeClr val="tx2">
                    <a:lumMod val="50000"/>
                  </a:schemeClr>
                </a:solidFill>
              </a:rPr>
              <a:t>parakrin</a:t>
            </a:r>
            <a:r>
              <a:rPr lang="en-US" dirty="0" smtClean="0">
                <a:solidFill>
                  <a:schemeClr val="tx2">
                    <a:lumMod val="50000"/>
                  </a:schemeClr>
                </a:solidFill>
              </a:rPr>
              <a:t> </a:t>
            </a:r>
            <a:r>
              <a:rPr lang="en-US" dirty="0" err="1" smtClean="0">
                <a:solidFill>
                  <a:schemeClr val="tx2">
                    <a:lumMod val="50000"/>
                  </a:schemeClr>
                </a:solidFill>
              </a:rPr>
              <a:t>va</a:t>
            </a:r>
            <a:r>
              <a:rPr lang="en-US" dirty="0" smtClean="0">
                <a:solidFill>
                  <a:schemeClr val="tx2">
                    <a:lumMod val="50000"/>
                  </a:schemeClr>
                </a:solidFill>
              </a:rPr>
              <a:t> </a:t>
            </a:r>
            <a:r>
              <a:rPr lang="en-US" dirty="0" err="1" smtClean="0">
                <a:solidFill>
                  <a:schemeClr val="tx2">
                    <a:lumMod val="50000"/>
                  </a:schemeClr>
                </a:solidFill>
              </a:rPr>
              <a:t>autokrin</a:t>
            </a:r>
            <a:r>
              <a:rPr lang="en-US" dirty="0" smtClean="0">
                <a:solidFill>
                  <a:schemeClr val="tx2">
                    <a:lumMod val="50000"/>
                  </a:schemeClr>
                </a:solidFill>
              </a:rPr>
              <a:t> </a:t>
            </a:r>
            <a:r>
              <a:rPr lang="en-US" dirty="0" err="1" smtClean="0">
                <a:solidFill>
                  <a:schemeClr val="tx2">
                    <a:lumMod val="50000"/>
                  </a:schemeClr>
                </a:solidFill>
              </a:rPr>
              <a:t>ta`siri</a:t>
            </a:r>
            <a:endParaRPr lang="ru-RU" dirty="0">
              <a:solidFill>
                <a:schemeClr val="tx2">
                  <a:lumMod val="50000"/>
                </a:schemeClr>
              </a:solidFill>
            </a:endParaRPr>
          </a:p>
        </p:txBody>
      </p:sp>
      <p:sp>
        <p:nvSpPr>
          <p:cNvPr id="3" name="Объект 2"/>
          <p:cNvSpPr>
            <a:spLocks noGrp="1"/>
          </p:cNvSpPr>
          <p:nvPr>
            <p:ph idx="1"/>
          </p:nvPr>
        </p:nvSpPr>
        <p:spPr/>
        <p:txBody>
          <a:bodyPr/>
          <a:lstStyle/>
          <a:p>
            <a:endParaRPr lang="ru-RU"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44" y="1393120"/>
            <a:ext cx="8715436" cy="535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306446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0" y="548680"/>
            <a:ext cx="8748464" cy="864096"/>
          </a:xfrm>
        </p:spPr>
        <p:txBody>
          <a:bodyPr>
            <a:normAutofit fontScale="90000"/>
          </a:bodyPr>
          <a:lstStyle/>
          <a:p>
            <a:pPr algn="ctr"/>
            <a:r>
              <a:rPr lang="uz-Cyrl-UZ" sz="4000" b="1" dirty="0">
                <a:solidFill>
                  <a:schemeClr val="tx2">
                    <a:lumMod val="50000"/>
                  </a:schemeClr>
                </a:solidFill>
              </a:rPr>
              <a:t>Gormonlar klassifikatsiyasi</a:t>
            </a:r>
            <a:r>
              <a:rPr lang="ru-RU" dirty="0">
                <a:solidFill>
                  <a:schemeClr val="tx2">
                    <a:lumMod val="50000"/>
                  </a:schemeClr>
                </a:solidFill>
              </a:rPr>
              <a:t/>
            </a:r>
            <a:br>
              <a:rPr lang="ru-RU" dirty="0">
                <a:solidFill>
                  <a:schemeClr val="tx2">
                    <a:lumMod val="50000"/>
                  </a:schemeClr>
                </a:solidFill>
              </a:rPr>
            </a:br>
            <a:endParaRPr lang="ru-RU" dirty="0">
              <a:solidFill>
                <a:schemeClr val="tx2">
                  <a:lumMod val="50000"/>
                </a:schemeClr>
              </a:solidFill>
            </a:endParaRPr>
          </a:p>
        </p:txBody>
      </p:sp>
      <p:sp>
        <p:nvSpPr>
          <p:cNvPr id="2" name="Объект 1"/>
          <p:cNvSpPr>
            <a:spLocks noGrp="1"/>
          </p:cNvSpPr>
          <p:nvPr>
            <p:ph idx="1"/>
          </p:nvPr>
        </p:nvSpPr>
        <p:spPr>
          <a:xfrm>
            <a:off x="457200" y="908720"/>
            <a:ext cx="8229600" cy="5415880"/>
          </a:xfrm>
        </p:spPr>
        <p:txBody>
          <a:bodyPr>
            <a:noAutofit/>
          </a:bodyPr>
          <a:lstStyle/>
          <a:p>
            <a:r>
              <a:rPr lang="en-US" sz="2400" dirty="0" smtClean="0"/>
              <a:t>	</a:t>
            </a:r>
            <a:r>
              <a:rPr lang="uz-Cyrl-UZ" sz="2400" dirty="0" smtClean="0"/>
              <a:t>Gormonlar </a:t>
            </a:r>
            <a:r>
              <a:rPr lang="uz-Cyrl-UZ" sz="2400" dirty="0"/>
              <a:t>kimyoviy tabiatiga ko’ra quyidagi sinflarga </a:t>
            </a:r>
            <a:r>
              <a:rPr lang="uz-Cyrl-UZ" sz="2400" dirty="0" smtClean="0"/>
              <a:t>bo’linadi</a:t>
            </a:r>
            <a:r>
              <a:rPr lang="en-US" sz="2400" dirty="0" smtClean="0"/>
              <a:t>:</a:t>
            </a:r>
            <a:endParaRPr lang="ru-RU" sz="2400" dirty="0"/>
          </a:p>
          <a:p>
            <a:pPr marL="571500" lvl="0" indent="-571500">
              <a:buFont typeface="+mj-lt"/>
              <a:buAutoNum type="romanUcPeriod"/>
            </a:pPr>
            <a:r>
              <a:rPr lang="uz-Cyrl-UZ" sz="2400" b="1" i="1" dirty="0" smtClean="0"/>
              <a:t>Oqsil </a:t>
            </a:r>
            <a:r>
              <a:rPr lang="uz-Cyrl-UZ" sz="2400" b="1" i="1" dirty="0"/>
              <a:t>–peptid tabiatli  gormonlar: </a:t>
            </a:r>
            <a:r>
              <a:rPr lang="uz-Cyrl-UZ" sz="2400" dirty="0"/>
              <a:t>folikulastimullovchi gormon (FSG), lyutennirlovchi gormon (LG), tireotrop gormon (TTG),  insulin, paratireoid gormon (PTG), kortikotropin (AKTG), glyukagon, kaltsitonin, somatostatin, vazopressin, oksitotsin va </a:t>
            </a:r>
            <a:r>
              <a:rPr lang="uz-Cyrl-UZ" sz="2400" dirty="0" smtClean="0"/>
              <a:t>boshqalar.</a:t>
            </a:r>
            <a:endParaRPr lang="en-US" sz="2400" dirty="0"/>
          </a:p>
          <a:p>
            <a:pPr marL="571500" lvl="0" indent="-571500">
              <a:buFont typeface="+mj-lt"/>
              <a:buAutoNum type="romanUcPeriod"/>
            </a:pPr>
            <a:r>
              <a:rPr lang="uz-Cyrl-UZ" sz="2400" b="1" i="1" dirty="0" smtClean="0"/>
              <a:t>Aminokislotalarning </a:t>
            </a:r>
            <a:r>
              <a:rPr lang="uz-Cyrl-UZ" sz="2400" b="1" i="1" dirty="0"/>
              <a:t>hosilalari: </a:t>
            </a:r>
            <a:r>
              <a:rPr lang="uz-Cyrl-UZ" sz="2400" dirty="0"/>
              <a:t>katexolaminlar, tireoid gormonlar va </a:t>
            </a:r>
            <a:r>
              <a:rPr lang="uz-Cyrl-UZ" sz="2400" dirty="0" smtClean="0"/>
              <a:t>boshqalar.</a:t>
            </a:r>
            <a:endParaRPr lang="en-US" sz="2400" dirty="0"/>
          </a:p>
          <a:p>
            <a:pPr marL="571500" lvl="0" indent="-571500">
              <a:buFont typeface="+mj-lt"/>
              <a:buAutoNum type="romanUcPeriod"/>
            </a:pPr>
            <a:r>
              <a:rPr lang="uz-Cyrl-UZ" sz="2400" b="1" i="1" dirty="0" smtClean="0"/>
              <a:t>Steroid</a:t>
            </a:r>
            <a:r>
              <a:rPr lang="uz-Cyrl-UZ" sz="2400" i="1" dirty="0" smtClean="0"/>
              <a:t> </a:t>
            </a:r>
            <a:r>
              <a:rPr lang="uz-Cyrl-UZ" sz="2400" b="1" i="1" dirty="0"/>
              <a:t>birikmalar</a:t>
            </a:r>
            <a:r>
              <a:rPr lang="uz-Cyrl-UZ" sz="2400" dirty="0"/>
              <a:t>-buyrak usti bezi steroidlari (kortikosteriodlar), jinsiy gormonlar (androgenlar, estrogenlar, gistonlar va boshqalar</a:t>
            </a:r>
            <a:r>
              <a:rPr lang="uz-Cyrl-UZ" sz="2400" dirty="0" smtClean="0"/>
              <a:t>).</a:t>
            </a:r>
            <a:endParaRPr lang="en-US" sz="2400" dirty="0"/>
          </a:p>
          <a:p>
            <a:pPr marL="571500" lvl="0" indent="-571500">
              <a:buFont typeface="+mj-lt"/>
              <a:buAutoNum type="romanUcPeriod"/>
            </a:pPr>
            <a:r>
              <a:rPr lang="uz-Cyrl-UZ" sz="2400" b="1" i="1" dirty="0" smtClean="0"/>
              <a:t>Prostaglandinlar</a:t>
            </a:r>
            <a:r>
              <a:rPr lang="uz-Cyrl-UZ" sz="2400" b="1" i="1" dirty="0"/>
              <a:t>.</a:t>
            </a:r>
            <a:endParaRPr lang="ru-RU" sz="2400" b="1" i="1" dirty="0"/>
          </a:p>
          <a:p>
            <a:pPr marL="0" lvl="0" indent="0">
              <a:buNone/>
            </a:pPr>
            <a:endParaRPr lang="ru-RU" sz="2400" dirty="0"/>
          </a:p>
        </p:txBody>
      </p:sp>
    </p:spTree>
    <p:extLst>
      <p:ext uri="{BB962C8B-B14F-4D97-AF65-F5344CB8AC3E}">
        <p14:creationId xmlns:p14="http://schemas.microsoft.com/office/powerpoint/2010/main" val="32195531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трелка вправо 3"/>
          <p:cNvSpPr/>
          <p:nvPr/>
        </p:nvSpPr>
        <p:spPr>
          <a:xfrm>
            <a:off x="285720" y="1124744"/>
            <a:ext cx="2857520" cy="5256584"/>
          </a:xfrm>
          <a:prstGeom prst="rightArrow">
            <a:avLst>
              <a:gd name="adj1" fmla="val 50000"/>
              <a:gd name="adj2" fmla="val 39712"/>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uz-Cyrl-UZ" sz="3200" b="1" i="1" dirty="0" smtClean="0">
                <a:solidFill>
                  <a:schemeClr val="tx1"/>
                </a:solidFill>
              </a:rPr>
              <a:t>Gormonl</a:t>
            </a:r>
            <a:r>
              <a:rPr lang="en-US" sz="3200" b="1" i="1" dirty="0" err="1" smtClean="0">
                <a:solidFill>
                  <a:schemeClr val="tx1"/>
                </a:solidFill>
              </a:rPr>
              <a:t>ar</a:t>
            </a:r>
            <a:endParaRPr lang="en-US" sz="3200" b="1" i="1" dirty="0" smtClean="0">
              <a:solidFill>
                <a:schemeClr val="tx1"/>
              </a:solidFill>
            </a:endParaRPr>
          </a:p>
          <a:p>
            <a:pPr algn="ctr"/>
            <a:r>
              <a:rPr lang="uz-Cyrl-UZ" sz="3200" b="1" i="1" dirty="0" smtClean="0">
                <a:solidFill>
                  <a:schemeClr val="tx1"/>
                </a:solidFill>
              </a:rPr>
              <a:t>klassifikat</a:t>
            </a:r>
            <a:r>
              <a:rPr lang="en-US" sz="3200" b="1" i="1" dirty="0" smtClean="0">
                <a:solidFill>
                  <a:schemeClr val="tx1"/>
                </a:solidFill>
              </a:rPr>
              <a:t>-</a:t>
            </a:r>
            <a:endParaRPr lang="uz-Cyrl-UZ" sz="3200" b="1" i="1" dirty="0" smtClean="0">
              <a:solidFill>
                <a:schemeClr val="tx1"/>
              </a:solidFill>
            </a:endParaRPr>
          </a:p>
          <a:p>
            <a:pPr algn="ctr"/>
            <a:r>
              <a:rPr lang="uz-Cyrl-UZ" sz="3200" b="1" i="1" dirty="0" smtClean="0">
                <a:solidFill>
                  <a:schemeClr val="tx1"/>
                </a:solidFill>
              </a:rPr>
              <a:t>siyasi</a:t>
            </a:r>
            <a:r>
              <a:rPr lang="ru-RU" sz="2800" b="1" dirty="0"/>
              <a:t/>
            </a:r>
            <a:br>
              <a:rPr lang="ru-RU" sz="2800" b="1" dirty="0"/>
            </a:br>
            <a:endParaRPr lang="ru-RU" sz="2400" b="1" dirty="0"/>
          </a:p>
        </p:txBody>
      </p:sp>
      <p:sp>
        <p:nvSpPr>
          <p:cNvPr id="5" name="Скругленный прямоугольник 4"/>
          <p:cNvSpPr/>
          <p:nvPr/>
        </p:nvSpPr>
        <p:spPr>
          <a:xfrm>
            <a:off x="3571868" y="1000108"/>
            <a:ext cx="5184576" cy="1080120"/>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uz-Cyrl-UZ" sz="3200" b="1" i="1" dirty="0">
                <a:solidFill>
                  <a:schemeClr val="tx1"/>
                </a:solidFill>
              </a:rPr>
              <a:t>Oqsil –peptid tabiatli  gormonlar</a:t>
            </a:r>
            <a:endParaRPr lang="ru-RU" sz="3200" b="1" i="1" dirty="0">
              <a:solidFill>
                <a:schemeClr val="tx1"/>
              </a:solidFill>
            </a:endParaRPr>
          </a:p>
        </p:txBody>
      </p:sp>
      <p:sp>
        <p:nvSpPr>
          <p:cNvPr id="6" name="Объект 5"/>
          <p:cNvSpPr>
            <a:spLocks noGrp="1"/>
          </p:cNvSpPr>
          <p:nvPr>
            <p:ph idx="1"/>
          </p:nvPr>
        </p:nvSpPr>
        <p:spPr>
          <a:xfrm>
            <a:off x="3571868" y="2428868"/>
            <a:ext cx="5184576" cy="1116124"/>
          </a:xfrm>
          <a:prstGeom prst="roundRect">
            <a:avLst/>
          </a:prstGeom>
        </p:spPr>
        <p:style>
          <a:lnRef idx="3">
            <a:schemeClr val="lt1"/>
          </a:lnRef>
          <a:fillRef idx="1">
            <a:schemeClr val="accent3"/>
          </a:fillRef>
          <a:effectRef idx="1">
            <a:schemeClr val="accent3"/>
          </a:effectRef>
          <a:fontRef idx="minor">
            <a:schemeClr val="lt1"/>
          </a:fontRef>
        </p:style>
        <p:txBody>
          <a:bodyPr rtlCol="0" anchor="ctr">
            <a:noAutofit/>
          </a:bodyPr>
          <a:lstStyle/>
          <a:p>
            <a:pPr marL="0" indent="0" algn="ctr">
              <a:buNone/>
            </a:pPr>
            <a:r>
              <a:rPr lang="uz-Cyrl-UZ" sz="3200" i="1" dirty="0">
                <a:solidFill>
                  <a:schemeClr val="tx1"/>
                </a:solidFill>
              </a:rPr>
              <a:t>Aminokislotalarning hosilalari</a:t>
            </a:r>
            <a:endParaRPr lang="ru-RU" sz="3200" i="1" dirty="0">
              <a:solidFill>
                <a:schemeClr val="tx1"/>
              </a:solidFill>
            </a:endParaRPr>
          </a:p>
        </p:txBody>
      </p:sp>
      <p:sp>
        <p:nvSpPr>
          <p:cNvPr id="8" name="Скругленный прямоугольник 7"/>
          <p:cNvSpPr/>
          <p:nvPr/>
        </p:nvSpPr>
        <p:spPr>
          <a:xfrm>
            <a:off x="3571868" y="3857628"/>
            <a:ext cx="5184576" cy="1130424"/>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uz-Cyrl-UZ" sz="3200" b="1" i="1" dirty="0">
                <a:solidFill>
                  <a:schemeClr val="tx1"/>
                </a:solidFill>
              </a:rPr>
              <a:t>Steroid birikmalar</a:t>
            </a:r>
            <a:endParaRPr lang="ru-RU" sz="3200" b="1" i="1" dirty="0">
              <a:solidFill>
                <a:schemeClr val="tx1"/>
              </a:solidFill>
            </a:endParaRPr>
          </a:p>
        </p:txBody>
      </p:sp>
      <p:sp>
        <p:nvSpPr>
          <p:cNvPr id="9" name="Скругленный прямоугольник 8"/>
          <p:cNvSpPr/>
          <p:nvPr/>
        </p:nvSpPr>
        <p:spPr>
          <a:xfrm>
            <a:off x="3571868" y="5286388"/>
            <a:ext cx="5184576" cy="1130424"/>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lvl="0" algn="ctr"/>
            <a:r>
              <a:rPr lang="uz-Cyrl-UZ" sz="3200" b="1" i="1" dirty="0" smtClean="0">
                <a:solidFill>
                  <a:schemeClr val="tx1"/>
                </a:solidFill>
              </a:rPr>
              <a:t>Prostaglandinlar</a:t>
            </a:r>
            <a:endParaRPr lang="ru-RU" sz="3200" b="1" i="1" dirty="0">
              <a:solidFill>
                <a:schemeClr val="tx1"/>
              </a:solidFill>
            </a:endParaRPr>
          </a:p>
        </p:txBody>
      </p:sp>
    </p:spTree>
    <p:extLst>
      <p:ext uri="{BB962C8B-B14F-4D97-AF65-F5344CB8AC3E}">
        <p14:creationId xmlns:p14="http://schemas.microsoft.com/office/powerpoint/2010/main" val="3311604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395536" y="116632"/>
            <a:ext cx="8424936" cy="6624736"/>
          </a:xfrm>
        </p:spPr>
        <p:txBody>
          <a:bodyPr>
            <a:noAutofit/>
          </a:bodyPr>
          <a:lstStyle/>
          <a:p>
            <a:endParaRPr lang="en-US" sz="2000" dirty="0" smtClean="0"/>
          </a:p>
          <a:p>
            <a:r>
              <a:rPr lang="en-US" dirty="0"/>
              <a:t>	</a:t>
            </a:r>
            <a:r>
              <a:rPr lang="uz-Cyrl-UZ" sz="2800" dirty="0" smtClean="0"/>
              <a:t>Gormonlar </a:t>
            </a:r>
            <a:r>
              <a:rPr lang="uz-Cyrl-UZ" sz="2800" dirty="0"/>
              <a:t>to’qimalariga va hujayralar strukturalariga tanlab ta`sir etadilar. Qator gormonlar a’zo va to’qimalarga tanlab ta’sir etadilar, masalan, jinsiy gormonlar jinsiy bеzlarga, insulin jigar, diafragmaga, tiroksin gipofiz old bo’lagi hujaralariga va muskullarga, paratgormon buyrak kanalchalariga, suyaklarga ta’sir qiladi.Bu to’qimalar gormonlar uchun nishon dеb ataladi. Nishon to’qimalarga еtib borgan gormon hujayra mеtabolizmini idora qilishi uchun avvalo hujayra mеmbranasi orqali uning ichidagi mеtabolik reaksiyalarni boshqaruvchi mеxanizimlarga bog’lanihi kеrak. </a:t>
            </a:r>
            <a:endParaRPr lang="ru-RU" sz="2800" dirty="0"/>
          </a:p>
          <a:p>
            <a:endParaRPr lang="ru-RU" sz="900" dirty="0"/>
          </a:p>
        </p:txBody>
      </p:sp>
    </p:spTree>
    <p:extLst>
      <p:ext uri="{BB962C8B-B14F-4D97-AF65-F5344CB8AC3E}">
        <p14:creationId xmlns:p14="http://schemas.microsoft.com/office/powerpoint/2010/main" val="37357885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51520" y="908720"/>
            <a:ext cx="8568952" cy="5832648"/>
          </a:xfrm>
        </p:spPr>
        <p:txBody>
          <a:bodyPr>
            <a:noAutofit/>
          </a:bodyPr>
          <a:lstStyle/>
          <a:p>
            <a:r>
              <a:rPr lang="en-US" sz="2400" dirty="0" smtClean="0"/>
              <a:t>	</a:t>
            </a:r>
            <a:r>
              <a:rPr lang="uz-Cyrl-UZ" sz="2800" dirty="0" smtClean="0"/>
              <a:t>Bir </a:t>
            </a:r>
            <a:r>
              <a:rPr lang="uz-Cyrl-UZ" sz="2800" dirty="0"/>
              <a:t>guruh gormonlar, asosan, stеroidlar, hujayra mеmbranasida tanlanib, uning lipid qavati orqali hujayra ichiga kiradilar va u </a:t>
            </a:r>
            <a:r>
              <a:rPr lang="en-US" sz="2800" dirty="0" smtClean="0"/>
              <a:t>y</a:t>
            </a:r>
            <a:r>
              <a:rPr lang="uz-Cyrl-UZ" sz="2800" dirty="0" smtClean="0"/>
              <a:t>erda </a:t>
            </a:r>
            <a:r>
              <a:rPr lang="uz-Cyrl-UZ" sz="2800" dirty="0"/>
              <a:t>maxsus molеkularga birikadilar. </a:t>
            </a:r>
            <a:endParaRPr lang="en-US" sz="2800" dirty="0" smtClean="0"/>
          </a:p>
          <a:p>
            <a:r>
              <a:rPr lang="en-US" sz="2800" dirty="0"/>
              <a:t>	</a:t>
            </a:r>
            <a:r>
              <a:rPr lang="uz-Cyrl-UZ" sz="2800" dirty="0" smtClean="0"/>
              <a:t>Ikkinchi </a:t>
            </a:r>
            <a:r>
              <a:rPr lang="uz-Cyrl-UZ" sz="2800" dirty="0"/>
              <a:t>guruh </a:t>
            </a:r>
            <a:r>
              <a:rPr lang="uz-Cyrl-UZ" sz="2800" dirty="0" smtClean="0"/>
              <a:t>gormonlar,asosan,oqsil-pеptid </a:t>
            </a:r>
            <a:r>
              <a:rPr lang="uz-Cyrl-UZ" sz="2800" dirty="0"/>
              <a:t>tabnatiga ega bo’lganlari -  katеxolaminlar,  hujayra ichiga kirmay plazmatik mеmbranada joylashgan spеtsifik rеtsеptor bilan bog’lanadi. </a:t>
            </a:r>
            <a:endParaRPr lang="ru-RU" sz="2400" dirty="0"/>
          </a:p>
        </p:txBody>
      </p:sp>
    </p:spTree>
    <p:extLst>
      <p:ext uri="{BB962C8B-B14F-4D97-AF65-F5344CB8AC3E}">
        <p14:creationId xmlns:p14="http://schemas.microsoft.com/office/powerpoint/2010/main" val="34482829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692696"/>
            <a:ext cx="8435280" cy="5433467"/>
          </a:xfrm>
        </p:spPr>
        <p:txBody>
          <a:bodyPr>
            <a:noAutofit/>
          </a:bodyPr>
          <a:lstStyle/>
          <a:p>
            <a:r>
              <a:rPr lang="en-US" sz="2800" dirty="0" smtClean="0"/>
              <a:t>	</a:t>
            </a:r>
            <a:r>
              <a:rPr lang="uz-Cyrl-UZ" sz="2800" dirty="0" smtClean="0"/>
              <a:t>Gormon </a:t>
            </a:r>
            <a:r>
              <a:rPr lang="uz-Cyrl-UZ" sz="2800" dirty="0"/>
              <a:t>bilan rеtsеptor bog’lanishida hosil bo’lgan komplеks gormon hujayra ichiga kirmasa ham uning oxirgi effеktlarini amalga oshirilishini ta’minlaydigan biokimyoviy reaksiyalarni boshlab beradi. </a:t>
            </a:r>
            <a:endParaRPr lang="en-US" sz="2800" dirty="0" smtClean="0"/>
          </a:p>
          <a:p>
            <a:r>
              <a:rPr lang="en-US" sz="2800" dirty="0" smtClean="0"/>
              <a:t>	</a:t>
            </a:r>
            <a:r>
              <a:rPr lang="uz-Cyrl-UZ" sz="2800" dirty="0" smtClean="0"/>
              <a:t>Shunday </a:t>
            </a:r>
            <a:r>
              <a:rPr lang="uz-Cyrl-UZ" sz="2800" dirty="0"/>
              <a:t>qilib, gormon-rеtsеptor aloqalari gormon ta’sir mеxanizmida boshlang’ich reaksiya, u bir guruh gormonlar uchun plazmatik mеmbrana sathida, boshqalari uchun hujayra ichida joylashgan rеtsеptorlarda amalga oshadi.</a:t>
            </a:r>
            <a:endParaRPr lang="ru-RU" sz="2800" dirty="0"/>
          </a:p>
          <a:p>
            <a:r>
              <a:rPr lang="en-US" sz="2800" dirty="0"/>
              <a:t> </a:t>
            </a:r>
            <a:endParaRPr lang="ru-RU" sz="2800" dirty="0"/>
          </a:p>
          <a:p>
            <a:endParaRPr lang="ru-RU" sz="2800" dirty="0"/>
          </a:p>
          <a:p>
            <a:endParaRPr lang="ru-RU" sz="2800" dirty="0"/>
          </a:p>
        </p:txBody>
      </p:sp>
    </p:spTree>
    <p:extLst>
      <p:ext uri="{BB962C8B-B14F-4D97-AF65-F5344CB8AC3E}">
        <p14:creationId xmlns:p14="http://schemas.microsoft.com/office/powerpoint/2010/main" val="2198689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1439" y="142876"/>
            <a:ext cx="8858280" cy="714356"/>
          </a:xfrm>
        </p:spPr>
        <p:txBody>
          <a:bodyPr/>
          <a:lstStyle/>
          <a:p>
            <a:pPr algn="ctr"/>
            <a:r>
              <a:rPr lang="en-US" dirty="0" err="1" smtClean="0">
                <a:solidFill>
                  <a:schemeClr val="tx2">
                    <a:lumMod val="50000"/>
                  </a:schemeClr>
                </a:solidFill>
              </a:rPr>
              <a:t>Gormonal</a:t>
            </a:r>
            <a:r>
              <a:rPr lang="en-US" dirty="0" smtClean="0">
                <a:solidFill>
                  <a:schemeClr val="tx2">
                    <a:lumMod val="50000"/>
                  </a:schemeClr>
                </a:solidFill>
              </a:rPr>
              <a:t> </a:t>
            </a:r>
            <a:r>
              <a:rPr lang="en-US" dirty="0" err="1" smtClean="0">
                <a:solidFill>
                  <a:schemeClr val="tx2">
                    <a:lumMod val="50000"/>
                  </a:schemeClr>
                </a:solidFill>
              </a:rPr>
              <a:t>regulyatsiya</a:t>
            </a:r>
            <a:r>
              <a:rPr lang="en-US" dirty="0" smtClean="0">
                <a:solidFill>
                  <a:schemeClr val="tx2">
                    <a:lumMod val="50000"/>
                  </a:schemeClr>
                </a:solidFill>
              </a:rPr>
              <a:t> </a:t>
            </a:r>
            <a:r>
              <a:rPr lang="en-US" dirty="0" err="1" smtClean="0">
                <a:solidFill>
                  <a:schemeClr val="tx2">
                    <a:lumMod val="50000"/>
                  </a:schemeClr>
                </a:solidFill>
              </a:rPr>
              <a:t>tizimi</a:t>
            </a:r>
            <a:endParaRPr lang="ru-RU" dirty="0">
              <a:solidFill>
                <a:schemeClr val="tx2">
                  <a:lumMod val="50000"/>
                </a:schemeClr>
              </a:solidFill>
            </a:endParaRPr>
          </a:p>
        </p:txBody>
      </p:sp>
      <p:sp>
        <p:nvSpPr>
          <p:cNvPr id="3" name="Объект 2"/>
          <p:cNvSpPr>
            <a:spLocks noGrp="1"/>
          </p:cNvSpPr>
          <p:nvPr>
            <p:ph idx="1"/>
          </p:nvPr>
        </p:nvSpPr>
        <p:spPr/>
        <p:txBody>
          <a:bodyPr/>
          <a:lstStyle/>
          <a:p>
            <a:endParaRPr lang="ru-RU"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844" y="857232"/>
            <a:ext cx="8786875" cy="5857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83128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608" y="260648"/>
            <a:ext cx="6696744" cy="1728192"/>
          </a:xfrm>
        </p:spPr>
        <p:txBody>
          <a:bodyPr>
            <a:noAutofit/>
          </a:bodyPr>
          <a:lstStyle/>
          <a:p>
            <a:pPr algn="ctr"/>
            <a:r>
              <a:rPr lang="en-US" b="1" dirty="0" smtClean="0">
                <a:solidFill>
                  <a:schemeClr val="tx2">
                    <a:lumMod val="50000"/>
                  </a:schemeClr>
                </a:solidFill>
              </a:rPr>
              <a:t>I. </a:t>
            </a:r>
            <a:r>
              <a:rPr lang="uz-Cyrl-UZ" b="1" dirty="0" smtClean="0">
                <a:solidFill>
                  <a:schemeClr val="tx2">
                    <a:lumMod val="50000"/>
                  </a:schemeClr>
                </a:solidFill>
              </a:rPr>
              <a:t>Peptid </a:t>
            </a:r>
            <a:r>
              <a:rPr lang="uz-Cyrl-UZ" b="1" dirty="0">
                <a:solidFill>
                  <a:schemeClr val="tx2">
                    <a:lumMod val="50000"/>
                  </a:schemeClr>
                </a:solidFill>
              </a:rPr>
              <a:t>tabiatli gormonlar</a:t>
            </a:r>
            <a:r>
              <a:rPr lang="ru-RU" dirty="0">
                <a:solidFill>
                  <a:schemeClr val="tx2">
                    <a:lumMod val="50000"/>
                  </a:schemeClr>
                </a:solidFill>
              </a:rPr>
              <a:t/>
            </a:r>
            <a:br>
              <a:rPr lang="ru-RU" dirty="0">
                <a:solidFill>
                  <a:schemeClr val="tx2">
                    <a:lumMod val="50000"/>
                  </a:schemeClr>
                </a:solidFill>
              </a:rPr>
            </a:br>
            <a:endParaRPr lang="ru-RU" dirty="0">
              <a:solidFill>
                <a:schemeClr val="tx2">
                  <a:lumMod val="50000"/>
                </a:schemeClr>
              </a:solidFill>
            </a:endParaRPr>
          </a:p>
        </p:txBody>
      </p:sp>
      <p:sp>
        <p:nvSpPr>
          <p:cNvPr id="3" name="Объект 2"/>
          <p:cNvSpPr>
            <a:spLocks noGrp="1"/>
          </p:cNvSpPr>
          <p:nvPr>
            <p:ph idx="1"/>
          </p:nvPr>
        </p:nvSpPr>
        <p:spPr>
          <a:xfrm>
            <a:off x="323528" y="1556792"/>
            <a:ext cx="8496944" cy="5040560"/>
          </a:xfrm>
        </p:spPr>
        <p:txBody>
          <a:bodyPr>
            <a:normAutofit/>
          </a:bodyPr>
          <a:lstStyle/>
          <a:p>
            <a:r>
              <a:rPr lang="en-US" sz="2800" i="1" dirty="0" smtClean="0"/>
              <a:t>	</a:t>
            </a:r>
            <a:r>
              <a:rPr lang="uz-Cyrl-UZ" sz="2800" i="1" dirty="0" smtClean="0"/>
              <a:t>Gipotalamus</a:t>
            </a:r>
            <a:r>
              <a:rPr lang="uz-Cyrl-UZ" sz="2800" dirty="0" smtClean="0"/>
              <a:t> </a:t>
            </a:r>
            <a:r>
              <a:rPr lang="uz-Cyrl-UZ" sz="2800" i="1" dirty="0"/>
              <a:t>(lotincha gipo-tagi, talamus - do’mboq).</a:t>
            </a:r>
            <a:r>
              <a:rPr lang="uz-Cyrl-UZ" sz="2800" dirty="0"/>
              <a:t> Vegetativ nerv sistemasining  po’stloq ostidagi  oliy asab markazini tashkil qiladi. Markaziy nerv sistemasining oliy bo’limlari bilan endokrin sistema orasidagi aloqador bevosita bosh miyaning mana </a:t>
            </a:r>
            <a:r>
              <a:rPr lang="en-US" sz="2800" dirty="0"/>
              <a:t>s</a:t>
            </a:r>
            <a:r>
              <a:rPr lang="uz-Cyrl-UZ" sz="2800" dirty="0"/>
              <a:t>hu strukturasida  yuzaga chiqadi. Markaziy nerv sistemasi bilan endokrin sistema orasidagi munosabatlar gipotalamusning nerv hujayralarida ishlab </a:t>
            </a:r>
            <a:r>
              <a:rPr lang="uz-Cyrl-UZ" sz="2800" dirty="0" smtClean="0"/>
              <a:t>chiqariladigan </a:t>
            </a:r>
            <a:r>
              <a:rPr lang="uz-Cyrl-UZ" sz="2800" dirty="0"/>
              <a:t>gumoral </a:t>
            </a:r>
            <a:r>
              <a:rPr lang="uz-Cyrl-UZ" sz="2800" i="1" dirty="0"/>
              <a:t>(Humor- lotincha </a:t>
            </a:r>
            <a:r>
              <a:rPr lang="uz-Cyrl-UZ" sz="2800" i="1" dirty="0" smtClean="0"/>
              <a:t>suyuqlik) </a:t>
            </a:r>
            <a:r>
              <a:rPr lang="uz-Cyrl-UZ" sz="2800" dirty="0" smtClean="0"/>
              <a:t>faktorlar </a:t>
            </a:r>
            <a:r>
              <a:rPr lang="uz-Cyrl-UZ" sz="2800" dirty="0"/>
              <a:t>orqali amalga oshadi. </a:t>
            </a:r>
            <a:endParaRPr lang="ru-RU" sz="2800" dirty="0"/>
          </a:p>
        </p:txBody>
      </p:sp>
    </p:spTree>
    <p:extLst>
      <p:ext uri="{BB962C8B-B14F-4D97-AF65-F5344CB8AC3E}">
        <p14:creationId xmlns:p14="http://schemas.microsoft.com/office/powerpoint/2010/main" val="33301987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67544" y="404664"/>
            <a:ext cx="8280920" cy="5721499"/>
          </a:xfrm>
        </p:spPr>
        <p:txBody>
          <a:bodyPr>
            <a:noAutofit/>
          </a:bodyPr>
          <a:lstStyle/>
          <a:p>
            <a:r>
              <a:rPr lang="en-US" sz="2800" dirty="0" smtClean="0"/>
              <a:t>	</a:t>
            </a:r>
            <a:r>
              <a:rPr lang="uz-Cyrl-UZ" sz="2800" dirty="0" smtClean="0"/>
              <a:t>Juda </a:t>
            </a:r>
            <a:r>
              <a:rPr lang="uz-Cyrl-UZ" sz="2800" dirty="0"/>
              <a:t>kuchli biologik faoliyatga ega bo’lgan bu kimyoviy birikmalar gipotalamus gormonlari  bo’lib, ularni neyrogormonlar va asosiy effekti gipofizda ishlab chiqariladigan periferik bezlar faoliyatini idora qiladigan </a:t>
            </a:r>
            <a:r>
              <a:rPr lang="uz-Cyrl-UZ" sz="2800" i="1" dirty="0"/>
              <a:t>trop </a:t>
            </a:r>
            <a:r>
              <a:rPr lang="uz-Cyrl-UZ" sz="2800" dirty="0"/>
              <a:t>gormonlarni ajratishni boshqarish bo’lganidan bir guruhi rilizing (ingilizcha - ajratish) faktorlar yoki liberinlar deb ataladi</a:t>
            </a:r>
            <a:r>
              <a:rPr lang="uz-Cyrl-UZ" sz="2800" dirty="0" smtClean="0"/>
              <a:t>.</a:t>
            </a:r>
            <a:endParaRPr lang="en-US" sz="2800" dirty="0" smtClean="0"/>
          </a:p>
          <a:p>
            <a:r>
              <a:rPr lang="en-US" sz="2800" dirty="0"/>
              <a:t>	</a:t>
            </a:r>
            <a:r>
              <a:rPr lang="uz-Cyrl-UZ" sz="2800" dirty="0" smtClean="0"/>
              <a:t> </a:t>
            </a:r>
            <a:r>
              <a:rPr lang="uz-Cyrl-UZ" sz="2800" dirty="0"/>
              <a:t>Ularning ba`zilari gipofiz gormonlari sekretsiyasini sekinlashtirish qobiliyatiga ega bo’lganligi uchun statinlar (yunoncha statiros- to’xtatish) deb ataladi</a:t>
            </a:r>
            <a:endParaRPr lang="ru-RU" sz="2800" dirty="0"/>
          </a:p>
          <a:p>
            <a:endParaRPr lang="ru-RU" sz="2800" dirty="0"/>
          </a:p>
        </p:txBody>
      </p:sp>
    </p:spTree>
    <p:extLst>
      <p:ext uri="{BB962C8B-B14F-4D97-AF65-F5344CB8AC3E}">
        <p14:creationId xmlns:p14="http://schemas.microsoft.com/office/powerpoint/2010/main" val="16749805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2718"/>
            <a:ext cx="8219256" cy="4428410"/>
          </a:xfrm>
        </p:spPr>
        <p:txBody>
          <a:bodyPr>
            <a:normAutofit/>
          </a:bodyPr>
          <a:lstStyle/>
          <a:p>
            <a:pPr algn="ctr"/>
            <a:r>
              <a:rPr lang="en-US" sz="8000" dirty="0" err="1" smtClean="0">
                <a:solidFill>
                  <a:schemeClr val="tx1"/>
                </a:solidFill>
              </a:rPr>
              <a:t>mavzu</a:t>
            </a:r>
            <a:r>
              <a:rPr lang="en-US" sz="8000" dirty="0" smtClean="0">
                <a:solidFill>
                  <a:schemeClr val="tx1"/>
                </a:solidFill>
              </a:rPr>
              <a:t>:</a:t>
            </a:r>
            <a:br>
              <a:rPr lang="en-US" sz="8000" dirty="0" smtClean="0">
                <a:solidFill>
                  <a:schemeClr val="tx1"/>
                </a:solidFill>
              </a:rPr>
            </a:br>
            <a:r>
              <a:rPr lang="en-US" sz="8000" dirty="0" smtClean="0">
                <a:solidFill>
                  <a:schemeClr val="tx1"/>
                </a:solidFill>
              </a:rPr>
              <a:t>GORMONLAR</a:t>
            </a:r>
            <a:endParaRPr lang="ru-RU" sz="8000" dirty="0">
              <a:solidFill>
                <a:schemeClr val="tx1"/>
              </a:solidFill>
            </a:endParaRPr>
          </a:p>
        </p:txBody>
      </p:sp>
    </p:spTree>
    <p:extLst>
      <p:ext uri="{BB962C8B-B14F-4D97-AF65-F5344CB8AC3E}">
        <p14:creationId xmlns:p14="http://schemas.microsoft.com/office/powerpoint/2010/main" val="346748995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2718"/>
            <a:ext cx="8401080" cy="704514"/>
          </a:xfrm>
        </p:spPr>
        <p:txBody>
          <a:bodyPr>
            <a:normAutofit fontScale="90000"/>
          </a:bodyPr>
          <a:lstStyle/>
          <a:p>
            <a:pPr algn="ctr"/>
            <a:r>
              <a:rPr lang="en-US" dirty="0" err="1" smtClean="0">
                <a:solidFill>
                  <a:schemeClr val="tx2">
                    <a:lumMod val="50000"/>
                  </a:schemeClr>
                </a:solidFill>
              </a:rPr>
              <a:t>Gipotalamus</a:t>
            </a:r>
            <a:r>
              <a:rPr lang="en-US" dirty="0" smtClean="0">
                <a:solidFill>
                  <a:schemeClr val="tx2">
                    <a:lumMod val="50000"/>
                  </a:schemeClr>
                </a:solidFill>
              </a:rPr>
              <a:t> : </a:t>
            </a:r>
            <a:r>
              <a:rPr lang="en-US" dirty="0" err="1" smtClean="0">
                <a:solidFill>
                  <a:schemeClr val="tx2">
                    <a:lumMod val="50000"/>
                  </a:schemeClr>
                </a:solidFill>
              </a:rPr>
              <a:t>rilizing</a:t>
            </a:r>
            <a:r>
              <a:rPr lang="en-US" dirty="0" smtClean="0">
                <a:solidFill>
                  <a:schemeClr val="tx2">
                    <a:lumMod val="50000"/>
                  </a:schemeClr>
                </a:solidFill>
              </a:rPr>
              <a:t> </a:t>
            </a:r>
            <a:r>
              <a:rPr lang="en-US" dirty="0" err="1" smtClean="0">
                <a:solidFill>
                  <a:schemeClr val="tx2">
                    <a:lumMod val="50000"/>
                  </a:schemeClr>
                </a:solidFill>
              </a:rPr>
              <a:t>omillar</a:t>
            </a:r>
            <a:endParaRPr lang="ru-RU" dirty="0">
              <a:solidFill>
                <a:schemeClr val="tx2">
                  <a:lumMod val="50000"/>
                </a:schemeClr>
              </a:solidFill>
            </a:endParaRPr>
          </a:p>
        </p:txBody>
      </p:sp>
      <p:sp>
        <p:nvSpPr>
          <p:cNvPr id="3" name="Объект 2"/>
          <p:cNvSpPr>
            <a:spLocks noGrp="1"/>
          </p:cNvSpPr>
          <p:nvPr>
            <p:ph idx="1"/>
          </p:nvPr>
        </p:nvSpPr>
        <p:spPr/>
        <p:txBody>
          <a:bodyPr/>
          <a:lstStyle/>
          <a:p>
            <a:endParaRPr lang="ru-RU" dirty="0"/>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034" y="928670"/>
            <a:ext cx="8072494" cy="58864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83824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23528" y="404664"/>
            <a:ext cx="8496944" cy="5919936"/>
          </a:xfrm>
        </p:spPr>
        <p:txBody>
          <a:bodyPr>
            <a:noAutofit/>
          </a:bodyPr>
          <a:lstStyle/>
          <a:p>
            <a:r>
              <a:rPr lang="en-US" sz="2800" dirty="0" smtClean="0"/>
              <a:t>	</a:t>
            </a:r>
            <a:r>
              <a:rPr lang="uz-Cyrl-UZ" sz="2800" dirty="0" smtClean="0"/>
              <a:t>Pеptid </a:t>
            </a:r>
            <a:r>
              <a:rPr lang="uz-Cyrl-UZ" sz="2800" dirty="0"/>
              <a:t>tabiatli gormonlar </a:t>
            </a:r>
            <a:r>
              <a:rPr lang="uz-Cyrl-UZ" sz="2800" i="1" dirty="0"/>
              <a:t>adеnogipofizning tropgormonlari</a:t>
            </a:r>
            <a:r>
              <a:rPr lang="uz-Cyrl-UZ" sz="2800" dirty="0"/>
              <a:t> dеb ham nomlanadi. Uning gormonlari umumiy qon oqimiga chiqarilmaydi, bеvosita yaqin joylashgan gipofizga portal (darvoza) kapillyarlari orqali еtkaziladi. Rilizing omillari kimyoviy tabiatiga ko’ra </a:t>
            </a:r>
            <a:r>
              <a:rPr lang="uz-Cyrl-UZ" sz="2800" dirty="0" smtClean="0"/>
              <a:t>pеptidlardir</a:t>
            </a:r>
            <a:r>
              <a:rPr lang="en-US" sz="2800" dirty="0"/>
              <a:t>.</a:t>
            </a:r>
            <a:endParaRPr lang="en-US" sz="2800" dirty="0" smtClean="0"/>
          </a:p>
          <a:p>
            <a:r>
              <a:rPr lang="en-US" sz="2800" dirty="0" smtClean="0"/>
              <a:t>	</a:t>
            </a:r>
            <a:r>
              <a:rPr lang="uz-Cyrl-UZ" sz="2800" dirty="0" smtClean="0"/>
              <a:t>Ma’lum </a:t>
            </a:r>
            <a:r>
              <a:rPr lang="uz-Cyrl-UZ" sz="2800" dirty="0"/>
              <a:t>bo’lgan rilizing omillaridan 7 tasi gipofiz gormonlari sеkrеtsiyasini stimullaydi (kortikolibеrin, tirolibеrin, somatolibеrin, follibеrin, prolaktolibеrin, melanolibеrin) va 3 tasi (prolaktostatin, milanostatin, somatostatin) gipofiz bеzi sеkrеtsiyasini tormozlaydi. </a:t>
            </a:r>
            <a:endParaRPr lang="ru-RU" sz="2800" dirty="0"/>
          </a:p>
          <a:p>
            <a:endParaRPr lang="ru-RU" sz="2800" dirty="0"/>
          </a:p>
          <a:p>
            <a:endParaRPr lang="ru-RU" sz="2800" dirty="0"/>
          </a:p>
        </p:txBody>
      </p:sp>
    </p:spTree>
    <p:extLst>
      <p:ext uri="{BB962C8B-B14F-4D97-AF65-F5344CB8AC3E}">
        <p14:creationId xmlns:p14="http://schemas.microsoft.com/office/powerpoint/2010/main" val="2923287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1124744"/>
            <a:ext cx="8363272" cy="5001419"/>
          </a:xfrm>
        </p:spPr>
        <p:txBody>
          <a:bodyPr>
            <a:normAutofit/>
          </a:bodyPr>
          <a:lstStyle/>
          <a:p>
            <a:r>
              <a:rPr lang="en-US" sz="2800" dirty="0" smtClean="0"/>
              <a:t>	</a:t>
            </a:r>
            <a:r>
              <a:rPr lang="uz-Cyrl-UZ" sz="2800" dirty="0" smtClean="0"/>
              <a:t>Bu </a:t>
            </a:r>
            <a:r>
              <a:rPr lang="uz-Cyrl-UZ" sz="2800" dirty="0"/>
              <a:t>gormonlar </a:t>
            </a:r>
            <a:r>
              <a:rPr lang="uz-Cyrl-UZ" sz="2800" i="1" dirty="0"/>
              <a:t>3-15 tagacha aminokislota </a:t>
            </a:r>
            <a:r>
              <a:rPr lang="uz-Cyrl-UZ" sz="2800" dirty="0"/>
              <a:t>qoldig`laridan tashkil topgan kalta peptidlardir</a:t>
            </a:r>
            <a:r>
              <a:rPr lang="uz-Cyrl-UZ" sz="2800" dirty="0" smtClean="0"/>
              <a:t>.</a:t>
            </a:r>
            <a:endParaRPr lang="en-US" sz="2800" dirty="0" smtClean="0"/>
          </a:p>
          <a:p>
            <a:r>
              <a:rPr lang="en-US" sz="2800" dirty="0"/>
              <a:t>	</a:t>
            </a:r>
            <a:r>
              <a:rPr lang="uz-Cyrl-UZ" sz="2800" dirty="0" smtClean="0"/>
              <a:t> </a:t>
            </a:r>
            <a:r>
              <a:rPr lang="uz-Cyrl-UZ" sz="2800" dirty="0"/>
              <a:t>Bu gormonlar gipototalamusning nerv uchlarida sintezlanadi. </a:t>
            </a:r>
            <a:endParaRPr lang="en-US" sz="2800" dirty="0" smtClean="0"/>
          </a:p>
          <a:p>
            <a:r>
              <a:rPr lang="en-US" sz="2800" dirty="0"/>
              <a:t>	</a:t>
            </a:r>
            <a:r>
              <a:rPr lang="uz-Cyrl-UZ" sz="2800" dirty="0" smtClean="0"/>
              <a:t>Uning </a:t>
            </a:r>
            <a:r>
              <a:rPr lang="uz-Cyrl-UZ" sz="2800" dirty="0"/>
              <a:t>gormonlari umumiy  qon oqimiga chiqarilmaydi, bevosita gipofizga portal kapilyarlari orqali </a:t>
            </a:r>
            <a:r>
              <a:rPr lang="en-US" sz="2800" dirty="0" smtClean="0"/>
              <a:t>y</a:t>
            </a:r>
            <a:r>
              <a:rPr lang="uz-Cyrl-UZ" sz="2800" dirty="0" smtClean="0"/>
              <a:t>etkaziladi</a:t>
            </a:r>
            <a:r>
              <a:rPr lang="en-US" sz="2800" dirty="0"/>
              <a:t>.</a:t>
            </a:r>
            <a:endParaRPr lang="ru-RU" sz="2800" dirty="0"/>
          </a:p>
        </p:txBody>
      </p:sp>
    </p:spTree>
    <p:extLst>
      <p:ext uri="{BB962C8B-B14F-4D97-AF65-F5344CB8AC3E}">
        <p14:creationId xmlns:p14="http://schemas.microsoft.com/office/powerpoint/2010/main" val="314424118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7000" contrast="51000"/>
                    </a14:imgEffect>
                  </a14:imgLayer>
                </a14:imgProps>
              </a:ext>
              <a:ext uri="{28A0092B-C50C-407E-A947-70E740481C1C}">
                <a14:useLocalDpi xmlns:a14="http://schemas.microsoft.com/office/drawing/2010/main" val="0"/>
              </a:ext>
            </a:extLst>
          </a:blip>
          <a:srcRect/>
          <a:stretch>
            <a:fillRect/>
          </a:stretch>
        </p:blipFill>
        <p:spPr bwMode="auto">
          <a:xfrm>
            <a:off x="467544" y="2636912"/>
            <a:ext cx="8352928" cy="3960440"/>
          </a:xfrm>
          <a:prstGeom prst="rect">
            <a:avLst/>
          </a:prstGeom>
          <a:noFill/>
          <a:ln w="9525">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2627784" y="404664"/>
            <a:ext cx="3789820" cy="769441"/>
          </a:xfrm>
          <a:prstGeom prst="rect">
            <a:avLst/>
          </a:prstGeom>
        </p:spPr>
        <p:txBody>
          <a:bodyPr wrap="none">
            <a:spAutoFit/>
          </a:bodyPr>
          <a:lstStyle/>
          <a:p>
            <a:pPr algn="ctr"/>
            <a:r>
              <a:rPr lang="en-US" sz="4400" b="1" dirty="0" smtClean="0">
                <a:solidFill>
                  <a:schemeClr val="tx2">
                    <a:lumMod val="50000"/>
                  </a:schemeClr>
                </a:solidFill>
              </a:rPr>
              <a:t>TIROLIBERIN</a:t>
            </a:r>
            <a:endParaRPr lang="ru-RU" sz="4400" b="1" dirty="0">
              <a:solidFill>
                <a:schemeClr val="tx2">
                  <a:lumMod val="50000"/>
                </a:schemeClr>
              </a:solidFill>
            </a:endParaRPr>
          </a:p>
        </p:txBody>
      </p:sp>
      <p:sp>
        <p:nvSpPr>
          <p:cNvPr id="5" name="Прямоугольник 4"/>
          <p:cNvSpPr/>
          <p:nvPr/>
        </p:nvSpPr>
        <p:spPr>
          <a:xfrm>
            <a:off x="1115616" y="1556792"/>
            <a:ext cx="7704856" cy="707886"/>
          </a:xfrm>
          <a:prstGeom prst="rect">
            <a:avLst/>
          </a:prstGeom>
        </p:spPr>
        <p:txBody>
          <a:bodyPr wrap="square">
            <a:spAutoFit/>
          </a:bodyPr>
          <a:lstStyle/>
          <a:p>
            <a:r>
              <a:rPr lang="ru-RU" sz="4000" dirty="0" smtClean="0"/>
              <a:t>(</a:t>
            </a:r>
            <a:r>
              <a:rPr lang="en-US" sz="4000" dirty="0" err="1" smtClean="0"/>
              <a:t>Piro</a:t>
            </a:r>
            <a:r>
              <a:rPr lang="ru-RU" sz="4000" dirty="0" smtClean="0"/>
              <a:t>-</a:t>
            </a:r>
            <a:r>
              <a:rPr lang="en-US" sz="4000" dirty="0" err="1" smtClean="0"/>
              <a:t>Glu</a:t>
            </a:r>
            <a:r>
              <a:rPr lang="ru-RU" sz="4000" dirty="0" smtClean="0"/>
              <a:t>–</a:t>
            </a:r>
            <a:r>
              <a:rPr lang="en-US" sz="4000" dirty="0" err="1" smtClean="0"/>
              <a:t>Gis</a:t>
            </a:r>
            <a:r>
              <a:rPr lang="ru-RU" sz="4000" dirty="0" smtClean="0"/>
              <a:t>–</a:t>
            </a:r>
            <a:r>
              <a:rPr lang="en-US" sz="4000" dirty="0" smtClean="0"/>
              <a:t>Pro</a:t>
            </a:r>
            <a:r>
              <a:rPr lang="ru-RU" sz="4000" dirty="0" smtClean="0"/>
              <a:t>–</a:t>
            </a:r>
            <a:r>
              <a:rPr lang="en-US" sz="4000" dirty="0"/>
              <a:t>NH2</a:t>
            </a:r>
            <a:r>
              <a:rPr lang="en-US" sz="4000" dirty="0" smtClean="0"/>
              <a:t>)</a:t>
            </a:r>
            <a:endParaRPr lang="ru-RU" sz="4000" dirty="0"/>
          </a:p>
        </p:txBody>
      </p:sp>
    </p:spTree>
    <p:extLst>
      <p:ext uri="{BB962C8B-B14F-4D97-AF65-F5344CB8AC3E}">
        <p14:creationId xmlns:p14="http://schemas.microsoft.com/office/powerpoint/2010/main" val="22572477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608" y="476672"/>
            <a:ext cx="6552728" cy="1296144"/>
          </a:xfrm>
        </p:spPr>
        <p:txBody>
          <a:bodyPr>
            <a:normAutofit fontScale="90000"/>
          </a:bodyPr>
          <a:lstStyle/>
          <a:p>
            <a:pPr algn="ctr"/>
            <a:r>
              <a:rPr lang="en-US" sz="4900" b="1" dirty="0" err="1" smtClean="0">
                <a:solidFill>
                  <a:schemeClr val="tx2">
                    <a:lumMod val="50000"/>
                  </a:schemeClr>
                </a:solidFill>
              </a:rPr>
              <a:t>Gonadoliberin</a:t>
            </a:r>
            <a:r>
              <a:rPr lang="ru-RU" sz="4000" dirty="0">
                <a:solidFill>
                  <a:schemeClr val="tx2">
                    <a:lumMod val="50000"/>
                  </a:schemeClr>
                </a:solidFill>
              </a:rPr>
              <a:t/>
            </a:r>
            <a:br>
              <a:rPr lang="ru-RU" sz="4000" dirty="0">
                <a:solidFill>
                  <a:schemeClr val="tx2">
                    <a:lumMod val="50000"/>
                  </a:schemeClr>
                </a:solidFill>
              </a:rPr>
            </a:br>
            <a:endParaRPr lang="ru-RU" sz="4000" dirty="0">
              <a:solidFill>
                <a:schemeClr val="tx2">
                  <a:lumMod val="50000"/>
                </a:schemeClr>
              </a:solidFill>
            </a:endParaRPr>
          </a:p>
        </p:txBody>
      </p:sp>
      <p:sp>
        <p:nvSpPr>
          <p:cNvPr id="3" name="Объект 2"/>
          <p:cNvSpPr>
            <a:spLocks noGrp="1"/>
          </p:cNvSpPr>
          <p:nvPr>
            <p:ph idx="1"/>
          </p:nvPr>
        </p:nvSpPr>
        <p:spPr>
          <a:xfrm>
            <a:off x="457200" y="2204864"/>
            <a:ext cx="8291264" cy="3024336"/>
          </a:xfrm>
        </p:spPr>
        <p:txBody>
          <a:bodyPr>
            <a:normAutofit/>
          </a:bodyPr>
          <a:lstStyle/>
          <a:p>
            <a:r>
              <a:rPr lang="en-US" sz="4400" dirty="0" smtClean="0"/>
              <a:t>	</a:t>
            </a:r>
            <a:r>
              <a:rPr lang="en-US" sz="4400" dirty="0" err="1" smtClean="0"/>
              <a:t>Piro</a:t>
            </a:r>
            <a:r>
              <a:rPr lang="ru-RU" sz="4400" dirty="0" smtClean="0"/>
              <a:t>-</a:t>
            </a:r>
            <a:r>
              <a:rPr lang="en-US" sz="4400" dirty="0" err="1" smtClean="0"/>
              <a:t>Glu</a:t>
            </a:r>
            <a:r>
              <a:rPr lang="ru-RU" sz="4400" dirty="0" smtClean="0"/>
              <a:t>–</a:t>
            </a:r>
            <a:r>
              <a:rPr lang="en-US" sz="4400" dirty="0" err="1" smtClean="0"/>
              <a:t>Gis</a:t>
            </a:r>
            <a:r>
              <a:rPr lang="ru-RU" sz="4400" dirty="0" smtClean="0"/>
              <a:t>–</a:t>
            </a:r>
            <a:r>
              <a:rPr lang="en-US" sz="4400" dirty="0" err="1" smtClean="0"/>
              <a:t>Trp</a:t>
            </a:r>
            <a:r>
              <a:rPr lang="ru-RU" sz="4400" dirty="0" smtClean="0"/>
              <a:t>–</a:t>
            </a:r>
            <a:r>
              <a:rPr lang="en-US" sz="4400" dirty="0" err="1" smtClean="0"/>
              <a:t>Ser</a:t>
            </a:r>
            <a:r>
              <a:rPr lang="ru-RU" sz="4400" dirty="0" smtClean="0"/>
              <a:t>–</a:t>
            </a:r>
            <a:r>
              <a:rPr lang="en-US" sz="4400" dirty="0" err="1" smtClean="0"/>
              <a:t>Tir</a:t>
            </a:r>
            <a:r>
              <a:rPr lang="ru-RU" sz="4400" dirty="0" smtClean="0"/>
              <a:t>–</a:t>
            </a:r>
            <a:endParaRPr lang="en-US" sz="4400" dirty="0" smtClean="0"/>
          </a:p>
          <a:p>
            <a:r>
              <a:rPr lang="en-US" sz="4400" dirty="0" err="1" smtClean="0"/>
              <a:t>Gli</a:t>
            </a:r>
            <a:r>
              <a:rPr lang="ru-RU" sz="4400" dirty="0" smtClean="0"/>
              <a:t>–</a:t>
            </a:r>
            <a:r>
              <a:rPr lang="en-US" sz="4400" dirty="0" smtClean="0"/>
              <a:t>Ley</a:t>
            </a:r>
            <a:r>
              <a:rPr lang="ru-RU" sz="4400" dirty="0" smtClean="0"/>
              <a:t>–</a:t>
            </a:r>
            <a:r>
              <a:rPr lang="en-US" sz="4400" dirty="0" err="1" smtClean="0"/>
              <a:t>Arg</a:t>
            </a:r>
            <a:r>
              <a:rPr lang="ru-RU" sz="4400" dirty="0" smtClean="0"/>
              <a:t>–</a:t>
            </a:r>
            <a:r>
              <a:rPr lang="en-US" sz="4400" dirty="0" smtClean="0"/>
              <a:t>Pro</a:t>
            </a:r>
            <a:r>
              <a:rPr lang="ru-RU" sz="4400" dirty="0" smtClean="0"/>
              <a:t>–</a:t>
            </a:r>
            <a:r>
              <a:rPr lang="en-US" sz="4400" dirty="0" err="1" smtClean="0"/>
              <a:t>Gli</a:t>
            </a:r>
            <a:r>
              <a:rPr lang="ru-RU" sz="4400" dirty="0" smtClean="0"/>
              <a:t>-</a:t>
            </a:r>
            <a:r>
              <a:rPr lang="en-US" sz="4400" dirty="0"/>
              <a:t>N</a:t>
            </a:r>
            <a:r>
              <a:rPr lang="ru-RU" sz="4400" dirty="0" smtClean="0"/>
              <a:t>Н2</a:t>
            </a:r>
            <a:endParaRPr lang="en-US" sz="4400" dirty="0" smtClean="0"/>
          </a:p>
          <a:p>
            <a:endParaRPr lang="en-US" sz="4400" dirty="0" smtClean="0"/>
          </a:p>
          <a:p>
            <a:endParaRPr lang="ru-RU" sz="4400" dirty="0"/>
          </a:p>
          <a:p>
            <a:endParaRPr lang="ru-RU" sz="4400" dirty="0"/>
          </a:p>
        </p:txBody>
      </p:sp>
    </p:spTree>
    <p:extLst>
      <p:ext uri="{BB962C8B-B14F-4D97-AF65-F5344CB8AC3E}">
        <p14:creationId xmlns:p14="http://schemas.microsoft.com/office/powerpoint/2010/main" val="82989478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71400"/>
            <a:ext cx="8208912" cy="1728192"/>
          </a:xfrm>
        </p:spPr>
        <p:txBody>
          <a:bodyPr>
            <a:normAutofit/>
          </a:bodyPr>
          <a:lstStyle/>
          <a:p>
            <a:pPr algn="ctr"/>
            <a:r>
              <a:rPr lang="en-US" sz="4000" b="1" dirty="0">
                <a:solidFill>
                  <a:schemeClr val="tx2">
                    <a:lumMod val="50000"/>
                  </a:schemeClr>
                </a:solidFill>
              </a:rPr>
              <a:t>S</a:t>
            </a:r>
            <a:r>
              <a:rPr lang="uz-Cyrl-UZ" sz="4000" b="1" dirty="0" smtClean="0">
                <a:solidFill>
                  <a:schemeClr val="tx2">
                    <a:lumMod val="50000"/>
                  </a:schemeClr>
                </a:solidFill>
              </a:rPr>
              <a:t>omatostatin</a:t>
            </a:r>
            <a:r>
              <a:rPr lang="ru-RU" sz="4000" b="1" dirty="0">
                <a:solidFill>
                  <a:schemeClr val="tx2">
                    <a:lumMod val="50000"/>
                  </a:schemeClr>
                </a:solidFill>
              </a:rPr>
              <a:t/>
            </a:r>
            <a:br>
              <a:rPr lang="ru-RU" sz="4000" b="1" dirty="0">
                <a:solidFill>
                  <a:schemeClr val="tx2">
                    <a:lumMod val="50000"/>
                  </a:schemeClr>
                </a:solidFill>
              </a:rPr>
            </a:br>
            <a:r>
              <a:rPr lang="en-US" sz="4000" b="1" dirty="0" smtClean="0">
                <a:solidFill>
                  <a:schemeClr val="tx2">
                    <a:lumMod val="50000"/>
                  </a:schemeClr>
                </a:solidFill>
              </a:rPr>
              <a:t>   </a:t>
            </a:r>
            <a:endParaRPr lang="ru-RU" sz="1200" dirty="0">
              <a:solidFill>
                <a:schemeClr val="tx2">
                  <a:lumMod val="50000"/>
                </a:schemeClr>
              </a:solidFill>
            </a:endParaRPr>
          </a:p>
        </p:txBody>
      </p:sp>
      <p:sp>
        <p:nvSpPr>
          <p:cNvPr id="6" name="Прямоугольник 5"/>
          <p:cNvSpPr/>
          <p:nvPr/>
        </p:nvSpPr>
        <p:spPr>
          <a:xfrm>
            <a:off x="539552" y="1714488"/>
            <a:ext cx="8280920" cy="3549313"/>
          </a:xfrm>
          <a:prstGeom prst="rect">
            <a:avLst/>
          </a:prstGeom>
        </p:spPr>
        <p:txBody>
          <a:bodyPr wrap="square">
            <a:spAutoFit/>
          </a:bodyPr>
          <a:lstStyle/>
          <a:p>
            <a:r>
              <a:rPr lang="en-US" sz="4400" b="1" dirty="0" smtClean="0"/>
              <a:t>	H-</a:t>
            </a:r>
            <a:r>
              <a:rPr lang="en-US" sz="4400" b="1" dirty="0" err="1" smtClean="0"/>
              <a:t>Ala</a:t>
            </a:r>
            <a:r>
              <a:rPr lang="en-US" sz="4400" b="1" dirty="0" smtClean="0"/>
              <a:t>-</a:t>
            </a:r>
            <a:r>
              <a:rPr lang="en-US" sz="4400" b="1" dirty="0" err="1" smtClean="0"/>
              <a:t>Gli</a:t>
            </a:r>
            <a:r>
              <a:rPr lang="en-US" sz="4400" b="1" dirty="0" smtClean="0"/>
              <a:t>-Sis-Liz-</a:t>
            </a:r>
            <a:r>
              <a:rPr lang="en-US" sz="4400" b="1" dirty="0" err="1" smtClean="0"/>
              <a:t>Asn</a:t>
            </a:r>
            <a:r>
              <a:rPr lang="en-US" sz="4400" b="1" dirty="0" smtClean="0"/>
              <a:t>-Fen-</a:t>
            </a:r>
            <a:endParaRPr lang="ru-RU" sz="4400" b="1" dirty="0" smtClean="0"/>
          </a:p>
          <a:p>
            <a:endParaRPr lang="ru-RU" sz="4400" b="1" dirty="0"/>
          </a:p>
          <a:p>
            <a:r>
              <a:rPr lang="en-US" sz="4400" b="1" dirty="0" smtClean="0"/>
              <a:t>Fen-</a:t>
            </a:r>
            <a:r>
              <a:rPr lang="en-US" sz="4400" b="1" dirty="0" err="1" smtClean="0"/>
              <a:t>Trp</a:t>
            </a:r>
            <a:r>
              <a:rPr lang="en-US" sz="4400" b="1" dirty="0" smtClean="0"/>
              <a:t>-Liz-</a:t>
            </a:r>
            <a:r>
              <a:rPr lang="en-US" sz="4400" b="1" dirty="0" err="1" smtClean="0"/>
              <a:t>Tre</a:t>
            </a:r>
            <a:r>
              <a:rPr lang="en-US" sz="4400" b="1" dirty="0" smtClean="0"/>
              <a:t>-Fen-</a:t>
            </a:r>
            <a:r>
              <a:rPr lang="en-US" sz="4400" b="1" dirty="0" err="1" smtClean="0"/>
              <a:t>Tre</a:t>
            </a:r>
            <a:r>
              <a:rPr lang="en-US" sz="4400" b="1" dirty="0" smtClean="0"/>
              <a:t>-</a:t>
            </a:r>
            <a:r>
              <a:rPr lang="en-US" sz="4400" b="1" dirty="0" err="1" smtClean="0"/>
              <a:t>Ser</a:t>
            </a:r>
            <a:r>
              <a:rPr lang="en-US" sz="4400" b="1" dirty="0" smtClean="0"/>
              <a:t>-</a:t>
            </a:r>
            <a:endParaRPr lang="ru-RU" sz="4400" b="1" dirty="0" smtClean="0"/>
          </a:p>
          <a:p>
            <a:endParaRPr lang="ru-RU" sz="4400" b="1" dirty="0"/>
          </a:p>
          <a:p>
            <a:r>
              <a:rPr lang="en-US" sz="4400" b="1" dirty="0" smtClean="0"/>
              <a:t>Sis-OH</a:t>
            </a:r>
            <a:endParaRPr lang="en-US" sz="4400" b="1" dirty="0"/>
          </a:p>
        </p:txBody>
      </p:sp>
      <p:cxnSp>
        <p:nvCxnSpPr>
          <p:cNvPr id="9" name="Прямая соединительная линия 8"/>
          <p:cNvCxnSpPr/>
          <p:nvPr/>
        </p:nvCxnSpPr>
        <p:spPr>
          <a:xfrm flipV="1">
            <a:off x="4608004" y="1412776"/>
            <a:ext cx="0" cy="288032"/>
          </a:xfrm>
          <a:prstGeom prst="line">
            <a:avLst/>
          </a:prstGeom>
        </p:spPr>
        <p:style>
          <a:lnRef idx="2">
            <a:schemeClr val="dk1"/>
          </a:lnRef>
          <a:fillRef idx="0">
            <a:schemeClr val="dk1"/>
          </a:fillRef>
          <a:effectRef idx="1">
            <a:schemeClr val="dk1"/>
          </a:effectRef>
          <a:fontRef idx="minor">
            <a:schemeClr val="tx1"/>
          </a:fontRef>
        </p:style>
      </p:cxnSp>
      <p:cxnSp>
        <p:nvCxnSpPr>
          <p:cNvPr id="12" name="Прямая соединительная линия 11"/>
          <p:cNvCxnSpPr/>
          <p:nvPr/>
        </p:nvCxnSpPr>
        <p:spPr>
          <a:xfrm>
            <a:off x="4860032" y="1268760"/>
            <a:ext cx="3816424" cy="0"/>
          </a:xfrm>
          <a:prstGeom prst="line">
            <a:avLst/>
          </a:prstGeom>
        </p:spPr>
        <p:style>
          <a:lnRef idx="2">
            <a:schemeClr val="dk1"/>
          </a:lnRef>
          <a:fillRef idx="0">
            <a:schemeClr val="dk1"/>
          </a:fillRef>
          <a:effectRef idx="1">
            <a:schemeClr val="dk1"/>
          </a:effectRef>
          <a:fontRef idx="minor">
            <a:schemeClr val="tx1"/>
          </a:fontRef>
        </p:style>
      </p:cxnSp>
      <p:cxnSp>
        <p:nvCxnSpPr>
          <p:cNvPr id="14" name="Прямая соединительная линия 13"/>
          <p:cNvCxnSpPr/>
          <p:nvPr/>
        </p:nvCxnSpPr>
        <p:spPr>
          <a:xfrm>
            <a:off x="683568" y="2780928"/>
            <a:ext cx="8136904" cy="0"/>
          </a:xfrm>
          <a:prstGeom prst="line">
            <a:avLst/>
          </a:prstGeom>
        </p:spPr>
        <p:style>
          <a:lnRef idx="2">
            <a:schemeClr val="dk1"/>
          </a:lnRef>
          <a:fillRef idx="0">
            <a:schemeClr val="dk1"/>
          </a:fillRef>
          <a:effectRef idx="1">
            <a:schemeClr val="dk1"/>
          </a:effectRef>
          <a:fontRef idx="minor">
            <a:schemeClr val="tx1"/>
          </a:fontRef>
        </p:style>
      </p:cxnSp>
      <p:cxnSp>
        <p:nvCxnSpPr>
          <p:cNvPr id="16" name="Прямая соединительная линия 15"/>
          <p:cNvCxnSpPr/>
          <p:nvPr/>
        </p:nvCxnSpPr>
        <p:spPr>
          <a:xfrm>
            <a:off x="683568" y="4149080"/>
            <a:ext cx="216024" cy="0"/>
          </a:xfrm>
          <a:prstGeom prst="line">
            <a:avLst/>
          </a:prstGeom>
        </p:spPr>
        <p:style>
          <a:lnRef idx="2">
            <a:schemeClr val="dk1"/>
          </a:lnRef>
          <a:fillRef idx="0">
            <a:schemeClr val="dk1"/>
          </a:fillRef>
          <a:effectRef idx="1">
            <a:schemeClr val="dk1"/>
          </a:effectRef>
          <a:fontRef idx="minor">
            <a:schemeClr val="tx1"/>
          </a:fontRef>
        </p:style>
      </p:cxnSp>
      <p:cxnSp>
        <p:nvCxnSpPr>
          <p:cNvPr id="20" name="Прямая соединительная линия 19"/>
          <p:cNvCxnSpPr/>
          <p:nvPr/>
        </p:nvCxnSpPr>
        <p:spPr>
          <a:xfrm>
            <a:off x="1187624" y="4149080"/>
            <a:ext cx="0" cy="360040"/>
          </a:xfrm>
          <a:prstGeom prst="line">
            <a:avLst/>
          </a:prstGeom>
        </p:spPr>
        <p:style>
          <a:lnRef idx="2">
            <a:schemeClr val="dk1"/>
          </a:lnRef>
          <a:fillRef idx="0">
            <a:schemeClr val="dk1"/>
          </a:fillRef>
          <a:effectRef idx="1">
            <a:schemeClr val="dk1"/>
          </a:effectRef>
          <a:fontRef idx="minor">
            <a:schemeClr val="tx1"/>
          </a:fontRef>
        </p:style>
      </p:cxnSp>
      <p:sp>
        <p:nvSpPr>
          <p:cNvPr id="21" name="Прямоугольник 20"/>
          <p:cNvSpPr/>
          <p:nvPr/>
        </p:nvSpPr>
        <p:spPr>
          <a:xfrm>
            <a:off x="869782" y="3789040"/>
            <a:ext cx="389850" cy="461665"/>
          </a:xfrm>
          <a:prstGeom prst="rect">
            <a:avLst/>
          </a:prstGeom>
        </p:spPr>
        <p:txBody>
          <a:bodyPr wrap="none">
            <a:spAutoFit/>
          </a:bodyPr>
          <a:lstStyle/>
          <a:p>
            <a:r>
              <a:rPr lang="en-US" sz="2400" b="1" dirty="0"/>
              <a:t>S</a:t>
            </a:r>
            <a:endParaRPr lang="ru-RU" sz="2400" b="1" dirty="0"/>
          </a:p>
        </p:txBody>
      </p:sp>
      <p:sp>
        <p:nvSpPr>
          <p:cNvPr id="22" name="Прямоугольник 21"/>
          <p:cNvSpPr/>
          <p:nvPr/>
        </p:nvSpPr>
        <p:spPr>
          <a:xfrm>
            <a:off x="4514994" y="1037927"/>
            <a:ext cx="474051" cy="461665"/>
          </a:xfrm>
          <a:prstGeom prst="rect">
            <a:avLst/>
          </a:prstGeom>
        </p:spPr>
        <p:txBody>
          <a:bodyPr wrap="square">
            <a:spAutoFit/>
          </a:bodyPr>
          <a:lstStyle/>
          <a:p>
            <a:r>
              <a:rPr lang="en-US" sz="2400" b="1" dirty="0"/>
              <a:t>S</a:t>
            </a:r>
            <a:endParaRPr lang="ru-RU" sz="2400" b="1" dirty="0"/>
          </a:p>
        </p:txBody>
      </p:sp>
      <p:sp>
        <p:nvSpPr>
          <p:cNvPr id="3" name="Объект 2"/>
          <p:cNvSpPr>
            <a:spLocks noGrp="1"/>
          </p:cNvSpPr>
          <p:nvPr>
            <p:ph idx="1"/>
          </p:nvPr>
        </p:nvSpPr>
        <p:spPr>
          <a:xfrm>
            <a:off x="457200" y="5517232"/>
            <a:ext cx="1954560" cy="608931"/>
          </a:xfrm>
        </p:spPr>
        <p:txBody>
          <a:bodyPr/>
          <a:lstStyle/>
          <a:p>
            <a:endParaRPr lang="ru-RU" dirty="0"/>
          </a:p>
        </p:txBody>
      </p:sp>
    </p:spTree>
    <p:extLst>
      <p:ext uri="{BB962C8B-B14F-4D97-AF65-F5344CB8AC3E}">
        <p14:creationId xmlns:p14="http://schemas.microsoft.com/office/powerpoint/2010/main" val="413044422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85728"/>
            <a:ext cx="7931224" cy="1571636"/>
          </a:xfrm>
        </p:spPr>
        <p:txBody>
          <a:bodyPr>
            <a:noAutofit/>
          </a:bodyPr>
          <a:lstStyle/>
          <a:p>
            <a:pPr algn="ctr"/>
            <a:r>
              <a:rPr lang="en-US" sz="4400" b="1" dirty="0">
                <a:solidFill>
                  <a:schemeClr val="tx2">
                    <a:lumMod val="50000"/>
                  </a:schemeClr>
                </a:solidFill>
              </a:rPr>
              <a:t>S</a:t>
            </a:r>
            <a:r>
              <a:rPr lang="uz-Cyrl-UZ" sz="4400" b="1" dirty="0">
                <a:solidFill>
                  <a:schemeClr val="tx2">
                    <a:lumMod val="50000"/>
                  </a:schemeClr>
                </a:solidFill>
              </a:rPr>
              <a:t>omatostatin</a:t>
            </a:r>
            <a:r>
              <a:rPr lang="ru-RU" sz="4400" b="1" dirty="0">
                <a:solidFill>
                  <a:schemeClr val="tx2">
                    <a:lumMod val="50000"/>
                  </a:schemeClr>
                </a:solidFill>
              </a:rPr>
              <a:t/>
            </a:r>
            <a:br>
              <a:rPr lang="ru-RU" sz="4400" b="1" dirty="0">
                <a:solidFill>
                  <a:schemeClr val="tx2">
                    <a:lumMod val="50000"/>
                  </a:schemeClr>
                </a:solidFill>
              </a:rPr>
            </a:br>
            <a:endParaRPr lang="ru-RU" sz="4400" dirty="0">
              <a:solidFill>
                <a:schemeClr val="tx2">
                  <a:lumMod val="50000"/>
                </a:schemeClr>
              </a:solidFill>
            </a:endParaRPr>
          </a:p>
        </p:txBody>
      </p:sp>
      <p:pic>
        <p:nvPicPr>
          <p:cNvPr id="4" name="Picture 3"/>
          <p:cNvPicPr>
            <a:picLocks noGrp="1" noChangeAspect="1" noChangeArrowheads="1"/>
          </p:cNvPicPr>
          <p:nvPr>
            <p:ph idx="1"/>
          </p:nvPr>
        </p:nvPicPr>
        <p:blipFill>
          <a:blip r:embed="rId2">
            <a:grayscl/>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683568" y="2492896"/>
            <a:ext cx="7488832" cy="27459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802979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endParaRPr lang="en-US" dirty="0" smtClean="0"/>
          </a:p>
          <a:p>
            <a:pPr marL="0" indent="0">
              <a:buNone/>
            </a:pPr>
            <a:r>
              <a:rPr lang="ru-RU" dirty="0" smtClean="0"/>
              <a:t> </a:t>
            </a:r>
            <a:endParaRPr lang="en-US" dirty="0" smtClean="0"/>
          </a:p>
        </p:txBody>
      </p:sp>
      <p:sp>
        <p:nvSpPr>
          <p:cNvPr id="5" name="Прямоугольник 4"/>
          <p:cNvSpPr/>
          <p:nvPr/>
        </p:nvSpPr>
        <p:spPr>
          <a:xfrm>
            <a:off x="683568" y="476672"/>
            <a:ext cx="8015989" cy="769441"/>
          </a:xfrm>
          <a:prstGeom prst="rect">
            <a:avLst/>
          </a:prstGeom>
        </p:spPr>
        <p:txBody>
          <a:bodyPr wrap="square">
            <a:spAutoFit/>
          </a:bodyPr>
          <a:lstStyle/>
          <a:p>
            <a:pPr algn="ctr"/>
            <a:r>
              <a:rPr lang="en-US" sz="4400" b="1" dirty="0" smtClean="0">
                <a:solidFill>
                  <a:schemeClr val="tx2">
                    <a:lumMod val="50000"/>
                  </a:schemeClr>
                </a:solidFill>
              </a:rPr>
              <a:t>SOMATOLIBERIN</a:t>
            </a:r>
            <a:endParaRPr lang="ru-RU" sz="4400" b="1" dirty="0">
              <a:solidFill>
                <a:schemeClr val="tx2">
                  <a:lumMod val="50000"/>
                </a:schemeClr>
              </a:solidFill>
            </a:endParaRPr>
          </a:p>
        </p:txBody>
      </p:sp>
      <p:sp>
        <p:nvSpPr>
          <p:cNvPr id="6" name="Прямоугольник 5"/>
          <p:cNvSpPr/>
          <p:nvPr/>
        </p:nvSpPr>
        <p:spPr>
          <a:xfrm>
            <a:off x="611560" y="1916832"/>
            <a:ext cx="8352928" cy="3477875"/>
          </a:xfrm>
          <a:prstGeom prst="rect">
            <a:avLst/>
          </a:prstGeom>
        </p:spPr>
        <p:txBody>
          <a:bodyPr wrap="square">
            <a:spAutoFit/>
          </a:bodyPr>
          <a:lstStyle/>
          <a:p>
            <a:r>
              <a:rPr lang="en-US" sz="4400" b="1" dirty="0" smtClean="0"/>
              <a:t>	</a:t>
            </a:r>
            <a:r>
              <a:rPr lang="ru-RU" sz="4400" b="1" dirty="0" smtClean="0"/>
              <a:t>Н-Вал–Гис–Лей–Сер–</a:t>
            </a:r>
            <a:endParaRPr lang="en-US" sz="4400" b="1" dirty="0" smtClean="0"/>
          </a:p>
          <a:p>
            <a:endParaRPr lang="ru-RU" sz="4400" b="1" dirty="0"/>
          </a:p>
          <a:p>
            <a:r>
              <a:rPr lang="ru-RU" sz="4400" b="1" dirty="0" smtClean="0"/>
              <a:t>Ала–</a:t>
            </a:r>
            <a:r>
              <a:rPr lang="ru-RU" sz="4400" b="1" dirty="0" err="1" smtClean="0"/>
              <a:t>Глу</a:t>
            </a:r>
            <a:r>
              <a:rPr lang="ru-RU" sz="4400" b="1" dirty="0" smtClean="0"/>
              <a:t>–</a:t>
            </a:r>
            <a:r>
              <a:rPr lang="ru-RU" sz="4400" b="1" dirty="0" err="1" smtClean="0"/>
              <a:t>Глн</a:t>
            </a:r>
            <a:r>
              <a:rPr lang="ru-RU" sz="4400" b="1" dirty="0" smtClean="0"/>
              <a:t>–Лиз–</a:t>
            </a:r>
            <a:r>
              <a:rPr lang="ru-RU" sz="4400" b="1" dirty="0" err="1" smtClean="0"/>
              <a:t>Глу</a:t>
            </a:r>
            <a:r>
              <a:rPr lang="ru-RU" sz="4400" b="1" dirty="0" smtClean="0"/>
              <a:t>–Ала-</a:t>
            </a:r>
          </a:p>
          <a:p>
            <a:endParaRPr lang="ru-RU" sz="4400" b="1" dirty="0"/>
          </a:p>
          <a:p>
            <a:r>
              <a:rPr lang="ru-RU" sz="4400" b="1" dirty="0" smtClean="0"/>
              <a:t>ОН</a:t>
            </a:r>
            <a:r>
              <a:rPr lang="ru-RU" sz="4400" b="1" dirty="0"/>
              <a:t>.</a:t>
            </a:r>
          </a:p>
        </p:txBody>
      </p:sp>
    </p:spTree>
    <p:extLst>
      <p:ext uri="{BB962C8B-B14F-4D97-AF65-F5344CB8AC3E}">
        <p14:creationId xmlns:p14="http://schemas.microsoft.com/office/powerpoint/2010/main" val="209369507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04664"/>
            <a:ext cx="7715200" cy="1524138"/>
          </a:xfrm>
        </p:spPr>
        <p:txBody>
          <a:bodyPr>
            <a:noAutofit/>
          </a:bodyPr>
          <a:lstStyle/>
          <a:p>
            <a:pPr algn="ctr"/>
            <a:r>
              <a:rPr lang="en-US" sz="4400" b="1" dirty="0">
                <a:solidFill>
                  <a:schemeClr val="tx2">
                    <a:lumMod val="50000"/>
                  </a:schemeClr>
                </a:solidFill>
              </a:rPr>
              <a:t>M</a:t>
            </a:r>
            <a:r>
              <a:rPr lang="uz-Cyrl-UZ" sz="4400" b="1" dirty="0" smtClean="0">
                <a:solidFill>
                  <a:schemeClr val="tx2">
                    <a:lumMod val="50000"/>
                  </a:schemeClr>
                </a:solidFill>
              </a:rPr>
              <a:t>elanolibеrin</a:t>
            </a:r>
            <a:r>
              <a:rPr lang="ru-RU" sz="4400" b="1" dirty="0">
                <a:solidFill>
                  <a:schemeClr val="tx2">
                    <a:lumMod val="50000"/>
                  </a:schemeClr>
                </a:solidFill>
              </a:rPr>
              <a:t/>
            </a:r>
            <a:br>
              <a:rPr lang="ru-RU" sz="4400" b="1" dirty="0">
                <a:solidFill>
                  <a:schemeClr val="tx2">
                    <a:lumMod val="50000"/>
                  </a:schemeClr>
                </a:solidFill>
              </a:rPr>
            </a:br>
            <a:endParaRPr lang="ru-RU" sz="4400" dirty="0">
              <a:solidFill>
                <a:schemeClr val="tx2">
                  <a:lumMod val="50000"/>
                </a:schemeClr>
              </a:solidFill>
            </a:endParaRPr>
          </a:p>
        </p:txBody>
      </p:sp>
      <p:sp>
        <p:nvSpPr>
          <p:cNvPr id="3" name="Объект 2"/>
          <p:cNvSpPr>
            <a:spLocks noGrp="1"/>
          </p:cNvSpPr>
          <p:nvPr>
            <p:ph idx="1"/>
          </p:nvPr>
        </p:nvSpPr>
        <p:spPr>
          <a:xfrm>
            <a:off x="457200" y="2276872"/>
            <a:ext cx="7620000" cy="3849291"/>
          </a:xfrm>
        </p:spPr>
        <p:txBody>
          <a:bodyPr>
            <a:noAutofit/>
          </a:bodyPr>
          <a:lstStyle/>
          <a:p>
            <a:r>
              <a:rPr lang="en-US" sz="4800" dirty="0" smtClean="0"/>
              <a:t>	</a:t>
            </a:r>
            <a:r>
              <a:rPr lang="ru-RU" sz="4800" dirty="0" smtClean="0"/>
              <a:t>Н-</a:t>
            </a:r>
            <a:r>
              <a:rPr lang="ru-RU" sz="4800" dirty="0" err="1" smtClean="0"/>
              <a:t>Цис</a:t>
            </a:r>
            <a:r>
              <a:rPr lang="ru-RU" sz="4800" dirty="0" smtClean="0"/>
              <a:t>–Тир–Иле–</a:t>
            </a:r>
            <a:r>
              <a:rPr lang="ru-RU" sz="4800" dirty="0" err="1" smtClean="0"/>
              <a:t>Глн</a:t>
            </a:r>
            <a:r>
              <a:rPr lang="ru-RU" sz="4800" dirty="0" smtClean="0"/>
              <a:t>–</a:t>
            </a:r>
          </a:p>
          <a:p>
            <a:r>
              <a:rPr lang="ru-RU" sz="4800" dirty="0" err="1" smtClean="0"/>
              <a:t>Асн</a:t>
            </a:r>
            <a:r>
              <a:rPr lang="ru-RU" sz="4800" dirty="0" smtClean="0"/>
              <a:t>–</a:t>
            </a:r>
            <a:r>
              <a:rPr lang="ru-RU" sz="4800" dirty="0" err="1" smtClean="0"/>
              <a:t>Цис</a:t>
            </a:r>
            <a:r>
              <a:rPr lang="ru-RU" sz="4800" dirty="0" smtClean="0"/>
              <a:t>-ОН</a:t>
            </a:r>
            <a:r>
              <a:rPr lang="ru-RU" sz="4800" dirty="0"/>
              <a:t>.</a:t>
            </a:r>
            <a:endParaRPr lang="en-US" sz="4800" dirty="0"/>
          </a:p>
          <a:p>
            <a:endParaRPr lang="ru-RU" sz="4800" dirty="0"/>
          </a:p>
        </p:txBody>
      </p:sp>
    </p:spTree>
    <p:extLst>
      <p:ext uri="{BB962C8B-B14F-4D97-AF65-F5344CB8AC3E}">
        <p14:creationId xmlns:p14="http://schemas.microsoft.com/office/powerpoint/2010/main" val="258988867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04664"/>
            <a:ext cx="8043890" cy="1440160"/>
          </a:xfrm>
        </p:spPr>
        <p:txBody>
          <a:bodyPr>
            <a:noAutofit/>
          </a:bodyPr>
          <a:lstStyle/>
          <a:p>
            <a:pPr algn="ctr"/>
            <a:r>
              <a:rPr lang="en-US" sz="4400" b="1" dirty="0">
                <a:solidFill>
                  <a:schemeClr val="tx2">
                    <a:lumMod val="50000"/>
                  </a:schemeClr>
                </a:solidFill>
              </a:rPr>
              <a:t>M</a:t>
            </a:r>
            <a:r>
              <a:rPr lang="uz-Cyrl-UZ" sz="4400" b="1" dirty="0" smtClean="0">
                <a:solidFill>
                  <a:schemeClr val="tx2">
                    <a:lumMod val="50000"/>
                  </a:schemeClr>
                </a:solidFill>
              </a:rPr>
              <a:t>ilanostatin</a:t>
            </a:r>
            <a:r>
              <a:rPr lang="ru-RU" sz="4400" b="1" dirty="0">
                <a:solidFill>
                  <a:schemeClr val="tx2">
                    <a:lumMod val="50000"/>
                  </a:schemeClr>
                </a:solidFill>
              </a:rPr>
              <a:t/>
            </a:r>
            <a:br>
              <a:rPr lang="ru-RU" sz="4400" b="1" dirty="0">
                <a:solidFill>
                  <a:schemeClr val="tx2">
                    <a:lumMod val="50000"/>
                  </a:schemeClr>
                </a:solidFill>
              </a:rPr>
            </a:br>
            <a:endParaRPr lang="ru-RU" sz="4400" dirty="0">
              <a:solidFill>
                <a:schemeClr val="tx2">
                  <a:lumMod val="50000"/>
                </a:schemeClr>
              </a:solidFill>
            </a:endParaRPr>
          </a:p>
        </p:txBody>
      </p:sp>
      <p:sp>
        <p:nvSpPr>
          <p:cNvPr id="3" name="Объект 2"/>
          <p:cNvSpPr>
            <a:spLocks noGrp="1"/>
          </p:cNvSpPr>
          <p:nvPr>
            <p:ph idx="1"/>
          </p:nvPr>
        </p:nvSpPr>
        <p:spPr>
          <a:xfrm>
            <a:off x="457200" y="2132856"/>
            <a:ext cx="7620000" cy="3993307"/>
          </a:xfrm>
        </p:spPr>
        <p:txBody>
          <a:bodyPr>
            <a:normAutofit/>
          </a:bodyPr>
          <a:lstStyle/>
          <a:p>
            <a:r>
              <a:rPr lang="en-US" sz="4800" dirty="0" smtClean="0"/>
              <a:t>	</a:t>
            </a:r>
            <a:r>
              <a:rPr lang="ru-RU" sz="4800" dirty="0" err="1" smtClean="0"/>
              <a:t>Пиро-Глу</a:t>
            </a:r>
            <a:r>
              <a:rPr lang="ru-RU" sz="4800" dirty="0" smtClean="0"/>
              <a:t>–Гис–Фен–</a:t>
            </a:r>
            <a:endParaRPr lang="en-US" sz="4800" dirty="0" smtClean="0"/>
          </a:p>
          <a:p>
            <a:r>
              <a:rPr lang="en-US" sz="4800" dirty="0" smtClean="0"/>
              <a:t>A</a:t>
            </a:r>
            <a:r>
              <a:rPr lang="ru-RU" sz="4800" dirty="0" err="1"/>
              <a:t>рг</a:t>
            </a:r>
            <a:r>
              <a:rPr lang="ru-RU" sz="4800" dirty="0"/>
              <a:t>–</a:t>
            </a:r>
            <a:r>
              <a:rPr lang="ru-RU" sz="4800" dirty="0" err="1"/>
              <a:t>Гли</a:t>
            </a:r>
            <a:r>
              <a:rPr lang="ru-RU" sz="4800" dirty="0"/>
              <a:t>–</a:t>
            </a:r>
            <a:r>
              <a:rPr lang="en-US" sz="4800" dirty="0"/>
              <a:t>N</a:t>
            </a:r>
            <a:r>
              <a:rPr lang="ru-RU" sz="4800" dirty="0"/>
              <a:t>Н2 </a:t>
            </a:r>
          </a:p>
          <a:p>
            <a:endParaRPr lang="ru-RU" sz="4800" dirty="0"/>
          </a:p>
        </p:txBody>
      </p:sp>
    </p:spTree>
    <p:extLst>
      <p:ext uri="{BB962C8B-B14F-4D97-AF65-F5344CB8AC3E}">
        <p14:creationId xmlns:p14="http://schemas.microsoft.com/office/powerpoint/2010/main" val="10821557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57200" y="704088"/>
            <a:ext cx="8229600" cy="1572784"/>
          </a:xfrm>
        </p:spPr>
        <p:txBody>
          <a:bodyPr>
            <a:noAutofit/>
          </a:bodyPr>
          <a:lstStyle/>
          <a:p>
            <a:pPr algn="ctr"/>
            <a:r>
              <a:rPr lang="en-US" sz="6000" b="1" dirty="0">
                <a:solidFill>
                  <a:schemeClr val="tx1"/>
                </a:solidFill>
              </a:rPr>
              <a:t>REJA</a:t>
            </a:r>
            <a:r>
              <a:rPr lang="ru-RU" sz="6000" b="1" dirty="0">
                <a:solidFill>
                  <a:schemeClr val="tx1"/>
                </a:solidFill>
              </a:rPr>
              <a:t>:</a:t>
            </a:r>
            <a:br>
              <a:rPr lang="ru-RU" sz="6000" b="1" dirty="0">
                <a:solidFill>
                  <a:schemeClr val="tx1"/>
                </a:solidFill>
              </a:rPr>
            </a:br>
            <a:endParaRPr lang="ru-RU" sz="6000" dirty="0">
              <a:solidFill>
                <a:schemeClr val="tx1"/>
              </a:solidFill>
            </a:endParaRPr>
          </a:p>
        </p:txBody>
      </p:sp>
      <p:sp>
        <p:nvSpPr>
          <p:cNvPr id="2" name="Объект 1"/>
          <p:cNvSpPr>
            <a:spLocks noGrp="1"/>
          </p:cNvSpPr>
          <p:nvPr>
            <p:ph idx="1"/>
          </p:nvPr>
        </p:nvSpPr>
        <p:spPr>
          <a:xfrm>
            <a:off x="457200" y="1628800"/>
            <a:ext cx="8229600" cy="4695800"/>
          </a:xfrm>
        </p:spPr>
        <p:txBody>
          <a:bodyPr>
            <a:noAutofit/>
          </a:bodyPr>
          <a:lstStyle/>
          <a:p>
            <a:pPr marL="560070" indent="-514350">
              <a:buFont typeface="+mj-lt"/>
              <a:buAutoNum type="romanUcPeriod"/>
            </a:pPr>
            <a:r>
              <a:rPr lang="en-US" sz="3200" b="1" dirty="0" err="1" smtClean="0"/>
              <a:t>Gormonlar</a:t>
            </a:r>
            <a:r>
              <a:rPr lang="en-US" sz="3200" b="1" dirty="0" smtClean="0"/>
              <a:t> </a:t>
            </a:r>
            <a:r>
              <a:rPr lang="en-US" sz="3200" b="1" dirty="0" err="1" smtClean="0"/>
              <a:t>haqida</a:t>
            </a:r>
            <a:r>
              <a:rPr lang="en-US" sz="3200" b="1" dirty="0" smtClean="0"/>
              <a:t> </a:t>
            </a:r>
            <a:r>
              <a:rPr lang="en-US" sz="3200" b="1" dirty="0" err="1" smtClean="0"/>
              <a:t>umumiy</a:t>
            </a:r>
            <a:r>
              <a:rPr lang="en-US" sz="3200" b="1" dirty="0" smtClean="0"/>
              <a:t> </a:t>
            </a:r>
            <a:r>
              <a:rPr lang="en-US" sz="3200" b="1" dirty="0" err="1" smtClean="0"/>
              <a:t>tushuncha</a:t>
            </a:r>
            <a:r>
              <a:rPr lang="en-US" sz="3200" b="1" dirty="0" smtClean="0"/>
              <a:t>; </a:t>
            </a:r>
            <a:endParaRPr lang="ru-RU" sz="3200" dirty="0"/>
          </a:p>
          <a:p>
            <a:pPr marL="560070" lvl="0" indent="-514350">
              <a:buFont typeface="+mj-lt"/>
              <a:buAutoNum type="romanUcPeriod"/>
            </a:pPr>
            <a:r>
              <a:rPr lang="en-US" sz="3200" b="1" dirty="0" err="1" smtClean="0"/>
              <a:t>Gormonlarning</a:t>
            </a:r>
            <a:r>
              <a:rPr lang="en-US" sz="3200" b="1" dirty="0" smtClean="0"/>
              <a:t> </a:t>
            </a:r>
            <a:r>
              <a:rPr lang="en-US" sz="3200" b="1" dirty="0" err="1" smtClean="0"/>
              <a:t>o’ziga</a:t>
            </a:r>
            <a:r>
              <a:rPr lang="en-US" sz="3200" b="1" dirty="0" smtClean="0"/>
              <a:t> </a:t>
            </a:r>
            <a:r>
              <a:rPr lang="en-US" sz="3200" b="1" dirty="0" err="1" smtClean="0"/>
              <a:t>xosligi</a:t>
            </a:r>
            <a:r>
              <a:rPr lang="uz-Cyrl-UZ" sz="3200" b="1" dirty="0" smtClean="0"/>
              <a:t>;</a:t>
            </a:r>
            <a:endParaRPr lang="ru-RU" sz="3200" dirty="0"/>
          </a:p>
          <a:p>
            <a:pPr marL="560070" lvl="0" indent="-514350">
              <a:buFont typeface="+mj-lt"/>
              <a:buAutoNum type="romanUcPeriod"/>
            </a:pPr>
            <a:r>
              <a:rPr lang="en-US" sz="3200" b="1" dirty="0" err="1"/>
              <a:t>Gormonlar</a:t>
            </a:r>
            <a:r>
              <a:rPr lang="en-US" sz="3200" b="1" dirty="0"/>
              <a:t> </a:t>
            </a:r>
            <a:r>
              <a:rPr lang="en-US" sz="3200" b="1" dirty="0" err="1" smtClean="0"/>
              <a:t>klassifikatsiyasi</a:t>
            </a:r>
            <a:r>
              <a:rPr lang="uz-Cyrl-UZ" sz="3200" b="1" dirty="0" smtClean="0"/>
              <a:t>: </a:t>
            </a:r>
            <a:endParaRPr lang="ru-RU" sz="3200" dirty="0"/>
          </a:p>
          <a:p>
            <a:pPr marL="45720" indent="0">
              <a:buNone/>
            </a:pPr>
            <a:r>
              <a:rPr lang="uz-Cyrl-UZ" sz="3200" b="1" dirty="0" smtClean="0"/>
              <a:t>      1. </a:t>
            </a:r>
            <a:r>
              <a:rPr lang="en-US" sz="3200" b="1" dirty="0" err="1" smtClean="0"/>
              <a:t>Aminokislota</a:t>
            </a:r>
            <a:r>
              <a:rPr lang="en-US" sz="3200" b="1" dirty="0" smtClean="0"/>
              <a:t> </a:t>
            </a:r>
            <a:r>
              <a:rPr lang="en-US" sz="3200" b="1" dirty="0" err="1" smtClean="0"/>
              <a:t>hosilasi</a:t>
            </a:r>
            <a:r>
              <a:rPr lang="en-US" sz="3200" b="1" dirty="0" smtClean="0"/>
              <a:t> </a:t>
            </a:r>
            <a:r>
              <a:rPr lang="en-US" sz="3200" b="1" dirty="0" err="1" smtClean="0"/>
              <a:t>gormonlari</a:t>
            </a:r>
            <a:r>
              <a:rPr lang="en-US" sz="3200" b="1" dirty="0" smtClean="0"/>
              <a:t>.</a:t>
            </a:r>
            <a:endParaRPr lang="ru-RU" sz="3200" dirty="0" smtClean="0"/>
          </a:p>
          <a:p>
            <a:pPr marL="45720" indent="0">
              <a:buNone/>
            </a:pPr>
            <a:r>
              <a:rPr lang="uz-Cyrl-UZ" sz="3200" b="1" dirty="0" smtClean="0"/>
              <a:t>      2. </a:t>
            </a:r>
            <a:r>
              <a:rPr lang="en-US" sz="3200" b="1" dirty="0" err="1" smtClean="0"/>
              <a:t>Oqsil-peptid</a:t>
            </a:r>
            <a:r>
              <a:rPr lang="en-US" sz="3200" b="1" dirty="0" smtClean="0"/>
              <a:t> </a:t>
            </a:r>
            <a:r>
              <a:rPr lang="en-US" sz="3200" b="1" dirty="0" err="1" smtClean="0"/>
              <a:t>tabiatli</a:t>
            </a:r>
            <a:r>
              <a:rPr lang="en-US" sz="3200" b="1" dirty="0" smtClean="0"/>
              <a:t> </a:t>
            </a:r>
            <a:r>
              <a:rPr lang="en-US" sz="3200" b="1" dirty="0" err="1" smtClean="0"/>
              <a:t>gormonlar</a:t>
            </a:r>
            <a:r>
              <a:rPr lang="en-US" sz="3200" b="1" dirty="0" smtClean="0"/>
              <a:t>.</a:t>
            </a:r>
            <a:endParaRPr lang="ru-RU" sz="3200" dirty="0" smtClean="0"/>
          </a:p>
          <a:p>
            <a:pPr marL="45720" indent="0">
              <a:buNone/>
            </a:pPr>
            <a:r>
              <a:rPr lang="uz-Cyrl-UZ" sz="3200" b="1" dirty="0" smtClean="0"/>
              <a:t>      3</a:t>
            </a:r>
            <a:r>
              <a:rPr lang="uz-Cyrl-UZ" sz="3200" b="1" dirty="0"/>
              <a:t>. </a:t>
            </a:r>
            <a:r>
              <a:rPr lang="en-US" sz="3200" b="1" dirty="0" smtClean="0"/>
              <a:t>Steroid </a:t>
            </a:r>
            <a:r>
              <a:rPr lang="en-US" sz="3200" b="1" dirty="0" err="1" smtClean="0"/>
              <a:t>gormonlar</a:t>
            </a:r>
            <a:r>
              <a:rPr lang="en-US" sz="3200" b="1" dirty="0" smtClean="0"/>
              <a:t>.</a:t>
            </a:r>
          </a:p>
          <a:p>
            <a:pPr marL="45720" lvl="0"/>
            <a:r>
              <a:rPr lang="en-US" sz="3200" i="1" dirty="0" smtClean="0"/>
              <a:t>      4.</a:t>
            </a:r>
            <a:r>
              <a:rPr lang="uz-Cyrl-UZ" sz="3200" dirty="0" smtClean="0"/>
              <a:t>Prostaglandinlar.</a:t>
            </a:r>
            <a:endParaRPr lang="ru-RU" sz="3200" dirty="0" smtClean="0"/>
          </a:p>
          <a:p>
            <a:pPr marL="45720" indent="0">
              <a:buNone/>
            </a:pPr>
            <a:endParaRPr lang="en-US" sz="3200" b="1" dirty="0" smtClean="0"/>
          </a:p>
          <a:p>
            <a:pPr marL="45720" indent="0">
              <a:buNone/>
            </a:pPr>
            <a:endParaRPr lang="ru-RU" sz="3200" dirty="0"/>
          </a:p>
          <a:p>
            <a:pPr marL="45720" indent="0">
              <a:buNone/>
            </a:pPr>
            <a:endParaRPr lang="ru-RU" sz="3200" dirty="0"/>
          </a:p>
        </p:txBody>
      </p:sp>
    </p:spTree>
    <p:extLst>
      <p:ext uri="{BB962C8B-B14F-4D97-AF65-F5344CB8AC3E}">
        <p14:creationId xmlns:p14="http://schemas.microsoft.com/office/powerpoint/2010/main" val="203192257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188640"/>
            <a:ext cx="7859216" cy="1008112"/>
          </a:xfrm>
        </p:spPr>
        <p:txBody>
          <a:bodyPr>
            <a:normAutofit/>
          </a:bodyPr>
          <a:lstStyle/>
          <a:p>
            <a:pPr algn="ctr"/>
            <a:r>
              <a:rPr lang="uz-Cyrl-UZ" sz="4400" b="1" dirty="0">
                <a:solidFill>
                  <a:schemeClr val="tx2">
                    <a:lumMod val="50000"/>
                  </a:schemeClr>
                </a:solidFill>
              </a:rPr>
              <a:t>Gipofiz gormonlari.</a:t>
            </a:r>
            <a:endParaRPr lang="ru-RU" sz="4400" b="1" dirty="0">
              <a:solidFill>
                <a:schemeClr val="tx2">
                  <a:lumMod val="50000"/>
                </a:schemeClr>
              </a:solidFill>
            </a:endParaRPr>
          </a:p>
        </p:txBody>
      </p:sp>
      <p:sp>
        <p:nvSpPr>
          <p:cNvPr id="3" name="Объект 2"/>
          <p:cNvSpPr>
            <a:spLocks noGrp="1"/>
          </p:cNvSpPr>
          <p:nvPr>
            <p:ph idx="1"/>
          </p:nvPr>
        </p:nvSpPr>
        <p:spPr>
          <a:xfrm>
            <a:off x="323528" y="1268760"/>
            <a:ext cx="8435280" cy="4517579"/>
          </a:xfrm>
        </p:spPr>
        <p:txBody>
          <a:bodyPr>
            <a:noAutofit/>
          </a:bodyPr>
          <a:lstStyle/>
          <a:p>
            <a:r>
              <a:rPr lang="en-US" sz="2800" dirty="0" smtClean="0"/>
              <a:t>	</a:t>
            </a:r>
            <a:r>
              <a:rPr lang="uz-Cyrl-UZ" sz="2800" dirty="0" smtClean="0"/>
              <a:t>Gipofiz </a:t>
            </a:r>
            <a:r>
              <a:rPr lang="uz-Cyrl-UZ" sz="2800" dirty="0"/>
              <a:t>o’zining gormonlari orqali boshqa ko’p ichki sekretsiya bezlarining  faoliyatini idora qilib turadi. Gipofizning uchta bo’lagi ham oqsil-peptid gormonlari ishlab chiqaradi. Gipofiz bezining oldingi bo’lagi gormonlari o’sish va rivojlanishga ta`sir ko’rsatib organizmda metabolizm va endokrin funksiyalarini nazorat qilib turadi, gipofizning orqa bo’lagi gormonlari – diurezni,  tomirlarning qisqarishini idora etadi, silliq muskullarni qisqarishini stimullaydi, gipofizning o’rta bo’lagi gormonlari – pigment granullalarining taqsimlanishini  nazorat qiladi</a:t>
            </a:r>
            <a:endParaRPr lang="ru-RU" sz="2800" dirty="0"/>
          </a:p>
        </p:txBody>
      </p:sp>
    </p:spTree>
    <p:extLst>
      <p:ext uri="{BB962C8B-B14F-4D97-AF65-F5344CB8AC3E}">
        <p14:creationId xmlns:p14="http://schemas.microsoft.com/office/powerpoint/2010/main" val="414119303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908720"/>
            <a:ext cx="8229600" cy="996720"/>
          </a:xfrm>
        </p:spPr>
        <p:txBody>
          <a:bodyPr>
            <a:noAutofit/>
          </a:bodyPr>
          <a:lstStyle/>
          <a:p>
            <a:pPr algn="ctr"/>
            <a:r>
              <a:rPr lang="uz-Cyrl-UZ" dirty="0">
                <a:solidFill>
                  <a:schemeClr val="tx2">
                    <a:lumMod val="50000"/>
                  </a:schemeClr>
                </a:solidFill>
              </a:rPr>
              <a:t>Gipofiz  oldingi bo’lagining gormonlari: </a:t>
            </a:r>
            <a:r>
              <a:rPr lang="ru-RU" dirty="0">
                <a:solidFill>
                  <a:schemeClr val="tx2">
                    <a:lumMod val="50000"/>
                  </a:schemeClr>
                </a:solidFill>
              </a:rPr>
              <a:t/>
            </a:r>
            <a:br>
              <a:rPr lang="ru-RU" dirty="0">
                <a:solidFill>
                  <a:schemeClr val="tx2">
                    <a:lumMod val="50000"/>
                  </a:schemeClr>
                </a:solidFill>
              </a:rPr>
            </a:br>
            <a:endParaRPr lang="ru-RU" dirty="0">
              <a:solidFill>
                <a:schemeClr val="tx2">
                  <a:lumMod val="50000"/>
                </a:schemeClr>
              </a:solidFill>
            </a:endParaRPr>
          </a:p>
        </p:txBody>
      </p:sp>
      <p:sp>
        <p:nvSpPr>
          <p:cNvPr id="3" name="Объект 2"/>
          <p:cNvSpPr>
            <a:spLocks noGrp="1"/>
          </p:cNvSpPr>
          <p:nvPr>
            <p:ph idx="1"/>
          </p:nvPr>
        </p:nvSpPr>
        <p:spPr>
          <a:xfrm>
            <a:off x="179512" y="1412776"/>
            <a:ext cx="8712968" cy="4929411"/>
          </a:xfrm>
        </p:spPr>
        <p:txBody>
          <a:bodyPr>
            <a:noAutofit/>
          </a:bodyPr>
          <a:lstStyle/>
          <a:p>
            <a:pPr lvl="0"/>
            <a:r>
              <a:rPr lang="en-US" sz="2800" i="1" dirty="0" smtClean="0"/>
              <a:t>I.	</a:t>
            </a:r>
            <a:r>
              <a:rPr lang="en-US" sz="2800" i="1" u="sng" dirty="0" smtClean="0"/>
              <a:t>O</a:t>
            </a:r>
            <a:r>
              <a:rPr lang="uz-Cyrl-UZ" sz="2800" i="1" u="sng" dirty="0" smtClean="0"/>
              <a:t>’sish </a:t>
            </a:r>
            <a:r>
              <a:rPr lang="uz-Cyrl-UZ" sz="2800" i="1" u="sng" dirty="0"/>
              <a:t>gormon </a:t>
            </a:r>
            <a:r>
              <a:rPr lang="uz-Cyrl-UZ" sz="2800" dirty="0"/>
              <a:t>(somatotropin – STG – оddiy  oqsil, 190 ta aminokislota qoldig’idan tashkil topgan)- tananing o’sishini tezlashtiradi; </a:t>
            </a:r>
            <a:endParaRPr lang="ru-RU" sz="2800" dirty="0"/>
          </a:p>
          <a:p>
            <a:pPr lvl="0"/>
            <a:r>
              <a:rPr lang="en-US" sz="2800" i="1" dirty="0" smtClean="0"/>
              <a:t>II.	</a:t>
            </a:r>
            <a:r>
              <a:rPr lang="en-US" sz="2800" i="1" u="sng" dirty="0" smtClean="0"/>
              <a:t>A</a:t>
            </a:r>
            <a:r>
              <a:rPr lang="uz-Cyrl-UZ" sz="2800" i="1" u="sng" dirty="0" smtClean="0"/>
              <a:t>drenokortikotrop </a:t>
            </a:r>
            <a:r>
              <a:rPr lang="uz-Cyrl-UZ" sz="2800" i="1" u="sng" dirty="0"/>
              <a:t>gormon </a:t>
            </a:r>
            <a:r>
              <a:rPr lang="uz-Cyrl-UZ" sz="2800" dirty="0"/>
              <a:t>(AKTG, kortikotropin)- buyrak usti bezlarini stimullaydi; Bu gormon 39 ta aminokislotalardan  tashkil topgan. Buyrak usti bеzining funksiyasini stimullaydi. AKTG gormoni organizmda yo’q bo’lganda  buyrak usti bеzi po’st qavati atrofiyaga uchraydi. </a:t>
            </a:r>
            <a:r>
              <a:rPr lang="en-US" sz="2800" dirty="0" err="1"/>
              <a:t>Kartikotropoin</a:t>
            </a:r>
            <a:r>
              <a:rPr lang="en-US" sz="2800" dirty="0"/>
              <a:t> (AKTG) </a:t>
            </a:r>
            <a:r>
              <a:rPr lang="en-US" sz="2800" dirty="0" err="1"/>
              <a:t>ta’sirida</a:t>
            </a:r>
            <a:r>
              <a:rPr lang="en-US" sz="2800" dirty="0"/>
              <a:t> </a:t>
            </a:r>
            <a:r>
              <a:rPr lang="en-US" sz="2800" dirty="0" err="1"/>
              <a:t>gidrokortizon</a:t>
            </a:r>
            <a:r>
              <a:rPr lang="en-US" sz="2800" dirty="0"/>
              <a:t> </a:t>
            </a:r>
            <a:r>
              <a:rPr lang="en-US" sz="2800" dirty="0" err="1"/>
              <a:t>va</a:t>
            </a:r>
            <a:r>
              <a:rPr lang="en-US" sz="2800" dirty="0"/>
              <a:t> </a:t>
            </a:r>
            <a:r>
              <a:rPr lang="en-US" sz="2800" dirty="0" err="1"/>
              <a:t>kartikost</a:t>
            </a:r>
            <a:r>
              <a:rPr lang="ru-RU" sz="2800" dirty="0"/>
              <a:t>е</a:t>
            </a:r>
            <a:r>
              <a:rPr lang="en-US" sz="2800" dirty="0" err="1"/>
              <a:t>ronlarning</a:t>
            </a:r>
            <a:r>
              <a:rPr lang="en-US" sz="2800" dirty="0"/>
              <a:t> s</a:t>
            </a:r>
            <a:r>
              <a:rPr lang="ru-RU" sz="2800" dirty="0"/>
              <a:t>е</a:t>
            </a:r>
            <a:r>
              <a:rPr lang="en-US" sz="2800" dirty="0" err="1"/>
              <a:t>kr</a:t>
            </a:r>
            <a:r>
              <a:rPr lang="ru-RU" sz="2800" dirty="0"/>
              <a:t>е</a:t>
            </a:r>
            <a:r>
              <a:rPr lang="en-US" sz="2800" dirty="0" err="1"/>
              <a:t>tsiyasi</a:t>
            </a:r>
            <a:r>
              <a:rPr lang="en-US" sz="2800" dirty="0"/>
              <a:t> </a:t>
            </a:r>
            <a:r>
              <a:rPr lang="en-US" sz="2800" dirty="0" err="1"/>
              <a:t>ortib</a:t>
            </a:r>
            <a:r>
              <a:rPr lang="en-US" sz="2800" dirty="0"/>
              <a:t> </a:t>
            </a:r>
            <a:r>
              <a:rPr lang="en-US" sz="2800" dirty="0" err="1"/>
              <a:t>boradi</a:t>
            </a:r>
            <a:r>
              <a:rPr lang="en-US" sz="2800" dirty="0"/>
              <a:t>.</a:t>
            </a:r>
            <a:endParaRPr lang="ru-RU" sz="2800" dirty="0"/>
          </a:p>
          <a:p>
            <a:pPr marL="0" indent="0">
              <a:buNone/>
            </a:pPr>
            <a:endParaRPr lang="en-US" sz="2800" dirty="0" smtClean="0"/>
          </a:p>
          <a:p>
            <a:pPr marL="0" indent="0">
              <a:buNone/>
            </a:pPr>
            <a:endParaRPr lang="en-US" sz="2800" dirty="0"/>
          </a:p>
          <a:p>
            <a:pPr marL="0" indent="0">
              <a:buNone/>
            </a:pPr>
            <a:endParaRPr lang="en-US" sz="2800" dirty="0" smtClean="0"/>
          </a:p>
          <a:p>
            <a:pPr marL="0" indent="0">
              <a:buNone/>
            </a:pPr>
            <a:endParaRPr lang="en-US" sz="2800" dirty="0"/>
          </a:p>
          <a:p>
            <a:pPr marL="0" indent="0">
              <a:buNone/>
            </a:pPr>
            <a:endParaRPr lang="en-US" sz="2800" dirty="0" smtClean="0"/>
          </a:p>
          <a:p>
            <a:pPr marL="0" indent="0">
              <a:buNone/>
            </a:pPr>
            <a:endParaRPr lang="en-US" sz="2800" dirty="0"/>
          </a:p>
          <a:p>
            <a:pPr marL="0" indent="0">
              <a:buNone/>
            </a:pPr>
            <a:endParaRPr lang="en-US" sz="2800" dirty="0" smtClean="0"/>
          </a:p>
          <a:p>
            <a:pPr marL="0" indent="0">
              <a:buNone/>
            </a:pPr>
            <a:endParaRPr lang="en-US" sz="2800" dirty="0"/>
          </a:p>
          <a:p>
            <a:pPr marL="0" indent="0">
              <a:buNone/>
            </a:pPr>
            <a:endParaRPr lang="ru-RU" sz="2800" dirty="0"/>
          </a:p>
        </p:txBody>
      </p:sp>
    </p:spTree>
    <p:extLst>
      <p:ext uri="{BB962C8B-B14F-4D97-AF65-F5344CB8AC3E}">
        <p14:creationId xmlns:p14="http://schemas.microsoft.com/office/powerpoint/2010/main" val="188003601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6368" y="27773"/>
            <a:ext cx="8147248" cy="900018"/>
          </a:xfrm>
        </p:spPr>
        <p:txBody>
          <a:bodyPr/>
          <a:lstStyle/>
          <a:p>
            <a:pPr algn="ctr"/>
            <a:r>
              <a:rPr lang="uz-Cyrl-UZ" dirty="0">
                <a:solidFill>
                  <a:schemeClr val="tx2">
                    <a:lumMod val="50000"/>
                  </a:schemeClr>
                </a:solidFill>
              </a:rPr>
              <a:t>somatotropin – STG</a:t>
            </a:r>
            <a:endParaRPr lang="ru-RU" dirty="0">
              <a:solidFill>
                <a:schemeClr val="tx2">
                  <a:lumMod val="50000"/>
                </a:schemeClr>
              </a:solidFill>
            </a:endParaRPr>
          </a:p>
        </p:txBody>
      </p:sp>
      <p:sp>
        <p:nvSpPr>
          <p:cNvPr id="3" name="Объект 2"/>
          <p:cNvSpPr>
            <a:spLocks noGrp="1"/>
          </p:cNvSpPr>
          <p:nvPr>
            <p:ph idx="1"/>
          </p:nvPr>
        </p:nvSpPr>
        <p:spPr/>
        <p:txBody>
          <a:bodyPr/>
          <a:lstStyle/>
          <a:p>
            <a:endParaRPr lang="ru-RU" dirty="0"/>
          </a:p>
        </p:txBody>
      </p:sp>
      <p:pic>
        <p:nvPicPr>
          <p:cNvPr id="3074" name="Picture 2" descr="C:\Users\DS\Pictures\6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052736"/>
            <a:ext cx="8640960" cy="56462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025103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260648"/>
            <a:ext cx="8424936" cy="1371600"/>
          </a:xfrm>
        </p:spPr>
        <p:txBody>
          <a:bodyPr/>
          <a:lstStyle/>
          <a:p>
            <a:pPr algn="ctr"/>
            <a:r>
              <a:rPr lang="en-US" b="1" dirty="0">
                <a:solidFill>
                  <a:schemeClr val="tx2">
                    <a:lumMod val="50000"/>
                  </a:schemeClr>
                </a:solidFill>
              </a:rPr>
              <a:t>A</a:t>
            </a:r>
            <a:r>
              <a:rPr lang="uz-Cyrl-UZ" b="1" dirty="0">
                <a:solidFill>
                  <a:schemeClr val="tx2">
                    <a:lumMod val="50000"/>
                  </a:schemeClr>
                </a:solidFill>
              </a:rPr>
              <a:t>drenokortikotrop gormon </a:t>
            </a:r>
            <a:r>
              <a:rPr lang="uz-Cyrl-UZ" b="1" dirty="0" smtClean="0">
                <a:solidFill>
                  <a:schemeClr val="tx2">
                    <a:lumMod val="50000"/>
                  </a:schemeClr>
                </a:solidFill>
              </a:rPr>
              <a:t>AKTG</a:t>
            </a:r>
            <a:r>
              <a:rPr lang="en-US" b="1" dirty="0" smtClean="0">
                <a:solidFill>
                  <a:schemeClr val="tx2">
                    <a:lumMod val="50000"/>
                  </a:schemeClr>
                </a:solidFill>
              </a:rPr>
              <a:t>:</a:t>
            </a:r>
            <a:endParaRPr lang="ru-RU" b="1" dirty="0">
              <a:solidFill>
                <a:schemeClr val="tx2">
                  <a:lumMod val="50000"/>
                </a:schemeClr>
              </a:solidFill>
            </a:endParaRPr>
          </a:p>
        </p:txBody>
      </p:sp>
      <p:sp>
        <p:nvSpPr>
          <p:cNvPr id="3" name="Объект 2"/>
          <p:cNvSpPr>
            <a:spLocks noGrp="1"/>
          </p:cNvSpPr>
          <p:nvPr>
            <p:ph idx="1"/>
          </p:nvPr>
        </p:nvSpPr>
        <p:spPr>
          <a:xfrm>
            <a:off x="179512" y="1772816"/>
            <a:ext cx="8784976" cy="4373563"/>
          </a:xfrm>
        </p:spPr>
        <p:txBody>
          <a:bodyPr>
            <a:normAutofit/>
          </a:bodyPr>
          <a:lstStyle/>
          <a:p>
            <a:r>
              <a:rPr lang="en-US" sz="3600" dirty="0" smtClean="0"/>
              <a:t>	</a:t>
            </a:r>
            <a:r>
              <a:rPr lang="ru-RU" sz="3600" dirty="0" smtClean="0"/>
              <a:t>Н-Сер–Тир–Сер–Мет–</a:t>
            </a:r>
            <a:r>
              <a:rPr lang="ru-RU" sz="3600" dirty="0" err="1" smtClean="0"/>
              <a:t>Глу</a:t>
            </a:r>
            <a:r>
              <a:rPr lang="ru-RU" sz="3600" dirty="0" smtClean="0"/>
              <a:t>–Гис–</a:t>
            </a:r>
            <a:endParaRPr lang="en-US" sz="3600" dirty="0" smtClean="0"/>
          </a:p>
          <a:p>
            <a:r>
              <a:rPr lang="ru-RU" sz="3600" dirty="0" smtClean="0"/>
              <a:t>Фен–</a:t>
            </a:r>
            <a:r>
              <a:rPr lang="ru-RU" sz="3600" dirty="0" err="1" smtClean="0"/>
              <a:t>Арг</a:t>
            </a:r>
            <a:r>
              <a:rPr lang="ru-RU" sz="3600" dirty="0" smtClean="0"/>
              <a:t>–</a:t>
            </a:r>
            <a:r>
              <a:rPr lang="ru-RU" sz="3600" dirty="0" err="1" smtClean="0"/>
              <a:t>Трп</a:t>
            </a:r>
            <a:r>
              <a:rPr lang="ru-RU" sz="3600" dirty="0" smtClean="0"/>
              <a:t>–</a:t>
            </a:r>
            <a:r>
              <a:rPr lang="ru-RU" sz="3600" dirty="0" err="1" smtClean="0"/>
              <a:t>Гли</a:t>
            </a:r>
            <a:r>
              <a:rPr lang="ru-RU" sz="3600" dirty="0" smtClean="0"/>
              <a:t>–Лиз–Про–Вал–</a:t>
            </a:r>
            <a:endParaRPr lang="en-US" sz="3600" dirty="0" smtClean="0"/>
          </a:p>
          <a:p>
            <a:r>
              <a:rPr lang="ru-RU" sz="3600" dirty="0" err="1" smtClean="0"/>
              <a:t>Гли</a:t>
            </a:r>
            <a:r>
              <a:rPr lang="ru-RU" sz="3600" dirty="0" smtClean="0"/>
              <a:t>–Лиз–Лиз–</a:t>
            </a:r>
            <a:r>
              <a:rPr lang="en-US" sz="3600" dirty="0"/>
              <a:t>A</a:t>
            </a:r>
            <a:r>
              <a:rPr lang="ru-RU" sz="3600" dirty="0" err="1"/>
              <a:t>рг</a:t>
            </a:r>
            <a:r>
              <a:rPr lang="ru-RU" sz="3600" dirty="0"/>
              <a:t>–</a:t>
            </a:r>
            <a:r>
              <a:rPr lang="en-US" sz="3600" dirty="0"/>
              <a:t>A</a:t>
            </a:r>
            <a:r>
              <a:rPr lang="ru-RU" sz="3600" dirty="0" err="1" smtClean="0"/>
              <a:t>рг</a:t>
            </a:r>
            <a:r>
              <a:rPr lang="ru-RU" sz="3600" dirty="0" smtClean="0"/>
              <a:t>–Про–Вал–</a:t>
            </a:r>
            <a:endParaRPr lang="en-US" sz="3600" dirty="0" smtClean="0"/>
          </a:p>
          <a:p>
            <a:r>
              <a:rPr lang="ru-RU" sz="3600" dirty="0" smtClean="0"/>
              <a:t>Лиз–Вал–Тир–Про–</a:t>
            </a:r>
            <a:r>
              <a:rPr lang="ru-RU" sz="3600" dirty="0" err="1" smtClean="0"/>
              <a:t>Асп</a:t>
            </a:r>
            <a:r>
              <a:rPr lang="ru-RU" sz="3600" dirty="0" smtClean="0"/>
              <a:t>–Ала–</a:t>
            </a:r>
            <a:r>
              <a:rPr lang="ru-RU" sz="3600" dirty="0" err="1" smtClean="0"/>
              <a:t>Гли</a:t>
            </a:r>
            <a:r>
              <a:rPr lang="ru-RU" sz="3600" dirty="0" smtClean="0"/>
              <a:t>–</a:t>
            </a:r>
            <a:endParaRPr lang="en-US" sz="3600" dirty="0" smtClean="0"/>
          </a:p>
          <a:p>
            <a:r>
              <a:rPr lang="ru-RU" sz="3600" dirty="0" err="1" smtClean="0"/>
              <a:t>Глу</a:t>
            </a:r>
            <a:r>
              <a:rPr lang="ru-RU" sz="3600" dirty="0" smtClean="0"/>
              <a:t>–</a:t>
            </a:r>
            <a:r>
              <a:rPr lang="ru-RU" sz="3600" dirty="0" err="1" smtClean="0"/>
              <a:t>Асп</a:t>
            </a:r>
            <a:r>
              <a:rPr lang="ru-RU" sz="3600" dirty="0" smtClean="0"/>
              <a:t>–</a:t>
            </a:r>
            <a:r>
              <a:rPr lang="ru-RU" sz="3600" dirty="0" err="1" smtClean="0"/>
              <a:t>Глн</a:t>
            </a:r>
            <a:r>
              <a:rPr lang="ru-RU" sz="3600" dirty="0" smtClean="0"/>
              <a:t>–Сер–Ала–</a:t>
            </a:r>
            <a:r>
              <a:rPr lang="ru-RU" sz="3600" dirty="0" err="1" smtClean="0"/>
              <a:t>Глу</a:t>
            </a:r>
            <a:r>
              <a:rPr lang="ru-RU" sz="3600" dirty="0" smtClean="0"/>
              <a:t>–Ала–</a:t>
            </a:r>
            <a:endParaRPr lang="en-US" sz="3600" dirty="0" smtClean="0"/>
          </a:p>
          <a:p>
            <a:r>
              <a:rPr lang="ru-RU" sz="3600" dirty="0" smtClean="0"/>
              <a:t>Фен–Про–Лей–</a:t>
            </a:r>
            <a:r>
              <a:rPr lang="ru-RU" sz="3600" dirty="0" err="1" smtClean="0"/>
              <a:t>Глу</a:t>
            </a:r>
            <a:r>
              <a:rPr lang="ru-RU" sz="3600" dirty="0" smtClean="0"/>
              <a:t>–Фен-ОН</a:t>
            </a:r>
            <a:endParaRPr lang="ru-RU" sz="3600" dirty="0"/>
          </a:p>
        </p:txBody>
      </p:sp>
    </p:spTree>
    <p:extLst>
      <p:ext uri="{BB962C8B-B14F-4D97-AF65-F5344CB8AC3E}">
        <p14:creationId xmlns:p14="http://schemas.microsoft.com/office/powerpoint/2010/main" val="36146830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67544" y="836712"/>
            <a:ext cx="8424936" cy="5400600"/>
          </a:xfrm>
        </p:spPr>
        <p:txBody>
          <a:bodyPr>
            <a:noAutofit/>
          </a:bodyPr>
          <a:lstStyle/>
          <a:p>
            <a:pPr marL="571500" lvl="0" indent="-571500">
              <a:buAutoNum type="romanUcPeriod" startAt="3"/>
            </a:pPr>
            <a:r>
              <a:rPr lang="en-US" sz="2800" i="1" u="sng" dirty="0" smtClean="0"/>
              <a:t>L</a:t>
            </a:r>
            <a:r>
              <a:rPr lang="uz-Cyrl-UZ" sz="2800" i="1" u="sng" dirty="0" smtClean="0"/>
              <a:t>aktogen </a:t>
            </a:r>
            <a:r>
              <a:rPr lang="uz-Cyrl-UZ" sz="2800" i="1" u="sng" dirty="0"/>
              <a:t>gormon </a:t>
            </a:r>
            <a:r>
              <a:rPr lang="uz-Cyrl-UZ" sz="2800" dirty="0"/>
              <a:t>(LTG, lyuteotrop </a:t>
            </a:r>
            <a:r>
              <a:rPr lang="uz-Cyrl-UZ" sz="2800" dirty="0" smtClean="0"/>
              <a:t>gormon,</a:t>
            </a:r>
            <a:endParaRPr lang="en-US" sz="2800" dirty="0" smtClean="0"/>
          </a:p>
          <a:p>
            <a:pPr lvl="0"/>
            <a:r>
              <a:rPr lang="uz-Cyrl-UZ" sz="2800" dirty="0" smtClean="0"/>
              <a:t>prolaktin</a:t>
            </a:r>
            <a:r>
              <a:rPr lang="uz-Cyrl-UZ" sz="2800" dirty="0"/>
              <a:t>) – sariq  tana funksiyasini, sut ajralishini </a:t>
            </a:r>
            <a:r>
              <a:rPr lang="uz-Cyrl-UZ" sz="2800" dirty="0" smtClean="0"/>
              <a:t>stimullaydi,</a:t>
            </a:r>
            <a:r>
              <a:rPr lang="en-US" sz="2800" dirty="0"/>
              <a:t> </a:t>
            </a:r>
            <a:r>
              <a:rPr lang="en-US" sz="2800" dirty="0" smtClean="0"/>
              <a:t>t</a:t>
            </a:r>
            <a:r>
              <a:rPr lang="uz-Cyrl-UZ" sz="2800" dirty="0" smtClean="0"/>
              <a:t>ireotrop </a:t>
            </a:r>
            <a:r>
              <a:rPr lang="uz-Cyrl-UZ" sz="2800" dirty="0"/>
              <a:t>gormon (TSG, tireoid bezni stimullaydigan gormon) – bu gormon oqsil bo’lib, 199 ta aminokislota qoldig’idan tashkil topgan, qalqonsimon bezni stimullaydi, follikulalarni stimullaydigan gormon (FSG)- follikulalar etilishi va spermatogenezni stimullaydi.</a:t>
            </a:r>
            <a:endParaRPr lang="ru-RU" sz="2800" dirty="0"/>
          </a:p>
          <a:p>
            <a:endParaRPr lang="ru-RU" sz="2800" dirty="0"/>
          </a:p>
        </p:txBody>
      </p:sp>
    </p:spTree>
    <p:extLst>
      <p:ext uri="{BB962C8B-B14F-4D97-AF65-F5344CB8AC3E}">
        <p14:creationId xmlns:p14="http://schemas.microsoft.com/office/powerpoint/2010/main" val="128195317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39552" y="548680"/>
            <a:ext cx="8136904" cy="5217443"/>
          </a:xfrm>
        </p:spPr>
        <p:txBody>
          <a:bodyPr>
            <a:noAutofit/>
          </a:bodyPr>
          <a:lstStyle/>
          <a:p>
            <a:pPr lvl="0"/>
            <a:r>
              <a:rPr lang="en-US" sz="2800" dirty="0" smtClean="0"/>
              <a:t>IV.	</a:t>
            </a:r>
            <a:r>
              <a:rPr lang="en-US" sz="2800" u="sng" dirty="0"/>
              <a:t>T</a:t>
            </a:r>
            <a:r>
              <a:rPr lang="uz-Cyrl-UZ" sz="2800" u="sng" dirty="0" smtClean="0"/>
              <a:t>irеotrop </a:t>
            </a:r>
            <a:r>
              <a:rPr lang="uz-Cyrl-UZ" sz="2800" u="sng" dirty="0"/>
              <a:t>gormon </a:t>
            </a:r>
            <a:r>
              <a:rPr lang="uz-Cyrl-UZ" sz="2800" dirty="0"/>
              <a:t>(TTG, TSG - tirеoid  stimullovchi gormon) - qalqonsimon bеz gormonlari funktsiyasining barcha bosqichlariga va bеzning moddalar almashinuviga kuchli ta’sir ko’rsatadi. TSG qalqonsimon bеzning qondan yodni yutushini, uning organik shakilda bog’lanib, tiroksin va tri-yodtironin molеkullariga aylanishini, tirеoglobulin gidrolizlanib, erkin gormonlarning hosil bo’lishini va uni qonga ajratib chiqarilishini tеzlashtiradi.</a:t>
            </a:r>
            <a:endParaRPr lang="en-US" sz="2800" dirty="0"/>
          </a:p>
          <a:p>
            <a:endParaRPr lang="ru-RU" sz="2800" dirty="0"/>
          </a:p>
        </p:txBody>
      </p:sp>
    </p:spTree>
    <p:extLst>
      <p:ext uri="{BB962C8B-B14F-4D97-AF65-F5344CB8AC3E}">
        <p14:creationId xmlns:p14="http://schemas.microsoft.com/office/powerpoint/2010/main" val="384268741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23528" y="116632"/>
            <a:ext cx="8568952" cy="6324600"/>
          </a:xfrm>
        </p:spPr>
        <p:txBody>
          <a:bodyPr>
            <a:noAutofit/>
          </a:bodyPr>
          <a:lstStyle/>
          <a:p>
            <a:pPr marL="0" lvl="0" indent="0">
              <a:buNone/>
            </a:pPr>
            <a:r>
              <a:rPr lang="en-US" sz="2800" b="1" i="1" dirty="0" smtClean="0"/>
              <a:t>V.</a:t>
            </a:r>
            <a:r>
              <a:rPr lang="en-US" sz="2800" i="1" dirty="0"/>
              <a:t>	</a:t>
            </a:r>
            <a:r>
              <a:rPr lang="en-US" sz="2800" b="1" i="1" u="sng" dirty="0" err="1" smtClean="0"/>
              <a:t>Gonodotrop</a:t>
            </a:r>
            <a:r>
              <a:rPr lang="en-US" sz="2800" b="1" i="1" u="sng" dirty="0" smtClean="0"/>
              <a:t> </a:t>
            </a:r>
            <a:r>
              <a:rPr lang="en-US" sz="2800" b="1" i="1" u="sng" dirty="0" err="1" smtClean="0"/>
              <a:t>gormonlar</a:t>
            </a:r>
            <a:r>
              <a:rPr lang="en-US" sz="2800" b="1" i="1" u="sng" dirty="0" smtClean="0"/>
              <a:t>. </a:t>
            </a:r>
            <a:r>
              <a:rPr lang="en-US" sz="2800" dirty="0" err="1" smtClean="0"/>
              <a:t>Follikulalarni</a:t>
            </a:r>
            <a:r>
              <a:rPr lang="en-US" sz="2800" dirty="0" smtClean="0"/>
              <a:t> </a:t>
            </a:r>
            <a:r>
              <a:rPr lang="en-US" sz="2800" dirty="0" err="1" smtClean="0"/>
              <a:t>stimulovchi</a:t>
            </a:r>
            <a:r>
              <a:rPr lang="en-US" sz="2800" dirty="0" smtClean="0"/>
              <a:t> </a:t>
            </a:r>
            <a:r>
              <a:rPr lang="en-US" sz="2800" dirty="0" err="1" smtClean="0"/>
              <a:t>gormon</a:t>
            </a:r>
            <a:r>
              <a:rPr lang="en-US" sz="2800" dirty="0" smtClean="0"/>
              <a:t>(FSG) </a:t>
            </a:r>
            <a:r>
              <a:rPr lang="en-US" sz="2800" dirty="0" err="1" smtClean="0"/>
              <a:t>va</a:t>
            </a:r>
            <a:r>
              <a:rPr lang="en-US" sz="2800" dirty="0" smtClean="0"/>
              <a:t> </a:t>
            </a:r>
            <a:r>
              <a:rPr lang="en-US" sz="2800" dirty="0" err="1" smtClean="0"/>
              <a:t>lyuteinlovchi</a:t>
            </a:r>
            <a:r>
              <a:rPr lang="en-US" sz="2800" dirty="0" smtClean="0"/>
              <a:t> </a:t>
            </a:r>
            <a:r>
              <a:rPr lang="en-US" sz="2800" dirty="0" err="1" smtClean="0"/>
              <a:t>gormon</a:t>
            </a:r>
            <a:r>
              <a:rPr lang="en-US" sz="2800" dirty="0" smtClean="0"/>
              <a:t>. </a:t>
            </a:r>
            <a:r>
              <a:rPr lang="en-US" sz="2800" dirty="0" err="1" smtClean="0"/>
              <a:t>Follikulalarni</a:t>
            </a:r>
            <a:r>
              <a:rPr lang="en-US" sz="2800" dirty="0" smtClean="0"/>
              <a:t> </a:t>
            </a:r>
            <a:r>
              <a:rPr lang="en-US" sz="2800" dirty="0" err="1" smtClean="0"/>
              <a:t>stimulovchi</a:t>
            </a:r>
            <a:r>
              <a:rPr lang="en-US" sz="2800" dirty="0" smtClean="0"/>
              <a:t> </a:t>
            </a:r>
            <a:r>
              <a:rPr lang="en-US" sz="2800" dirty="0" err="1" smtClean="0"/>
              <a:t>gormon</a:t>
            </a:r>
            <a:r>
              <a:rPr lang="en-US" sz="2800" dirty="0" smtClean="0"/>
              <a:t> </a:t>
            </a:r>
            <a:r>
              <a:rPr lang="en-US" sz="2800" dirty="0" err="1" smtClean="0"/>
              <a:t>ta’sirida</a:t>
            </a:r>
            <a:r>
              <a:rPr lang="en-US" sz="2800" dirty="0" smtClean="0"/>
              <a:t> </a:t>
            </a:r>
            <a:r>
              <a:rPr lang="en-US" sz="2800" dirty="0" err="1" smtClean="0"/>
              <a:t>tuxumdan</a:t>
            </a:r>
            <a:r>
              <a:rPr lang="en-US" sz="2800" dirty="0" smtClean="0"/>
              <a:t> </a:t>
            </a:r>
            <a:r>
              <a:rPr lang="en-US" sz="2800" dirty="0" err="1" smtClean="0"/>
              <a:t>follikulalarning</a:t>
            </a:r>
            <a:r>
              <a:rPr lang="en-US" sz="2800" dirty="0" smtClean="0"/>
              <a:t> </a:t>
            </a:r>
            <a:r>
              <a:rPr lang="en-US" sz="2800" dirty="0" err="1" smtClean="0"/>
              <a:t>o’sishi</a:t>
            </a:r>
            <a:r>
              <a:rPr lang="en-US" sz="2800" dirty="0" smtClean="0"/>
              <a:t> </a:t>
            </a:r>
            <a:r>
              <a:rPr lang="en-US" sz="2800" dirty="0" err="1" smtClean="0"/>
              <a:t>va</a:t>
            </a:r>
            <a:r>
              <a:rPr lang="en-US" sz="2800" dirty="0" smtClean="0"/>
              <a:t> </a:t>
            </a:r>
            <a:r>
              <a:rPr lang="en-US" sz="2800" dirty="0" err="1" smtClean="0"/>
              <a:t>gormon</a:t>
            </a:r>
            <a:r>
              <a:rPr lang="en-US" sz="2800" dirty="0" smtClean="0"/>
              <a:t> </a:t>
            </a:r>
            <a:r>
              <a:rPr lang="en-US" sz="2800" dirty="0" err="1" smtClean="0"/>
              <a:t>ishlab</a:t>
            </a:r>
            <a:r>
              <a:rPr lang="en-US" sz="2800" dirty="0" smtClean="0"/>
              <a:t> </a:t>
            </a:r>
            <a:r>
              <a:rPr lang="en-US" sz="2800" dirty="0" err="1" smtClean="0"/>
              <a:t>chiqarishi</a:t>
            </a:r>
            <a:r>
              <a:rPr lang="en-US" sz="2800" dirty="0" smtClean="0"/>
              <a:t> t</a:t>
            </a:r>
            <a:r>
              <a:rPr lang="ru-RU" sz="2800" dirty="0" smtClean="0"/>
              <a:t>е</a:t>
            </a:r>
            <a:r>
              <a:rPr lang="en-US" sz="2800" dirty="0" err="1" smtClean="0"/>
              <a:t>zlashadi</a:t>
            </a:r>
            <a:r>
              <a:rPr lang="en-US" sz="2800" dirty="0" smtClean="0"/>
              <a:t>, </a:t>
            </a:r>
            <a:r>
              <a:rPr lang="en-US" sz="2800" dirty="0" err="1" smtClean="0"/>
              <a:t>natijada</a:t>
            </a:r>
            <a:r>
              <a:rPr lang="en-US" sz="2800" dirty="0" smtClean="0"/>
              <a:t> </a:t>
            </a:r>
            <a:r>
              <a:rPr lang="en-US" sz="2800" dirty="0" err="1" smtClean="0"/>
              <a:t>tuxumdonning</a:t>
            </a:r>
            <a:r>
              <a:rPr lang="en-US" sz="2800" dirty="0" smtClean="0"/>
              <a:t> </a:t>
            </a:r>
            <a:r>
              <a:rPr lang="en-US" sz="2800" dirty="0" err="1" smtClean="0"/>
              <a:t>og’irligi</a:t>
            </a:r>
            <a:r>
              <a:rPr lang="en-US" sz="2800" dirty="0" smtClean="0"/>
              <a:t> ham </a:t>
            </a:r>
            <a:r>
              <a:rPr lang="en-US" sz="2800" dirty="0" err="1" smtClean="0"/>
              <a:t>bir</a:t>
            </a:r>
            <a:r>
              <a:rPr lang="en-US" sz="2800" dirty="0" smtClean="0"/>
              <a:t> n</a:t>
            </a:r>
            <a:r>
              <a:rPr lang="ru-RU" sz="2800" dirty="0" smtClean="0"/>
              <a:t>е</a:t>
            </a:r>
            <a:r>
              <a:rPr lang="en-US" sz="2800" dirty="0" smtClean="0"/>
              <a:t>cha </a:t>
            </a:r>
            <a:r>
              <a:rPr lang="en-US" sz="2800" dirty="0" err="1" smtClean="0"/>
              <a:t>marta</a:t>
            </a:r>
            <a:r>
              <a:rPr lang="en-US" sz="2800" dirty="0" smtClean="0"/>
              <a:t> </a:t>
            </a:r>
            <a:r>
              <a:rPr lang="en-US" sz="2800" dirty="0" err="1" smtClean="0"/>
              <a:t>ortadi</a:t>
            </a:r>
            <a:r>
              <a:rPr lang="en-US" sz="2800" dirty="0" smtClean="0"/>
              <a:t>. </a:t>
            </a:r>
            <a:r>
              <a:rPr lang="en-US" sz="2800" dirty="0" err="1" smtClean="0"/>
              <a:t>Gormon</a:t>
            </a:r>
            <a:r>
              <a:rPr lang="en-US" sz="2800" dirty="0" smtClean="0"/>
              <a:t> m</a:t>
            </a:r>
            <a:r>
              <a:rPr lang="ru-RU" sz="2800" dirty="0" smtClean="0"/>
              <a:t>е</a:t>
            </a:r>
            <a:r>
              <a:rPr lang="en-US" sz="2800" dirty="0" err="1" smtClean="0"/>
              <a:t>nstruatsiya</a:t>
            </a:r>
            <a:r>
              <a:rPr lang="en-US" sz="2800" dirty="0" smtClean="0"/>
              <a:t> </a:t>
            </a:r>
            <a:r>
              <a:rPr lang="en-US" sz="2800" dirty="0" err="1" smtClean="0"/>
              <a:t>sikliga</a:t>
            </a:r>
            <a:r>
              <a:rPr lang="en-US" sz="2800" dirty="0" smtClean="0"/>
              <a:t> </a:t>
            </a:r>
            <a:r>
              <a:rPr lang="en-US" sz="2800" dirty="0" err="1" smtClean="0"/>
              <a:t>katta</a:t>
            </a:r>
            <a:r>
              <a:rPr lang="en-US" sz="2800" dirty="0" smtClean="0"/>
              <a:t> </a:t>
            </a:r>
            <a:r>
              <a:rPr lang="en-US" sz="2800" dirty="0" err="1" smtClean="0"/>
              <a:t>ta’sir</a:t>
            </a:r>
            <a:r>
              <a:rPr lang="en-US" sz="2800" dirty="0" smtClean="0"/>
              <a:t> </a:t>
            </a:r>
            <a:r>
              <a:rPr lang="en-US" sz="2800" dirty="0" err="1" smtClean="0"/>
              <a:t>ko’rsatadi</a:t>
            </a:r>
            <a:r>
              <a:rPr lang="en-US" sz="2800" dirty="0" smtClean="0"/>
              <a:t> </a:t>
            </a:r>
            <a:r>
              <a:rPr lang="en-US" sz="2800" dirty="0" err="1" smtClean="0"/>
              <a:t>va</a:t>
            </a:r>
            <a:r>
              <a:rPr lang="en-US" sz="2800" dirty="0" smtClean="0"/>
              <a:t> u </a:t>
            </a:r>
            <a:r>
              <a:rPr lang="en-US" sz="2800" dirty="0" err="1" smtClean="0"/>
              <a:t>lyut</a:t>
            </a:r>
            <a:r>
              <a:rPr lang="ru-RU" sz="2800" dirty="0" smtClean="0"/>
              <a:t>е</a:t>
            </a:r>
            <a:r>
              <a:rPr lang="en-US" sz="2800" dirty="0" err="1" smtClean="0"/>
              <a:t>inlovchi</a:t>
            </a:r>
            <a:r>
              <a:rPr lang="en-US" sz="2800" dirty="0" smtClean="0"/>
              <a:t> </a:t>
            </a:r>
            <a:r>
              <a:rPr lang="en-US" sz="2800" dirty="0" err="1" smtClean="0"/>
              <a:t>gormon</a:t>
            </a:r>
            <a:r>
              <a:rPr lang="en-US" sz="2800" dirty="0" smtClean="0"/>
              <a:t> </a:t>
            </a:r>
            <a:r>
              <a:rPr lang="en-US" sz="2800" dirty="0" err="1" smtClean="0"/>
              <a:t>ta’siri</a:t>
            </a:r>
            <a:r>
              <a:rPr lang="en-US" sz="2800" dirty="0" smtClean="0"/>
              <a:t> </a:t>
            </a:r>
            <a:r>
              <a:rPr lang="en-US" sz="2800" dirty="0" err="1" smtClean="0"/>
              <a:t>uchun</a:t>
            </a:r>
            <a:r>
              <a:rPr lang="en-US" sz="2800" dirty="0" smtClean="0"/>
              <a:t> ham </a:t>
            </a:r>
            <a:r>
              <a:rPr lang="en-US" sz="2800" dirty="0" err="1" smtClean="0"/>
              <a:t>zarur</a:t>
            </a:r>
            <a:r>
              <a:rPr lang="en-US" sz="2800" dirty="0" smtClean="0"/>
              <a:t>. Bu </a:t>
            </a:r>
            <a:r>
              <a:rPr lang="en-US" sz="2800" dirty="0" err="1" smtClean="0"/>
              <a:t>gormon</a:t>
            </a:r>
            <a:r>
              <a:rPr lang="en-US" sz="2800" dirty="0" smtClean="0"/>
              <a:t> </a:t>
            </a:r>
            <a:r>
              <a:rPr lang="en-US" sz="2800" dirty="0" err="1" smtClean="0"/>
              <a:t>urug’donda</a:t>
            </a:r>
            <a:r>
              <a:rPr lang="en-US" sz="2800" dirty="0" smtClean="0"/>
              <a:t> </a:t>
            </a:r>
            <a:r>
              <a:rPr lang="en-US" sz="2800" dirty="0" err="1" smtClean="0"/>
              <a:t>sp</a:t>
            </a:r>
            <a:r>
              <a:rPr lang="ru-RU" sz="2800" dirty="0" smtClean="0"/>
              <a:t>е</a:t>
            </a:r>
            <a:r>
              <a:rPr lang="en-US" sz="2800" dirty="0" err="1" smtClean="0"/>
              <a:t>rmatog</a:t>
            </a:r>
            <a:r>
              <a:rPr lang="ru-RU" sz="2800" dirty="0" smtClean="0"/>
              <a:t>е</a:t>
            </a:r>
            <a:r>
              <a:rPr lang="en-US" sz="2800" dirty="0" smtClean="0"/>
              <a:t>n</a:t>
            </a:r>
            <a:r>
              <a:rPr lang="ru-RU" sz="2800" dirty="0" smtClean="0"/>
              <a:t>е</a:t>
            </a:r>
            <a:r>
              <a:rPr lang="en-US" sz="2800" dirty="0" err="1" smtClean="0"/>
              <a:t>zni</a:t>
            </a:r>
            <a:r>
              <a:rPr lang="en-US" sz="2800" dirty="0" smtClean="0"/>
              <a:t> </a:t>
            </a:r>
            <a:r>
              <a:rPr lang="en-US" sz="2800" dirty="0" err="1" smtClean="0"/>
              <a:t>kuchaytiradi</a:t>
            </a:r>
            <a:r>
              <a:rPr lang="en-US" sz="2800" dirty="0" smtClean="0"/>
              <a:t>. FSG </a:t>
            </a:r>
            <a:r>
              <a:rPr lang="en-US" sz="2800" dirty="0" err="1" smtClean="0"/>
              <a:t>kimyoviy</a:t>
            </a:r>
            <a:r>
              <a:rPr lang="en-US" sz="2800" dirty="0" smtClean="0"/>
              <a:t> </a:t>
            </a:r>
            <a:r>
              <a:rPr lang="en-US" sz="2800" dirty="0" err="1" smtClean="0"/>
              <a:t>tabiatiga</a:t>
            </a:r>
            <a:r>
              <a:rPr lang="en-US" sz="2800" dirty="0" smtClean="0"/>
              <a:t> </a:t>
            </a:r>
            <a:r>
              <a:rPr lang="en-US" sz="2800" dirty="0" err="1" smtClean="0"/>
              <a:t>ko’ra</a:t>
            </a:r>
            <a:r>
              <a:rPr lang="en-US" sz="2800" dirty="0" smtClean="0"/>
              <a:t> </a:t>
            </a:r>
            <a:r>
              <a:rPr lang="en-US" sz="2800" dirty="0" err="1" smtClean="0"/>
              <a:t>glikoprot</a:t>
            </a:r>
            <a:r>
              <a:rPr lang="ru-RU" sz="2800" dirty="0" smtClean="0"/>
              <a:t>е</a:t>
            </a:r>
            <a:r>
              <a:rPr lang="en-US" sz="2800" dirty="0" err="1" smtClean="0"/>
              <a:t>iddir</a:t>
            </a:r>
            <a:r>
              <a:rPr lang="en-US" sz="2800" dirty="0" smtClean="0"/>
              <a:t>. </a:t>
            </a:r>
            <a:r>
              <a:rPr lang="en-US" sz="2800" dirty="0" err="1" smtClean="0"/>
              <a:t>Lyutropin</a:t>
            </a:r>
            <a:r>
              <a:rPr lang="en-US" sz="2800" dirty="0" smtClean="0"/>
              <a:t> </a:t>
            </a:r>
            <a:r>
              <a:rPr lang="en-US" sz="2800" dirty="0" err="1" smtClean="0"/>
              <a:t>hujayralarni</a:t>
            </a:r>
            <a:r>
              <a:rPr lang="en-US" sz="2800" dirty="0" smtClean="0"/>
              <a:t> </a:t>
            </a:r>
            <a:r>
              <a:rPr lang="en-US" sz="2800" dirty="0" err="1" smtClean="0"/>
              <a:t>stimullovchi</a:t>
            </a:r>
            <a:r>
              <a:rPr lang="en-US" sz="2800" dirty="0" smtClean="0"/>
              <a:t> </a:t>
            </a:r>
            <a:r>
              <a:rPr lang="en-US" sz="2800" dirty="0" err="1" smtClean="0"/>
              <a:t>gormon</a:t>
            </a:r>
            <a:r>
              <a:rPr lang="en-US" sz="2800" dirty="0" smtClean="0"/>
              <a:t>. </a:t>
            </a:r>
            <a:r>
              <a:rPr lang="en-US" sz="2800" dirty="0" err="1" smtClean="0"/>
              <a:t>Gormon</a:t>
            </a:r>
            <a:r>
              <a:rPr lang="en-US" sz="2800" dirty="0" smtClean="0"/>
              <a:t> </a:t>
            </a:r>
            <a:r>
              <a:rPr lang="en-US" sz="2800" dirty="0" err="1" smtClean="0"/>
              <a:t>jinsiy</a:t>
            </a:r>
            <a:r>
              <a:rPr lang="en-US" sz="2800" dirty="0" smtClean="0"/>
              <a:t> b</a:t>
            </a:r>
            <a:r>
              <a:rPr lang="ru-RU" sz="2800" dirty="0" smtClean="0"/>
              <a:t>е</a:t>
            </a:r>
            <a:r>
              <a:rPr lang="en-US" sz="2800" dirty="0" err="1" smtClean="0"/>
              <a:t>zlarning</a:t>
            </a:r>
            <a:r>
              <a:rPr lang="en-US" sz="2800" dirty="0" smtClean="0"/>
              <a:t> </a:t>
            </a:r>
            <a:r>
              <a:rPr lang="en-US" sz="2800" dirty="0" err="1" smtClean="0"/>
              <a:t>o’sishini</a:t>
            </a:r>
            <a:r>
              <a:rPr lang="en-US" sz="2800" dirty="0" smtClean="0"/>
              <a:t> </a:t>
            </a:r>
            <a:r>
              <a:rPr lang="en-US" sz="2800" dirty="0" err="1" smtClean="0"/>
              <a:t>va</a:t>
            </a:r>
            <a:r>
              <a:rPr lang="en-US" sz="2800" dirty="0" smtClean="0"/>
              <a:t> </a:t>
            </a:r>
            <a:r>
              <a:rPr lang="en-US" sz="2800" dirty="0" err="1" smtClean="0"/>
              <a:t>ular</a:t>
            </a:r>
            <a:r>
              <a:rPr lang="en-US" sz="2800" dirty="0" smtClean="0"/>
              <a:t> </a:t>
            </a:r>
            <a:r>
              <a:rPr lang="en-US" sz="2800" dirty="0" err="1" smtClean="0"/>
              <a:t>gormonlarining</a:t>
            </a:r>
            <a:r>
              <a:rPr lang="en-US" sz="2800" dirty="0" smtClean="0"/>
              <a:t> </a:t>
            </a:r>
            <a:r>
              <a:rPr lang="en-US" sz="2800" dirty="0" err="1" smtClean="0"/>
              <a:t>biosint</a:t>
            </a:r>
            <a:r>
              <a:rPr lang="ru-RU" sz="2800" dirty="0" smtClean="0"/>
              <a:t>е</a:t>
            </a:r>
            <a:r>
              <a:rPr lang="en-US" sz="2800" dirty="0" err="1" smtClean="0"/>
              <a:t>ziga</a:t>
            </a:r>
            <a:r>
              <a:rPr lang="en-US" sz="2800" dirty="0" smtClean="0"/>
              <a:t>, </a:t>
            </a:r>
            <a:r>
              <a:rPr lang="en-US" sz="2800" dirty="0" err="1" smtClean="0"/>
              <a:t>ovulyatsiyasiga</a:t>
            </a:r>
            <a:r>
              <a:rPr lang="en-US" sz="2800" dirty="0" smtClean="0"/>
              <a:t> </a:t>
            </a:r>
            <a:r>
              <a:rPr lang="en-US" sz="2800" dirty="0" err="1" smtClean="0"/>
              <a:t>ta’sir</a:t>
            </a:r>
            <a:r>
              <a:rPr lang="en-US" sz="2800" dirty="0" smtClean="0"/>
              <a:t> </a:t>
            </a:r>
            <a:r>
              <a:rPr lang="en-US" sz="2800" dirty="0" err="1" smtClean="0"/>
              <a:t>ko’rsatadi</a:t>
            </a:r>
            <a:r>
              <a:rPr lang="en-US" sz="2800" dirty="0" smtClean="0"/>
              <a:t>. Bu </a:t>
            </a:r>
            <a:r>
              <a:rPr lang="en-US" sz="2800" dirty="0" err="1" smtClean="0"/>
              <a:t>gormon</a:t>
            </a:r>
            <a:r>
              <a:rPr lang="en-US" sz="2800" dirty="0" smtClean="0"/>
              <a:t> </a:t>
            </a:r>
            <a:r>
              <a:rPr lang="en-US" sz="2800" dirty="0" err="1" smtClean="0"/>
              <a:t>kimyoviy</a:t>
            </a:r>
            <a:r>
              <a:rPr lang="en-US" sz="2800" dirty="0" smtClean="0"/>
              <a:t> </a:t>
            </a:r>
            <a:r>
              <a:rPr lang="en-US" sz="2800" dirty="0" err="1" smtClean="0"/>
              <a:t>tabiatiga</a:t>
            </a:r>
            <a:r>
              <a:rPr lang="en-US" sz="2800" dirty="0" smtClean="0"/>
              <a:t> </a:t>
            </a:r>
            <a:r>
              <a:rPr lang="en-US" sz="2800" dirty="0" err="1" smtClean="0"/>
              <a:t>ko’ra</a:t>
            </a:r>
            <a:r>
              <a:rPr lang="en-US" sz="2800" dirty="0" smtClean="0"/>
              <a:t> </a:t>
            </a:r>
            <a:r>
              <a:rPr lang="en-US" sz="2800" dirty="0" err="1" smtClean="0"/>
              <a:t>glikoprot</a:t>
            </a:r>
            <a:r>
              <a:rPr lang="ru-RU" sz="2800" dirty="0" smtClean="0"/>
              <a:t>е</a:t>
            </a:r>
            <a:r>
              <a:rPr lang="en-US" sz="2800" dirty="0" err="1" smtClean="0"/>
              <a:t>indir</a:t>
            </a:r>
            <a:r>
              <a:rPr lang="en-US" sz="2800" dirty="0" smtClean="0"/>
              <a:t>.</a:t>
            </a:r>
            <a:endParaRPr lang="ru-RU" sz="2800" dirty="0" smtClean="0"/>
          </a:p>
          <a:p>
            <a:endParaRPr lang="ru-RU" sz="2800" dirty="0"/>
          </a:p>
        </p:txBody>
      </p:sp>
    </p:spTree>
    <p:extLst>
      <p:ext uri="{BB962C8B-B14F-4D97-AF65-F5344CB8AC3E}">
        <p14:creationId xmlns:p14="http://schemas.microsoft.com/office/powerpoint/2010/main" val="87712230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836712"/>
            <a:ext cx="8229600" cy="1153276"/>
          </a:xfrm>
        </p:spPr>
        <p:txBody>
          <a:bodyPr>
            <a:noAutofit/>
          </a:bodyPr>
          <a:lstStyle/>
          <a:p>
            <a:pPr algn="ctr"/>
            <a:r>
              <a:rPr lang="uz-Cyrl-UZ" b="1" dirty="0">
                <a:solidFill>
                  <a:schemeClr val="tx2">
                    <a:lumMod val="50000"/>
                  </a:schemeClr>
                </a:solidFill>
              </a:rPr>
              <a:t>Gipofiz orqa bo’lagining gormonlari	</a:t>
            </a:r>
            <a:r>
              <a:rPr lang="ru-RU" b="1" dirty="0">
                <a:solidFill>
                  <a:schemeClr val="tx2">
                    <a:lumMod val="50000"/>
                  </a:schemeClr>
                </a:solidFill>
              </a:rPr>
              <a:t/>
            </a:r>
            <a:br>
              <a:rPr lang="ru-RU" b="1" dirty="0">
                <a:solidFill>
                  <a:schemeClr val="tx2">
                    <a:lumMod val="50000"/>
                  </a:schemeClr>
                </a:solidFill>
              </a:rPr>
            </a:br>
            <a:endParaRPr lang="ru-RU" b="1" dirty="0">
              <a:solidFill>
                <a:schemeClr val="tx2">
                  <a:lumMod val="50000"/>
                </a:schemeClr>
              </a:solidFill>
            </a:endParaRPr>
          </a:p>
        </p:txBody>
      </p:sp>
      <p:sp>
        <p:nvSpPr>
          <p:cNvPr id="3" name="Объект 2"/>
          <p:cNvSpPr>
            <a:spLocks noGrp="1"/>
          </p:cNvSpPr>
          <p:nvPr>
            <p:ph idx="1"/>
          </p:nvPr>
        </p:nvSpPr>
        <p:spPr>
          <a:xfrm>
            <a:off x="395536" y="1484784"/>
            <a:ext cx="8352928" cy="5184576"/>
          </a:xfrm>
        </p:spPr>
        <p:txBody>
          <a:bodyPr>
            <a:noAutofit/>
          </a:bodyPr>
          <a:lstStyle/>
          <a:p>
            <a:r>
              <a:rPr lang="en-US" sz="2800" dirty="0" smtClean="0"/>
              <a:t>	</a:t>
            </a:r>
            <a:r>
              <a:rPr lang="uz-Cyrl-UZ" sz="2800" dirty="0" smtClean="0"/>
              <a:t>Gipofiz </a:t>
            </a:r>
            <a:r>
              <a:rPr lang="uz-Cyrl-UZ" sz="2800" dirty="0"/>
              <a:t>orqa bo’lagining gormonlari oksitotsin va vazopressin  gipotalamusning neyrosekretsiyasi mahsulidir. </a:t>
            </a:r>
            <a:r>
              <a:rPr lang="ru-RU" sz="2800" dirty="0"/>
              <a:t> </a:t>
            </a:r>
            <a:r>
              <a:rPr lang="ru-RU" sz="2800" dirty="0" smtClean="0"/>
              <a:t>                  	</a:t>
            </a:r>
            <a:r>
              <a:rPr lang="uz-Cyrl-UZ" sz="2800" i="1" dirty="0" smtClean="0"/>
              <a:t>Oksitotsin</a:t>
            </a:r>
            <a:r>
              <a:rPr lang="uz-Cyrl-UZ" sz="2800" dirty="0" smtClean="0"/>
              <a:t> </a:t>
            </a:r>
            <a:r>
              <a:rPr lang="uz-Cyrl-UZ" sz="2800" dirty="0"/>
              <a:t>silliq muskullarni, ayniqsa bachadon muskullarini qisqartiradi. U sutemizuvchi hayvonlarda  sutning ajrashini  stimullash xususiyatiga ega. </a:t>
            </a:r>
            <a:r>
              <a:rPr lang="ru-RU" sz="2800" dirty="0"/>
              <a:t> </a:t>
            </a:r>
            <a:r>
              <a:rPr lang="ru-RU" sz="2800" dirty="0" smtClean="0"/>
              <a:t>            	</a:t>
            </a:r>
            <a:r>
              <a:rPr lang="uz-Cyrl-UZ" sz="2800" i="1" dirty="0" smtClean="0"/>
              <a:t>Vazopressin</a:t>
            </a:r>
            <a:r>
              <a:rPr lang="uz-Cyrl-UZ" sz="2800" dirty="0" smtClean="0"/>
              <a:t> </a:t>
            </a:r>
            <a:r>
              <a:rPr lang="uz-Cyrl-UZ" sz="2800" dirty="0"/>
              <a:t>ta`sirida qon bosimini oshirib, siydik ajralib chiqishini kamaytiradi. Oksitotsin va vazopressin struktura jihatidan o’xshash bo’lib, to’qqizta halqali aminokislota tutadigan peptidlardan iborat.</a:t>
            </a:r>
            <a:endParaRPr lang="ru-RU" sz="2800" dirty="0"/>
          </a:p>
          <a:p>
            <a:endParaRPr lang="ru-RU" sz="2800" dirty="0"/>
          </a:p>
        </p:txBody>
      </p:sp>
    </p:spTree>
    <p:extLst>
      <p:ext uri="{BB962C8B-B14F-4D97-AF65-F5344CB8AC3E}">
        <p14:creationId xmlns:p14="http://schemas.microsoft.com/office/powerpoint/2010/main" val="146119040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15632" cy="1196752"/>
          </a:xfrm>
        </p:spPr>
        <p:txBody>
          <a:bodyPr/>
          <a:lstStyle/>
          <a:p>
            <a:pPr algn="ctr"/>
            <a:r>
              <a:rPr lang="en-US" dirty="0" err="1" smtClean="0">
                <a:solidFill>
                  <a:schemeClr val="tx2">
                    <a:lumMod val="50000"/>
                  </a:schemeClr>
                </a:solidFill>
              </a:rPr>
              <a:t>Oksitotsin</a:t>
            </a:r>
            <a:r>
              <a:rPr lang="en-US" dirty="0" smtClean="0">
                <a:solidFill>
                  <a:schemeClr val="tx2">
                    <a:lumMod val="50000"/>
                  </a:schemeClr>
                </a:solidFill>
              </a:rPr>
              <a:t> </a:t>
            </a:r>
            <a:r>
              <a:rPr lang="en-US" dirty="0" err="1" smtClean="0">
                <a:solidFill>
                  <a:schemeClr val="tx2">
                    <a:lumMod val="50000"/>
                  </a:schemeClr>
                </a:solidFill>
              </a:rPr>
              <a:t>va</a:t>
            </a:r>
            <a:r>
              <a:rPr lang="en-US" dirty="0" smtClean="0">
                <a:solidFill>
                  <a:schemeClr val="tx2">
                    <a:lumMod val="50000"/>
                  </a:schemeClr>
                </a:solidFill>
              </a:rPr>
              <a:t> </a:t>
            </a:r>
            <a:r>
              <a:rPr lang="en-US" dirty="0" err="1" smtClean="0">
                <a:solidFill>
                  <a:schemeClr val="tx2">
                    <a:lumMod val="50000"/>
                  </a:schemeClr>
                </a:solidFill>
              </a:rPr>
              <a:t>vazopressin</a:t>
            </a:r>
            <a:endParaRPr lang="ru-RU" dirty="0">
              <a:solidFill>
                <a:schemeClr val="tx2">
                  <a:lumMod val="50000"/>
                </a:schemeClr>
              </a:solidFill>
            </a:endParaRPr>
          </a:p>
        </p:txBody>
      </p:sp>
      <p:sp>
        <p:nvSpPr>
          <p:cNvPr id="3" name="Объект 2"/>
          <p:cNvSpPr>
            <a:spLocks noGrp="1"/>
          </p:cNvSpPr>
          <p:nvPr>
            <p:ph idx="1"/>
          </p:nvPr>
        </p:nvSpPr>
        <p:spPr/>
        <p:txBody>
          <a:bodyPr/>
          <a:lstStyle/>
          <a:p>
            <a:endParaRPr lang="ru-RU" dirty="0"/>
          </a:p>
        </p:txBody>
      </p:sp>
      <p:pic>
        <p:nvPicPr>
          <p:cNvPr id="26626" name="Picture 2"/>
          <p:cNvPicPr>
            <a:picLocks noChangeAspect="1" noChangeArrowheads="1"/>
          </p:cNvPicPr>
          <p:nvPr/>
        </p:nvPicPr>
        <p:blipFill>
          <a:blip r:embed="rId2">
            <a:duotone>
              <a:prstClr val="black"/>
              <a:schemeClr val="accent3">
                <a:tint val="45000"/>
                <a:satMod val="400000"/>
              </a:schemeClr>
            </a:duotone>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755576" y="1773312"/>
            <a:ext cx="7632848" cy="4183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8478844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404664"/>
            <a:ext cx="8229600" cy="1080120"/>
          </a:xfrm>
        </p:spPr>
        <p:txBody>
          <a:bodyPr>
            <a:noAutofit/>
          </a:bodyPr>
          <a:lstStyle/>
          <a:p>
            <a:pPr algn="ctr"/>
            <a:r>
              <a:rPr lang="uz-Cyrl-UZ" b="1" dirty="0">
                <a:solidFill>
                  <a:schemeClr val="tx2">
                    <a:lumMod val="50000"/>
                  </a:schemeClr>
                </a:solidFill>
              </a:rPr>
              <a:t>Gipofiz o’rta bo’lagining gormoni: </a:t>
            </a:r>
            <a:endParaRPr lang="ru-RU" b="1" dirty="0">
              <a:solidFill>
                <a:schemeClr val="tx2">
                  <a:lumMod val="50000"/>
                </a:schemeClr>
              </a:solidFill>
            </a:endParaRPr>
          </a:p>
        </p:txBody>
      </p:sp>
      <p:sp>
        <p:nvSpPr>
          <p:cNvPr id="3" name="Объект 2"/>
          <p:cNvSpPr>
            <a:spLocks noGrp="1"/>
          </p:cNvSpPr>
          <p:nvPr>
            <p:ph idx="1"/>
          </p:nvPr>
        </p:nvSpPr>
        <p:spPr/>
        <p:txBody>
          <a:bodyPr>
            <a:normAutofit/>
          </a:bodyPr>
          <a:lstStyle/>
          <a:p>
            <a:r>
              <a:rPr lang="en-US" sz="2800" dirty="0" smtClean="0"/>
              <a:t>	</a:t>
            </a:r>
            <a:r>
              <a:rPr lang="uz-Cyrl-UZ" sz="2800" i="1" u="sng" dirty="0" smtClean="0"/>
              <a:t>Melanotropin </a:t>
            </a:r>
            <a:r>
              <a:rPr lang="uz-Cyrl-UZ" sz="2800" i="1" u="sng" dirty="0"/>
              <a:t>stimullovchi gormon </a:t>
            </a:r>
            <a:r>
              <a:rPr lang="uz-Cyrl-UZ" sz="2800" dirty="0"/>
              <a:t>(MSG) deb ataladi. U geptapeptiddan iborat.  Melanotropin terida pigment hosil bo’lishini tezlashtiradi, uning ikkita formasi mavjuddir: </a:t>
            </a:r>
            <a:r>
              <a:rPr lang="en-US" sz="2800" dirty="0"/>
              <a:t>α</a:t>
            </a:r>
            <a:r>
              <a:rPr lang="uz-Cyrl-UZ" sz="2800" dirty="0"/>
              <a:t> – melanotropin (13 ta aminokislota qoldig’idan tashkil topgan) va β - melanotropin (18 ta aminokislota qoldig’idan tashkil topgan).</a:t>
            </a:r>
            <a:endParaRPr lang="ru-RU" sz="2800" dirty="0"/>
          </a:p>
          <a:p>
            <a:pPr marL="0" indent="0">
              <a:buNone/>
            </a:pPr>
            <a:endParaRPr lang="ru-RU" sz="2800" dirty="0"/>
          </a:p>
        </p:txBody>
      </p:sp>
    </p:spTree>
    <p:extLst>
      <p:ext uri="{BB962C8B-B14F-4D97-AF65-F5344CB8AC3E}">
        <p14:creationId xmlns:p14="http://schemas.microsoft.com/office/powerpoint/2010/main" val="3336685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539552" y="260648"/>
            <a:ext cx="8229600" cy="1296144"/>
          </a:xfrm>
        </p:spPr>
        <p:txBody>
          <a:bodyPr>
            <a:normAutofit/>
          </a:bodyPr>
          <a:lstStyle/>
          <a:p>
            <a:pPr algn="ctr"/>
            <a:r>
              <a:rPr lang="en-US" b="1" dirty="0" err="1">
                <a:solidFill>
                  <a:schemeClr val="tx2">
                    <a:lumMod val="50000"/>
                  </a:schemeClr>
                </a:solidFill>
              </a:rPr>
              <a:t>Gormonlar</a:t>
            </a:r>
            <a:r>
              <a:rPr lang="en-US" b="1" dirty="0">
                <a:solidFill>
                  <a:schemeClr val="tx2">
                    <a:lumMod val="50000"/>
                  </a:schemeClr>
                </a:solidFill>
              </a:rPr>
              <a:t> </a:t>
            </a:r>
            <a:r>
              <a:rPr lang="en-US" b="1" dirty="0" err="1">
                <a:solidFill>
                  <a:schemeClr val="tx2">
                    <a:lumMod val="50000"/>
                  </a:schemeClr>
                </a:solidFill>
              </a:rPr>
              <a:t>haqida</a:t>
            </a:r>
            <a:r>
              <a:rPr lang="en-US" b="1" dirty="0">
                <a:solidFill>
                  <a:schemeClr val="tx2">
                    <a:lumMod val="50000"/>
                  </a:schemeClr>
                </a:solidFill>
              </a:rPr>
              <a:t> </a:t>
            </a:r>
            <a:r>
              <a:rPr lang="en-US" b="1" dirty="0" err="1">
                <a:solidFill>
                  <a:schemeClr val="tx2">
                    <a:lumMod val="50000"/>
                  </a:schemeClr>
                </a:solidFill>
              </a:rPr>
              <a:t>umumiy</a:t>
            </a:r>
            <a:r>
              <a:rPr lang="en-US" b="1" dirty="0">
                <a:solidFill>
                  <a:schemeClr val="tx2">
                    <a:lumMod val="50000"/>
                  </a:schemeClr>
                </a:solidFill>
              </a:rPr>
              <a:t> </a:t>
            </a:r>
            <a:r>
              <a:rPr lang="en-US" b="1" dirty="0" err="1" smtClean="0">
                <a:solidFill>
                  <a:schemeClr val="tx2">
                    <a:lumMod val="50000"/>
                  </a:schemeClr>
                </a:solidFill>
              </a:rPr>
              <a:t>tushuncha</a:t>
            </a:r>
            <a:r>
              <a:rPr lang="en-US" b="1" dirty="0" smtClean="0">
                <a:solidFill>
                  <a:schemeClr val="tx2">
                    <a:lumMod val="50000"/>
                  </a:schemeClr>
                </a:solidFill>
              </a:rPr>
              <a:t> </a:t>
            </a:r>
            <a:endParaRPr lang="ru-RU" dirty="0">
              <a:solidFill>
                <a:schemeClr val="tx2">
                  <a:lumMod val="50000"/>
                </a:schemeClr>
              </a:solidFill>
            </a:endParaRPr>
          </a:p>
        </p:txBody>
      </p:sp>
      <p:sp>
        <p:nvSpPr>
          <p:cNvPr id="2" name="Объект 1"/>
          <p:cNvSpPr>
            <a:spLocks noGrp="1"/>
          </p:cNvSpPr>
          <p:nvPr>
            <p:ph idx="1"/>
          </p:nvPr>
        </p:nvSpPr>
        <p:spPr>
          <a:xfrm>
            <a:off x="395536" y="1785926"/>
            <a:ext cx="8352928" cy="4857784"/>
          </a:xfrm>
        </p:spPr>
        <p:txBody>
          <a:bodyPr>
            <a:noAutofit/>
          </a:bodyPr>
          <a:lstStyle/>
          <a:p>
            <a:r>
              <a:rPr lang="en-US" sz="2800" dirty="0"/>
              <a:t>	</a:t>
            </a:r>
            <a:r>
              <a:rPr lang="uz-Cyrl-UZ" sz="2800" b="1" i="1" u="sng" dirty="0" smtClean="0"/>
              <a:t>Gormonlar </a:t>
            </a:r>
            <a:r>
              <a:rPr lang="en-US" sz="2800" b="1" i="1" dirty="0" smtClean="0">
                <a:solidFill>
                  <a:srgbClr val="002060"/>
                </a:solidFill>
              </a:rPr>
              <a:t>  </a:t>
            </a:r>
            <a:r>
              <a:rPr lang="uz-Cyrl-UZ" sz="2800" b="1" dirty="0" smtClean="0"/>
              <a:t>vitaminlar bilan  </a:t>
            </a:r>
            <a:r>
              <a:rPr lang="uz-Cyrl-UZ" sz="2800" b="1" dirty="0"/>
              <a:t>bir qatorda biologik faol organik moddalar jumlasiga kiradi. Gormonlar endokrin bezlar yoki ichki sekretsiya bezlarida ishlanib chiqiladi. Ichki  sekretsiya bezlari moslashib ishlaydigan bir butun tizim– endokrin sistemani tashkil qiladi. Uni boshqarib  turadigan markaz miyaning ixtisoslashgan chegarali doirasi- </a:t>
            </a:r>
            <a:r>
              <a:rPr lang="uz-Cyrl-UZ" sz="2800" b="1" i="1" u="sng" dirty="0"/>
              <a:t>gipotalamus</a:t>
            </a:r>
            <a:r>
              <a:rPr lang="uz-Cyrl-UZ" sz="2800" b="1" dirty="0"/>
              <a:t> bo’lib, u markaziy asab tizimidan keladigan signallarni qabul qiladi va </a:t>
            </a:r>
            <a:r>
              <a:rPr lang="uz-Cyrl-UZ" sz="2800" b="1" dirty="0" smtClean="0"/>
              <a:t>intigratsiyalashtir</a:t>
            </a:r>
            <a:r>
              <a:rPr lang="en-US" sz="2800" b="1" dirty="0" smtClean="0"/>
              <a:t>a</a:t>
            </a:r>
            <a:r>
              <a:rPr lang="uz-Cyrl-UZ" sz="2800" b="1" dirty="0" smtClean="0"/>
              <a:t>di</a:t>
            </a:r>
            <a:r>
              <a:rPr lang="uz-Cyrl-UZ" sz="2800" b="1" dirty="0"/>
              <a:t>. </a:t>
            </a:r>
            <a:endParaRPr lang="ru-RU" sz="2800" b="1" dirty="0"/>
          </a:p>
        </p:txBody>
      </p:sp>
    </p:spTree>
    <p:extLst>
      <p:ext uri="{BB962C8B-B14F-4D97-AF65-F5344CB8AC3E}">
        <p14:creationId xmlns:p14="http://schemas.microsoft.com/office/powerpoint/2010/main" val="28324549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980728"/>
            <a:ext cx="8363272" cy="5145435"/>
          </a:xfrm>
        </p:spPr>
        <p:txBody>
          <a:bodyPr>
            <a:normAutofit/>
          </a:bodyPr>
          <a:lstStyle/>
          <a:p>
            <a:pPr algn="ctr"/>
            <a:endParaRPr lang="ru-RU" sz="6000" dirty="0" smtClean="0">
              <a:solidFill>
                <a:schemeClr val="tx2">
                  <a:lumMod val="75000"/>
                </a:schemeClr>
              </a:solidFill>
            </a:endParaRPr>
          </a:p>
          <a:p>
            <a:r>
              <a:rPr lang="ru-RU" sz="4400" dirty="0"/>
              <a:t>	</a:t>
            </a:r>
            <a:r>
              <a:rPr lang="ru-RU" sz="4400" dirty="0" smtClean="0"/>
              <a:t>СН3-СО-</a:t>
            </a:r>
            <a:r>
              <a:rPr lang="en-US" sz="4400" dirty="0"/>
              <a:t>NH-</a:t>
            </a:r>
            <a:r>
              <a:rPr lang="ru-RU" sz="4400" dirty="0"/>
              <a:t>Сер–Тир</a:t>
            </a:r>
            <a:r>
              <a:rPr lang="ru-RU" sz="4400" dirty="0" smtClean="0"/>
              <a:t>–</a:t>
            </a:r>
          </a:p>
          <a:p>
            <a:r>
              <a:rPr lang="ru-RU" sz="4400" dirty="0" smtClean="0"/>
              <a:t>Сер–Мет–</a:t>
            </a:r>
            <a:r>
              <a:rPr lang="ru-RU" sz="4400" dirty="0" err="1" smtClean="0"/>
              <a:t>Глу</a:t>
            </a:r>
            <a:r>
              <a:rPr lang="ru-RU" sz="4400" dirty="0" smtClean="0"/>
              <a:t>–Гис–Фен–</a:t>
            </a:r>
            <a:r>
              <a:rPr lang="ru-RU" sz="4400" dirty="0" err="1" smtClean="0"/>
              <a:t>Арг</a:t>
            </a:r>
            <a:r>
              <a:rPr lang="ru-RU" sz="4400" dirty="0" smtClean="0"/>
              <a:t>–</a:t>
            </a:r>
          </a:p>
          <a:p>
            <a:r>
              <a:rPr lang="ru-RU" sz="4400" dirty="0" err="1" smtClean="0"/>
              <a:t>Трп</a:t>
            </a:r>
            <a:r>
              <a:rPr lang="ru-RU" sz="4400" dirty="0" smtClean="0"/>
              <a:t>–</a:t>
            </a:r>
            <a:r>
              <a:rPr lang="ru-RU" sz="4400" dirty="0" err="1" smtClean="0"/>
              <a:t>Гли</a:t>
            </a:r>
            <a:r>
              <a:rPr lang="ru-RU" sz="4400" dirty="0" smtClean="0"/>
              <a:t>–Лиз–Про–Вал-СО</a:t>
            </a:r>
            <a:r>
              <a:rPr lang="ru-RU" sz="4400" dirty="0"/>
              <a:t> – </a:t>
            </a:r>
            <a:endParaRPr lang="ru-RU" sz="4400" dirty="0" smtClean="0"/>
          </a:p>
          <a:p>
            <a:r>
              <a:rPr lang="en-US" sz="4400" dirty="0" smtClean="0"/>
              <a:t>N</a:t>
            </a:r>
            <a:r>
              <a:rPr lang="ru-RU" sz="4400" dirty="0"/>
              <a:t>Н2</a:t>
            </a:r>
          </a:p>
        </p:txBody>
      </p:sp>
      <p:sp>
        <p:nvSpPr>
          <p:cNvPr id="5" name="Прямоугольник 4"/>
          <p:cNvSpPr/>
          <p:nvPr/>
        </p:nvSpPr>
        <p:spPr>
          <a:xfrm>
            <a:off x="2627227" y="332656"/>
            <a:ext cx="3433953" cy="1107996"/>
          </a:xfrm>
          <a:prstGeom prst="rect">
            <a:avLst/>
          </a:prstGeom>
        </p:spPr>
        <p:txBody>
          <a:bodyPr wrap="none">
            <a:spAutoFit/>
          </a:bodyPr>
          <a:lstStyle/>
          <a:p>
            <a:pPr algn="ctr"/>
            <a:r>
              <a:rPr lang="el-GR" sz="6600" b="1" dirty="0">
                <a:solidFill>
                  <a:schemeClr val="tx2">
                    <a:lumMod val="50000"/>
                  </a:schemeClr>
                </a:solidFill>
              </a:rPr>
              <a:t>α</a:t>
            </a:r>
            <a:r>
              <a:rPr lang="ru-RU" sz="6600" b="1" dirty="0" smtClean="0">
                <a:solidFill>
                  <a:schemeClr val="tx2">
                    <a:lumMod val="50000"/>
                  </a:schemeClr>
                </a:solidFill>
              </a:rPr>
              <a:t>-</a:t>
            </a:r>
            <a:r>
              <a:rPr lang="en-US" sz="6600" b="1" dirty="0" smtClean="0">
                <a:solidFill>
                  <a:schemeClr val="tx2">
                    <a:lumMod val="50000"/>
                  </a:schemeClr>
                </a:solidFill>
              </a:rPr>
              <a:t> MSG</a:t>
            </a:r>
            <a:r>
              <a:rPr lang="en-US" sz="6600" b="1" dirty="0">
                <a:solidFill>
                  <a:schemeClr val="tx2">
                    <a:lumMod val="50000"/>
                  </a:schemeClr>
                </a:solidFill>
              </a:rPr>
              <a:t>:</a:t>
            </a:r>
          </a:p>
        </p:txBody>
      </p:sp>
    </p:spTree>
    <p:extLst>
      <p:ext uri="{BB962C8B-B14F-4D97-AF65-F5344CB8AC3E}">
        <p14:creationId xmlns:p14="http://schemas.microsoft.com/office/powerpoint/2010/main" val="168316940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1752600"/>
            <a:ext cx="8435280" cy="4373563"/>
          </a:xfrm>
        </p:spPr>
        <p:txBody>
          <a:bodyPr>
            <a:normAutofit/>
          </a:bodyPr>
          <a:lstStyle/>
          <a:p>
            <a:r>
              <a:rPr lang="en-US" sz="4400" dirty="0" smtClean="0"/>
              <a:t>	</a:t>
            </a:r>
            <a:r>
              <a:rPr lang="ru-RU" sz="4400" dirty="0" smtClean="0"/>
              <a:t>Н-Ала–</a:t>
            </a:r>
            <a:r>
              <a:rPr lang="ru-RU" sz="4400" dirty="0" err="1" smtClean="0"/>
              <a:t>Глу</a:t>
            </a:r>
            <a:r>
              <a:rPr lang="ru-RU" sz="4400" dirty="0" smtClean="0"/>
              <a:t>–Лиз–Лиз–</a:t>
            </a:r>
            <a:r>
              <a:rPr lang="ru-RU" sz="4400" dirty="0" err="1" smtClean="0"/>
              <a:t>Асп</a:t>
            </a:r>
            <a:r>
              <a:rPr lang="ru-RU" sz="4400" dirty="0" smtClean="0"/>
              <a:t>–</a:t>
            </a:r>
            <a:endParaRPr lang="en-US" sz="4400" dirty="0" smtClean="0"/>
          </a:p>
          <a:p>
            <a:r>
              <a:rPr lang="ru-RU" sz="4400" dirty="0" err="1" smtClean="0"/>
              <a:t>Глу</a:t>
            </a:r>
            <a:r>
              <a:rPr lang="ru-RU" sz="4400" dirty="0" smtClean="0"/>
              <a:t>–</a:t>
            </a:r>
            <a:r>
              <a:rPr lang="ru-RU" sz="4400" dirty="0" err="1" smtClean="0"/>
              <a:t>Гли</a:t>
            </a:r>
            <a:r>
              <a:rPr lang="ru-RU" sz="4400" dirty="0" smtClean="0"/>
              <a:t>–Про–Тир–</a:t>
            </a:r>
            <a:r>
              <a:rPr lang="en-US" sz="4400" dirty="0"/>
              <a:t>A</a:t>
            </a:r>
            <a:r>
              <a:rPr lang="ru-RU" sz="4400" dirty="0" err="1" smtClean="0"/>
              <a:t>рг</a:t>
            </a:r>
            <a:r>
              <a:rPr lang="ru-RU" sz="4400" dirty="0" smtClean="0"/>
              <a:t>–Мет–</a:t>
            </a:r>
            <a:endParaRPr lang="en-US" sz="4400" dirty="0" smtClean="0"/>
          </a:p>
          <a:p>
            <a:r>
              <a:rPr lang="ru-RU" sz="4400" dirty="0" err="1" smtClean="0"/>
              <a:t>Глу</a:t>
            </a:r>
            <a:r>
              <a:rPr lang="ru-RU" sz="4400" dirty="0" smtClean="0"/>
              <a:t>–Гис–Фен–</a:t>
            </a:r>
            <a:r>
              <a:rPr lang="ru-RU" sz="4400" dirty="0" err="1" smtClean="0"/>
              <a:t>Арг</a:t>
            </a:r>
            <a:r>
              <a:rPr lang="ru-RU" sz="4400" dirty="0" smtClean="0"/>
              <a:t>–</a:t>
            </a:r>
            <a:r>
              <a:rPr lang="ru-RU" sz="4400" dirty="0" err="1" smtClean="0"/>
              <a:t>Трп</a:t>
            </a:r>
            <a:r>
              <a:rPr lang="ru-RU" sz="4400" dirty="0" smtClean="0"/>
              <a:t>–</a:t>
            </a:r>
            <a:r>
              <a:rPr lang="ru-RU" sz="4400" dirty="0" err="1" smtClean="0"/>
              <a:t>Гли</a:t>
            </a:r>
            <a:r>
              <a:rPr lang="ru-RU" sz="4400" dirty="0" smtClean="0"/>
              <a:t>–</a:t>
            </a:r>
            <a:endParaRPr lang="en-US" sz="4400" dirty="0" smtClean="0"/>
          </a:p>
          <a:p>
            <a:r>
              <a:rPr lang="ru-RU" sz="4400" dirty="0" smtClean="0"/>
              <a:t>Сер–Про–Про–Лиз–</a:t>
            </a:r>
            <a:r>
              <a:rPr lang="ru-RU" sz="4400" dirty="0" err="1" smtClean="0"/>
              <a:t>Асп</a:t>
            </a:r>
            <a:r>
              <a:rPr lang="ru-RU" sz="4400" dirty="0" smtClean="0"/>
              <a:t>-ОН</a:t>
            </a:r>
            <a:endParaRPr lang="en-US" sz="4400" dirty="0" smtClean="0"/>
          </a:p>
        </p:txBody>
      </p:sp>
      <p:sp>
        <p:nvSpPr>
          <p:cNvPr id="4" name="Прямоугольник 3"/>
          <p:cNvSpPr/>
          <p:nvPr/>
        </p:nvSpPr>
        <p:spPr>
          <a:xfrm>
            <a:off x="2915816" y="188640"/>
            <a:ext cx="3429144" cy="1107996"/>
          </a:xfrm>
          <a:prstGeom prst="rect">
            <a:avLst/>
          </a:prstGeom>
        </p:spPr>
        <p:txBody>
          <a:bodyPr wrap="none">
            <a:spAutoFit/>
          </a:bodyPr>
          <a:lstStyle/>
          <a:p>
            <a:r>
              <a:rPr lang="ru-RU" sz="6600" b="1" dirty="0">
                <a:solidFill>
                  <a:schemeClr val="tx2">
                    <a:lumMod val="50000"/>
                  </a:schemeClr>
                </a:solidFill>
              </a:rPr>
              <a:t>β</a:t>
            </a:r>
            <a:r>
              <a:rPr lang="en-US" sz="6600" b="1" dirty="0">
                <a:solidFill>
                  <a:schemeClr val="tx2">
                    <a:lumMod val="50000"/>
                  </a:schemeClr>
                </a:solidFill>
              </a:rPr>
              <a:t>- </a:t>
            </a:r>
            <a:r>
              <a:rPr lang="en-US" sz="6600" b="1" dirty="0" smtClean="0">
                <a:solidFill>
                  <a:schemeClr val="tx2">
                    <a:lumMod val="50000"/>
                  </a:schemeClr>
                </a:solidFill>
              </a:rPr>
              <a:t>MSG:</a:t>
            </a:r>
            <a:endParaRPr lang="ru-RU" sz="6600" b="1" dirty="0">
              <a:solidFill>
                <a:schemeClr val="tx2">
                  <a:lumMod val="50000"/>
                </a:schemeClr>
              </a:solidFill>
            </a:endParaRPr>
          </a:p>
        </p:txBody>
      </p:sp>
    </p:spTree>
    <p:extLst>
      <p:ext uri="{BB962C8B-B14F-4D97-AF65-F5344CB8AC3E}">
        <p14:creationId xmlns:p14="http://schemas.microsoft.com/office/powerpoint/2010/main" val="273371415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04664"/>
            <a:ext cx="7643192" cy="1584176"/>
          </a:xfrm>
        </p:spPr>
        <p:txBody>
          <a:bodyPr>
            <a:noAutofit/>
          </a:bodyPr>
          <a:lstStyle/>
          <a:p>
            <a:pPr algn="ctr"/>
            <a:r>
              <a:rPr lang="uz-Cyrl-UZ" b="1" dirty="0">
                <a:solidFill>
                  <a:schemeClr val="tx2">
                    <a:lumMod val="50000"/>
                  </a:schemeClr>
                </a:solidFill>
              </a:rPr>
              <a:t>Oshqozon osti bezi gormonlari.</a:t>
            </a:r>
            <a:r>
              <a:rPr lang="ru-RU" dirty="0">
                <a:solidFill>
                  <a:schemeClr val="tx2">
                    <a:lumMod val="50000"/>
                  </a:schemeClr>
                </a:solidFill>
              </a:rPr>
              <a:t/>
            </a:r>
            <a:br>
              <a:rPr lang="ru-RU" dirty="0">
                <a:solidFill>
                  <a:schemeClr val="tx2">
                    <a:lumMod val="50000"/>
                  </a:schemeClr>
                </a:solidFill>
              </a:rPr>
            </a:br>
            <a:endParaRPr lang="ru-RU" dirty="0">
              <a:solidFill>
                <a:schemeClr val="tx2">
                  <a:lumMod val="50000"/>
                </a:schemeClr>
              </a:solidFill>
            </a:endParaRPr>
          </a:p>
        </p:txBody>
      </p:sp>
      <p:sp>
        <p:nvSpPr>
          <p:cNvPr id="3" name="Объект 2"/>
          <p:cNvSpPr>
            <a:spLocks noGrp="1"/>
          </p:cNvSpPr>
          <p:nvPr>
            <p:ph idx="1"/>
          </p:nvPr>
        </p:nvSpPr>
        <p:spPr>
          <a:xfrm>
            <a:off x="323528" y="1752600"/>
            <a:ext cx="8568952" cy="4772744"/>
          </a:xfrm>
        </p:spPr>
        <p:txBody>
          <a:bodyPr>
            <a:noAutofit/>
          </a:bodyPr>
          <a:lstStyle/>
          <a:p>
            <a:r>
              <a:rPr lang="en-US" sz="2800" b="1" dirty="0" smtClean="0"/>
              <a:t>	</a:t>
            </a:r>
            <a:r>
              <a:rPr lang="uz-Cyrl-UZ" sz="2800" b="1" i="1" u="sng" dirty="0" smtClean="0"/>
              <a:t>Insulin </a:t>
            </a:r>
            <a:r>
              <a:rPr lang="uz-Cyrl-UZ" sz="2800" dirty="0"/>
              <a:t>– oshqozon osti bezi gormoni, organizmda  insulin gormoni  etishmasligi uglevodlar almashinuvini  buzilishiga olib keladi:  qonda shakarning miqdorining ko’payishiga (giperglikemiya) va siydikda shakarning  miqdori ortadi (glyukozuriya), natijada qandli diabet kasalligi kelib chiqadi. Ikkita polipeptid  zanjiridan tashkil topgan. A polipeptid zanjiri 21 ta aminokislota qoldig`idan va B zanjir 30 ta aminokislota qoldig`idan  tashkil topgan. </a:t>
            </a:r>
            <a:endParaRPr lang="ru-RU" sz="2800" dirty="0"/>
          </a:p>
        </p:txBody>
      </p:sp>
    </p:spTree>
    <p:extLst>
      <p:ext uri="{BB962C8B-B14F-4D97-AF65-F5344CB8AC3E}">
        <p14:creationId xmlns:p14="http://schemas.microsoft.com/office/powerpoint/2010/main" val="339957660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2718"/>
            <a:ext cx="8219256" cy="828010"/>
          </a:xfrm>
        </p:spPr>
        <p:txBody>
          <a:bodyPr/>
          <a:lstStyle/>
          <a:p>
            <a:pPr algn="ctr"/>
            <a:r>
              <a:rPr lang="en-US" dirty="0" err="1" smtClean="0">
                <a:solidFill>
                  <a:schemeClr val="tx2">
                    <a:lumMod val="50000"/>
                  </a:schemeClr>
                </a:solidFill>
              </a:rPr>
              <a:t>Insulinning</a:t>
            </a:r>
            <a:r>
              <a:rPr lang="en-US" dirty="0" smtClean="0">
                <a:solidFill>
                  <a:schemeClr val="tx2">
                    <a:lumMod val="50000"/>
                  </a:schemeClr>
                </a:solidFill>
              </a:rPr>
              <a:t> </a:t>
            </a:r>
            <a:r>
              <a:rPr lang="en-US" dirty="0" err="1" smtClean="0">
                <a:solidFill>
                  <a:schemeClr val="tx2">
                    <a:lumMod val="50000"/>
                  </a:schemeClr>
                </a:solidFill>
              </a:rPr>
              <a:t>strukturasi</a:t>
            </a:r>
            <a:endParaRPr lang="ru-RU" dirty="0">
              <a:solidFill>
                <a:schemeClr val="tx2">
                  <a:lumMod val="50000"/>
                </a:schemeClr>
              </a:solidFill>
            </a:endParaRPr>
          </a:p>
        </p:txBody>
      </p:sp>
      <p:sp>
        <p:nvSpPr>
          <p:cNvPr id="3" name="Объект 2"/>
          <p:cNvSpPr>
            <a:spLocks noGrp="1"/>
          </p:cNvSpPr>
          <p:nvPr>
            <p:ph idx="1"/>
          </p:nvPr>
        </p:nvSpPr>
        <p:spPr/>
        <p:txBody>
          <a:bodyPr/>
          <a:lstStyle/>
          <a:p>
            <a:endParaRPr lang="ru-RU"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052736"/>
            <a:ext cx="8856984" cy="5688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2114635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63688" y="41176"/>
            <a:ext cx="5791200" cy="795536"/>
          </a:xfrm>
        </p:spPr>
        <p:txBody>
          <a:bodyPr/>
          <a:lstStyle/>
          <a:p>
            <a:pPr algn="ctr"/>
            <a:r>
              <a:rPr lang="en-US" dirty="0" smtClean="0">
                <a:solidFill>
                  <a:schemeClr val="tx2">
                    <a:lumMod val="50000"/>
                  </a:schemeClr>
                </a:solidFill>
              </a:rPr>
              <a:t>Insulin</a:t>
            </a:r>
            <a:endParaRPr lang="ru-RU" dirty="0">
              <a:solidFill>
                <a:schemeClr val="tx2">
                  <a:lumMod val="50000"/>
                </a:schemeClr>
              </a:solidFill>
            </a:endParaRPr>
          </a:p>
        </p:txBody>
      </p:sp>
      <p:sp>
        <p:nvSpPr>
          <p:cNvPr id="3" name="Объект 2"/>
          <p:cNvSpPr>
            <a:spLocks noGrp="1"/>
          </p:cNvSpPr>
          <p:nvPr>
            <p:ph idx="1"/>
          </p:nvPr>
        </p:nvSpPr>
        <p:spPr/>
        <p:txBody>
          <a:bodyPr/>
          <a:lstStyle/>
          <a:p>
            <a:endParaRPr lang="ru-RU"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908720"/>
            <a:ext cx="8784975" cy="5832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4034337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764704"/>
            <a:ext cx="8291264" cy="5361459"/>
          </a:xfrm>
        </p:spPr>
        <p:txBody>
          <a:bodyPr>
            <a:normAutofit/>
          </a:bodyPr>
          <a:lstStyle/>
          <a:p>
            <a:r>
              <a:rPr lang="en-US" sz="2800" dirty="0" smtClean="0"/>
              <a:t>	</a:t>
            </a:r>
            <a:r>
              <a:rPr lang="uz-Cyrl-UZ" sz="2800" dirty="0" smtClean="0"/>
              <a:t>Insulinning </a:t>
            </a:r>
            <a:r>
              <a:rPr lang="uz-Cyrl-UZ" sz="2800" dirty="0"/>
              <a:t>biologik roli glikogenning biosintezi uchun sharoit yaratishdan iboratdir. </a:t>
            </a:r>
            <a:endParaRPr lang="en-US" sz="2800" dirty="0" smtClean="0"/>
          </a:p>
          <a:p>
            <a:r>
              <a:rPr lang="en-US" sz="2800" dirty="0" smtClean="0"/>
              <a:t>	</a:t>
            </a:r>
            <a:r>
              <a:rPr lang="uz-Cyrl-UZ" sz="2800" dirty="0" smtClean="0"/>
              <a:t>Birinchidan </a:t>
            </a:r>
            <a:r>
              <a:rPr lang="uz-Cyrl-UZ" sz="2800" dirty="0"/>
              <a:t>insulin glyukokinaza fermentining faolligini oshiradi, ya`ni ATF ishtirokida glyukoza -6- fosfat hosil bo’lishini katalizlaydi. </a:t>
            </a:r>
            <a:endParaRPr lang="en-US" sz="2800" dirty="0" smtClean="0"/>
          </a:p>
          <a:p>
            <a:r>
              <a:rPr lang="en-US" sz="2800" dirty="0" smtClean="0"/>
              <a:t>	</a:t>
            </a:r>
            <a:r>
              <a:rPr lang="uz-Cyrl-UZ" sz="2800" dirty="0" smtClean="0"/>
              <a:t>Ikkinchidan </a:t>
            </a:r>
            <a:r>
              <a:rPr lang="uz-Cyrl-UZ" sz="2800" dirty="0"/>
              <a:t>glikogenni biosintezini tezlashtiradi. </a:t>
            </a:r>
            <a:endParaRPr lang="en-US" sz="2800" dirty="0" smtClean="0"/>
          </a:p>
          <a:p>
            <a:r>
              <a:rPr lang="en-US" sz="2800" dirty="0" smtClean="0"/>
              <a:t>	</a:t>
            </a:r>
            <a:r>
              <a:rPr lang="uz-Cyrl-UZ" sz="2800" dirty="0" smtClean="0"/>
              <a:t>Uchinchidan </a:t>
            </a:r>
            <a:r>
              <a:rPr lang="uz-Cyrl-UZ" sz="2800" dirty="0"/>
              <a:t>glikogensintetazaning  faolligini oshiradi.</a:t>
            </a:r>
            <a:endParaRPr lang="ru-RU" sz="2800" dirty="0"/>
          </a:p>
          <a:p>
            <a:endParaRPr lang="ru-RU" sz="2800" dirty="0"/>
          </a:p>
          <a:p>
            <a:endParaRPr lang="ru-RU" sz="2800" dirty="0"/>
          </a:p>
        </p:txBody>
      </p:sp>
    </p:spTree>
    <p:extLst>
      <p:ext uri="{BB962C8B-B14F-4D97-AF65-F5344CB8AC3E}">
        <p14:creationId xmlns:p14="http://schemas.microsoft.com/office/powerpoint/2010/main" val="191190574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260648"/>
            <a:ext cx="8229600" cy="6063952"/>
          </a:xfrm>
        </p:spPr>
        <p:txBody>
          <a:bodyPr/>
          <a:lstStyle/>
          <a:p>
            <a:pPr marL="0" indent="0" algn="ctr">
              <a:buNone/>
            </a:pPr>
            <a:endParaRPr lang="ru-RU"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16632"/>
            <a:ext cx="7704856" cy="5795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1835696" y="6093296"/>
            <a:ext cx="5058244" cy="584775"/>
          </a:xfrm>
          <a:prstGeom prst="rect">
            <a:avLst/>
          </a:prstGeom>
        </p:spPr>
        <p:txBody>
          <a:bodyPr wrap="none">
            <a:spAutoFit/>
          </a:bodyPr>
          <a:lstStyle/>
          <a:p>
            <a:pPr algn="ctr"/>
            <a:r>
              <a:rPr lang="ru-RU" sz="3200" b="1" dirty="0"/>
              <a:t>Инсулиновый рецептор</a:t>
            </a:r>
          </a:p>
        </p:txBody>
      </p:sp>
      <p:sp>
        <p:nvSpPr>
          <p:cNvPr id="5" name="Прямоугольник 4"/>
          <p:cNvSpPr/>
          <p:nvPr/>
        </p:nvSpPr>
        <p:spPr>
          <a:xfrm>
            <a:off x="6215074" y="4500570"/>
            <a:ext cx="1008112" cy="369332"/>
          </a:xfrm>
          <a:prstGeom prst="rect">
            <a:avLst/>
          </a:prstGeom>
        </p:spPr>
        <p:txBody>
          <a:bodyPr wrap="square">
            <a:spAutoFit/>
          </a:bodyPr>
          <a:lstStyle/>
          <a:p>
            <a:r>
              <a:rPr lang="en-US" b="1" dirty="0"/>
              <a:t>ADF</a:t>
            </a:r>
            <a:endParaRPr lang="ru-RU" b="1" dirty="0"/>
          </a:p>
        </p:txBody>
      </p:sp>
      <p:sp>
        <p:nvSpPr>
          <p:cNvPr id="6" name="Прямоугольник 5"/>
          <p:cNvSpPr/>
          <p:nvPr/>
        </p:nvSpPr>
        <p:spPr>
          <a:xfrm>
            <a:off x="1643042" y="3857628"/>
            <a:ext cx="738987" cy="369332"/>
          </a:xfrm>
          <a:prstGeom prst="rect">
            <a:avLst/>
          </a:prstGeom>
        </p:spPr>
        <p:txBody>
          <a:bodyPr wrap="square">
            <a:spAutoFit/>
          </a:bodyPr>
          <a:lstStyle/>
          <a:p>
            <a:pPr algn="ctr"/>
            <a:r>
              <a:rPr lang="en-US" b="1" dirty="0"/>
              <a:t>ATF</a:t>
            </a:r>
            <a:endParaRPr lang="ru-RU" b="1" dirty="0"/>
          </a:p>
        </p:txBody>
      </p:sp>
    </p:spTree>
    <p:extLst>
      <p:ext uri="{BB962C8B-B14F-4D97-AF65-F5344CB8AC3E}">
        <p14:creationId xmlns:p14="http://schemas.microsoft.com/office/powerpoint/2010/main" val="334022032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2718"/>
            <a:ext cx="8291264" cy="683994"/>
          </a:xfrm>
        </p:spPr>
        <p:txBody>
          <a:bodyPr>
            <a:normAutofit fontScale="90000"/>
          </a:bodyPr>
          <a:lstStyle/>
          <a:p>
            <a:pPr algn="ctr"/>
            <a:r>
              <a:rPr lang="en-US" dirty="0" smtClean="0">
                <a:solidFill>
                  <a:schemeClr val="tx2">
                    <a:lumMod val="50000"/>
                  </a:schemeClr>
                </a:solidFill>
              </a:rPr>
              <a:t>Insulin: </a:t>
            </a:r>
            <a:r>
              <a:rPr lang="en-US" dirty="0" err="1" smtClean="0">
                <a:solidFill>
                  <a:schemeClr val="tx2">
                    <a:lumMod val="50000"/>
                  </a:schemeClr>
                </a:solidFill>
              </a:rPr>
              <a:t>transduksiya</a:t>
            </a:r>
            <a:r>
              <a:rPr lang="en-US" dirty="0" smtClean="0">
                <a:solidFill>
                  <a:schemeClr val="tx2">
                    <a:lumMod val="50000"/>
                  </a:schemeClr>
                </a:solidFill>
              </a:rPr>
              <a:t> </a:t>
            </a:r>
            <a:r>
              <a:rPr lang="en-US" dirty="0" err="1" smtClean="0">
                <a:solidFill>
                  <a:schemeClr val="tx2">
                    <a:lumMod val="50000"/>
                  </a:schemeClr>
                </a:solidFill>
              </a:rPr>
              <a:t>signali</a:t>
            </a:r>
            <a:endParaRPr lang="ru-RU" dirty="0">
              <a:solidFill>
                <a:schemeClr val="tx2">
                  <a:lumMod val="50000"/>
                </a:schemeClr>
              </a:solidFill>
            </a:endParaRPr>
          </a:p>
        </p:txBody>
      </p:sp>
      <p:sp>
        <p:nvSpPr>
          <p:cNvPr id="3" name="Объект 2"/>
          <p:cNvSpPr>
            <a:spLocks noGrp="1"/>
          </p:cNvSpPr>
          <p:nvPr>
            <p:ph idx="1"/>
          </p:nvPr>
        </p:nvSpPr>
        <p:spPr/>
        <p:txBody>
          <a:bodyPr/>
          <a:lstStyle/>
          <a:p>
            <a:endParaRPr lang="ru-RU" dirty="0"/>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980728"/>
            <a:ext cx="8496943" cy="5760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8268245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60648"/>
            <a:ext cx="8472518" cy="704514"/>
          </a:xfrm>
        </p:spPr>
        <p:txBody>
          <a:bodyPr>
            <a:normAutofit/>
          </a:bodyPr>
          <a:lstStyle/>
          <a:p>
            <a:pPr algn="ctr"/>
            <a:r>
              <a:rPr lang="en-US" dirty="0" err="1" smtClean="0">
                <a:solidFill>
                  <a:schemeClr val="tx2">
                    <a:lumMod val="50000"/>
                  </a:schemeClr>
                </a:solidFill>
              </a:rPr>
              <a:t>Regulyatsiya</a:t>
            </a:r>
            <a:r>
              <a:rPr lang="en-US" dirty="0" smtClean="0">
                <a:solidFill>
                  <a:schemeClr val="tx2">
                    <a:lumMod val="50000"/>
                  </a:schemeClr>
                </a:solidFill>
              </a:rPr>
              <a:t> </a:t>
            </a:r>
            <a:r>
              <a:rPr lang="en-US" dirty="0" err="1" smtClean="0">
                <a:solidFill>
                  <a:schemeClr val="tx2">
                    <a:lumMod val="50000"/>
                  </a:schemeClr>
                </a:solidFill>
              </a:rPr>
              <a:t>sxemasi</a:t>
            </a:r>
            <a:endParaRPr lang="ru-RU" dirty="0">
              <a:solidFill>
                <a:schemeClr val="tx2">
                  <a:lumMod val="50000"/>
                </a:schemeClr>
              </a:solidFill>
            </a:endParaRPr>
          </a:p>
        </p:txBody>
      </p:sp>
      <p:sp>
        <p:nvSpPr>
          <p:cNvPr id="3" name="Объект 2"/>
          <p:cNvSpPr>
            <a:spLocks noGrp="1"/>
          </p:cNvSpPr>
          <p:nvPr>
            <p:ph idx="1"/>
          </p:nvPr>
        </p:nvSpPr>
        <p:spPr/>
        <p:txBody>
          <a:bodyPr/>
          <a:lstStyle/>
          <a:p>
            <a:endParaRPr lang="ru-RU"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659" y="1196752"/>
            <a:ext cx="8715436" cy="5572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867054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571480"/>
            <a:ext cx="7972452" cy="1095714"/>
          </a:xfrm>
        </p:spPr>
        <p:txBody>
          <a:bodyPr>
            <a:noAutofit/>
          </a:bodyPr>
          <a:lstStyle/>
          <a:p>
            <a:pPr algn="ctr"/>
            <a:r>
              <a:rPr lang="uz-Cyrl-UZ" sz="4400" b="1" dirty="0" smtClean="0">
                <a:solidFill>
                  <a:schemeClr val="tx2">
                    <a:lumMod val="50000"/>
                  </a:schemeClr>
                </a:solidFill>
              </a:rPr>
              <a:t>Glyukagon</a:t>
            </a:r>
            <a:r>
              <a:rPr lang="en-US" sz="4400" b="1" dirty="0" smtClean="0">
                <a:solidFill>
                  <a:schemeClr val="tx2">
                    <a:lumMod val="50000"/>
                  </a:schemeClr>
                </a:solidFill>
              </a:rPr>
              <a:t/>
            </a:r>
            <a:br>
              <a:rPr lang="en-US" sz="4400" b="1" dirty="0" smtClean="0">
                <a:solidFill>
                  <a:schemeClr val="tx2">
                    <a:lumMod val="50000"/>
                  </a:schemeClr>
                </a:solidFill>
              </a:rPr>
            </a:br>
            <a:endParaRPr lang="ru-RU" sz="4400" dirty="0">
              <a:solidFill>
                <a:schemeClr val="tx2">
                  <a:lumMod val="50000"/>
                </a:schemeClr>
              </a:solidFill>
            </a:endParaRPr>
          </a:p>
        </p:txBody>
      </p:sp>
      <p:sp>
        <p:nvSpPr>
          <p:cNvPr id="3" name="Содержимое 2"/>
          <p:cNvSpPr>
            <a:spLocks noGrp="1"/>
          </p:cNvSpPr>
          <p:nvPr>
            <p:ph idx="1"/>
          </p:nvPr>
        </p:nvSpPr>
        <p:spPr>
          <a:xfrm>
            <a:off x="457200" y="1071546"/>
            <a:ext cx="8472518" cy="5572164"/>
          </a:xfrm>
        </p:spPr>
        <p:txBody>
          <a:bodyPr>
            <a:noAutofit/>
          </a:bodyPr>
          <a:lstStyle/>
          <a:p>
            <a:r>
              <a:rPr lang="en-US" sz="2800" dirty="0" smtClean="0"/>
              <a:t>	</a:t>
            </a:r>
            <a:r>
              <a:rPr lang="uz-Cyrl-UZ" sz="2800" dirty="0" smtClean="0"/>
              <a:t>Glyukagon  pankreatik bezning Langergans orolchalarining  α-hujayralarida ishlanib chiqadi. U kristall  holda ajratib olingan, 29 ta  aminokislota qoldig`idan tashkil topgan.</a:t>
            </a:r>
          </a:p>
          <a:p>
            <a:r>
              <a:rPr lang="uz-Cyrl-UZ" sz="2800" dirty="0" smtClean="0"/>
              <a:t>Glyukagon glikogenning parchalanishini </a:t>
            </a:r>
            <a:endParaRPr lang="en-US" sz="2800" dirty="0" smtClean="0"/>
          </a:p>
          <a:p>
            <a:r>
              <a:rPr lang="uz-Cyrl-UZ" sz="2800" dirty="0" smtClean="0"/>
              <a:t>tezlashtiradi </a:t>
            </a:r>
            <a:r>
              <a:rPr lang="en-US" sz="2800" dirty="0" err="1" smtClean="0"/>
              <a:t>va</a:t>
            </a:r>
            <a:r>
              <a:rPr lang="en-US" sz="2800" dirty="0" smtClean="0"/>
              <a:t> </a:t>
            </a:r>
            <a:r>
              <a:rPr lang="uz-Cyrl-UZ" sz="2800" dirty="0" smtClean="0"/>
              <a:t>qonda</a:t>
            </a:r>
            <a:endParaRPr lang="en-US" sz="2800" dirty="0" smtClean="0"/>
          </a:p>
          <a:p>
            <a:r>
              <a:rPr lang="uz-Cyrl-UZ" sz="2800" dirty="0" smtClean="0"/>
              <a:t>shakar konsentratsiya</a:t>
            </a:r>
            <a:r>
              <a:rPr lang="en-US" sz="2800" dirty="0" smtClean="0"/>
              <a:t>-</a:t>
            </a:r>
          </a:p>
          <a:p>
            <a:r>
              <a:rPr lang="uz-Cyrl-UZ" sz="2800" dirty="0" smtClean="0"/>
              <a:t>sining oshishiga sabab</a:t>
            </a:r>
            <a:endParaRPr lang="en-US" sz="2800" dirty="0" smtClean="0"/>
          </a:p>
          <a:p>
            <a:r>
              <a:rPr lang="uz-Cyrl-UZ" sz="2800" smtClean="0"/>
              <a:t>bo’ladi</a:t>
            </a:r>
            <a:r>
              <a:rPr lang="uz-Cyrl-UZ" sz="2800" dirty="0" smtClean="0"/>
              <a:t>.</a:t>
            </a:r>
            <a:endParaRPr lang="ru-RU" sz="2800" dirty="0" smtClean="0"/>
          </a:p>
          <a:p>
            <a:endParaRPr lang="ru-RU" sz="2800" dirty="0"/>
          </a:p>
        </p:txBody>
      </p:sp>
      <p:pic>
        <p:nvPicPr>
          <p:cNvPr id="4" name="Picture 2" descr="D:\biokimyo\gormon\glukag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6314" y="2928934"/>
            <a:ext cx="4143372" cy="37861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56041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2718"/>
            <a:ext cx="8258204" cy="775952"/>
          </a:xfrm>
        </p:spPr>
        <p:txBody>
          <a:bodyPr/>
          <a:lstStyle/>
          <a:p>
            <a:pPr algn="ctr"/>
            <a:r>
              <a:rPr lang="en-US" dirty="0" err="1" smtClean="0">
                <a:solidFill>
                  <a:schemeClr val="tx2">
                    <a:lumMod val="50000"/>
                  </a:schemeClr>
                </a:solidFill>
              </a:rPr>
              <a:t>Endokrin</a:t>
            </a:r>
            <a:r>
              <a:rPr lang="en-US" dirty="0" smtClean="0">
                <a:solidFill>
                  <a:schemeClr val="tx2">
                    <a:lumMod val="50000"/>
                  </a:schemeClr>
                </a:solidFill>
              </a:rPr>
              <a:t> </a:t>
            </a:r>
            <a:r>
              <a:rPr lang="en-US" dirty="0" err="1" smtClean="0">
                <a:solidFill>
                  <a:schemeClr val="tx2">
                    <a:lumMod val="50000"/>
                  </a:schemeClr>
                </a:solidFill>
              </a:rPr>
              <a:t>sistemasi</a:t>
            </a:r>
            <a:endParaRPr lang="ru-RU" dirty="0">
              <a:solidFill>
                <a:schemeClr val="tx2">
                  <a:lumMod val="50000"/>
                </a:schemeClr>
              </a:solidFill>
            </a:endParaRPr>
          </a:p>
        </p:txBody>
      </p:sp>
      <p:sp>
        <p:nvSpPr>
          <p:cNvPr id="3" name="Содержимое 2"/>
          <p:cNvSpPr>
            <a:spLocks noGrp="1"/>
          </p:cNvSpPr>
          <p:nvPr>
            <p:ph idx="1"/>
          </p:nvPr>
        </p:nvSpPr>
        <p:spPr/>
        <p:txBody>
          <a:bodyPr/>
          <a:lstStyle/>
          <a:p>
            <a:endParaRPr lang="ru-RU" dirty="0" smtClean="0"/>
          </a:p>
          <a:p>
            <a:endParaRPr lang="ru-RU" dirty="0"/>
          </a:p>
        </p:txBody>
      </p:sp>
      <p:pic>
        <p:nvPicPr>
          <p:cNvPr id="4" name="Picture 3" descr="D:\biokimyo\gormon\content_female-body-anatomy.png"/>
          <p:cNvPicPr>
            <a:picLocks noChangeAspect="1" noChangeArrowheads="1"/>
          </p:cNvPicPr>
          <p:nvPr/>
        </p:nvPicPr>
        <p:blipFill>
          <a:blip r:embed="rId2">
            <a:lum bright="-20000" contrast="20000"/>
            <a:extLst>
              <a:ext uri="{BEBA8EAE-BF5A-486C-A8C5-ECC9F3942E4B}">
                <a14:imgProps xmlns:a14="http://schemas.microsoft.com/office/drawing/2010/main">
                  <a14:imgLayer r:embed="rId3">
                    <a14:imgEffect>
                      <a14:colorTemperature colorTemp="5300"/>
                    </a14:imgEffect>
                  </a14:imgLayer>
                </a14:imgProps>
              </a:ext>
              <a:ext uri="{28A0092B-C50C-407E-A947-70E740481C1C}">
                <a14:useLocalDpi xmlns:a14="http://schemas.microsoft.com/office/drawing/2010/main" val="0"/>
              </a:ext>
            </a:extLst>
          </a:blip>
          <a:srcRect/>
          <a:stretch>
            <a:fillRect/>
          </a:stretch>
        </p:blipFill>
        <p:spPr bwMode="auto">
          <a:xfrm>
            <a:off x="357158" y="1000108"/>
            <a:ext cx="8429684" cy="569262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normAutofit/>
          </a:bodyPr>
          <a:lstStyle/>
          <a:p>
            <a:r>
              <a:rPr lang="en-US" sz="2800" dirty="0" smtClean="0"/>
              <a:t>	</a:t>
            </a:r>
            <a:endParaRPr lang="ru-RU" sz="2800" dirty="0"/>
          </a:p>
        </p:txBody>
      </p:sp>
      <p:sp>
        <p:nvSpPr>
          <p:cNvPr id="2" name="Прямоугольник 1"/>
          <p:cNvSpPr/>
          <p:nvPr/>
        </p:nvSpPr>
        <p:spPr>
          <a:xfrm>
            <a:off x="179512" y="1484784"/>
            <a:ext cx="8784976" cy="5078313"/>
          </a:xfrm>
          <a:prstGeom prst="rect">
            <a:avLst/>
          </a:prstGeom>
        </p:spPr>
        <p:txBody>
          <a:bodyPr wrap="square">
            <a:spAutoFit/>
          </a:bodyPr>
          <a:lstStyle/>
          <a:p>
            <a:r>
              <a:rPr lang="ru-RU" sz="3600" b="1" dirty="0" smtClean="0"/>
              <a:t>	Н–Гис–Сер–</a:t>
            </a:r>
            <a:r>
              <a:rPr lang="ru-RU" sz="3600" b="1" dirty="0" err="1" smtClean="0"/>
              <a:t>Глн</a:t>
            </a:r>
            <a:r>
              <a:rPr lang="ru-RU" sz="3600" b="1" dirty="0" smtClean="0"/>
              <a:t>–</a:t>
            </a:r>
            <a:r>
              <a:rPr lang="ru-RU" sz="3600" b="1" dirty="0" err="1" smtClean="0"/>
              <a:t>Гли</a:t>
            </a:r>
            <a:r>
              <a:rPr lang="ru-RU" sz="3600" b="1" dirty="0" smtClean="0"/>
              <a:t>–</a:t>
            </a:r>
            <a:r>
              <a:rPr lang="ru-RU" sz="3600" b="1" dirty="0" err="1" smtClean="0"/>
              <a:t>Тре</a:t>
            </a:r>
            <a:r>
              <a:rPr lang="ru-RU" sz="3600" b="1" dirty="0" smtClean="0"/>
              <a:t>–Фен–</a:t>
            </a:r>
          </a:p>
          <a:p>
            <a:endParaRPr lang="ru-RU" sz="3600" b="1" dirty="0"/>
          </a:p>
          <a:p>
            <a:r>
              <a:rPr lang="ru-RU" sz="3600" b="1" dirty="0" err="1" smtClean="0"/>
              <a:t>Тре</a:t>
            </a:r>
            <a:r>
              <a:rPr lang="ru-RU" sz="3600" b="1" dirty="0" smtClean="0"/>
              <a:t>–Сер–</a:t>
            </a:r>
            <a:r>
              <a:rPr lang="ru-RU" sz="3600" b="1" dirty="0" err="1" smtClean="0"/>
              <a:t>Асп</a:t>
            </a:r>
            <a:r>
              <a:rPr lang="ru-RU" sz="3600" b="1" dirty="0" smtClean="0"/>
              <a:t>–Тир–Сер–Лиз–Тир–</a:t>
            </a:r>
          </a:p>
          <a:p>
            <a:endParaRPr lang="ru-RU" sz="3600" b="1" dirty="0"/>
          </a:p>
          <a:p>
            <a:r>
              <a:rPr lang="ru-RU" sz="3600" b="1" dirty="0" smtClean="0"/>
              <a:t>Лей–</a:t>
            </a:r>
            <a:r>
              <a:rPr lang="ru-RU" sz="3600" b="1" dirty="0" err="1" smtClean="0"/>
              <a:t>Асп</a:t>
            </a:r>
            <a:r>
              <a:rPr lang="ru-RU" sz="3600" b="1" dirty="0" smtClean="0"/>
              <a:t>–Сер–</a:t>
            </a:r>
            <a:r>
              <a:rPr lang="en-US" sz="3600" b="1" dirty="0"/>
              <a:t>A</a:t>
            </a:r>
            <a:r>
              <a:rPr lang="ru-RU" sz="3600" b="1" dirty="0" err="1"/>
              <a:t>рг</a:t>
            </a:r>
            <a:r>
              <a:rPr lang="ru-RU" sz="3600" b="1" dirty="0"/>
              <a:t>–</a:t>
            </a:r>
            <a:r>
              <a:rPr lang="en-US" sz="3600" b="1" dirty="0"/>
              <a:t>A</a:t>
            </a:r>
            <a:r>
              <a:rPr lang="ru-RU" sz="3600" b="1" dirty="0" err="1" smtClean="0"/>
              <a:t>рг</a:t>
            </a:r>
            <a:r>
              <a:rPr lang="ru-RU" sz="3600" b="1" dirty="0" smtClean="0"/>
              <a:t>–Ала–</a:t>
            </a:r>
            <a:r>
              <a:rPr lang="ru-RU" sz="3600" b="1" dirty="0" err="1" smtClean="0"/>
              <a:t>Глн</a:t>
            </a:r>
            <a:r>
              <a:rPr lang="ru-RU" sz="3600" b="1" dirty="0" smtClean="0"/>
              <a:t>–</a:t>
            </a:r>
          </a:p>
          <a:p>
            <a:endParaRPr lang="ru-RU" sz="3600" b="1" dirty="0"/>
          </a:p>
          <a:p>
            <a:r>
              <a:rPr lang="ru-RU" sz="3600" b="1" dirty="0" err="1" smtClean="0"/>
              <a:t>Асп</a:t>
            </a:r>
            <a:r>
              <a:rPr lang="ru-RU" sz="3600" b="1" dirty="0" smtClean="0"/>
              <a:t>–Фен–Вал–</a:t>
            </a:r>
            <a:r>
              <a:rPr lang="ru-RU" sz="3600" b="1" dirty="0" err="1" smtClean="0"/>
              <a:t>Глн</a:t>
            </a:r>
            <a:r>
              <a:rPr lang="ru-RU" sz="3600" b="1" dirty="0" smtClean="0"/>
              <a:t>–</a:t>
            </a:r>
            <a:r>
              <a:rPr lang="ru-RU" sz="3600" b="1" dirty="0" err="1" smtClean="0"/>
              <a:t>Трп</a:t>
            </a:r>
            <a:r>
              <a:rPr lang="ru-RU" sz="3600" b="1" dirty="0" smtClean="0"/>
              <a:t>–Лей–Мет–</a:t>
            </a:r>
          </a:p>
          <a:p>
            <a:endParaRPr lang="ru-RU" sz="3600" b="1" dirty="0"/>
          </a:p>
          <a:p>
            <a:r>
              <a:rPr lang="ru-RU" sz="3600" b="1" dirty="0" err="1" smtClean="0"/>
              <a:t>Асн</a:t>
            </a:r>
            <a:r>
              <a:rPr lang="ru-RU" sz="3600" b="1" dirty="0" smtClean="0"/>
              <a:t>–</a:t>
            </a:r>
            <a:r>
              <a:rPr lang="ru-RU" sz="3600" b="1" dirty="0" err="1" smtClean="0"/>
              <a:t>Тре</a:t>
            </a:r>
            <a:r>
              <a:rPr lang="ru-RU" sz="3600" b="1" dirty="0" smtClean="0"/>
              <a:t>–ОН</a:t>
            </a:r>
            <a:endParaRPr lang="ru-RU" sz="3600" b="1" dirty="0"/>
          </a:p>
        </p:txBody>
      </p:sp>
      <p:sp>
        <p:nvSpPr>
          <p:cNvPr id="6" name="Прямоугольник 5"/>
          <p:cNvSpPr/>
          <p:nvPr/>
        </p:nvSpPr>
        <p:spPr>
          <a:xfrm>
            <a:off x="2267744" y="385994"/>
            <a:ext cx="4248472" cy="769441"/>
          </a:xfrm>
          <a:prstGeom prst="rect">
            <a:avLst/>
          </a:prstGeom>
        </p:spPr>
        <p:txBody>
          <a:bodyPr wrap="square">
            <a:spAutoFit/>
          </a:bodyPr>
          <a:lstStyle/>
          <a:p>
            <a:pPr algn="ctr"/>
            <a:r>
              <a:rPr lang="uz-Cyrl-UZ" sz="4400" b="1" dirty="0">
                <a:solidFill>
                  <a:schemeClr val="tx2">
                    <a:lumMod val="50000"/>
                  </a:schemeClr>
                </a:solidFill>
              </a:rPr>
              <a:t>Glyukagon</a:t>
            </a:r>
            <a:endParaRPr lang="en-US" sz="4400" b="1" dirty="0">
              <a:solidFill>
                <a:schemeClr val="tx2">
                  <a:lumMod val="50000"/>
                </a:schemeClr>
              </a:solidFill>
            </a:endParaRPr>
          </a:p>
        </p:txBody>
      </p:sp>
    </p:spTree>
    <p:extLst>
      <p:ext uri="{BB962C8B-B14F-4D97-AF65-F5344CB8AC3E}">
        <p14:creationId xmlns:p14="http://schemas.microsoft.com/office/powerpoint/2010/main" val="319043678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404664"/>
            <a:ext cx="8435280" cy="1571644"/>
          </a:xfrm>
        </p:spPr>
        <p:txBody>
          <a:bodyPr>
            <a:noAutofit/>
          </a:bodyPr>
          <a:lstStyle/>
          <a:p>
            <a:pPr algn="ctr"/>
            <a:r>
              <a:rPr lang="en-US" b="1" dirty="0" smtClean="0">
                <a:solidFill>
                  <a:schemeClr val="tx2">
                    <a:lumMod val="50000"/>
                  </a:schemeClr>
                </a:solidFill>
              </a:rPr>
              <a:t>II. </a:t>
            </a:r>
            <a:r>
              <a:rPr lang="en-US" b="1" dirty="0" err="1" smtClean="0">
                <a:solidFill>
                  <a:schemeClr val="tx2">
                    <a:lumMod val="50000"/>
                  </a:schemeClr>
                </a:solidFill>
              </a:rPr>
              <a:t>Aminokislota</a:t>
            </a:r>
            <a:r>
              <a:rPr lang="en-US" b="1" dirty="0" smtClean="0">
                <a:solidFill>
                  <a:schemeClr val="tx2">
                    <a:lumMod val="50000"/>
                  </a:schemeClr>
                </a:solidFill>
              </a:rPr>
              <a:t> </a:t>
            </a:r>
            <a:r>
              <a:rPr lang="en-US" b="1" dirty="0" err="1">
                <a:solidFill>
                  <a:schemeClr val="tx2">
                    <a:lumMod val="50000"/>
                  </a:schemeClr>
                </a:solidFill>
              </a:rPr>
              <a:t>hosilasi</a:t>
            </a:r>
            <a:r>
              <a:rPr lang="en-US" b="1" dirty="0">
                <a:solidFill>
                  <a:schemeClr val="tx2">
                    <a:lumMod val="50000"/>
                  </a:schemeClr>
                </a:solidFill>
              </a:rPr>
              <a:t> </a:t>
            </a:r>
            <a:r>
              <a:rPr lang="en-US" b="1" dirty="0" err="1" smtClean="0">
                <a:solidFill>
                  <a:schemeClr val="tx2">
                    <a:lumMod val="50000"/>
                  </a:schemeClr>
                </a:solidFill>
              </a:rPr>
              <a:t>gormonlari</a:t>
            </a:r>
            <a:r>
              <a:rPr lang="ru-RU" dirty="0">
                <a:solidFill>
                  <a:schemeClr val="tx2">
                    <a:lumMod val="50000"/>
                  </a:schemeClr>
                </a:solidFill>
              </a:rPr>
              <a:t/>
            </a:r>
            <a:br>
              <a:rPr lang="ru-RU" dirty="0">
                <a:solidFill>
                  <a:schemeClr val="tx2">
                    <a:lumMod val="50000"/>
                  </a:schemeClr>
                </a:solidFill>
              </a:rPr>
            </a:br>
            <a:endParaRPr lang="ru-RU" dirty="0">
              <a:solidFill>
                <a:schemeClr val="tx2">
                  <a:lumMod val="50000"/>
                </a:schemeClr>
              </a:solidFill>
            </a:endParaRPr>
          </a:p>
        </p:txBody>
      </p:sp>
      <p:sp>
        <p:nvSpPr>
          <p:cNvPr id="3" name="Объект 2"/>
          <p:cNvSpPr>
            <a:spLocks noGrp="1"/>
          </p:cNvSpPr>
          <p:nvPr>
            <p:ph idx="1"/>
          </p:nvPr>
        </p:nvSpPr>
        <p:spPr>
          <a:xfrm>
            <a:off x="457200" y="1556792"/>
            <a:ext cx="8229600" cy="5040560"/>
          </a:xfrm>
        </p:spPr>
        <p:txBody>
          <a:bodyPr>
            <a:noAutofit/>
          </a:bodyPr>
          <a:lstStyle/>
          <a:p>
            <a:pPr marL="0" indent="0" algn="ctr">
              <a:buNone/>
            </a:pPr>
            <a:r>
              <a:rPr lang="uz-Cyrl-UZ" sz="3600" b="1" i="1" dirty="0" smtClean="0"/>
              <a:t>Qalqonsimon </a:t>
            </a:r>
            <a:r>
              <a:rPr lang="uz-Cyrl-UZ" sz="3600" b="1" i="1" dirty="0"/>
              <a:t>bez gormoni. </a:t>
            </a:r>
            <a:endParaRPr lang="en-US" sz="3600" b="1" i="1" dirty="0" smtClean="0"/>
          </a:p>
          <a:p>
            <a:r>
              <a:rPr lang="en-US" sz="2800" dirty="0" smtClean="0"/>
              <a:t>	</a:t>
            </a:r>
            <a:r>
              <a:rPr lang="uz-Cyrl-UZ" sz="2800" dirty="0" smtClean="0"/>
              <a:t>Qalqonsimon </a:t>
            </a:r>
            <a:r>
              <a:rPr lang="uz-Cyrl-UZ" sz="2800" dirty="0"/>
              <a:t>bez eng muhim endokrin bezlarining biridir. Uning asosiy funksiyalari o’sish – rivojlanish va moddalar almashinuvini boshqarishga kuchli ta`sir </a:t>
            </a:r>
            <a:r>
              <a:rPr lang="uz-Cyrl-UZ" sz="2800" dirty="0" smtClean="0"/>
              <a:t>ko’rsatadi.</a:t>
            </a:r>
            <a:endParaRPr lang="en-US" sz="2800" dirty="0"/>
          </a:p>
        </p:txBody>
      </p:sp>
      <p:pic>
        <p:nvPicPr>
          <p:cNvPr id="4" name="Picture 2" descr="D:\biokimyo\gormon\4566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29190" y="4214818"/>
            <a:ext cx="3286148" cy="250033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D:\biokimyo\gormon\gormoni52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1538" y="4214818"/>
            <a:ext cx="3071834" cy="24857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121132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95536" y="620688"/>
            <a:ext cx="8352928" cy="4373563"/>
          </a:xfrm>
        </p:spPr>
        <p:txBody>
          <a:bodyPr>
            <a:noAutofit/>
          </a:bodyPr>
          <a:lstStyle/>
          <a:p>
            <a:r>
              <a:rPr lang="en-US" sz="2800" dirty="0" smtClean="0"/>
              <a:t>	</a:t>
            </a:r>
            <a:r>
              <a:rPr lang="uz-Cyrl-UZ" sz="2800" dirty="0" smtClean="0"/>
              <a:t>Bu </a:t>
            </a:r>
            <a:r>
              <a:rPr lang="uz-Cyrl-UZ" sz="2800" dirty="0"/>
              <a:t>bezning ichki sekretor funksiyasi buzilganda gipofunksiya va  giperfunksiya holatlari  kelib chiqadi. Buning funksiyasi  susayganda gormon kam miqdorda  chiqariladi, organizmda gipotireoz holati paydo bo’ladi. Bu kasallik bezning atrofiyasi natijasida  miksedema va kretinizimga olib keladi. Kretinizm hollarda odam bo’yi  o’smay pakana, tana tuzilishi majrux va aqliy rivojlanmay qoladi. Miksedema holatlarida badanga shish kelib, to’qimalarda suv to’xtab qolishi, moddalar  almashinuvining pasayishiga  olib keladi. </a:t>
            </a:r>
            <a:endParaRPr lang="ru-RU" sz="2800" dirty="0"/>
          </a:p>
          <a:p>
            <a:endParaRPr lang="ru-RU" sz="2800" dirty="0"/>
          </a:p>
          <a:p>
            <a:endParaRPr lang="ru-RU" sz="2800" dirty="0"/>
          </a:p>
        </p:txBody>
      </p:sp>
    </p:spTree>
    <p:extLst>
      <p:ext uri="{BB962C8B-B14F-4D97-AF65-F5344CB8AC3E}">
        <p14:creationId xmlns:p14="http://schemas.microsoft.com/office/powerpoint/2010/main" val="192786382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51520" y="404664"/>
            <a:ext cx="8712968" cy="5976664"/>
          </a:xfrm>
        </p:spPr>
        <p:txBody>
          <a:bodyPr>
            <a:noAutofit/>
          </a:bodyPr>
          <a:lstStyle/>
          <a:p>
            <a:r>
              <a:rPr lang="en-US" sz="2800" dirty="0" smtClean="0"/>
              <a:t>	</a:t>
            </a:r>
            <a:r>
              <a:rPr lang="uz-Cyrl-UZ" sz="2800" dirty="0" smtClean="0"/>
              <a:t>Bez </a:t>
            </a:r>
            <a:r>
              <a:rPr lang="uz-Cyrl-UZ" sz="2800" dirty="0"/>
              <a:t>giperfunksiyasida bez ortiqcha miqdorda gormon ishlab chiqarib Bazedov kasalligi shaklida nomoyon bo’ladi. Bezlarda moddalar almashignuvi keskin zo’rayib ketadi. Qalqonsimon bеz gormonlari moddalar almashuvining hamma turlariga ta’sir ko’rsatadi. Bulardan eng muhimlari quydagilar: qalqonsimon bеz gormoni kislorodning yutilishi va karbonat angidridning ajratilishi kuchaytiradi, asosiy almashinuv tеzligini orttiradi, oqsillar almashinuvini tеzlashtiradi, qonda xolеstеrin va umumiy lipidlar  miqdorini kamaytiradi, siydikda krеatin ajralishini orttiradi, qonda kaltsiy va fosfor miqdorini ko’paytiradi. </a:t>
            </a:r>
            <a:endParaRPr lang="ru-RU" sz="2800" dirty="0"/>
          </a:p>
        </p:txBody>
      </p:sp>
    </p:spTree>
    <p:extLst>
      <p:ext uri="{BB962C8B-B14F-4D97-AF65-F5344CB8AC3E}">
        <p14:creationId xmlns:p14="http://schemas.microsoft.com/office/powerpoint/2010/main" val="393421884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620688"/>
            <a:ext cx="8229600" cy="5703912"/>
          </a:xfrm>
        </p:spPr>
        <p:txBody>
          <a:bodyPr>
            <a:normAutofit/>
          </a:bodyPr>
          <a:lstStyle/>
          <a:p>
            <a:r>
              <a:rPr lang="en-US" sz="2800" dirty="0" smtClean="0"/>
              <a:t>	</a:t>
            </a:r>
            <a:r>
              <a:rPr lang="uz-Cyrl-UZ" sz="2800" dirty="0" smtClean="0"/>
              <a:t>Qalqonsimon </a:t>
            </a:r>
            <a:r>
              <a:rPr lang="uz-Cyrl-UZ" sz="2800" dirty="0"/>
              <a:t>bеz follikulalarida to’planadigan bеzning asosiy oqsili tirеoglobulin - tarkibida 0,1 - 2,2% yod tutadi</a:t>
            </a:r>
            <a:r>
              <a:rPr lang="uz-Cyrl-UZ" sz="2800" dirty="0" smtClean="0"/>
              <a:t>.</a:t>
            </a:r>
            <a:endParaRPr lang="en-US" sz="2800" dirty="0" smtClean="0"/>
          </a:p>
          <a:p>
            <a:r>
              <a:rPr lang="en-US" sz="2800" dirty="0" smtClean="0"/>
              <a:t>	</a:t>
            </a:r>
            <a:r>
              <a:rPr lang="uz-Cyrl-UZ" sz="2800" dirty="0" smtClean="0"/>
              <a:t>Qalqonsimon </a:t>
            </a:r>
            <a:r>
              <a:rPr lang="uz-Cyrl-UZ" sz="2800" dirty="0"/>
              <a:t>bеzning gormoni - </a:t>
            </a:r>
            <a:r>
              <a:rPr lang="uz-Cyrl-UZ" sz="2800" i="1" u="sng" dirty="0"/>
              <a:t>tiroksindir.</a:t>
            </a:r>
            <a:r>
              <a:rPr lang="uz-Cyrl-UZ" sz="2800" dirty="0"/>
              <a:t> Tirеoglobulin gidroliz qilinganda undan tarkibida yod tutuvchi bir nеcha komponеntlar olingan</a:t>
            </a:r>
            <a:r>
              <a:rPr lang="uz-Cyrl-UZ" sz="2800" dirty="0" smtClean="0"/>
              <a:t>:</a:t>
            </a:r>
            <a:endParaRPr lang="en-US" sz="2800" dirty="0" smtClean="0"/>
          </a:p>
          <a:p>
            <a:pPr marL="514350" indent="-514350">
              <a:buAutoNum type="arabicPeriod"/>
            </a:pPr>
            <a:r>
              <a:rPr lang="en-US" sz="2800" dirty="0" smtClean="0"/>
              <a:t>Y</a:t>
            </a:r>
            <a:r>
              <a:rPr lang="uz-Cyrl-UZ" sz="2800" dirty="0" smtClean="0"/>
              <a:t>odlangan </a:t>
            </a:r>
            <a:r>
              <a:rPr lang="uz-Cyrl-UZ" sz="2800" dirty="0"/>
              <a:t>tirozinlar - gormonal ta’sirga ega emas; </a:t>
            </a:r>
            <a:endParaRPr lang="en-US" sz="2800" dirty="0" smtClean="0"/>
          </a:p>
          <a:p>
            <a:pPr marL="514350" indent="-514350">
              <a:buAutoNum type="arabicPeriod"/>
            </a:pPr>
            <a:r>
              <a:rPr lang="en-US" sz="2800" dirty="0" smtClean="0"/>
              <a:t>Y</a:t>
            </a:r>
            <a:r>
              <a:rPr lang="uz-Cyrl-UZ" sz="2800" dirty="0" smtClean="0"/>
              <a:t>odlangan </a:t>
            </a:r>
            <a:r>
              <a:rPr lang="uz-Cyrl-UZ" sz="2800" dirty="0"/>
              <a:t>tironinlar </a:t>
            </a:r>
            <a:r>
              <a:rPr lang="en-US" sz="2800" dirty="0" smtClean="0"/>
              <a:t>- </a:t>
            </a:r>
            <a:r>
              <a:rPr lang="uz-Cyrl-UZ" sz="2800" dirty="0" smtClean="0"/>
              <a:t>bеzning </a:t>
            </a:r>
            <a:r>
              <a:rPr lang="uz-Cyrl-UZ" sz="2800" dirty="0"/>
              <a:t>haqiqiy gormonal faolligini tashkil etadi. </a:t>
            </a:r>
            <a:endParaRPr lang="en-US" sz="2800" dirty="0" smtClean="0"/>
          </a:p>
          <a:p>
            <a:endParaRPr lang="ru-RU" sz="2800" dirty="0"/>
          </a:p>
        </p:txBody>
      </p:sp>
    </p:spTree>
    <p:extLst>
      <p:ext uri="{BB962C8B-B14F-4D97-AF65-F5344CB8AC3E}">
        <p14:creationId xmlns:p14="http://schemas.microsoft.com/office/powerpoint/2010/main" val="49833731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5574" y="152718"/>
            <a:ext cx="7128794" cy="1371600"/>
          </a:xfrm>
        </p:spPr>
        <p:txBody>
          <a:bodyPr/>
          <a:lstStyle/>
          <a:p>
            <a:pPr algn="ctr"/>
            <a:r>
              <a:rPr lang="en-US" b="1" dirty="0">
                <a:solidFill>
                  <a:schemeClr val="tx2">
                    <a:lumMod val="50000"/>
                  </a:schemeClr>
                </a:solidFill>
              </a:rPr>
              <a:t>L-</a:t>
            </a:r>
            <a:r>
              <a:rPr lang="uz-Cyrl-UZ" b="1" dirty="0">
                <a:solidFill>
                  <a:schemeClr val="tx2">
                    <a:lumMod val="50000"/>
                  </a:schemeClr>
                </a:solidFill>
              </a:rPr>
              <a:t>tironin</a:t>
            </a:r>
            <a:r>
              <a:rPr lang="ru-RU" b="1" dirty="0">
                <a:solidFill>
                  <a:schemeClr val="tx2">
                    <a:lumMod val="50000"/>
                  </a:schemeClr>
                </a:solidFill>
              </a:rPr>
              <a:t/>
            </a:r>
            <a:br>
              <a:rPr lang="ru-RU" b="1" dirty="0">
                <a:solidFill>
                  <a:schemeClr val="tx2">
                    <a:lumMod val="50000"/>
                  </a:schemeClr>
                </a:solidFill>
              </a:rPr>
            </a:br>
            <a:endParaRPr lang="ru-RU" dirty="0">
              <a:solidFill>
                <a:schemeClr val="tx2">
                  <a:lumMod val="50000"/>
                </a:schemeClr>
              </a:solidFill>
            </a:endParaRPr>
          </a:p>
        </p:txBody>
      </p:sp>
      <p:pic>
        <p:nvPicPr>
          <p:cNvPr id="4" name="Picture 2"/>
          <p:cNvPicPr>
            <a:picLocks noGrp="1" noChangeAspect="1" noChangeArrowheads="1"/>
          </p:cNvPicPr>
          <p:nvPr>
            <p:ph idx="1"/>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123728" y="1124744"/>
            <a:ext cx="4248472" cy="5616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9724416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2718"/>
            <a:ext cx="7859216" cy="1371600"/>
          </a:xfrm>
        </p:spPr>
        <p:txBody>
          <a:bodyPr/>
          <a:lstStyle/>
          <a:p>
            <a:pPr algn="ctr"/>
            <a:r>
              <a:rPr lang="en-US" b="1" dirty="0">
                <a:solidFill>
                  <a:schemeClr val="tx2">
                    <a:lumMod val="50000"/>
                  </a:schemeClr>
                </a:solidFill>
              </a:rPr>
              <a:t>L-</a:t>
            </a:r>
            <a:r>
              <a:rPr lang="uz-Cyrl-UZ" b="1" dirty="0">
                <a:solidFill>
                  <a:schemeClr val="tx2">
                    <a:lumMod val="50000"/>
                  </a:schemeClr>
                </a:solidFill>
              </a:rPr>
              <a:t>tiroksin</a:t>
            </a:r>
            <a:r>
              <a:rPr lang="ru-RU" b="1" dirty="0">
                <a:solidFill>
                  <a:schemeClr val="tx2">
                    <a:lumMod val="50000"/>
                  </a:schemeClr>
                </a:solidFill>
              </a:rPr>
              <a:t/>
            </a:r>
            <a:br>
              <a:rPr lang="ru-RU" b="1" dirty="0">
                <a:solidFill>
                  <a:schemeClr val="tx2">
                    <a:lumMod val="50000"/>
                  </a:schemeClr>
                </a:solidFill>
              </a:rPr>
            </a:br>
            <a:endParaRPr lang="ru-RU" dirty="0">
              <a:solidFill>
                <a:schemeClr val="tx2">
                  <a:lumMod val="50000"/>
                </a:schemeClr>
              </a:solidFill>
            </a:endParaRPr>
          </a:p>
        </p:txBody>
      </p:sp>
      <p:pic>
        <p:nvPicPr>
          <p:cNvPr id="4" name="Picture 3"/>
          <p:cNvPicPr>
            <a:picLocks noGrp="1" noChangeAspect="1" noChangeArrowheads="1"/>
          </p:cNvPicPr>
          <p:nvPr>
            <p:ph idx="1"/>
          </p:nvPr>
        </p:nvPicPr>
        <p:blipFill>
          <a:blip r:embed="rId2">
            <a:grayscl/>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143108" y="1142984"/>
            <a:ext cx="4248472" cy="5544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9997768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2718"/>
            <a:ext cx="7715200" cy="1371600"/>
          </a:xfrm>
        </p:spPr>
        <p:txBody>
          <a:bodyPr>
            <a:normAutofit/>
          </a:bodyPr>
          <a:lstStyle/>
          <a:p>
            <a:pPr algn="ctr"/>
            <a:r>
              <a:rPr lang="en-US" b="1" dirty="0">
                <a:solidFill>
                  <a:schemeClr val="tx2">
                    <a:lumMod val="50000"/>
                  </a:schemeClr>
                </a:solidFill>
              </a:rPr>
              <a:t>L-3,5,3'-triyodtironin</a:t>
            </a:r>
            <a:r>
              <a:rPr lang="ru-RU" b="1" dirty="0">
                <a:solidFill>
                  <a:schemeClr val="tx2">
                    <a:lumMod val="50000"/>
                  </a:schemeClr>
                </a:solidFill>
              </a:rPr>
              <a:t/>
            </a:r>
            <a:br>
              <a:rPr lang="ru-RU" b="1" dirty="0">
                <a:solidFill>
                  <a:schemeClr val="tx2">
                    <a:lumMod val="50000"/>
                  </a:schemeClr>
                </a:solidFill>
              </a:rPr>
            </a:br>
            <a:endParaRPr lang="ru-RU" dirty="0">
              <a:solidFill>
                <a:schemeClr val="tx2">
                  <a:lumMod val="50000"/>
                </a:schemeClr>
              </a:solidFill>
            </a:endParaRPr>
          </a:p>
        </p:txBody>
      </p:sp>
      <p:pic>
        <p:nvPicPr>
          <p:cNvPr id="4" name="Picture 4"/>
          <p:cNvPicPr>
            <a:picLocks noGrp="1" noChangeAspect="1" noChangeArrowheads="1"/>
          </p:cNvPicPr>
          <p:nvPr>
            <p:ph idx="1"/>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267745" y="1340767"/>
            <a:ext cx="4248472" cy="5400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7546179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2718"/>
            <a:ext cx="7931224" cy="1371600"/>
          </a:xfrm>
        </p:spPr>
        <p:txBody>
          <a:bodyPr/>
          <a:lstStyle/>
          <a:p>
            <a:pPr algn="ctr"/>
            <a:r>
              <a:rPr lang="en-US" b="1" dirty="0">
                <a:solidFill>
                  <a:schemeClr val="tx2">
                    <a:lumMod val="50000"/>
                  </a:schemeClr>
                </a:solidFill>
              </a:rPr>
              <a:t>L-3,3'-diyodtironin</a:t>
            </a:r>
            <a:r>
              <a:rPr lang="ru-RU" b="1" dirty="0">
                <a:solidFill>
                  <a:schemeClr val="tx2">
                    <a:lumMod val="50000"/>
                  </a:schemeClr>
                </a:solidFill>
              </a:rPr>
              <a:t/>
            </a:r>
            <a:br>
              <a:rPr lang="ru-RU" b="1" dirty="0">
                <a:solidFill>
                  <a:schemeClr val="tx2">
                    <a:lumMod val="50000"/>
                  </a:schemeClr>
                </a:solidFill>
              </a:rPr>
            </a:br>
            <a:endParaRPr lang="ru-RU" dirty="0">
              <a:solidFill>
                <a:schemeClr val="tx2">
                  <a:lumMod val="50000"/>
                </a:schemeClr>
              </a:solidFill>
            </a:endParaRPr>
          </a:p>
        </p:txBody>
      </p:sp>
      <p:pic>
        <p:nvPicPr>
          <p:cNvPr id="4" name="Picture 5"/>
          <p:cNvPicPr>
            <a:picLocks noGrp="1" noChangeAspect="1" noChangeArrowheads="1"/>
          </p:cNvPicPr>
          <p:nvPr>
            <p:ph idx="1"/>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143108" y="1268760"/>
            <a:ext cx="4286280" cy="55127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6607682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395536" y="1412776"/>
            <a:ext cx="8568952" cy="3539430"/>
          </a:xfrm>
          <a:prstGeom prst="rect">
            <a:avLst/>
          </a:prstGeom>
        </p:spPr>
        <p:txBody>
          <a:bodyPr wrap="square">
            <a:spAutoFit/>
          </a:bodyPr>
          <a:lstStyle/>
          <a:p>
            <a:r>
              <a:rPr lang="en-US" sz="3200" dirty="0" smtClean="0"/>
              <a:t>	</a:t>
            </a:r>
            <a:r>
              <a:rPr lang="uz-Cyrl-UZ" sz="3200" b="1" dirty="0" smtClean="0"/>
              <a:t>Aminokislota </a:t>
            </a:r>
            <a:r>
              <a:rPr lang="uz-Cyrl-UZ" sz="3200" b="1" dirty="0"/>
              <a:t>tirozin hosilalari yodlangan tirozinlar </a:t>
            </a:r>
            <a:r>
              <a:rPr lang="en-US" sz="3200" b="1" smtClean="0"/>
              <a:t>:</a:t>
            </a:r>
            <a:endParaRPr lang="en-US" sz="3200" b="1" dirty="0" smtClean="0"/>
          </a:p>
          <a:p>
            <a:r>
              <a:rPr lang="en-US" sz="3200" b="1" dirty="0"/>
              <a:t> </a:t>
            </a:r>
            <a:r>
              <a:rPr lang="en-US" sz="3200" b="1" dirty="0" smtClean="0"/>
              <a:t>1. </a:t>
            </a:r>
            <a:r>
              <a:rPr lang="en-US" sz="3200" b="1" i="1" u="sng" dirty="0" smtClean="0"/>
              <a:t>M</a:t>
            </a:r>
            <a:r>
              <a:rPr lang="uz-Cyrl-UZ" sz="3200" b="1" i="1" u="sng" dirty="0" smtClean="0"/>
              <a:t>onoyodtirozin</a:t>
            </a:r>
            <a:endParaRPr lang="en-US" sz="3200" b="1" u="sng" dirty="0" smtClean="0"/>
          </a:p>
          <a:p>
            <a:r>
              <a:rPr lang="en-US" sz="3200" b="1" dirty="0" smtClean="0"/>
              <a:t> 2.</a:t>
            </a:r>
            <a:r>
              <a:rPr lang="uz-Cyrl-UZ" sz="3200" b="1" dirty="0" smtClean="0"/>
              <a:t> </a:t>
            </a:r>
            <a:r>
              <a:rPr lang="en-US" sz="3200" b="1" i="1" u="sng" dirty="0" smtClean="0"/>
              <a:t>D</a:t>
            </a:r>
            <a:r>
              <a:rPr lang="uz-Cyrl-UZ" sz="3200" b="1" i="1" u="sng" dirty="0" smtClean="0"/>
              <a:t>iyodtirozin</a:t>
            </a:r>
            <a:r>
              <a:rPr lang="uz-Cyrl-UZ" sz="3200" b="1" u="sng" dirty="0" smtClean="0"/>
              <a:t> </a:t>
            </a:r>
            <a:r>
              <a:rPr lang="uz-Cyrl-UZ" sz="3200" b="1" dirty="0"/>
              <a:t>tirеoglobulin tarkibida va oz miqdorda erkin holda ham uchraydi. </a:t>
            </a:r>
            <a:endParaRPr lang="en-US" sz="3200" b="1" dirty="0" smtClean="0"/>
          </a:p>
          <a:p>
            <a:r>
              <a:rPr lang="en-US" sz="3200" b="1" dirty="0"/>
              <a:t>	</a:t>
            </a:r>
            <a:r>
              <a:rPr lang="ru-RU" sz="3200" b="1" dirty="0" err="1" smtClean="0"/>
              <a:t>Ular</a:t>
            </a:r>
            <a:r>
              <a:rPr lang="ru-RU" sz="3200" b="1" dirty="0" smtClean="0"/>
              <a:t> </a:t>
            </a:r>
            <a:r>
              <a:rPr lang="ru-RU" sz="3200" b="1" dirty="0" err="1"/>
              <a:t>gormonlar</a:t>
            </a:r>
            <a:r>
              <a:rPr lang="ru-RU" sz="3200" b="1" dirty="0"/>
              <a:t> </a:t>
            </a:r>
            <a:r>
              <a:rPr lang="ru-RU" sz="3200" b="1" dirty="0" err="1"/>
              <a:t>sintеzi</a:t>
            </a:r>
            <a:r>
              <a:rPr lang="ru-RU" sz="3200" b="1" dirty="0"/>
              <a:t> </a:t>
            </a:r>
            <a:r>
              <a:rPr lang="ru-RU" sz="3200" b="1" dirty="0" err="1"/>
              <a:t>uchun</a:t>
            </a:r>
            <a:r>
              <a:rPr lang="ru-RU" sz="3200" b="1" dirty="0"/>
              <a:t> </a:t>
            </a:r>
            <a:r>
              <a:rPr lang="ru-RU" sz="3200" b="1" dirty="0" err="1"/>
              <a:t>matеrialdir</a:t>
            </a:r>
            <a:r>
              <a:rPr lang="ru-RU" sz="3200" b="1" dirty="0"/>
              <a:t>.</a:t>
            </a:r>
          </a:p>
        </p:txBody>
      </p:sp>
      <p:sp>
        <p:nvSpPr>
          <p:cNvPr id="2" name="Объект 1"/>
          <p:cNvSpPr>
            <a:spLocks noGrp="1"/>
          </p:cNvSpPr>
          <p:nvPr>
            <p:ph idx="1"/>
          </p:nvPr>
        </p:nvSpPr>
        <p:spPr>
          <a:xfrm>
            <a:off x="382629" y="3933056"/>
            <a:ext cx="7620000" cy="4373563"/>
          </a:xfrm>
        </p:spPr>
        <p:txBody>
          <a:bodyPr/>
          <a:lstStyle/>
          <a:p>
            <a:endParaRPr lang="en-US" dirty="0" smtClean="0"/>
          </a:p>
          <a:p>
            <a:endParaRPr lang="ru-RU" dirty="0"/>
          </a:p>
        </p:txBody>
      </p:sp>
    </p:spTree>
    <p:extLst>
      <p:ext uri="{BB962C8B-B14F-4D97-AF65-F5344CB8AC3E}">
        <p14:creationId xmlns:p14="http://schemas.microsoft.com/office/powerpoint/2010/main" val="7167826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14282" y="214290"/>
            <a:ext cx="8715436" cy="6643710"/>
          </a:xfrm>
        </p:spPr>
        <p:txBody>
          <a:bodyPr>
            <a:noAutofit/>
          </a:bodyPr>
          <a:lstStyle/>
          <a:p>
            <a:r>
              <a:rPr lang="en-US" sz="2800" dirty="0" smtClean="0"/>
              <a:t>	</a:t>
            </a:r>
            <a:r>
              <a:rPr lang="uz-Cyrl-UZ" sz="2800" dirty="0" smtClean="0"/>
              <a:t>Qabul qilingan signallarga javoban gipotalamus </a:t>
            </a:r>
            <a:r>
              <a:rPr lang="uz-Cyrl-UZ" sz="2800" i="1" u="sng" dirty="0" smtClean="0"/>
              <a:t>rilizing omillar </a:t>
            </a:r>
            <a:r>
              <a:rPr lang="uz-Cyrl-UZ" sz="2800" dirty="0" smtClean="0"/>
              <a:t>deb  ataladigan bir qator  gipotalamik boshqaruvchi gormonlarni ishlab chiqaradi va bevosita uning tagida joylashgan gipofizga uzatadi. Gormon </a:t>
            </a:r>
            <a:r>
              <a:rPr lang="uz-Cyrl-UZ" sz="2800" dirty="0"/>
              <a:t>sekretsiyasi tezlashganda gipofiz gormonlari ko’p  ajraladi va qon orqali periferik endokrin bezlar </a:t>
            </a:r>
            <a:r>
              <a:rPr lang="uz-Cyrl-UZ" sz="2800" i="1" dirty="0"/>
              <a:t>(qalqonsimon bez, buyrak usti bezlarining po’st qismi, jinsiy bezlar)</a:t>
            </a:r>
            <a:r>
              <a:rPr lang="uz-Cyrl-UZ" sz="2800" dirty="0"/>
              <a:t>ga borib, ularda gormonlarning  ishlab chiqarilishi va ajratilishini </a:t>
            </a:r>
            <a:r>
              <a:rPr lang="uz-Cyrl-UZ" sz="2800" dirty="0" smtClean="0"/>
              <a:t>kuchaytiradi.Peptid </a:t>
            </a:r>
            <a:r>
              <a:rPr lang="uz-Cyrl-UZ" sz="2800" dirty="0"/>
              <a:t>tabiatiga ega bo’lgan bu gormonlarning har biri gipofizning old bo’lagining  gormon ishlab chiqaradigan hujayralariga etib borib, ularni gormonal sekretsiyasini ayrim-ayrim holda tezlashtiradi yoki sekinlashtiradi. </a:t>
            </a:r>
            <a:endParaRPr lang="en-US" sz="2800" dirty="0" smtClean="0"/>
          </a:p>
          <a:p>
            <a:r>
              <a:rPr lang="en-US" sz="2800" dirty="0" smtClean="0"/>
              <a:t>	</a:t>
            </a:r>
            <a:endParaRPr lang="ru-RU" sz="2800" dirty="0"/>
          </a:p>
        </p:txBody>
      </p:sp>
    </p:spTree>
    <p:extLst>
      <p:ext uri="{BB962C8B-B14F-4D97-AF65-F5344CB8AC3E}">
        <p14:creationId xmlns:p14="http://schemas.microsoft.com/office/powerpoint/2010/main" val="165805992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p:cNvPicPr>
          <p:nvPr>
            <p:ph idx="1"/>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bwMode="auto">
          <a:xfrm>
            <a:off x="107504" y="116632"/>
            <a:ext cx="8856984" cy="6624736"/>
          </a:xfrm>
          <a:prstGeom prst="rect">
            <a:avLst/>
          </a:prstGeom>
          <a:noFill/>
          <a:ln>
            <a:noFill/>
          </a:ln>
        </p:spPr>
      </p:pic>
    </p:spTree>
    <p:extLst>
      <p:ext uri="{BB962C8B-B14F-4D97-AF65-F5344CB8AC3E}">
        <p14:creationId xmlns:p14="http://schemas.microsoft.com/office/powerpoint/2010/main" val="248197207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11560" y="188640"/>
            <a:ext cx="8229600" cy="5037192"/>
          </a:xfrm>
        </p:spPr>
        <p:txBody>
          <a:bodyPr>
            <a:normAutofit/>
          </a:bodyPr>
          <a:lstStyle/>
          <a:p>
            <a:r>
              <a:rPr lang="en-US" sz="2800" dirty="0" smtClean="0"/>
              <a:t>	</a:t>
            </a:r>
            <a:r>
              <a:rPr lang="en-US" sz="2800" dirty="0" err="1" smtClean="0"/>
              <a:t>Qalqonsimon</a:t>
            </a:r>
            <a:r>
              <a:rPr lang="en-US" sz="2800" dirty="0" smtClean="0"/>
              <a:t> </a:t>
            </a:r>
            <a:r>
              <a:rPr lang="en-US" sz="2800" dirty="0" err="1"/>
              <a:t>bez</a:t>
            </a:r>
            <a:r>
              <a:rPr lang="en-US" sz="2800" dirty="0"/>
              <a:t> </a:t>
            </a:r>
            <a:r>
              <a:rPr lang="en-US" sz="2800" dirty="0" err="1"/>
              <a:t>gormonlari</a:t>
            </a:r>
            <a:r>
              <a:rPr lang="en-US" sz="2800" dirty="0"/>
              <a:t> </a:t>
            </a:r>
            <a:r>
              <a:rPr lang="en-US" sz="2800" dirty="0" err="1"/>
              <a:t>tironin</a:t>
            </a:r>
            <a:r>
              <a:rPr lang="en-US" sz="2800" dirty="0"/>
              <a:t> </a:t>
            </a:r>
            <a:r>
              <a:rPr lang="en-US" sz="2800" dirty="0" err="1"/>
              <a:t>strukturasiga</a:t>
            </a:r>
            <a:r>
              <a:rPr lang="en-US" sz="2800" dirty="0"/>
              <a:t> </a:t>
            </a:r>
            <a:r>
              <a:rPr lang="en-US" sz="2800" dirty="0" err="1"/>
              <a:t>ega</a:t>
            </a:r>
            <a:r>
              <a:rPr lang="en-US" sz="2800" dirty="0"/>
              <a:t> </a:t>
            </a:r>
            <a:r>
              <a:rPr lang="en-US" sz="2800" dirty="0" err="1"/>
              <a:t>va</a:t>
            </a:r>
            <a:r>
              <a:rPr lang="en-US" sz="2800" dirty="0"/>
              <a:t> </a:t>
            </a:r>
            <a:r>
              <a:rPr lang="en-US" sz="2800" dirty="0" err="1"/>
              <a:t>tarkibida</a:t>
            </a:r>
            <a:r>
              <a:rPr lang="en-US" sz="2800" dirty="0"/>
              <a:t> 3 </a:t>
            </a:r>
            <a:r>
              <a:rPr lang="en-US" sz="2800" dirty="0" err="1"/>
              <a:t>yoki</a:t>
            </a:r>
            <a:r>
              <a:rPr lang="en-US" sz="2800" dirty="0"/>
              <a:t> 4 atom </a:t>
            </a:r>
            <a:r>
              <a:rPr lang="en-US" sz="2800" dirty="0" err="1"/>
              <a:t>yod</a:t>
            </a:r>
            <a:r>
              <a:rPr lang="en-US" sz="2800" dirty="0"/>
              <a:t> </a:t>
            </a:r>
            <a:r>
              <a:rPr lang="en-US" sz="2800" dirty="0" err="1"/>
              <a:t>tutadigan</a:t>
            </a:r>
            <a:r>
              <a:rPr lang="en-US" sz="2800" dirty="0"/>
              <a:t> </a:t>
            </a:r>
            <a:r>
              <a:rPr lang="en-US" sz="2800" dirty="0" err="1"/>
              <a:t>aminokislotalardir</a:t>
            </a:r>
            <a:r>
              <a:rPr lang="en-US" sz="2800" dirty="0"/>
              <a:t>:</a:t>
            </a:r>
            <a:endParaRPr lang="ru-RU" sz="2800" dirty="0"/>
          </a:p>
          <a:p>
            <a:endParaRPr lang="ru-RU" sz="2800" dirty="0"/>
          </a:p>
        </p:txBody>
      </p:sp>
      <p:pic>
        <p:nvPicPr>
          <p:cNvPr id="4" name="Рисунок 3"/>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91277" y="1714488"/>
            <a:ext cx="8601203" cy="5040560"/>
          </a:xfrm>
          <a:prstGeom prst="rect">
            <a:avLst/>
          </a:prstGeom>
          <a:noFill/>
          <a:ln>
            <a:noFill/>
          </a:ln>
        </p:spPr>
      </p:pic>
    </p:spTree>
    <p:extLst>
      <p:ext uri="{BB962C8B-B14F-4D97-AF65-F5344CB8AC3E}">
        <p14:creationId xmlns:p14="http://schemas.microsoft.com/office/powerpoint/2010/main" val="216755011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332656"/>
            <a:ext cx="8229600" cy="5991944"/>
          </a:xfrm>
        </p:spPr>
        <p:txBody>
          <a:bodyPr>
            <a:normAutofit/>
          </a:bodyPr>
          <a:lstStyle/>
          <a:p>
            <a:r>
              <a:rPr lang="en-US" sz="2800" dirty="0" smtClean="0"/>
              <a:t>	</a:t>
            </a:r>
            <a:r>
              <a:rPr lang="en-US" sz="2800" dirty="0" err="1" smtClean="0"/>
              <a:t>Tiroksin</a:t>
            </a:r>
            <a:r>
              <a:rPr lang="en-US" sz="2800" dirty="0" smtClean="0"/>
              <a:t> </a:t>
            </a:r>
            <a:r>
              <a:rPr lang="en-US" sz="2800" dirty="0" err="1"/>
              <a:t>tarkibida</a:t>
            </a:r>
            <a:r>
              <a:rPr lang="en-US" sz="2800" dirty="0"/>
              <a:t> 4 atom </a:t>
            </a:r>
            <a:r>
              <a:rPr lang="en-US" sz="2800" dirty="0" err="1"/>
              <a:t>yod</a:t>
            </a:r>
            <a:r>
              <a:rPr lang="en-US" sz="2800" dirty="0"/>
              <a:t> </a:t>
            </a:r>
            <a:r>
              <a:rPr lang="en-US" sz="2800" dirty="0" err="1"/>
              <a:t>tutadi</a:t>
            </a:r>
            <a:r>
              <a:rPr lang="en-US" sz="2800" dirty="0"/>
              <a:t>, u 3,5,3΄,5΄ - </a:t>
            </a:r>
            <a:r>
              <a:rPr lang="en-US" sz="2800" dirty="0" err="1"/>
              <a:t>tetrayodtrionindir</a:t>
            </a:r>
            <a:r>
              <a:rPr lang="en-US" sz="2800" dirty="0"/>
              <a:t>:</a:t>
            </a:r>
            <a:endParaRPr lang="ru-RU" sz="2800" dirty="0"/>
          </a:p>
          <a:p>
            <a:endParaRPr lang="ru-RU" sz="2800" dirty="0"/>
          </a:p>
        </p:txBody>
      </p:sp>
      <p:pic>
        <p:nvPicPr>
          <p:cNvPr id="4" name="Рисунок 3"/>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51520" y="1440160"/>
            <a:ext cx="8568952" cy="5229200"/>
          </a:xfrm>
          <a:prstGeom prst="rect">
            <a:avLst/>
          </a:prstGeom>
          <a:noFill/>
          <a:ln>
            <a:noFill/>
          </a:ln>
        </p:spPr>
      </p:pic>
    </p:spTree>
    <p:extLst>
      <p:ext uri="{BB962C8B-B14F-4D97-AF65-F5344CB8AC3E}">
        <p14:creationId xmlns:p14="http://schemas.microsoft.com/office/powerpoint/2010/main" val="55524054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116632"/>
            <a:ext cx="8229600" cy="6207968"/>
          </a:xfrm>
        </p:spPr>
        <p:txBody>
          <a:bodyPr>
            <a:normAutofit/>
          </a:bodyPr>
          <a:lstStyle/>
          <a:p>
            <a:r>
              <a:rPr lang="en-US" sz="2800" dirty="0" smtClean="0"/>
              <a:t>	3,5,3</a:t>
            </a:r>
            <a:r>
              <a:rPr lang="en-US" sz="2800" dirty="0"/>
              <a:t>' - </a:t>
            </a:r>
            <a:r>
              <a:rPr lang="en-US" sz="2800" dirty="0" err="1"/>
              <a:t>triyodtironin</a:t>
            </a:r>
            <a:r>
              <a:rPr lang="en-US" sz="2800" dirty="0"/>
              <a:t> (T</a:t>
            </a:r>
            <a:r>
              <a:rPr lang="en-US" sz="2800" baseline="-25000" dirty="0"/>
              <a:t>3</a:t>
            </a:r>
            <a:r>
              <a:rPr lang="en-US" sz="2800" dirty="0"/>
              <a:t>), </a:t>
            </a:r>
            <a:r>
              <a:rPr lang="en-US" sz="2800" dirty="0" err="1"/>
              <a:t>qonda</a:t>
            </a:r>
            <a:r>
              <a:rPr lang="en-US" sz="2800" dirty="0"/>
              <a:t> </a:t>
            </a:r>
            <a:r>
              <a:rPr lang="en-US" sz="2800" dirty="0" err="1"/>
              <a:t>uning</a:t>
            </a:r>
            <a:r>
              <a:rPr lang="en-US" sz="2800" dirty="0"/>
              <a:t> </a:t>
            </a:r>
            <a:r>
              <a:rPr lang="en-US" sz="2800" dirty="0" err="1"/>
              <a:t>miqdori</a:t>
            </a:r>
            <a:r>
              <a:rPr lang="en-US" sz="2800" dirty="0"/>
              <a:t> </a:t>
            </a:r>
            <a:r>
              <a:rPr lang="en-US" sz="2800" dirty="0" err="1"/>
              <a:t>tiroksinga</a:t>
            </a:r>
            <a:r>
              <a:rPr lang="en-US" sz="2800" dirty="0"/>
              <a:t> </a:t>
            </a:r>
            <a:r>
              <a:rPr lang="en-US" sz="2800" dirty="0" err="1"/>
              <a:t>nisbatan</a:t>
            </a:r>
            <a:r>
              <a:rPr lang="en-US" sz="2800" dirty="0"/>
              <a:t> </a:t>
            </a:r>
            <a:r>
              <a:rPr lang="en-US" sz="2800" dirty="0" err="1"/>
              <a:t>ancha</a:t>
            </a:r>
            <a:r>
              <a:rPr lang="en-US" sz="2800" dirty="0"/>
              <a:t> </a:t>
            </a:r>
            <a:r>
              <a:rPr lang="en-US" sz="2800" dirty="0" err="1"/>
              <a:t>kam</a:t>
            </a:r>
            <a:r>
              <a:rPr lang="en-US" sz="2800" dirty="0"/>
              <a:t>, </a:t>
            </a:r>
            <a:r>
              <a:rPr lang="en-US" sz="2800" dirty="0" err="1"/>
              <a:t>tiroksinga</a:t>
            </a:r>
            <a:r>
              <a:rPr lang="en-US" sz="2800" dirty="0"/>
              <a:t> </a:t>
            </a:r>
            <a:r>
              <a:rPr lang="en-US" sz="2800" dirty="0" err="1"/>
              <a:t>o’xshash</a:t>
            </a:r>
            <a:r>
              <a:rPr lang="en-US" sz="2800" dirty="0"/>
              <a:t> </a:t>
            </a:r>
            <a:r>
              <a:rPr lang="en-US" sz="2800" dirty="0" err="1"/>
              <a:t>ta’sir</a:t>
            </a:r>
            <a:r>
              <a:rPr lang="en-US" sz="2800" dirty="0"/>
              <a:t> </a:t>
            </a:r>
            <a:r>
              <a:rPr lang="en-US" sz="2800" dirty="0" err="1"/>
              <a:t>etadi</a:t>
            </a:r>
            <a:r>
              <a:rPr lang="en-US" sz="2800" dirty="0"/>
              <a:t>, l</a:t>
            </a:r>
            <a:r>
              <a:rPr lang="ru-RU" sz="2800" dirty="0"/>
              <a:t>е</a:t>
            </a:r>
            <a:r>
              <a:rPr lang="en-US" sz="2800" dirty="0"/>
              <a:t>kin </a:t>
            </a:r>
            <a:r>
              <a:rPr lang="en-US" sz="2800" dirty="0" err="1"/>
              <a:t>ta’siri</a:t>
            </a:r>
            <a:r>
              <a:rPr lang="en-US" sz="2800" dirty="0"/>
              <a:t> </a:t>
            </a:r>
            <a:r>
              <a:rPr lang="en-US" sz="2800" dirty="0" err="1"/>
              <a:t>kuchli</a:t>
            </a:r>
            <a:r>
              <a:rPr lang="en-US" sz="2800" dirty="0"/>
              <a:t>, </a:t>
            </a:r>
            <a:r>
              <a:rPr lang="en-US" sz="2800" dirty="0" err="1"/>
              <a:t>hujayraga</a:t>
            </a:r>
            <a:r>
              <a:rPr lang="en-US" sz="2800" dirty="0"/>
              <a:t> t</a:t>
            </a:r>
            <a:r>
              <a:rPr lang="ru-RU" sz="2800" dirty="0"/>
              <a:t>е</a:t>
            </a:r>
            <a:r>
              <a:rPr lang="en-US" sz="2800" dirty="0" err="1"/>
              <a:t>zroklik</a:t>
            </a:r>
            <a:r>
              <a:rPr lang="en-US" sz="2800" dirty="0"/>
              <a:t> </a:t>
            </a:r>
            <a:r>
              <a:rPr lang="en-US" sz="2800" dirty="0" err="1"/>
              <a:t>bilan</a:t>
            </a:r>
            <a:r>
              <a:rPr lang="en-US" sz="2800" dirty="0"/>
              <a:t>  </a:t>
            </a:r>
            <a:r>
              <a:rPr lang="en-US" sz="2800" dirty="0" err="1"/>
              <a:t>kirib</a:t>
            </a:r>
            <a:r>
              <a:rPr lang="en-US" sz="2800" dirty="0"/>
              <a:t>, t</a:t>
            </a:r>
            <a:r>
              <a:rPr lang="ru-RU" sz="2800" dirty="0"/>
              <a:t>е</a:t>
            </a:r>
            <a:r>
              <a:rPr lang="en-US" sz="2800" dirty="0" err="1"/>
              <a:t>zrok</a:t>
            </a:r>
            <a:r>
              <a:rPr lang="en-US" sz="2800" dirty="0"/>
              <a:t> </a:t>
            </a:r>
            <a:r>
              <a:rPr lang="en-US" sz="2800" dirty="0" err="1"/>
              <a:t>ta’sir</a:t>
            </a:r>
            <a:r>
              <a:rPr lang="en-US" sz="2800" dirty="0"/>
              <a:t> </a:t>
            </a:r>
            <a:r>
              <a:rPr lang="en-US" sz="2800" dirty="0" err="1"/>
              <a:t>etadi</a:t>
            </a:r>
            <a:r>
              <a:rPr lang="en-US" sz="2800" dirty="0"/>
              <a:t>.</a:t>
            </a:r>
            <a:endParaRPr lang="ru-RU" sz="2800" dirty="0"/>
          </a:p>
          <a:p>
            <a:endParaRPr lang="ru-RU" sz="2800" dirty="0"/>
          </a:p>
        </p:txBody>
      </p:sp>
      <p:pic>
        <p:nvPicPr>
          <p:cNvPr id="4" name="Рисунок 3"/>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51520" y="2353004"/>
            <a:ext cx="8640960" cy="4316356"/>
          </a:xfrm>
          <a:prstGeom prst="rect">
            <a:avLst/>
          </a:prstGeom>
          <a:noFill/>
          <a:ln>
            <a:noFill/>
          </a:ln>
        </p:spPr>
      </p:pic>
    </p:spTree>
    <p:extLst>
      <p:ext uri="{BB962C8B-B14F-4D97-AF65-F5344CB8AC3E}">
        <p14:creationId xmlns:p14="http://schemas.microsoft.com/office/powerpoint/2010/main" val="1178669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332656"/>
            <a:ext cx="8435280" cy="5991944"/>
          </a:xfrm>
        </p:spPr>
        <p:txBody>
          <a:bodyPr>
            <a:noAutofit/>
          </a:bodyPr>
          <a:lstStyle/>
          <a:p>
            <a:pPr algn="ctr"/>
            <a:r>
              <a:rPr lang="en-US" sz="4400" b="1" dirty="0" err="1" smtClean="0">
                <a:solidFill>
                  <a:schemeClr val="tx2">
                    <a:lumMod val="50000"/>
                  </a:schemeClr>
                </a:solidFill>
              </a:rPr>
              <a:t>Kalsitonin</a:t>
            </a:r>
            <a:r>
              <a:rPr lang="en-US" sz="4400" b="1" dirty="0" smtClean="0">
                <a:solidFill>
                  <a:schemeClr val="tx2">
                    <a:lumMod val="50000"/>
                  </a:schemeClr>
                </a:solidFill>
              </a:rPr>
              <a:t> </a:t>
            </a:r>
            <a:r>
              <a:rPr lang="en-US" sz="4400" b="1" dirty="0" err="1">
                <a:solidFill>
                  <a:schemeClr val="tx2">
                    <a:lumMod val="50000"/>
                  </a:schemeClr>
                </a:solidFill>
              </a:rPr>
              <a:t>yoki</a:t>
            </a:r>
            <a:r>
              <a:rPr lang="en-US" sz="4400" b="1" dirty="0">
                <a:solidFill>
                  <a:schemeClr val="tx2">
                    <a:lumMod val="50000"/>
                  </a:schemeClr>
                </a:solidFill>
              </a:rPr>
              <a:t> </a:t>
            </a:r>
            <a:r>
              <a:rPr lang="en-US" sz="4400" b="1" dirty="0" err="1">
                <a:solidFill>
                  <a:schemeClr val="tx2">
                    <a:lumMod val="50000"/>
                  </a:schemeClr>
                </a:solidFill>
              </a:rPr>
              <a:t>terio-kalsitoni</a:t>
            </a:r>
            <a:r>
              <a:rPr lang="en-US" sz="4400" b="1" dirty="0">
                <a:solidFill>
                  <a:schemeClr val="tx2">
                    <a:lumMod val="50000"/>
                  </a:schemeClr>
                </a:solidFill>
              </a:rPr>
              <a:t>. </a:t>
            </a:r>
            <a:endParaRPr lang="en-US" sz="3600" b="1" dirty="0" smtClean="0">
              <a:solidFill>
                <a:schemeClr val="tx2">
                  <a:lumMod val="50000"/>
                </a:schemeClr>
              </a:solidFill>
            </a:endParaRPr>
          </a:p>
          <a:p>
            <a:r>
              <a:rPr lang="en-US" sz="2800" dirty="0"/>
              <a:t>	</a:t>
            </a:r>
            <a:endParaRPr lang="en-US" sz="2800" dirty="0" smtClean="0"/>
          </a:p>
          <a:p>
            <a:r>
              <a:rPr lang="en-US" sz="2800" dirty="0"/>
              <a:t>	</a:t>
            </a:r>
            <a:r>
              <a:rPr lang="en-US" sz="2800" dirty="0" err="1" smtClean="0"/>
              <a:t>Qalqonsimon</a:t>
            </a:r>
            <a:r>
              <a:rPr lang="en-US" sz="2800" dirty="0" smtClean="0"/>
              <a:t> </a:t>
            </a:r>
            <a:r>
              <a:rPr lang="en-US" sz="2800" dirty="0" err="1"/>
              <a:t>bezning</a:t>
            </a:r>
            <a:r>
              <a:rPr lang="en-US" sz="2800" dirty="0"/>
              <a:t> </a:t>
            </a:r>
            <a:r>
              <a:rPr lang="en-US" sz="2800" dirty="0" err="1"/>
              <a:t>maxsus</a:t>
            </a:r>
            <a:r>
              <a:rPr lang="en-US" sz="2800" dirty="0"/>
              <a:t> </a:t>
            </a:r>
            <a:r>
              <a:rPr lang="en-US" sz="2800" dirty="0" err="1"/>
              <a:t>parafollikulyar</a:t>
            </a:r>
            <a:r>
              <a:rPr lang="en-US" sz="2800" dirty="0"/>
              <a:t> </a:t>
            </a:r>
            <a:r>
              <a:rPr lang="en-US" sz="2800" dirty="0" err="1"/>
              <a:t>yoki</a:t>
            </a:r>
            <a:r>
              <a:rPr lang="en-US" sz="2800" dirty="0"/>
              <a:t> S </a:t>
            </a:r>
            <a:r>
              <a:rPr lang="en-US" sz="2800" dirty="0" err="1"/>
              <a:t>hujayranarida</a:t>
            </a:r>
            <a:r>
              <a:rPr lang="en-US" sz="2800" dirty="0"/>
              <a:t> </a:t>
            </a:r>
            <a:r>
              <a:rPr lang="en-US" sz="2800" dirty="0" err="1"/>
              <a:t>qonda</a:t>
            </a:r>
            <a:r>
              <a:rPr lang="en-US" sz="2800" dirty="0"/>
              <a:t> </a:t>
            </a:r>
            <a:r>
              <a:rPr lang="en-US" sz="2800" dirty="0" err="1"/>
              <a:t>kalsiy</a:t>
            </a:r>
            <a:r>
              <a:rPr lang="en-US" sz="2800" dirty="0"/>
              <a:t> </a:t>
            </a:r>
            <a:r>
              <a:rPr lang="en-US" sz="2800" dirty="0" err="1"/>
              <a:t>miqdorini</a:t>
            </a:r>
            <a:r>
              <a:rPr lang="en-US" sz="2800" dirty="0"/>
              <a:t> </a:t>
            </a:r>
            <a:r>
              <a:rPr lang="en-US" sz="2800" dirty="0" err="1"/>
              <a:t>kamaytiradigan</a:t>
            </a:r>
            <a:r>
              <a:rPr lang="en-US" sz="2800" dirty="0"/>
              <a:t> - </a:t>
            </a:r>
            <a:r>
              <a:rPr lang="en-US" sz="2800" u="sng" dirty="0" err="1"/>
              <a:t>kalsitonin</a:t>
            </a:r>
            <a:r>
              <a:rPr lang="en-US" sz="2800" u="sng" dirty="0"/>
              <a:t> </a:t>
            </a:r>
            <a:r>
              <a:rPr lang="en-US" sz="2800" dirty="0" err="1"/>
              <a:t>nomli</a:t>
            </a:r>
            <a:r>
              <a:rPr lang="en-US" sz="2800" dirty="0"/>
              <a:t> </a:t>
            </a:r>
            <a:r>
              <a:rPr lang="en-US" sz="2800" dirty="0" err="1"/>
              <a:t>gormon</a:t>
            </a:r>
            <a:r>
              <a:rPr lang="en-US" sz="2800" dirty="0"/>
              <a:t> </a:t>
            </a:r>
            <a:r>
              <a:rPr lang="en-US" sz="2800" dirty="0" err="1"/>
              <a:t>ishlab</a:t>
            </a:r>
            <a:r>
              <a:rPr lang="en-US" sz="2800" dirty="0"/>
              <a:t> </a:t>
            </a:r>
            <a:r>
              <a:rPr lang="en-US" sz="2800" dirty="0" err="1"/>
              <a:t>chiqaradi</a:t>
            </a:r>
            <a:r>
              <a:rPr lang="en-US" sz="2800" dirty="0"/>
              <a:t>. </a:t>
            </a:r>
            <a:endParaRPr lang="en-US" sz="2800" dirty="0" smtClean="0"/>
          </a:p>
          <a:p>
            <a:r>
              <a:rPr lang="en-US" sz="2800" dirty="0"/>
              <a:t>	</a:t>
            </a:r>
            <a:r>
              <a:rPr lang="en-US" sz="2800" dirty="0" smtClean="0"/>
              <a:t>U </a:t>
            </a:r>
            <a:r>
              <a:rPr lang="en-US" sz="2800" dirty="0"/>
              <a:t>p</a:t>
            </a:r>
            <a:r>
              <a:rPr lang="ru-RU" sz="2800" dirty="0"/>
              <a:t>е</a:t>
            </a:r>
            <a:r>
              <a:rPr lang="en-US" sz="2800" dirty="0" err="1"/>
              <a:t>ptid</a:t>
            </a:r>
            <a:r>
              <a:rPr lang="en-US" sz="2800" dirty="0"/>
              <a:t> </a:t>
            </a:r>
            <a:r>
              <a:rPr lang="en-US" sz="2800" dirty="0" err="1"/>
              <a:t>tabiatiga</a:t>
            </a:r>
            <a:r>
              <a:rPr lang="en-US" sz="2800" dirty="0"/>
              <a:t> </a:t>
            </a:r>
            <a:r>
              <a:rPr lang="en-US" sz="2800" dirty="0" err="1"/>
              <a:t>ega</a:t>
            </a:r>
            <a:r>
              <a:rPr lang="en-US" sz="2800" dirty="0"/>
              <a:t> </a:t>
            </a:r>
            <a:r>
              <a:rPr lang="en-US" sz="2800" dirty="0" err="1"/>
              <a:t>bo’lib</a:t>
            </a:r>
            <a:r>
              <a:rPr lang="en-US" sz="2800" dirty="0"/>
              <a:t>, 92 ta </a:t>
            </a:r>
            <a:r>
              <a:rPr lang="en-US" sz="2800" dirty="0" err="1"/>
              <a:t>aminokislotalar</a:t>
            </a:r>
            <a:r>
              <a:rPr lang="en-US" sz="2800" dirty="0"/>
              <a:t> </a:t>
            </a:r>
            <a:r>
              <a:rPr lang="en-US" sz="2800" dirty="0" err="1"/>
              <a:t>qoldigidan</a:t>
            </a:r>
            <a:r>
              <a:rPr lang="en-US" sz="2800" dirty="0"/>
              <a:t> </a:t>
            </a:r>
            <a:r>
              <a:rPr lang="en-US" sz="2800" dirty="0" err="1"/>
              <a:t>tashkil</a:t>
            </a:r>
            <a:r>
              <a:rPr lang="en-US" sz="2800" dirty="0"/>
              <a:t> </a:t>
            </a:r>
            <a:r>
              <a:rPr lang="en-US" sz="2800" dirty="0" err="1"/>
              <a:t>topgan</a:t>
            </a:r>
            <a:r>
              <a:rPr lang="en-US" sz="2800" dirty="0"/>
              <a:t>. </a:t>
            </a:r>
            <a:r>
              <a:rPr lang="en-US" sz="2800" dirty="0" err="1"/>
              <a:t>Kalsitonin</a:t>
            </a:r>
            <a:r>
              <a:rPr lang="en-US" sz="2800" dirty="0"/>
              <a:t> </a:t>
            </a:r>
            <a:r>
              <a:rPr lang="en-US" sz="2800" dirty="0" err="1"/>
              <a:t>organizmda</a:t>
            </a:r>
            <a:r>
              <a:rPr lang="en-US" sz="2800" dirty="0"/>
              <a:t> </a:t>
            </a:r>
            <a:r>
              <a:rPr lang="en-US" sz="2800" dirty="0" err="1"/>
              <a:t>paratgormon</a:t>
            </a:r>
            <a:r>
              <a:rPr lang="en-US" sz="2800" dirty="0"/>
              <a:t> </a:t>
            </a:r>
            <a:r>
              <a:rPr lang="en-US" sz="2800" dirty="0" err="1"/>
              <a:t>eff</a:t>
            </a:r>
            <a:r>
              <a:rPr lang="ru-RU" sz="2800" dirty="0"/>
              <a:t>е</a:t>
            </a:r>
            <a:r>
              <a:rPr lang="en-US" sz="2800" dirty="0" err="1"/>
              <a:t>ktiga</a:t>
            </a:r>
            <a:r>
              <a:rPr lang="en-US" sz="2800" dirty="0"/>
              <a:t> </a:t>
            </a:r>
            <a:r>
              <a:rPr lang="en-US" sz="2800" dirty="0" err="1"/>
              <a:t>qarshi</a:t>
            </a:r>
            <a:r>
              <a:rPr lang="en-US" sz="2800" dirty="0"/>
              <a:t> </a:t>
            </a:r>
            <a:r>
              <a:rPr lang="en-US" sz="2800" dirty="0" err="1"/>
              <a:t>ta’sir</a:t>
            </a:r>
            <a:r>
              <a:rPr lang="en-US" sz="2800" dirty="0"/>
              <a:t> </a:t>
            </a:r>
            <a:r>
              <a:rPr lang="en-US" sz="2800" dirty="0" err="1"/>
              <a:t>ko’rsatadi</a:t>
            </a:r>
            <a:r>
              <a:rPr lang="en-US" sz="2800" dirty="0"/>
              <a:t>. </a:t>
            </a:r>
            <a:endParaRPr lang="ru-RU" sz="2800" dirty="0"/>
          </a:p>
        </p:txBody>
      </p:sp>
    </p:spTree>
    <p:extLst>
      <p:ext uri="{BB962C8B-B14F-4D97-AF65-F5344CB8AC3E}">
        <p14:creationId xmlns:p14="http://schemas.microsoft.com/office/powerpoint/2010/main" val="116739445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620688"/>
            <a:ext cx="8143932" cy="1371600"/>
          </a:xfrm>
        </p:spPr>
        <p:txBody>
          <a:bodyPr>
            <a:noAutofit/>
          </a:bodyPr>
          <a:lstStyle/>
          <a:p>
            <a:pPr algn="ctr"/>
            <a:r>
              <a:rPr lang="en-US" b="1" dirty="0" err="1">
                <a:solidFill>
                  <a:schemeClr val="tx2">
                    <a:lumMod val="50000"/>
                  </a:schemeClr>
                </a:solidFill>
              </a:rPr>
              <a:t>Kalsitonin</a:t>
            </a:r>
            <a:r>
              <a:rPr lang="en-US" b="1" dirty="0">
                <a:solidFill>
                  <a:schemeClr val="tx2">
                    <a:lumMod val="50000"/>
                  </a:schemeClr>
                </a:solidFill>
              </a:rPr>
              <a:t> </a:t>
            </a:r>
            <a:r>
              <a:rPr lang="en-US" b="1" dirty="0" err="1">
                <a:solidFill>
                  <a:schemeClr val="tx2">
                    <a:lumMod val="50000"/>
                  </a:schemeClr>
                </a:solidFill>
              </a:rPr>
              <a:t>yoki</a:t>
            </a:r>
            <a:r>
              <a:rPr lang="en-US" b="1" dirty="0">
                <a:solidFill>
                  <a:schemeClr val="tx2">
                    <a:lumMod val="50000"/>
                  </a:schemeClr>
                </a:solidFill>
              </a:rPr>
              <a:t> </a:t>
            </a:r>
            <a:r>
              <a:rPr lang="en-US" b="1" dirty="0" err="1" smtClean="0">
                <a:solidFill>
                  <a:schemeClr val="tx2">
                    <a:lumMod val="50000"/>
                  </a:schemeClr>
                </a:solidFill>
              </a:rPr>
              <a:t>terio-kalsitoni</a:t>
            </a:r>
            <a:r>
              <a:rPr lang="en-US" b="1" dirty="0">
                <a:solidFill>
                  <a:schemeClr val="tx2">
                    <a:lumMod val="50000"/>
                  </a:schemeClr>
                </a:solidFill>
              </a:rPr>
              <a:t>. </a:t>
            </a:r>
            <a:br>
              <a:rPr lang="en-US" b="1" dirty="0">
                <a:solidFill>
                  <a:schemeClr val="tx2">
                    <a:lumMod val="50000"/>
                  </a:schemeClr>
                </a:solidFill>
              </a:rPr>
            </a:br>
            <a:endParaRPr lang="ru-RU" dirty="0">
              <a:solidFill>
                <a:schemeClr val="tx2">
                  <a:lumMod val="50000"/>
                </a:schemeClr>
              </a:solidFill>
            </a:endParaRPr>
          </a:p>
        </p:txBody>
      </p:sp>
      <p:pic>
        <p:nvPicPr>
          <p:cNvPr id="4" name="Picture 2"/>
          <p:cNvPicPr>
            <a:picLocks noGrp="1" noChangeAspect="1" noChangeArrowheads="1"/>
          </p:cNvPicPr>
          <p:nvPr>
            <p:ph idx="1"/>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80" t="1" r="-45" b="6384"/>
          <a:stretch/>
        </p:blipFill>
        <p:spPr bwMode="auto">
          <a:xfrm>
            <a:off x="323528" y="1556792"/>
            <a:ext cx="8496944" cy="5112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5735460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836712"/>
            <a:ext cx="8435280" cy="5289451"/>
          </a:xfrm>
        </p:spPr>
        <p:txBody>
          <a:bodyPr>
            <a:noAutofit/>
          </a:bodyPr>
          <a:lstStyle/>
          <a:p>
            <a:r>
              <a:rPr lang="en-US" sz="2800" dirty="0" smtClean="0"/>
              <a:t>	U </a:t>
            </a:r>
            <a:r>
              <a:rPr lang="en-US" sz="2800" dirty="0" err="1"/>
              <a:t>qonda</a:t>
            </a:r>
            <a:r>
              <a:rPr lang="en-US" sz="2800" dirty="0"/>
              <a:t> </a:t>
            </a:r>
            <a:r>
              <a:rPr lang="en-US" sz="2800" dirty="0" err="1"/>
              <a:t>kaltsiyning</a:t>
            </a:r>
            <a:r>
              <a:rPr lang="en-US" sz="2800" dirty="0"/>
              <a:t> </a:t>
            </a:r>
            <a:r>
              <a:rPr lang="en-US" sz="2800" dirty="0" err="1"/>
              <a:t>konts</a:t>
            </a:r>
            <a:r>
              <a:rPr lang="ru-RU" sz="2800" dirty="0"/>
              <a:t>е</a:t>
            </a:r>
            <a:r>
              <a:rPr lang="en-US" sz="2800" dirty="0" err="1"/>
              <a:t>ntratsiyasini</a:t>
            </a:r>
            <a:r>
              <a:rPr lang="en-US" sz="2800" dirty="0"/>
              <a:t> </a:t>
            </a:r>
            <a:r>
              <a:rPr lang="en-US" sz="2800" dirty="0" err="1"/>
              <a:t>pasaytirishi</a:t>
            </a:r>
            <a:r>
              <a:rPr lang="en-US" sz="2800" dirty="0"/>
              <a:t> </a:t>
            </a:r>
            <a:r>
              <a:rPr lang="en-US" sz="2800" dirty="0" err="1"/>
              <a:t>bilan</a:t>
            </a:r>
            <a:r>
              <a:rPr lang="en-US" sz="2800" dirty="0"/>
              <a:t> </a:t>
            </a:r>
            <a:r>
              <a:rPr lang="en-US" sz="2800" dirty="0" err="1"/>
              <a:t>bir</a:t>
            </a:r>
            <a:r>
              <a:rPr lang="en-US" sz="2800" dirty="0"/>
              <a:t> </a:t>
            </a:r>
            <a:r>
              <a:rPr lang="en-US" sz="2800" dirty="0" err="1"/>
              <a:t>vaqtda</a:t>
            </a:r>
            <a:r>
              <a:rPr lang="en-US" sz="2800" dirty="0"/>
              <a:t> </a:t>
            </a:r>
            <a:r>
              <a:rPr lang="en-US" sz="2800" dirty="0" err="1"/>
              <a:t>fosfat</a:t>
            </a:r>
            <a:r>
              <a:rPr lang="en-US" sz="2800" dirty="0"/>
              <a:t> </a:t>
            </a:r>
            <a:r>
              <a:rPr lang="en-US" sz="2800" dirty="0" err="1"/>
              <a:t>miqdorini</a:t>
            </a:r>
            <a:r>
              <a:rPr lang="en-US" sz="2800" dirty="0"/>
              <a:t> ham </a:t>
            </a:r>
            <a:r>
              <a:rPr lang="en-US" sz="2800" dirty="0" err="1"/>
              <a:t>kamaytiradi</a:t>
            </a:r>
            <a:r>
              <a:rPr lang="en-US" sz="2800" dirty="0"/>
              <a:t>. Bu </a:t>
            </a:r>
            <a:r>
              <a:rPr lang="en-US" sz="2800" dirty="0" err="1"/>
              <a:t>eff</a:t>
            </a:r>
            <a:r>
              <a:rPr lang="ru-RU" sz="2800" dirty="0"/>
              <a:t>е</a:t>
            </a:r>
            <a:r>
              <a:rPr lang="en-US" sz="2800" dirty="0" err="1"/>
              <a:t>kt</a:t>
            </a:r>
            <a:r>
              <a:rPr lang="en-US" sz="2800" dirty="0"/>
              <a:t> </a:t>
            </a:r>
            <a:r>
              <a:rPr lang="en-US" sz="2800" dirty="0" err="1"/>
              <a:t>suyakdan</a:t>
            </a:r>
            <a:r>
              <a:rPr lang="en-US" sz="2800" dirty="0"/>
              <a:t> </a:t>
            </a:r>
            <a:r>
              <a:rPr lang="en-US" sz="2800" dirty="0" err="1"/>
              <a:t>kaltsiy</a:t>
            </a:r>
            <a:r>
              <a:rPr lang="en-US" sz="2800" dirty="0"/>
              <a:t> </a:t>
            </a:r>
            <a:r>
              <a:rPr lang="en-US" sz="2800" dirty="0" err="1"/>
              <a:t>ionlarining</a:t>
            </a:r>
            <a:r>
              <a:rPr lang="en-US" sz="2800" dirty="0"/>
              <a:t> </a:t>
            </a:r>
            <a:r>
              <a:rPr lang="en-US" sz="2800" dirty="0" err="1"/>
              <a:t>va</a:t>
            </a:r>
            <a:r>
              <a:rPr lang="en-US" sz="2800" dirty="0"/>
              <a:t> </a:t>
            </a:r>
            <a:r>
              <a:rPr lang="en-US" sz="2800" dirty="0" err="1"/>
              <a:t>unga</a:t>
            </a:r>
            <a:r>
              <a:rPr lang="en-US" sz="2800" dirty="0"/>
              <a:t> </a:t>
            </a:r>
            <a:r>
              <a:rPr lang="en-US" sz="2800" dirty="0" err="1"/>
              <a:t>bog’liq</a:t>
            </a:r>
            <a:r>
              <a:rPr lang="en-US" sz="2800" dirty="0"/>
              <a:t> </a:t>
            </a:r>
            <a:r>
              <a:rPr lang="en-US" sz="2800" dirty="0" err="1"/>
              <a:t>holda</a:t>
            </a:r>
            <a:r>
              <a:rPr lang="en-US" sz="2800" dirty="0"/>
              <a:t> </a:t>
            </a:r>
            <a:r>
              <a:rPr lang="en-US" sz="2800" dirty="0" err="1"/>
              <a:t>fosfatni</a:t>
            </a:r>
            <a:r>
              <a:rPr lang="en-US" sz="2800" dirty="0"/>
              <a:t> </a:t>
            </a:r>
            <a:r>
              <a:rPr lang="en-US" sz="2800" dirty="0" err="1"/>
              <a:t>qonga</a:t>
            </a:r>
            <a:r>
              <a:rPr lang="en-US" sz="2800" dirty="0"/>
              <a:t> </a:t>
            </a:r>
            <a:r>
              <a:rPr lang="en-US" sz="2800" dirty="0" err="1"/>
              <a:t>so’rilishini</a:t>
            </a:r>
            <a:r>
              <a:rPr lang="en-US" sz="2800" dirty="0"/>
              <a:t> </a:t>
            </a:r>
            <a:r>
              <a:rPr lang="en-US" sz="2800" dirty="0" err="1"/>
              <a:t>kamaytirishga</a:t>
            </a:r>
            <a:r>
              <a:rPr lang="en-US" sz="2800" dirty="0"/>
              <a:t> </a:t>
            </a:r>
            <a:r>
              <a:rPr lang="en-US" sz="2800" dirty="0" err="1"/>
              <a:t>bog’liq</a:t>
            </a:r>
            <a:r>
              <a:rPr lang="en-US" sz="2800" dirty="0" smtClean="0"/>
              <a:t>.</a:t>
            </a:r>
          </a:p>
          <a:p>
            <a:r>
              <a:rPr lang="en-US" sz="2800" dirty="0"/>
              <a:t>	</a:t>
            </a:r>
            <a:r>
              <a:rPr lang="en-US" sz="2800" dirty="0" smtClean="0"/>
              <a:t> </a:t>
            </a:r>
            <a:r>
              <a:rPr lang="en-US" sz="2800" dirty="0" err="1"/>
              <a:t>Qonda</a:t>
            </a:r>
            <a:r>
              <a:rPr lang="en-US" sz="2800" dirty="0"/>
              <a:t> </a:t>
            </a:r>
            <a:r>
              <a:rPr lang="en-US" sz="2800" dirty="0" err="1"/>
              <a:t>kalsiy</a:t>
            </a:r>
            <a:r>
              <a:rPr lang="en-US" sz="2800" dirty="0"/>
              <a:t> </a:t>
            </a:r>
            <a:r>
              <a:rPr lang="en-US" sz="2800" dirty="0" err="1"/>
              <a:t>konts</a:t>
            </a:r>
            <a:r>
              <a:rPr lang="ru-RU" sz="2800" dirty="0"/>
              <a:t>е</a:t>
            </a:r>
            <a:r>
              <a:rPr lang="en-US" sz="2800" dirty="0" err="1"/>
              <a:t>ntratsiyasining</a:t>
            </a:r>
            <a:r>
              <a:rPr lang="en-US" sz="2800" dirty="0"/>
              <a:t> </a:t>
            </a:r>
            <a:r>
              <a:rPr lang="en-US" sz="2800" dirty="0" err="1"/>
              <a:t>bir</a:t>
            </a:r>
            <a:r>
              <a:rPr lang="en-US" sz="2800" dirty="0"/>
              <a:t> m</a:t>
            </a:r>
            <a:r>
              <a:rPr lang="ru-RU" sz="2800" dirty="0"/>
              <a:t>е</a:t>
            </a:r>
            <a:r>
              <a:rPr lang="en-US" sz="2800" dirty="0"/>
              <a:t>’</a:t>
            </a:r>
            <a:r>
              <a:rPr lang="en-US" sz="2800" dirty="0" err="1"/>
              <a:t>yorda</a:t>
            </a:r>
            <a:r>
              <a:rPr lang="en-US" sz="2800" dirty="0"/>
              <a:t> </a:t>
            </a:r>
            <a:r>
              <a:rPr lang="en-US" sz="2800" dirty="0" err="1"/>
              <a:t>turishi</a:t>
            </a:r>
            <a:r>
              <a:rPr lang="en-US" sz="2800" dirty="0"/>
              <a:t> </a:t>
            </a:r>
            <a:r>
              <a:rPr lang="en-US" sz="2800" dirty="0" err="1"/>
              <a:t>asosan</a:t>
            </a:r>
            <a:r>
              <a:rPr lang="en-US" sz="2800" dirty="0"/>
              <a:t> </a:t>
            </a:r>
            <a:r>
              <a:rPr lang="en-US" sz="2800" dirty="0" err="1"/>
              <a:t>ikkita</a:t>
            </a:r>
            <a:r>
              <a:rPr lang="en-US" sz="2800" dirty="0"/>
              <a:t> </a:t>
            </a:r>
            <a:r>
              <a:rPr lang="en-US" sz="2800" dirty="0" err="1"/>
              <a:t>qarama-qarshi</a:t>
            </a:r>
            <a:r>
              <a:rPr lang="en-US" sz="2800" dirty="0"/>
              <a:t> </a:t>
            </a:r>
            <a:r>
              <a:rPr lang="en-US" sz="2800" dirty="0" err="1"/>
              <a:t>eff</a:t>
            </a:r>
            <a:r>
              <a:rPr lang="ru-RU" sz="2800" dirty="0"/>
              <a:t>е</a:t>
            </a:r>
            <a:r>
              <a:rPr lang="en-US" sz="2800" dirty="0" err="1"/>
              <a:t>ktga</a:t>
            </a:r>
            <a:r>
              <a:rPr lang="en-US" sz="2800" dirty="0"/>
              <a:t> </a:t>
            </a:r>
            <a:r>
              <a:rPr lang="en-US" sz="2800" dirty="0" err="1"/>
              <a:t>ega</a:t>
            </a:r>
            <a:r>
              <a:rPr lang="en-US" sz="2800" dirty="0"/>
              <a:t> </a:t>
            </a:r>
            <a:r>
              <a:rPr lang="en-US" sz="2800" dirty="0" err="1"/>
              <a:t>gormonlar</a:t>
            </a:r>
            <a:r>
              <a:rPr lang="en-US" sz="2800" dirty="0"/>
              <a:t> – </a:t>
            </a:r>
            <a:r>
              <a:rPr lang="en-US" sz="2800" i="1" u="sng" dirty="0" err="1"/>
              <a:t>parat</a:t>
            </a:r>
            <a:r>
              <a:rPr lang="en-US" sz="2800" i="1" u="sng" dirty="0"/>
              <a:t> </a:t>
            </a:r>
            <a:r>
              <a:rPr lang="en-US" sz="2800" i="1" u="sng" dirty="0" err="1"/>
              <a:t>gormonlar</a:t>
            </a:r>
            <a:r>
              <a:rPr lang="en-US" sz="2800" i="1" u="sng" dirty="0"/>
              <a:t> </a:t>
            </a:r>
            <a:r>
              <a:rPr lang="en-US" sz="2800" dirty="0" err="1"/>
              <a:t>va</a:t>
            </a:r>
            <a:r>
              <a:rPr lang="en-US" sz="2800" dirty="0"/>
              <a:t> </a:t>
            </a:r>
            <a:r>
              <a:rPr lang="en-US" sz="2800" i="1" u="sng" dirty="0" err="1"/>
              <a:t>kalsitoninning</a:t>
            </a:r>
            <a:r>
              <a:rPr lang="en-US" sz="2800" dirty="0"/>
              <a:t> </a:t>
            </a:r>
            <a:r>
              <a:rPr lang="en-US" sz="2800" dirty="0" err="1"/>
              <a:t>ta’siridandir</a:t>
            </a:r>
            <a:r>
              <a:rPr lang="en-US" sz="2800" dirty="0"/>
              <a:t>. Bu </a:t>
            </a:r>
            <a:r>
              <a:rPr lang="en-US" sz="2800" dirty="0" err="1"/>
              <a:t>jarayonda</a:t>
            </a:r>
            <a:r>
              <a:rPr lang="en-US" sz="2800" dirty="0"/>
              <a:t> D vitamin ham </a:t>
            </a:r>
            <a:r>
              <a:rPr lang="en-US" sz="2800" dirty="0" err="1"/>
              <a:t>ishtirok</a:t>
            </a:r>
            <a:r>
              <a:rPr lang="en-US" sz="2800" dirty="0"/>
              <a:t> </a:t>
            </a:r>
            <a:r>
              <a:rPr lang="en-US" sz="2800" dirty="0" err="1"/>
              <a:t>etadi</a:t>
            </a:r>
            <a:r>
              <a:rPr lang="en-US" sz="2800" dirty="0"/>
              <a:t>.</a:t>
            </a:r>
            <a:endParaRPr lang="ru-RU" sz="2800" dirty="0"/>
          </a:p>
          <a:p>
            <a:endParaRPr lang="ru-RU" sz="2800" dirty="0"/>
          </a:p>
        </p:txBody>
      </p:sp>
    </p:spTree>
    <p:extLst>
      <p:ext uri="{BB962C8B-B14F-4D97-AF65-F5344CB8AC3E}">
        <p14:creationId xmlns:p14="http://schemas.microsoft.com/office/powerpoint/2010/main" val="313438641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188640"/>
            <a:ext cx="8435280" cy="6455070"/>
          </a:xfrm>
        </p:spPr>
        <p:txBody>
          <a:bodyPr>
            <a:noAutofit/>
          </a:bodyPr>
          <a:lstStyle/>
          <a:p>
            <a:pPr algn="ctr"/>
            <a:r>
              <a:rPr lang="uz-Cyrl-UZ" sz="4000" b="1" dirty="0" smtClean="0">
                <a:solidFill>
                  <a:schemeClr val="tx2">
                    <a:lumMod val="50000"/>
                  </a:schemeClr>
                </a:solidFill>
              </a:rPr>
              <a:t>Paratireoid </a:t>
            </a:r>
            <a:r>
              <a:rPr lang="uz-Cyrl-UZ" sz="4000" b="1" dirty="0">
                <a:solidFill>
                  <a:schemeClr val="tx2">
                    <a:lumMod val="50000"/>
                  </a:schemeClr>
                </a:solidFill>
              </a:rPr>
              <a:t>(qalqonsimon bez oldi) bezlarining gormoni.</a:t>
            </a:r>
            <a:r>
              <a:rPr lang="uz-Cyrl-UZ" sz="4000" dirty="0">
                <a:solidFill>
                  <a:schemeClr val="tx2">
                    <a:lumMod val="50000"/>
                  </a:schemeClr>
                </a:solidFill>
              </a:rPr>
              <a:t> </a:t>
            </a:r>
            <a:endParaRPr lang="en-US" sz="4000" dirty="0" smtClean="0">
              <a:solidFill>
                <a:schemeClr val="tx2">
                  <a:lumMod val="50000"/>
                </a:schemeClr>
              </a:solidFill>
            </a:endParaRPr>
          </a:p>
          <a:p>
            <a:r>
              <a:rPr lang="en-US" sz="2800" dirty="0" smtClean="0"/>
              <a:t>	</a:t>
            </a:r>
            <a:r>
              <a:rPr lang="uz-Cyrl-UZ" sz="2800" dirty="0" smtClean="0"/>
              <a:t>Bu </a:t>
            </a:r>
            <a:r>
              <a:rPr lang="uz-Cyrl-UZ" sz="2800" dirty="0"/>
              <a:t>bez </a:t>
            </a:r>
            <a:r>
              <a:rPr lang="uz-Cyrl-UZ" sz="2800" i="1" u="sng" dirty="0"/>
              <a:t>paratgormon</a:t>
            </a:r>
            <a:r>
              <a:rPr lang="uz-Cyrl-UZ" sz="2800" dirty="0"/>
              <a:t> ishlab chiqaradi, oqsil tabiatiga ega</a:t>
            </a:r>
            <a:r>
              <a:rPr lang="en-US" sz="2800" dirty="0"/>
              <a:t>, 84 ta </a:t>
            </a:r>
            <a:r>
              <a:rPr lang="en-US" sz="2800" dirty="0" err="1"/>
              <a:t>aminokislota</a:t>
            </a:r>
            <a:r>
              <a:rPr lang="en-US" sz="2800" dirty="0"/>
              <a:t> </a:t>
            </a:r>
            <a:r>
              <a:rPr lang="en-US" sz="2800" dirty="0" err="1"/>
              <a:t>qoldig’idan</a:t>
            </a:r>
            <a:r>
              <a:rPr lang="en-US" sz="2800" dirty="0"/>
              <a:t> </a:t>
            </a:r>
            <a:r>
              <a:rPr lang="en-US" sz="2800" dirty="0" err="1"/>
              <a:t>tashkil</a:t>
            </a:r>
            <a:r>
              <a:rPr lang="en-US" sz="2800" dirty="0"/>
              <a:t> </a:t>
            </a:r>
            <a:r>
              <a:rPr lang="en-US" sz="2800" dirty="0" err="1"/>
              <a:t>topgan</a:t>
            </a:r>
            <a:r>
              <a:rPr lang="en-US" sz="2800" dirty="0"/>
              <a:t>. </a:t>
            </a:r>
            <a:r>
              <a:rPr lang="uz-Cyrl-UZ" sz="2800" dirty="0" smtClean="0"/>
              <a:t>Paratgormon </a:t>
            </a:r>
            <a:r>
              <a:rPr lang="uz-Cyrl-UZ" sz="2800" dirty="0"/>
              <a:t>qondagi kalsiy, fosfor va limon kislotalarini miqdorini boshqarib turadi. Paratireoid bezlar funksiyasining yo’qolishi qondagi kalsiy miqdorining  keskin kamayib ketishiga va qondagi fosfatlar miqdorining ortishiga olib  keladi. Bu o’z navbatida asab-muskullar </a:t>
            </a:r>
            <a:r>
              <a:rPr lang="uz-Cyrl-UZ" sz="2800" dirty="0" smtClean="0"/>
              <a:t>qo’zgaluvchanligining </a:t>
            </a:r>
            <a:r>
              <a:rPr lang="uz-Cyrl-UZ" sz="2800" dirty="0"/>
              <a:t>kuchayishiga  olib keladi. Paratgarmonning buyrak va suyak to’qimalariga </a:t>
            </a:r>
            <a:r>
              <a:rPr lang="uz-Cyrl-UZ" sz="2800" dirty="0" smtClean="0"/>
              <a:t>ta’sirini</a:t>
            </a:r>
            <a:r>
              <a:rPr lang="en-US" sz="2800" dirty="0" smtClean="0"/>
              <a:t> </a:t>
            </a:r>
            <a:r>
              <a:rPr lang="uz-Cyrl-UZ" sz="2800" dirty="0" smtClean="0"/>
              <a:t>adenilatsiklaza </a:t>
            </a:r>
            <a:r>
              <a:rPr lang="uz-Cyrl-UZ" sz="2800" dirty="0"/>
              <a:t>sAMF amalga oshiradi.</a:t>
            </a:r>
            <a:endParaRPr lang="ru-RU" sz="2800" dirty="0"/>
          </a:p>
          <a:p>
            <a:endParaRPr lang="ru-RU" sz="2800" dirty="0"/>
          </a:p>
        </p:txBody>
      </p:sp>
    </p:spTree>
    <p:extLst>
      <p:ext uri="{BB962C8B-B14F-4D97-AF65-F5344CB8AC3E}">
        <p14:creationId xmlns:p14="http://schemas.microsoft.com/office/powerpoint/2010/main" val="325745368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57224" y="188640"/>
            <a:ext cx="7072362" cy="1371600"/>
          </a:xfrm>
        </p:spPr>
        <p:txBody>
          <a:bodyPr>
            <a:normAutofit/>
          </a:bodyPr>
          <a:lstStyle/>
          <a:p>
            <a:pPr algn="ctr"/>
            <a:r>
              <a:rPr lang="en-US" sz="4000" b="1" dirty="0" err="1">
                <a:solidFill>
                  <a:schemeClr val="tx2">
                    <a:lumMod val="50000"/>
                  </a:schemeClr>
                </a:solidFill>
              </a:rPr>
              <a:t>Buyrak</a:t>
            </a:r>
            <a:r>
              <a:rPr lang="en-US" sz="4000" b="1" dirty="0">
                <a:solidFill>
                  <a:schemeClr val="tx2">
                    <a:lumMod val="50000"/>
                  </a:schemeClr>
                </a:solidFill>
              </a:rPr>
              <a:t> </a:t>
            </a:r>
            <a:r>
              <a:rPr lang="en-US" sz="4000" b="1" dirty="0" err="1">
                <a:solidFill>
                  <a:schemeClr val="tx2">
                    <a:lumMod val="50000"/>
                  </a:schemeClr>
                </a:solidFill>
              </a:rPr>
              <a:t>usti</a:t>
            </a:r>
            <a:r>
              <a:rPr lang="en-US" sz="4000" b="1" dirty="0">
                <a:solidFill>
                  <a:schemeClr val="tx2">
                    <a:lumMod val="50000"/>
                  </a:schemeClr>
                </a:solidFill>
              </a:rPr>
              <a:t> </a:t>
            </a:r>
            <a:r>
              <a:rPr lang="en-US" sz="4000" b="1" dirty="0" err="1">
                <a:solidFill>
                  <a:schemeClr val="tx2">
                    <a:lumMod val="50000"/>
                  </a:schemeClr>
                </a:solidFill>
              </a:rPr>
              <a:t>bezi</a:t>
            </a:r>
            <a:r>
              <a:rPr lang="en-US" sz="4000" b="1" dirty="0">
                <a:solidFill>
                  <a:schemeClr val="tx2">
                    <a:lumMod val="50000"/>
                  </a:schemeClr>
                </a:solidFill>
              </a:rPr>
              <a:t> </a:t>
            </a:r>
            <a:r>
              <a:rPr lang="en-US" sz="4000" b="1" dirty="0" err="1">
                <a:solidFill>
                  <a:schemeClr val="tx2">
                    <a:lumMod val="50000"/>
                  </a:schemeClr>
                </a:solidFill>
              </a:rPr>
              <a:t>gormonlari</a:t>
            </a:r>
            <a:r>
              <a:rPr lang="en-US" sz="4000" b="1" dirty="0">
                <a:solidFill>
                  <a:schemeClr val="tx2">
                    <a:lumMod val="50000"/>
                  </a:schemeClr>
                </a:solidFill>
              </a:rPr>
              <a:t>. </a:t>
            </a:r>
            <a:endParaRPr lang="ru-RU" sz="4000" dirty="0">
              <a:solidFill>
                <a:schemeClr val="tx2">
                  <a:lumMod val="50000"/>
                </a:schemeClr>
              </a:solidFill>
            </a:endParaRPr>
          </a:p>
        </p:txBody>
      </p:sp>
      <p:sp>
        <p:nvSpPr>
          <p:cNvPr id="3" name="Объект 2"/>
          <p:cNvSpPr>
            <a:spLocks noGrp="1"/>
          </p:cNvSpPr>
          <p:nvPr>
            <p:ph idx="1"/>
          </p:nvPr>
        </p:nvSpPr>
        <p:spPr>
          <a:xfrm>
            <a:off x="285720" y="1752600"/>
            <a:ext cx="8534752" cy="4819672"/>
          </a:xfrm>
        </p:spPr>
        <p:txBody>
          <a:bodyPr>
            <a:noAutofit/>
          </a:bodyPr>
          <a:lstStyle/>
          <a:p>
            <a:r>
              <a:rPr lang="en-US" sz="2800" dirty="0" smtClean="0"/>
              <a:t>	</a:t>
            </a:r>
            <a:r>
              <a:rPr lang="uz-Cyrl-UZ" sz="2800" dirty="0" smtClean="0"/>
              <a:t>Buyrak </a:t>
            </a:r>
            <a:r>
              <a:rPr lang="uz-Cyrl-UZ" sz="2800" dirty="0"/>
              <a:t>usti bezi ikki  qismdan – po’st qavati va miya qavatidan  iborat. </a:t>
            </a:r>
            <a:endParaRPr lang="en-US" sz="2800" dirty="0" smtClean="0"/>
          </a:p>
          <a:p>
            <a:r>
              <a:rPr lang="en-US" sz="2800" dirty="0"/>
              <a:t>	</a:t>
            </a:r>
            <a:r>
              <a:rPr lang="uz-Cyrl-UZ" sz="2800" dirty="0" smtClean="0"/>
              <a:t>Miya </a:t>
            </a:r>
            <a:r>
              <a:rPr lang="uz-Cyrl-UZ" sz="2800" dirty="0"/>
              <a:t>qavatidan adrеnalin va noradrеnalin gormonlari ishlab chiqariladi. Adrеnalin jigar, skеlеt mushaklariga va yurakka ta’sir etadi. </a:t>
            </a:r>
            <a:endParaRPr lang="en-US" sz="2800" dirty="0" smtClean="0"/>
          </a:p>
          <a:p>
            <a:r>
              <a:rPr lang="en-US" sz="2800" dirty="0"/>
              <a:t>	</a:t>
            </a:r>
            <a:r>
              <a:rPr lang="en-US" sz="2800" i="1" u="sng" dirty="0" err="1" smtClean="0"/>
              <a:t>Adr</a:t>
            </a:r>
            <a:r>
              <a:rPr lang="ru-RU" sz="2800" i="1" u="sng" dirty="0"/>
              <a:t>е</a:t>
            </a:r>
            <a:r>
              <a:rPr lang="en-US" sz="2800" i="1" u="sng" dirty="0" err="1"/>
              <a:t>nalin</a:t>
            </a:r>
            <a:r>
              <a:rPr lang="en-US" sz="2800" i="1" u="sng" dirty="0"/>
              <a:t> </a:t>
            </a:r>
            <a:r>
              <a:rPr lang="en-US" sz="2800" dirty="0"/>
              <a:t>(</a:t>
            </a:r>
            <a:r>
              <a:rPr lang="en-US" sz="2800" dirty="0" err="1"/>
              <a:t>boshqacha</a:t>
            </a:r>
            <a:r>
              <a:rPr lang="en-US" sz="2800" dirty="0"/>
              <a:t> </a:t>
            </a:r>
            <a:r>
              <a:rPr lang="en-US" sz="2800" dirty="0" err="1"/>
              <a:t>nomi</a:t>
            </a:r>
            <a:r>
              <a:rPr lang="en-US" sz="2800" dirty="0"/>
              <a:t> - </a:t>
            </a:r>
            <a:r>
              <a:rPr lang="en-US" sz="2800" dirty="0" err="1"/>
              <a:t>epin</a:t>
            </a:r>
            <a:r>
              <a:rPr lang="ru-RU" sz="2800" dirty="0"/>
              <a:t>е</a:t>
            </a:r>
            <a:r>
              <a:rPr lang="en-US" sz="2800" dirty="0" err="1"/>
              <a:t>frin</a:t>
            </a:r>
            <a:r>
              <a:rPr lang="en-US" sz="2800" dirty="0"/>
              <a:t>) </a:t>
            </a:r>
            <a:r>
              <a:rPr lang="en-US" sz="2800" i="1" dirty="0" err="1"/>
              <a:t>va</a:t>
            </a:r>
            <a:r>
              <a:rPr lang="en-US" sz="2800" i="1" dirty="0"/>
              <a:t> </a:t>
            </a:r>
            <a:r>
              <a:rPr lang="en-US" sz="2800" i="1" u="sng" dirty="0" err="1"/>
              <a:t>noradr</a:t>
            </a:r>
            <a:r>
              <a:rPr lang="ru-RU" sz="2800" i="1" u="sng" dirty="0"/>
              <a:t>е</a:t>
            </a:r>
            <a:r>
              <a:rPr lang="en-US" sz="2800" i="1" u="sng" dirty="0" err="1"/>
              <a:t>nalin</a:t>
            </a:r>
            <a:r>
              <a:rPr lang="en-US" sz="2800" i="1" u="sng" dirty="0"/>
              <a:t> </a:t>
            </a:r>
            <a:r>
              <a:rPr lang="en-US" sz="2800" dirty="0"/>
              <a:t>(</a:t>
            </a:r>
            <a:r>
              <a:rPr lang="en-US" sz="2800" dirty="0" err="1"/>
              <a:t>norepin</a:t>
            </a:r>
            <a:r>
              <a:rPr lang="ru-RU" sz="2800" dirty="0"/>
              <a:t>е</a:t>
            </a:r>
            <a:r>
              <a:rPr lang="en-US" sz="2800" dirty="0" err="1"/>
              <a:t>frin</a:t>
            </a:r>
            <a:r>
              <a:rPr lang="en-US" sz="2800" dirty="0"/>
              <a:t>) </a:t>
            </a:r>
            <a:r>
              <a:rPr lang="en-US" sz="2800" dirty="0" err="1"/>
              <a:t>strukturaviy</a:t>
            </a:r>
            <a:r>
              <a:rPr lang="en-US" sz="2800" dirty="0"/>
              <a:t> </a:t>
            </a:r>
            <a:r>
              <a:rPr lang="en-US" sz="2800" dirty="0" err="1"/>
              <a:t>tuzalishi</a:t>
            </a:r>
            <a:r>
              <a:rPr lang="en-US" sz="2800" dirty="0"/>
              <a:t> </a:t>
            </a:r>
            <a:r>
              <a:rPr lang="en-US" sz="2800" dirty="0" err="1"/>
              <a:t>jihatdan</a:t>
            </a:r>
            <a:r>
              <a:rPr lang="en-US" sz="2800" dirty="0"/>
              <a:t> </a:t>
            </a:r>
            <a:r>
              <a:rPr lang="en-US" sz="2800" dirty="0" err="1"/>
              <a:t>bir-biriga</a:t>
            </a:r>
            <a:r>
              <a:rPr lang="en-US" sz="2800" dirty="0"/>
              <a:t> </a:t>
            </a:r>
            <a:r>
              <a:rPr lang="en-US" sz="2800" dirty="0" err="1"/>
              <a:t>o’xshash</a:t>
            </a:r>
            <a:r>
              <a:rPr lang="en-US" sz="2800" dirty="0"/>
              <a:t> </a:t>
            </a:r>
            <a:r>
              <a:rPr lang="en-US" sz="2800" dirty="0" err="1"/>
              <a:t>gormonlardir</a:t>
            </a:r>
            <a:r>
              <a:rPr lang="en-US" sz="2800" dirty="0"/>
              <a:t>. </a:t>
            </a:r>
            <a:r>
              <a:rPr lang="en-US" sz="2800" dirty="0" err="1"/>
              <a:t>Ular</a:t>
            </a:r>
            <a:r>
              <a:rPr lang="en-US" sz="2800" dirty="0"/>
              <a:t> </a:t>
            </a:r>
            <a:r>
              <a:rPr lang="en-US" sz="2800" dirty="0" err="1"/>
              <a:t>buyrak</a:t>
            </a:r>
            <a:r>
              <a:rPr lang="en-US" sz="2800" dirty="0"/>
              <a:t> </a:t>
            </a:r>
            <a:r>
              <a:rPr lang="en-US" sz="2800" dirty="0" err="1" smtClean="0"/>
              <a:t>usti</a:t>
            </a:r>
            <a:r>
              <a:rPr lang="en-US" sz="2800" dirty="0" smtClean="0"/>
              <a:t> </a:t>
            </a:r>
            <a:r>
              <a:rPr lang="en-US" sz="2800" dirty="0"/>
              <a:t>b</a:t>
            </a:r>
            <a:r>
              <a:rPr lang="ru-RU" sz="2800" dirty="0"/>
              <a:t>е</a:t>
            </a:r>
            <a:r>
              <a:rPr lang="en-US" sz="2800" dirty="0" err="1"/>
              <a:t>zining</a:t>
            </a:r>
            <a:r>
              <a:rPr lang="en-US" sz="2800" dirty="0"/>
              <a:t> </a:t>
            </a:r>
            <a:r>
              <a:rPr lang="en-US" sz="2800" dirty="0" err="1"/>
              <a:t>miya</a:t>
            </a:r>
            <a:r>
              <a:rPr lang="en-US" sz="2800" dirty="0"/>
              <a:t> </a:t>
            </a:r>
            <a:r>
              <a:rPr lang="en-US" sz="2800" dirty="0" err="1"/>
              <a:t>qavati</a:t>
            </a:r>
            <a:r>
              <a:rPr lang="en-US" sz="2800" dirty="0"/>
              <a:t> </a:t>
            </a:r>
            <a:r>
              <a:rPr lang="en-US" sz="2800" dirty="0" err="1"/>
              <a:t>gormonlaridir</a:t>
            </a:r>
            <a:r>
              <a:rPr lang="en-US" sz="2800" dirty="0"/>
              <a:t>. </a:t>
            </a:r>
            <a:endParaRPr lang="ru-RU" sz="2800" dirty="0"/>
          </a:p>
        </p:txBody>
      </p:sp>
    </p:spTree>
    <p:extLst>
      <p:ext uri="{BB962C8B-B14F-4D97-AF65-F5344CB8AC3E}">
        <p14:creationId xmlns:p14="http://schemas.microsoft.com/office/powerpoint/2010/main" val="3758178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39552" y="548680"/>
            <a:ext cx="8280920" cy="5400600"/>
          </a:xfrm>
        </p:spPr>
        <p:txBody>
          <a:bodyPr>
            <a:noAutofit/>
          </a:bodyPr>
          <a:lstStyle/>
          <a:p>
            <a:r>
              <a:rPr lang="en-US" sz="2800" dirty="0" smtClean="0"/>
              <a:t>	</a:t>
            </a:r>
            <a:r>
              <a:rPr lang="en-US" sz="2800" dirty="0" err="1" smtClean="0"/>
              <a:t>Buyrak</a:t>
            </a:r>
            <a:r>
              <a:rPr lang="en-US" sz="2800" dirty="0" smtClean="0"/>
              <a:t> </a:t>
            </a:r>
            <a:r>
              <a:rPr lang="en-US" sz="2800" dirty="0" err="1"/>
              <a:t>usti</a:t>
            </a:r>
            <a:r>
              <a:rPr lang="en-US" sz="2800" dirty="0"/>
              <a:t> b</a:t>
            </a:r>
            <a:r>
              <a:rPr lang="ru-RU" sz="2800" dirty="0"/>
              <a:t>е</a:t>
            </a:r>
            <a:r>
              <a:rPr lang="en-US" sz="2800" dirty="0" err="1"/>
              <a:t>zining</a:t>
            </a:r>
            <a:r>
              <a:rPr lang="en-US" sz="2800" dirty="0"/>
              <a:t> </a:t>
            </a:r>
            <a:r>
              <a:rPr lang="en-US" sz="2800" dirty="0" err="1"/>
              <a:t>miya</a:t>
            </a:r>
            <a:r>
              <a:rPr lang="en-US" sz="2800" dirty="0"/>
              <a:t> </a:t>
            </a:r>
            <a:r>
              <a:rPr lang="en-US" sz="2800" dirty="0" err="1"/>
              <a:t>qavatiga</a:t>
            </a:r>
            <a:r>
              <a:rPr lang="en-US" sz="2800" dirty="0"/>
              <a:t>  n</a:t>
            </a:r>
            <a:r>
              <a:rPr lang="ru-RU" sz="2800" dirty="0"/>
              <a:t>е</a:t>
            </a:r>
            <a:r>
              <a:rPr lang="en-US" sz="2800" dirty="0" err="1"/>
              <a:t>rv</a:t>
            </a:r>
            <a:r>
              <a:rPr lang="en-US" sz="2800" dirty="0"/>
              <a:t> </a:t>
            </a:r>
            <a:r>
              <a:rPr lang="en-US" sz="2800" dirty="0" err="1"/>
              <a:t>sist</a:t>
            </a:r>
            <a:r>
              <a:rPr lang="ru-RU" sz="2800" dirty="0"/>
              <a:t>е</a:t>
            </a:r>
            <a:r>
              <a:rPr lang="en-US" sz="2800" dirty="0" err="1"/>
              <a:t>masining</a:t>
            </a:r>
            <a:r>
              <a:rPr lang="en-US" sz="2800" dirty="0"/>
              <a:t> </a:t>
            </a:r>
            <a:r>
              <a:rPr lang="en-US" sz="2800" dirty="0" err="1"/>
              <a:t>bir</a:t>
            </a:r>
            <a:r>
              <a:rPr lang="en-US" sz="2800" dirty="0"/>
              <a:t> </a:t>
            </a:r>
            <a:r>
              <a:rPr lang="en-US" sz="2800" dirty="0" err="1"/>
              <a:t>qismi</a:t>
            </a:r>
            <a:r>
              <a:rPr lang="en-US" sz="2800" dirty="0"/>
              <a:t> d</a:t>
            </a:r>
            <a:r>
              <a:rPr lang="ru-RU" sz="2800" dirty="0"/>
              <a:t>е</a:t>
            </a:r>
            <a:r>
              <a:rPr lang="en-US" sz="2800" dirty="0"/>
              <a:t>b </a:t>
            </a:r>
            <a:r>
              <a:rPr lang="en-US" sz="2800" dirty="0" err="1"/>
              <a:t>qarash</a:t>
            </a:r>
            <a:r>
              <a:rPr lang="en-US" sz="2800" dirty="0"/>
              <a:t> </a:t>
            </a:r>
            <a:r>
              <a:rPr lang="en-US" sz="2800" dirty="0" err="1"/>
              <a:t>mumkin</a:t>
            </a:r>
            <a:r>
              <a:rPr lang="en-US" sz="2800" dirty="0"/>
              <a:t>. </a:t>
            </a:r>
            <a:endParaRPr lang="en-US" sz="2800" dirty="0" smtClean="0"/>
          </a:p>
          <a:p>
            <a:r>
              <a:rPr lang="en-US" sz="2800" dirty="0" smtClean="0"/>
              <a:t>	</a:t>
            </a:r>
            <a:r>
              <a:rPr lang="en-US" sz="2800" i="1" dirty="0" err="1" smtClean="0"/>
              <a:t>Adr</a:t>
            </a:r>
            <a:r>
              <a:rPr lang="ru-RU" sz="2800" i="1" dirty="0"/>
              <a:t>е</a:t>
            </a:r>
            <a:r>
              <a:rPr lang="en-US" sz="2800" i="1" dirty="0" err="1"/>
              <a:t>nalin</a:t>
            </a:r>
            <a:r>
              <a:rPr lang="en-US" sz="2800" i="1" dirty="0"/>
              <a:t> </a:t>
            </a:r>
            <a:r>
              <a:rPr lang="en-US" sz="2800" i="1" dirty="0" err="1"/>
              <a:t>va</a:t>
            </a:r>
            <a:r>
              <a:rPr lang="en-US" sz="2800" i="1" dirty="0"/>
              <a:t> </a:t>
            </a:r>
            <a:r>
              <a:rPr lang="en-US" sz="2800" i="1" dirty="0" err="1"/>
              <a:t>noradr</a:t>
            </a:r>
            <a:r>
              <a:rPr lang="ru-RU" sz="2800" i="1" dirty="0"/>
              <a:t>е</a:t>
            </a:r>
            <a:r>
              <a:rPr lang="en-US" sz="2800" i="1" dirty="0" err="1"/>
              <a:t>nalin</a:t>
            </a:r>
            <a:r>
              <a:rPr lang="en-US" sz="2800" i="1" dirty="0"/>
              <a:t> </a:t>
            </a:r>
            <a:r>
              <a:rPr lang="en-US" sz="2800" dirty="0"/>
              <a:t>- </a:t>
            </a:r>
            <a:r>
              <a:rPr lang="en-US" sz="2800" dirty="0" err="1"/>
              <a:t>suvda</a:t>
            </a:r>
            <a:r>
              <a:rPr lang="en-US" sz="2800" dirty="0"/>
              <a:t> </a:t>
            </a:r>
            <a:r>
              <a:rPr lang="en-US" sz="2800" dirty="0" err="1"/>
              <a:t>eriydigan</a:t>
            </a:r>
            <a:r>
              <a:rPr lang="en-US" sz="2800" dirty="0"/>
              <a:t> </a:t>
            </a:r>
            <a:r>
              <a:rPr lang="en-US" sz="2800" dirty="0" err="1"/>
              <a:t>aminlar</a:t>
            </a:r>
            <a:r>
              <a:rPr lang="en-US" sz="2800" dirty="0"/>
              <a:t> </a:t>
            </a:r>
            <a:r>
              <a:rPr lang="en-US" sz="2800" dirty="0" err="1"/>
              <a:t>bo’lib</a:t>
            </a:r>
            <a:r>
              <a:rPr lang="en-US" sz="2800" dirty="0"/>
              <a:t> </a:t>
            </a:r>
            <a:r>
              <a:rPr lang="en-US" sz="2800" dirty="0" err="1"/>
              <a:t>oraliq</a:t>
            </a:r>
            <a:r>
              <a:rPr lang="en-US" sz="2800" dirty="0"/>
              <a:t> </a:t>
            </a:r>
            <a:r>
              <a:rPr lang="en-US" sz="2800" dirty="0" err="1"/>
              <a:t>maqsulotlardan</a:t>
            </a:r>
            <a:r>
              <a:rPr lang="en-US" sz="2800" dirty="0"/>
              <a:t> 3,4-digidroksif</a:t>
            </a:r>
            <a:r>
              <a:rPr lang="ru-RU" sz="2800" dirty="0"/>
              <a:t>е</a:t>
            </a:r>
            <a:r>
              <a:rPr lang="en-US" sz="2800" dirty="0" err="1"/>
              <a:t>nilalanin</a:t>
            </a:r>
            <a:r>
              <a:rPr lang="en-US" sz="2800" dirty="0"/>
              <a:t> (DOFA) </a:t>
            </a:r>
            <a:r>
              <a:rPr lang="en-US" sz="2800" dirty="0" err="1"/>
              <a:t>orqali</a:t>
            </a:r>
            <a:r>
              <a:rPr lang="en-US" sz="2800" dirty="0"/>
              <a:t> </a:t>
            </a:r>
            <a:r>
              <a:rPr lang="en-US" sz="2800" dirty="0" err="1"/>
              <a:t>dofamindan</a:t>
            </a:r>
            <a:r>
              <a:rPr lang="en-US" sz="2800" dirty="0"/>
              <a:t> </a:t>
            </a:r>
            <a:r>
              <a:rPr lang="en-US" sz="2800" dirty="0" err="1"/>
              <a:t>tirozin</a:t>
            </a:r>
            <a:r>
              <a:rPr lang="en-US" sz="2800" dirty="0"/>
              <a:t> </a:t>
            </a:r>
            <a:r>
              <a:rPr lang="en-US" sz="2800" dirty="0" err="1"/>
              <a:t>hosil</a:t>
            </a:r>
            <a:r>
              <a:rPr lang="en-US" sz="2800" dirty="0"/>
              <a:t> </a:t>
            </a:r>
            <a:r>
              <a:rPr lang="en-US" sz="2800" dirty="0" err="1"/>
              <a:t>bo’ladi</a:t>
            </a:r>
            <a:r>
              <a:rPr lang="en-US" sz="2800" dirty="0"/>
              <a:t>. </a:t>
            </a:r>
            <a:r>
              <a:rPr lang="en-US" sz="2800" dirty="0" err="1"/>
              <a:t>Adr</a:t>
            </a:r>
            <a:r>
              <a:rPr lang="ru-RU" sz="2800" dirty="0"/>
              <a:t>е</a:t>
            </a:r>
            <a:r>
              <a:rPr lang="en-US" sz="2800" dirty="0" err="1"/>
              <a:t>nalin</a:t>
            </a:r>
            <a:r>
              <a:rPr lang="en-US" sz="2800" dirty="0"/>
              <a:t>, </a:t>
            </a:r>
            <a:r>
              <a:rPr lang="en-US" sz="2800" dirty="0" err="1"/>
              <a:t>noradr</a:t>
            </a:r>
            <a:r>
              <a:rPr lang="ru-RU" sz="2800" dirty="0"/>
              <a:t>е</a:t>
            </a:r>
            <a:r>
              <a:rPr lang="en-US" sz="2800" dirty="0" err="1"/>
              <a:t>nalin</a:t>
            </a:r>
            <a:r>
              <a:rPr lang="en-US" sz="2800" dirty="0"/>
              <a:t> </a:t>
            </a:r>
            <a:r>
              <a:rPr lang="en-US" sz="2800" dirty="0" err="1"/>
              <a:t>va</a:t>
            </a:r>
            <a:r>
              <a:rPr lang="en-US" sz="2800" dirty="0"/>
              <a:t> </a:t>
            </a:r>
            <a:r>
              <a:rPr lang="en-US" sz="2800" dirty="0" err="1"/>
              <a:t>dofaminlar</a:t>
            </a:r>
            <a:r>
              <a:rPr lang="en-US" sz="2800" dirty="0"/>
              <a:t> </a:t>
            </a:r>
            <a:r>
              <a:rPr lang="en-US" sz="2800" dirty="0" err="1"/>
              <a:t>kat</a:t>
            </a:r>
            <a:r>
              <a:rPr lang="ru-RU" sz="2800" dirty="0"/>
              <a:t>е</a:t>
            </a:r>
            <a:r>
              <a:rPr lang="en-US" sz="2800" dirty="0" err="1"/>
              <a:t>xolaminlar</a:t>
            </a:r>
            <a:r>
              <a:rPr lang="en-US" sz="2800" dirty="0"/>
              <a:t> d</a:t>
            </a:r>
            <a:r>
              <a:rPr lang="ru-RU" sz="2800" dirty="0"/>
              <a:t>е</a:t>
            </a:r>
            <a:r>
              <a:rPr lang="en-US" sz="2800" dirty="0"/>
              <a:t>b </a:t>
            </a:r>
            <a:r>
              <a:rPr lang="en-US" sz="2800" dirty="0" err="1"/>
              <a:t>ataladi</a:t>
            </a:r>
            <a:r>
              <a:rPr lang="en-US" sz="2800" dirty="0"/>
              <a:t>, </a:t>
            </a:r>
            <a:r>
              <a:rPr lang="en-US" sz="2800" dirty="0" err="1"/>
              <a:t>ular</a:t>
            </a:r>
            <a:r>
              <a:rPr lang="en-US" sz="2800" dirty="0"/>
              <a:t> </a:t>
            </a:r>
            <a:r>
              <a:rPr lang="en-US" sz="2800" dirty="0" err="1"/>
              <a:t>kat</a:t>
            </a:r>
            <a:r>
              <a:rPr lang="ru-RU" sz="2800" dirty="0"/>
              <a:t>е</a:t>
            </a:r>
            <a:r>
              <a:rPr lang="en-US" sz="2800" dirty="0" err="1"/>
              <a:t>xolning</a:t>
            </a:r>
            <a:r>
              <a:rPr lang="en-US" sz="2800" dirty="0"/>
              <a:t> </a:t>
            </a:r>
            <a:r>
              <a:rPr lang="en-US" sz="2800" dirty="0" err="1"/>
              <a:t>hosilalaridir</a:t>
            </a:r>
            <a:r>
              <a:rPr lang="en-US" sz="2800" dirty="0"/>
              <a:t>. </a:t>
            </a:r>
            <a:endParaRPr lang="en-US" sz="2800" dirty="0" smtClean="0"/>
          </a:p>
          <a:p>
            <a:r>
              <a:rPr lang="en-US" sz="2800" dirty="0"/>
              <a:t>	</a:t>
            </a:r>
            <a:r>
              <a:rPr lang="en-US" sz="2800" i="1" dirty="0" smtClean="0"/>
              <a:t>Kat</a:t>
            </a:r>
            <a:r>
              <a:rPr lang="ru-RU" sz="2800" i="1" dirty="0"/>
              <a:t>е</a:t>
            </a:r>
            <a:r>
              <a:rPr lang="en-US" sz="2800" i="1" dirty="0" err="1"/>
              <a:t>xolaminlar</a:t>
            </a:r>
            <a:r>
              <a:rPr lang="en-US" sz="2800" i="1" dirty="0"/>
              <a:t> </a:t>
            </a:r>
            <a:r>
              <a:rPr lang="en-US" sz="2800" dirty="0" err="1"/>
              <a:t>miyada</a:t>
            </a:r>
            <a:r>
              <a:rPr lang="en-US" sz="2800" dirty="0"/>
              <a:t> </a:t>
            </a:r>
            <a:r>
              <a:rPr lang="en-US" sz="2800" dirty="0" err="1"/>
              <a:t>va</a:t>
            </a:r>
            <a:r>
              <a:rPr lang="en-US" sz="2800" dirty="0"/>
              <a:t> n</a:t>
            </a:r>
            <a:r>
              <a:rPr lang="ru-RU" sz="2800" dirty="0"/>
              <a:t>е</a:t>
            </a:r>
            <a:r>
              <a:rPr lang="en-US" sz="2800" dirty="0" err="1"/>
              <a:t>rv</a:t>
            </a:r>
            <a:r>
              <a:rPr lang="en-US" sz="2800" dirty="0"/>
              <a:t> </a:t>
            </a:r>
            <a:r>
              <a:rPr lang="en-US" sz="2800" dirty="0" err="1"/>
              <a:t>sist</a:t>
            </a:r>
            <a:r>
              <a:rPr lang="ru-RU" sz="2800" dirty="0"/>
              <a:t>е</a:t>
            </a:r>
            <a:r>
              <a:rPr lang="en-US" sz="2800" dirty="0" err="1"/>
              <a:t>malarida</a:t>
            </a:r>
            <a:r>
              <a:rPr lang="en-US" sz="2800" dirty="0"/>
              <a:t> </a:t>
            </a:r>
            <a:r>
              <a:rPr lang="en-US" sz="2800" dirty="0" err="1"/>
              <a:t>hosil</a:t>
            </a:r>
            <a:r>
              <a:rPr lang="en-US" sz="2800" dirty="0"/>
              <a:t> </a:t>
            </a:r>
            <a:r>
              <a:rPr lang="en-US" sz="2800" dirty="0" err="1"/>
              <a:t>bo’lib</a:t>
            </a:r>
            <a:r>
              <a:rPr lang="en-US" sz="2800" dirty="0"/>
              <a:t>, </a:t>
            </a:r>
            <a:r>
              <a:rPr lang="en-US" sz="2800" dirty="0" err="1"/>
              <a:t>ular</a:t>
            </a:r>
            <a:r>
              <a:rPr lang="en-US" sz="2800" dirty="0"/>
              <a:t> n</a:t>
            </a:r>
            <a:r>
              <a:rPr lang="ru-RU" sz="2800" dirty="0"/>
              <a:t>е</a:t>
            </a:r>
            <a:r>
              <a:rPr lang="en-US" sz="2800" dirty="0" err="1"/>
              <a:t>yrom</a:t>
            </a:r>
            <a:r>
              <a:rPr lang="ru-RU" sz="2800" dirty="0"/>
              <a:t>е</a:t>
            </a:r>
            <a:r>
              <a:rPr lang="en-US" sz="2800" dirty="0" err="1"/>
              <a:t>diatorlik</a:t>
            </a:r>
            <a:r>
              <a:rPr lang="en-US" sz="2800" dirty="0"/>
              <a:t> </a:t>
            </a:r>
            <a:r>
              <a:rPr lang="en-US" sz="2800" dirty="0" err="1"/>
              <a:t>funktsiyasini</a:t>
            </a:r>
            <a:r>
              <a:rPr lang="en-US" sz="2800" dirty="0"/>
              <a:t> </a:t>
            </a:r>
            <a:r>
              <a:rPr lang="en-US" sz="2800" dirty="0" err="1"/>
              <a:t>bajaradi</a:t>
            </a:r>
            <a:r>
              <a:rPr lang="en-US" sz="2800" dirty="0"/>
              <a:t>.</a:t>
            </a:r>
            <a:endParaRPr lang="ru-RU" sz="2800" dirty="0"/>
          </a:p>
          <a:p>
            <a:endParaRPr lang="ru-RU" sz="2800" dirty="0"/>
          </a:p>
          <a:p>
            <a:endParaRPr lang="ru-RU" sz="2800" dirty="0"/>
          </a:p>
        </p:txBody>
      </p:sp>
    </p:spTree>
    <p:extLst>
      <p:ext uri="{BB962C8B-B14F-4D97-AF65-F5344CB8AC3E}">
        <p14:creationId xmlns:p14="http://schemas.microsoft.com/office/powerpoint/2010/main" val="30310908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251520" y="548680"/>
            <a:ext cx="8712968" cy="6192688"/>
          </a:xfrm>
        </p:spPr>
        <p:txBody>
          <a:bodyPr>
            <a:noAutofit/>
          </a:bodyPr>
          <a:lstStyle/>
          <a:p>
            <a:r>
              <a:rPr lang="en-US" sz="2800" dirty="0" smtClean="0"/>
              <a:t>	</a:t>
            </a:r>
            <a:r>
              <a:rPr lang="uz-Cyrl-UZ" sz="2800" dirty="0"/>
              <a:t>Buning natijasida bu bezlarning gormonlari – </a:t>
            </a:r>
            <a:r>
              <a:rPr lang="uz-Cyrl-UZ" sz="2800" i="1" dirty="0"/>
              <a:t>tiroksin, kortikosteroidlar, jinsiy steroidlar </a:t>
            </a:r>
            <a:r>
              <a:rPr lang="uz-Cyrl-UZ" sz="2800" dirty="0"/>
              <a:t>va boshqalar ko’p ajratilib qon orqali organizmning  hamma  qismlariga  etib boradi va mana shu gormon uchun nishon hisoblangan  to’qimaning hujayralari tomonidan qabul qilinib, ularga o’z ta`sirini ko’rsatadi</a:t>
            </a:r>
            <a:r>
              <a:rPr lang="uz-Cyrl-UZ" sz="2800" dirty="0" smtClean="0"/>
              <a:t>.</a:t>
            </a:r>
            <a:endParaRPr lang="ru-RU" sz="2800" dirty="0"/>
          </a:p>
          <a:p>
            <a:r>
              <a:rPr lang="en-US" sz="2800" dirty="0" smtClean="0"/>
              <a:t>	</a:t>
            </a:r>
            <a:r>
              <a:rPr lang="uz-Cyrl-UZ" sz="2800" dirty="0" smtClean="0"/>
              <a:t>Gormon </a:t>
            </a:r>
            <a:r>
              <a:rPr lang="uz-Cyrl-UZ" sz="2800" dirty="0"/>
              <a:t>ta`siriga moyil hujayralarning  membranasida har  bir gormonni alohida taniydigan va u bilan o’ziga xos munosabatda bo’ladigan retseptorlar mavjud</a:t>
            </a:r>
            <a:r>
              <a:rPr lang="uz-Cyrl-UZ" sz="2800" dirty="0" smtClean="0"/>
              <a:t>.</a:t>
            </a:r>
          </a:p>
          <a:p>
            <a:r>
              <a:rPr lang="en-US" sz="2800" dirty="0" smtClean="0"/>
              <a:t>	</a:t>
            </a:r>
            <a:endParaRPr lang="ru-RU" sz="2800" dirty="0"/>
          </a:p>
        </p:txBody>
      </p:sp>
    </p:spTree>
    <p:extLst>
      <p:ext uri="{BB962C8B-B14F-4D97-AF65-F5344CB8AC3E}">
        <p14:creationId xmlns:p14="http://schemas.microsoft.com/office/powerpoint/2010/main" val="417267671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95536" y="260648"/>
            <a:ext cx="8568952" cy="1656184"/>
          </a:xfrm>
        </p:spPr>
        <p:txBody>
          <a:bodyPr>
            <a:noAutofit/>
          </a:bodyPr>
          <a:lstStyle/>
          <a:p>
            <a:r>
              <a:rPr lang="en-US" sz="2800" dirty="0" smtClean="0"/>
              <a:t>	</a:t>
            </a:r>
            <a:r>
              <a:rPr lang="uz-Cyrl-UZ" sz="2800" dirty="0" smtClean="0"/>
              <a:t>Adrenalinning </a:t>
            </a:r>
            <a:r>
              <a:rPr lang="uz-Cyrl-UZ" sz="2800" dirty="0"/>
              <a:t>ishlab chiqishini markaziy asab sistemasi idora etib </a:t>
            </a:r>
            <a:r>
              <a:rPr lang="uz-Cyrl-UZ" sz="2800" dirty="0" smtClean="0"/>
              <a:t>turadi.Asab  </a:t>
            </a:r>
            <a:r>
              <a:rPr lang="uz-Cyrl-UZ" sz="2800" dirty="0"/>
              <a:t>qo’zg`alganida adrenalin zo’r berib qonga o’tadi.</a:t>
            </a:r>
            <a:endParaRPr lang="ru-RU" sz="2800" dirty="0"/>
          </a:p>
          <a:p>
            <a:endParaRPr lang="ru-RU" sz="2800" dirty="0"/>
          </a:p>
        </p:txBody>
      </p:sp>
      <p:pic>
        <p:nvPicPr>
          <p:cNvPr id="4" name="Рисунок 3"/>
          <p:cNvPicPr/>
          <p:nvPr/>
        </p:nvPicPr>
        <p:blipFill>
          <a:blip r:embed="rId2">
            <a:grayscl/>
            <a:biLevel thresh="50000"/>
            <a:lum/>
            <a:extLst>
              <a:ext uri="{BEBA8EAE-BF5A-486C-A8C5-ECC9F3942E4B}">
                <a14:imgProps xmlns:a14="http://schemas.microsoft.com/office/drawing/2010/main">
                  <a14:imgLayer r:embed="rId3">
                    <a14:imgEffect>
                      <a14:sharpenSoften amount="-25000"/>
                    </a14:imgEffect>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107504" y="1746596"/>
            <a:ext cx="8784976" cy="4968552"/>
          </a:xfrm>
          <a:prstGeom prst="rect">
            <a:avLst/>
          </a:prstGeom>
          <a:noFill/>
          <a:ln>
            <a:noFill/>
          </a:ln>
        </p:spPr>
      </p:pic>
      <p:sp>
        <p:nvSpPr>
          <p:cNvPr id="6" name="Прямоугольник 5"/>
          <p:cNvSpPr/>
          <p:nvPr/>
        </p:nvSpPr>
        <p:spPr>
          <a:xfrm>
            <a:off x="5364088" y="2987742"/>
            <a:ext cx="3168352" cy="769441"/>
          </a:xfrm>
          <a:prstGeom prst="rect">
            <a:avLst/>
          </a:prstGeom>
        </p:spPr>
        <p:txBody>
          <a:bodyPr wrap="square">
            <a:spAutoFit/>
          </a:bodyPr>
          <a:lstStyle/>
          <a:p>
            <a:r>
              <a:rPr lang="uz-Cyrl-UZ" sz="4400" b="1" dirty="0"/>
              <a:t>Adrenalin</a:t>
            </a:r>
            <a:endParaRPr lang="ru-RU" sz="4400" dirty="0"/>
          </a:p>
        </p:txBody>
      </p:sp>
    </p:spTree>
    <p:extLst>
      <p:ext uri="{BB962C8B-B14F-4D97-AF65-F5344CB8AC3E}">
        <p14:creationId xmlns:p14="http://schemas.microsoft.com/office/powerpoint/2010/main" val="180692247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55576" y="1268760"/>
            <a:ext cx="7776864" cy="5040560"/>
          </a:xfrm>
        </p:spPr>
        <p:txBody>
          <a:bodyPr>
            <a:noAutofit/>
          </a:bodyPr>
          <a:lstStyle/>
          <a:p>
            <a:r>
              <a:rPr lang="en-US" sz="2800" dirty="0" smtClean="0"/>
              <a:t>	</a:t>
            </a:r>
            <a:r>
              <a:rPr lang="uz-Cyrl-UZ" sz="2800" dirty="0" smtClean="0"/>
              <a:t>Buyrak </a:t>
            </a:r>
            <a:r>
              <a:rPr lang="uz-Cyrl-UZ" sz="2800" dirty="0"/>
              <a:t>usti bezlarining  miya qavati adrenalindan tashqari noradrenalinni  ham ishlab chiqaradi. Noradrenalin tomirlar sistemasiga  fiziologik jihatidan kuchli ta`sir  ko’rsatadi, uglevodlar almashinuviga  sust ta`sir ko’rsatadi.</a:t>
            </a:r>
          </a:p>
          <a:p>
            <a:r>
              <a:rPr lang="en-US" sz="2800" dirty="0" smtClean="0"/>
              <a:t>	</a:t>
            </a:r>
            <a:r>
              <a:rPr lang="uz-Cyrl-UZ" sz="2800" dirty="0" smtClean="0"/>
              <a:t>Bu </a:t>
            </a:r>
            <a:r>
              <a:rPr lang="uz-Cyrl-UZ" sz="2800" dirty="0"/>
              <a:t>ikkala gormonning eng muhim  biologik effekti tomirlarni  qisqartirib, qon bosimini oshirishdan iborat.</a:t>
            </a:r>
            <a:r>
              <a:rPr lang="en-US" sz="2800" dirty="0"/>
              <a:t> </a:t>
            </a:r>
            <a:endParaRPr lang="ru-RU" sz="2800" dirty="0"/>
          </a:p>
          <a:p>
            <a:endParaRPr lang="ru-RU" sz="2800" dirty="0"/>
          </a:p>
        </p:txBody>
      </p:sp>
    </p:spTree>
    <p:extLst>
      <p:ext uri="{BB962C8B-B14F-4D97-AF65-F5344CB8AC3E}">
        <p14:creationId xmlns:p14="http://schemas.microsoft.com/office/powerpoint/2010/main" val="291405425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692696"/>
            <a:ext cx="8314176" cy="5631904"/>
          </a:xfrm>
        </p:spPr>
        <p:txBody>
          <a:bodyPr/>
          <a:lstStyle/>
          <a:p>
            <a:pPr marL="0" indent="0">
              <a:buNone/>
            </a:pPr>
            <a:endParaRPr lang="ru-RU" dirty="0"/>
          </a:p>
        </p:txBody>
      </p:sp>
      <p:pic>
        <p:nvPicPr>
          <p:cNvPr id="4"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Effect>
                      <a14:colorTemperature colorTemp="4700"/>
                    </a14:imgEffect>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755576" y="980728"/>
            <a:ext cx="7804204" cy="3406036"/>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Прямоугольник 4"/>
          <p:cNvSpPr/>
          <p:nvPr/>
        </p:nvSpPr>
        <p:spPr>
          <a:xfrm>
            <a:off x="3563888" y="4581128"/>
            <a:ext cx="2082621" cy="461665"/>
          </a:xfrm>
          <a:prstGeom prst="rect">
            <a:avLst/>
          </a:prstGeom>
        </p:spPr>
        <p:txBody>
          <a:bodyPr wrap="none">
            <a:spAutoFit/>
          </a:bodyPr>
          <a:lstStyle/>
          <a:p>
            <a:r>
              <a:rPr lang="uz-Cyrl-UZ" sz="2400" b="1" dirty="0"/>
              <a:t>Noradrenalin</a:t>
            </a:r>
            <a:endParaRPr lang="ru-RU" sz="2400" b="1" dirty="0"/>
          </a:p>
        </p:txBody>
      </p:sp>
      <p:sp>
        <p:nvSpPr>
          <p:cNvPr id="6" name="Прямоугольник 5"/>
          <p:cNvSpPr/>
          <p:nvPr/>
        </p:nvSpPr>
        <p:spPr>
          <a:xfrm>
            <a:off x="899592" y="4581128"/>
            <a:ext cx="1603324" cy="461665"/>
          </a:xfrm>
          <a:prstGeom prst="rect">
            <a:avLst/>
          </a:prstGeom>
        </p:spPr>
        <p:txBody>
          <a:bodyPr wrap="none">
            <a:spAutoFit/>
          </a:bodyPr>
          <a:lstStyle/>
          <a:p>
            <a:r>
              <a:rPr lang="uz-Cyrl-UZ" sz="2400" b="1" dirty="0"/>
              <a:t>Adrenalin</a:t>
            </a:r>
            <a:endParaRPr lang="ru-RU" sz="2400" b="1" dirty="0"/>
          </a:p>
        </p:txBody>
      </p:sp>
      <p:sp>
        <p:nvSpPr>
          <p:cNvPr id="7" name="Прямоугольник 6"/>
          <p:cNvSpPr/>
          <p:nvPr/>
        </p:nvSpPr>
        <p:spPr>
          <a:xfrm>
            <a:off x="5940152" y="4591428"/>
            <a:ext cx="2831224" cy="461665"/>
          </a:xfrm>
          <a:prstGeom prst="rect">
            <a:avLst/>
          </a:prstGeom>
        </p:spPr>
        <p:txBody>
          <a:bodyPr wrap="none">
            <a:spAutoFit/>
          </a:bodyPr>
          <a:lstStyle/>
          <a:p>
            <a:r>
              <a:rPr lang="en-US" sz="2400" b="1" dirty="0" err="1" smtClean="0"/>
              <a:t>Izopropiladrenalin</a:t>
            </a:r>
            <a:endParaRPr lang="ru-RU" sz="2400" b="1" dirty="0"/>
          </a:p>
        </p:txBody>
      </p:sp>
    </p:spTree>
    <p:extLst>
      <p:ext uri="{BB962C8B-B14F-4D97-AF65-F5344CB8AC3E}">
        <p14:creationId xmlns:p14="http://schemas.microsoft.com/office/powerpoint/2010/main" val="259786421"/>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2718"/>
            <a:ext cx="7715200" cy="828010"/>
          </a:xfrm>
        </p:spPr>
        <p:txBody>
          <a:bodyPr/>
          <a:lstStyle/>
          <a:p>
            <a:pPr algn="ctr"/>
            <a:r>
              <a:rPr lang="en-US" dirty="0" err="1" smtClean="0">
                <a:solidFill>
                  <a:schemeClr val="tx2">
                    <a:lumMod val="50000"/>
                  </a:schemeClr>
                </a:solidFill>
              </a:rPr>
              <a:t>Katexolamin</a:t>
            </a:r>
            <a:r>
              <a:rPr lang="en-US" dirty="0" smtClean="0">
                <a:solidFill>
                  <a:schemeClr val="tx2">
                    <a:lumMod val="50000"/>
                  </a:schemeClr>
                </a:solidFill>
              </a:rPr>
              <a:t> </a:t>
            </a:r>
            <a:r>
              <a:rPr lang="en-US" dirty="0" err="1" smtClean="0">
                <a:solidFill>
                  <a:schemeClr val="tx2">
                    <a:lumMod val="50000"/>
                  </a:schemeClr>
                </a:solidFill>
              </a:rPr>
              <a:t>biosintezi</a:t>
            </a:r>
            <a:endParaRPr lang="ru-RU" dirty="0">
              <a:solidFill>
                <a:schemeClr val="tx2">
                  <a:lumMod val="50000"/>
                </a:schemeClr>
              </a:solidFill>
            </a:endParaRPr>
          </a:p>
        </p:txBody>
      </p:sp>
      <p:sp>
        <p:nvSpPr>
          <p:cNvPr id="3" name="Объект 2"/>
          <p:cNvSpPr>
            <a:spLocks noGrp="1"/>
          </p:cNvSpPr>
          <p:nvPr>
            <p:ph idx="1"/>
          </p:nvPr>
        </p:nvSpPr>
        <p:spPr/>
        <p:txBody>
          <a:bodyPr/>
          <a:lstStyle/>
          <a:p>
            <a:endParaRPr lang="ru-RU" dirty="0"/>
          </a:p>
        </p:txBody>
      </p:sp>
      <p:pic>
        <p:nvPicPr>
          <p:cNvPr id="23554"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142844" y="1052736"/>
            <a:ext cx="8715436" cy="5795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7740859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152718"/>
            <a:ext cx="8501122" cy="1371600"/>
          </a:xfrm>
        </p:spPr>
        <p:txBody>
          <a:bodyPr>
            <a:normAutofit/>
          </a:bodyPr>
          <a:lstStyle/>
          <a:p>
            <a:pPr algn="ctr"/>
            <a:r>
              <a:rPr lang="en-US" dirty="0" err="1" smtClean="0">
                <a:solidFill>
                  <a:schemeClr val="tx2">
                    <a:lumMod val="50000"/>
                  </a:schemeClr>
                </a:solidFill>
              </a:rPr>
              <a:t>Aminokislota</a:t>
            </a:r>
            <a:r>
              <a:rPr lang="en-US" dirty="0" smtClean="0">
                <a:solidFill>
                  <a:schemeClr val="tx2">
                    <a:lumMod val="50000"/>
                  </a:schemeClr>
                </a:solidFill>
              </a:rPr>
              <a:t> </a:t>
            </a:r>
            <a:r>
              <a:rPr lang="en-US" dirty="0" err="1" smtClean="0">
                <a:solidFill>
                  <a:schemeClr val="tx2">
                    <a:lumMod val="50000"/>
                  </a:schemeClr>
                </a:solidFill>
              </a:rPr>
              <a:t>hosilasi</a:t>
            </a:r>
            <a:r>
              <a:rPr lang="en-US" dirty="0" smtClean="0">
                <a:solidFill>
                  <a:schemeClr val="tx2">
                    <a:lumMod val="50000"/>
                  </a:schemeClr>
                </a:solidFill>
              </a:rPr>
              <a:t> </a:t>
            </a:r>
            <a:r>
              <a:rPr lang="en-US" dirty="0" err="1" smtClean="0">
                <a:solidFill>
                  <a:schemeClr val="tx2">
                    <a:lumMod val="50000"/>
                  </a:schemeClr>
                </a:solidFill>
              </a:rPr>
              <a:t>gormonlarining</a:t>
            </a:r>
            <a:r>
              <a:rPr lang="en-US" dirty="0" smtClean="0">
                <a:solidFill>
                  <a:schemeClr val="tx2">
                    <a:lumMod val="50000"/>
                  </a:schemeClr>
                </a:solidFill>
              </a:rPr>
              <a:t> </a:t>
            </a:r>
            <a:r>
              <a:rPr lang="en-US" dirty="0" err="1" smtClean="0">
                <a:solidFill>
                  <a:schemeClr val="tx2">
                    <a:lumMod val="50000"/>
                  </a:schemeClr>
                </a:solidFill>
              </a:rPr>
              <a:t>signali</a:t>
            </a:r>
            <a:endParaRPr lang="ru-RU" dirty="0">
              <a:solidFill>
                <a:schemeClr val="tx2">
                  <a:lumMod val="50000"/>
                </a:schemeClr>
              </a:solidFill>
            </a:endParaRPr>
          </a:p>
        </p:txBody>
      </p:sp>
      <p:pic>
        <p:nvPicPr>
          <p:cNvPr id="5" name="Picture 2"/>
          <p:cNvPicPr>
            <a:picLocks noGrp="1" noChangeAspect="1" noChangeArrowheads="1"/>
          </p:cNvPicPr>
          <p:nvPr>
            <p:ph idx="1"/>
          </p:nvPr>
        </p:nvPicPr>
        <p:blipFill>
          <a:blip r:embed="rId2">
            <a:lum bright="-10000" contrast="10000"/>
            <a:extLst>
              <a:ext uri="{28A0092B-C50C-407E-A947-70E740481C1C}">
                <a14:useLocalDpi xmlns:a14="http://schemas.microsoft.com/office/drawing/2010/main" val="0"/>
              </a:ext>
            </a:extLst>
          </a:blip>
          <a:srcRect/>
          <a:stretch>
            <a:fillRect/>
          </a:stretch>
        </p:blipFill>
        <p:spPr bwMode="auto">
          <a:xfrm>
            <a:off x="285720" y="1714488"/>
            <a:ext cx="8501121" cy="4944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84166694"/>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60648"/>
            <a:ext cx="8229600" cy="936104"/>
          </a:xfrm>
        </p:spPr>
        <p:txBody>
          <a:bodyPr/>
          <a:lstStyle/>
          <a:p>
            <a:pPr algn="ctr"/>
            <a:r>
              <a:rPr lang="en-US" b="1" dirty="0" smtClean="0">
                <a:solidFill>
                  <a:schemeClr val="tx2">
                    <a:lumMod val="50000"/>
                  </a:schemeClr>
                </a:solidFill>
              </a:rPr>
              <a:t>III. </a:t>
            </a:r>
            <a:r>
              <a:rPr lang="uz-Cyrl-UZ" b="1" dirty="0" smtClean="0">
                <a:solidFill>
                  <a:schemeClr val="tx2">
                    <a:lumMod val="50000"/>
                  </a:schemeClr>
                </a:solidFill>
              </a:rPr>
              <a:t>Steroid </a:t>
            </a:r>
            <a:r>
              <a:rPr lang="uz-Cyrl-UZ" b="1" dirty="0">
                <a:solidFill>
                  <a:schemeClr val="tx2">
                    <a:lumMod val="50000"/>
                  </a:schemeClr>
                </a:solidFill>
              </a:rPr>
              <a:t>gormonlar</a:t>
            </a:r>
            <a:endParaRPr lang="ru-RU" dirty="0">
              <a:solidFill>
                <a:schemeClr val="tx2">
                  <a:lumMod val="50000"/>
                </a:schemeClr>
              </a:solidFill>
            </a:endParaRPr>
          </a:p>
        </p:txBody>
      </p:sp>
      <p:sp>
        <p:nvSpPr>
          <p:cNvPr id="3" name="Объект 2"/>
          <p:cNvSpPr>
            <a:spLocks noGrp="1"/>
          </p:cNvSpPr>
          <p:nvPr>
            <p:ph idx="1"/>
          </p:nvPr>
        </p:nvSpPr>
        <p:spPr>
          <a:xfrm>
            <a:off x="395536" y="1484784"/>
            <a:ext cx="8363272" cy="4373563"/>
          </a:xfrm>
        </p:spPr>
        <p:txBody>
          <a:bodyPr>
            <a:noAutofit/>
          </a:bodyPr>
          <a:lstStyle/>
          <a:p>
            <a:pPr marL="0" indent="0">
              <a:buNone/>
            </a:pPr>
            <a:r>
              <a:rPr lang="en-US" sz="2800" b="1" i="1" dirty="0" smtClean="0"/>
              <a:t>	</a:t>
            </a:r>
            <a:r>
              <a:rPr lang="en-US" sz="2800" b="1" i="1" dirty="0" err="1" smtClean="0"/>
              <a:t>Buyrak</a:t>
            </a:r>
            <a:r>
              <a:rPr lang="en-US" sz="2800" b="1" i="1" dirty="0" smtClean="0"/>
              <a:t> </a:t>
            </a:r>
            <a:r>
              <a:rPr lang="en-US" sz="2800" b="1" i="1" dirty="0" err="1"/>
              <a:t>usti</a:t>
            </a:r>
            <a:r>
              <a:rPr lang="en-US" sz="2800" b="1" i="1" dirty="0"/>
              <a:t> b</a:t>
            </a:r>
            <a:r>
              <a:rPr lang="ru-RU" sz="2800" b="1" i="1" dirty="0"/>
              <a:t>е</a:t>
            </a:r>
            <a:r>
              <a:rPr lang="en-US" sz="2800" b="1" i="1" dirty="0" err="1"/>
              <a:t>zining</a:t>
            </a:r>
            <a:r>
              <a:rPr lang="en-US" sz="2800" b="1" i="1" dirty="0"/>
              <a:t> </a:t>
            </a:r>
            <a:r>
              <a:rPr lang="en-US" sz="2800" b="1" i="1" dirty="0" err="1"/>
              <a:t>po’st</a:t>
            </a:r>
            <a:r>
              <a:rPr lang="en-US" sz="2800" b="1" i="1" dirty="0"/>
              <a:t> </a:t>
            </a:r>
            <a:r>
              <a:rPr lang="en-US" sz="2800" b="1" i="1" dirty="0" err="1"/>
              <a:t>qavati</a:t>
            </a:r>
            <a:r>
              <a:rPr lang="en-US" sz="2800" b="1" i="1" dirty="0"/>
              <a:t> </a:t>
            </a:r>
            <a:r>
              <a:rPr lang="en-US" sz="2800" b="1" i="1" dirty="0" err="1"/>
              <a:t>gormonlari</a:t>
            </a:r>
            <a:r>
              <a:rPr lang="en-US" sz="2800" b="1" i="1" dirty="0"/>
              <a:t>. </a:t>
            </a:r>
            <a:endParaRPr lang="en-US" sz="2800" b="1" i="1" dirty="0" smtClean="0"/>
          </a:p>
          <a:p>
            <a:r>
              <a:rPr lang="en-US" sz="2800" dirty="0" smtClean="0"/>
              <a:t>	</a:t>
            </a:r>
            <a:r>
              <a:rPr lang="en-US" sz="2800" dirty="0" err="1" smtClean="0"/>
              <a:t>Buyrak</a:t>
            </a:r>
            <a:r>
              <a:rPr lang="en-US" sz="2800" dirty="0" smtClean="0"/>
              <a:t> </a:t>
            </a:r>
            <a:r>
              <a:rPr lang="en-US" sz="2800" dirty="0" err="1"/>
              <a:t>usti</a:t>
            </a:r>
            <a:r>
              <a:rPr lang="en-US" sz="2800" dirty="0"/>
              <a:t> b</a:t>
            </a:r>
            <a:r>
              <a:rPr lang="ru-RU" sz="2800" dirty="0"/>
              <a:t>е</a:t>
            </a:r>
            <a:r>
              <a:rPr lang="en-US" sz="2800" dirty="0" err="1"/>
              <a:t>zining</a:t>
            </a:r>
            <a:r>
              <a:rPr lang="en-US" sz="2800" dirty="0"/>
              <a:t> </a:t>
            </a:r>
            <a:r>
              <a:rPr lang="en-US" sz="2800" dirty="0" err="1"/>
              <a:t>pust</a:t>
            </a:r>
            <a:r>
              <a:rPr lang="en-US" sz="2800" dirty="0"/>
              <a:t> </a:t>
            </a:r>
            <a:r>
              <a:rPr lang="en-US" sz="2800" dirty="0" err="1"/>
              <a:t>qavati</a:t>
            </a:r>
            <a:r>
              <a:rPr lang="en-US" sz="2800" dirty="0"/>
              <a:t> </a:t>
            </a:r>
            <a:r>
              <a:rPr lang="en-US" sz="2800" dirty="0" err="1"/>
              <a:t>bir</a:t>
            </a:r>
            <a:r>
              <a:rPr lang="en-US" sz="2800" dirty="0"/>
              <a:t> </a:t>
            </a:r>
            <a:r>
              <a:rPr lang="en-US" sz="2800" dirty="0" err="1"/>
              <a:t>qancha</a:t>
            </a:r>
            <a:r>
              <a:rPr lang="en-US" sz="2800" dirty="0"/>
              <a:t> </a:t>
            </a:r>
            <a:r>
              <a:rPr lang="en-US" sz="2800" dirty="0" err="1"/>
              <a:t>st</a:t>
            </a:r>
            <a:r>
              <a:rPr lang="ru-RU" sz="2800" dirty="0"/>
              <a:t>е</a:t>
            </a:r>
            <a:r>
              <a:rPr lang="en-US" sz="2800" dirty="0" err="1"/>
              <a:t>roidlar</a:t>
            </a:r>
            <a:r>
              <a:rPr lang="en-US" sz="2800" dirty="0"/>
              <a:t> </a:t>
            </a:r>
            <a:r>
              <a:rPr lang="en-US" sz="2800" dirty="0" err="1"/>
              <a:t>aralashmasini</a:t>
            </a:r>
            <a:r>
              <a:rPr lang="en-US" sz="2800" dirty="0"/>
              <a:t> </a:t>
            </a:r>
            <a:r>
              <a:rPr lang="en-US" sz="2800" dirty="0" err="1"/>
              <a:t>ishlab</a:t>
            </a:r>
            <a:r>
              <a:rPr lang="en-US" sz="2800" dirty="0"/>
              <a:t> </a:t>
            </a:r>
            <a:r>
              <a:rPr lang="en-US" sz="2800" dirty="0" err="1"/>
              <a:t>chiqaradi</a:t>
            </a:r>
            <a:r>
              <a:rPr lang="en-US" sz="2800" dirty="0"/>
              <a:t>. </a:t>
            </a:r>
            <a:r>
              <a:rPr lang="en-US" sz="2800" dirty="0" err="1"/>
              <a:t>Bulardan</a:t>
            </a:r>
            <a:r>
              <a:rPr lang="en-US" sz="2800" dirty="0"/>
              <a:t> </a:t>
            </a:r>
            <a:r>
              <a:rPr lang="en-US" sz="2800" dirty="0" err="1"/>
              <a:t>ba’zilarigina</a:t>
            </a:r>
            <a:r>
              <a:rPr lang="en-US" sz="2800" dirty="0"/>
              <a:t> </a:t>
            </a:r>
            <a:r>
              <a:rPr lang="en-US" sz="2800" dirty="0" err="1"/>
              <a:t>gormon</a:t>
            </a:r>
            <a:r>
              <a:rPr lang="en-US" sz="2800" dirty="0"/>
              <a:t> </a:t>
            </a:r>
            <a:r>
              <a:rPr lang="en-US" sz="2800" dirty="0" err="1"/>
              <a:t>sifatida</a:t>
            </a:r>
            <a:r>
              <a:rPr lang="en-US" sz="2800" dirty="0"/>
              <a:t> </a:t>
            </a:r>
            <a:r>
              <a:rPr lang="en-US" sz="2800" dirty="0" err="1"/>
              <a:t>ta’sir</a:t>
            </a:r>
            <a:r>
              <a:rPr lang="en-US" sz="2800" dirty="0"/>
              <a:t> </a:t>
            </a:r>
            <a:r>
              <a:rPr lang="en-US" sz="2800" dirty="0" err="1"/>
              <a:t>qiladi</a:t>
            </a:r>
            <a:r>
              <a:rPr lang="en-US" sz="2800" dirty="0"/>
              <a:t>. </a:t>
            </a:r>
            <a:r>
              <a:rPr lang="en-US" sz="2800" dirty="0" err="1"/>
              <a:t>Po’st</a:t>
            </a:r>
            <a:r>
              <a:rPr lang="en-US" sz="2800" dirty="0"/>
              <a:t> </a:t>
            </a:r>
            <a:r>
              <a:rPr lang="en-US" sz="2800" dirty="0" err="1"/>
              <a:t>qavatining</a:t>
            </a:r>
            <a:r>
              <a:rPr lang="en-US" sz="2800" dirty="0"/>
              <a:t> </a:t>
            </a:r>
            <a:r>
              <a:rPr lang="en-US" sz="2800" dirty="0" err="1"/>
              <a:t>gistolik</a:t>
            </a:r>
            <a:r>
              <a:rPr lang="en-US" sz="2800" dirty="0"/>
              <a:t> </a:t>
            </a:r>
            <a:r>
              <a:rPr lang="en-US" sz="2800" dirty="0" err="1"/>
              <a:t>ko’rinishi</a:t>
            </a:r>
            <a:r>
              <a:rPr lang="en-US" sz="2800" dirty="0"/>
              <a:t> </a:t>
            </a:r>
            <a:r>
              <a:rPr lang="en-US" sz="2800" dirty="0" err="1"/>
              <a:t>uch</a:t>
            </a:r>
            <a:r>
              <a:rPr lang="en-US" sz="2800" dirty="0"/>
              <a:t> </a:t>
            </a:r>
            <a:r>
              <a:rPr lang="en-US" sz="2800" dirty="0" err="1"/>
              <a:t>qismdan</a:t>
            </a:r>
            <a:r>
              <a:rPr lang="en-US" sz="2800" dirty="0"/>
              <a:t>:</a:t>
            </a:r>
            <a:endParaRPr lang="ru-RU" sz="2800" dirty="0"/>
          </a:p>
          <a:p>
            <a:pPr marL="514350" indent="-514350">
              <a:buFont typeface="+mj-lt"/>
              <a:buAutoNum type="arabicPeriod"/>
            </a:pPr>
            <a:r>
              <a:rPr lang="en-US" sz="2800" dirty="0" err="1"/>
              <a:t>koptokcha</a:t>
            </a:r>
            <a:r>
              <a:rPr lang="en-US" sz="2800" dirty="0"/>
              <a:t> (</a:t>
            </a:r>
            <a:r>
              <a:rPr lang="en-US" sz="2800" dirty="0" err="1"/>
              <a:t>tashqi</a:t>
            </a:r>
            <a:r>
              <a:rPr lang="en-US" sz="2800" dirty="0" smtClean="0"/>
              <a:t>)</a:t>
            </a:r>
          </a:p>
          <a:p>
            <a:pPr marL="514350" indent="-514350">
              <a:buFont typeface="+mj-lt"/>
              <a:buAutoNum type="arabicPeriod"/>
            </a:pPr>
            <a:r>
              <a:rPr lang="en-US" sz="2800" dirty="0" smtClean="0"/>
              <a:t> </a:t>
            </a:r>
            <a:r>
              <a:rPr lang="en-US" sz="2800" dirty="0" err="1"/>
              <a:t>tuguncha</a:t>
            </a:r>
            <a:r>
              <a:rPr lang="en-US" sz="2800" dirty="0"/>
              <a:t> </a:t>
            </a:r>
            <a:endParaRPr lang="en-US" sz="2800" dirty="0" smtClean="0"/>
          </a:p>
          <a:p>
            <a:pPr marL="514350" indent="-514350">
              <a:buFont typeface="+mj-lt"/>
              <a:buAutoNum type="arabicPeriod"/>
            </a:pPr>
            <a:r>
              <a:rPr lang="en-US" sz="2800" dirty="0" smtClean="0"/>
              <a:t> </a:t>
            </a:r>
            <a:r>
              <a:rPr lang="en-US" sz="2800" dirty="0" err="1"/>
              <a:t>turli</a:t>
            </a:r>
            <a:r>
              <a:rPr lang="en-US" sz="2800" dirty="0"/>
              <a:t> (</a:t>
            </a:r>
            <a:r>
              <a:rPr lang="en-US" sz="2800" dirty="0" err="1"/>
              <a:t>ichki</a:t>
            </a:r>
            <a:r>
              <a:rPr lang="en-US" sz="2800" dirty="0" smtClean="0"/>
              <a:t>) </a:t>
            </a:r>
            <a:r>
              <a:rPr lang="en-US" sz="2800" dirty="0" err="1" smtClean="0"/>
              <a:t>zonalar</a:t>
            </a:r>
            <a:endParaRPr lang="en-US" sz="2800" dirty="0" smtClean="0"/>
          </a:p>
        </p:txBody>
      </p:sp>
    </p:spTree>
    <p:extLst>
      <p:ext uri="{BB962C8B-B14F-4D97-AF65-F5344CB8AC3E}">
        <p14:creationId xmlns:p14="http://schemas.microsoft.com/office/powerpoint/2010/main" val="45854341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39552" y="764704"/>
            <a:ext cx="8229600" cy="5559896"/>
          </a:xfrm>
        </p:spPr>
        <p:txBody>
          <a:bodyPr>
            <a:noAutofit/>
          </a:bodyPr>
          <a:lstStyle/>
          <a:p>
            <a:r>
              <a:rPr lang="en-US" sz="2800" dirty="0" smtClean="0"/>
              <a:t>	</a:t>
            </a:r>
            <a:r>
              <a:rPr lang="en-US" sz="2800" dirty="0" err="1" smtClean="0"/>
              <a:t>Shu</a:t>
            </a:r>
            <a:r>
              <a:rPr lang="en-US" sz="2800" dirty="0" smtClean="0"/>
              <a:t> </a:t>
            </a:r>
            <a:r>
              <a:rPr lang="en-US" sz="2800" dirty="0" err="1"/>
              <a:t>uchta</a:t>
            </a:r>
            <a:r>
              <a:rPr lang="en-US" sz="2800" dirty="0"/>
              <a:t> </a:t>
            </a:r>
            <a:r>
              <a:rPr lang="en-US" sz="2800" dirty="0" err="1"/>
              <a:t>zonaning</a:t>
            </a:r>
            <a:r>
              <a:rPr lang="en-US" sz="2800" dirty="0"/>
              <a:t> </a:t>
            </a:r>
            <a:r>
              <a:rPr lang="en-US" sz="2800" dirty="0" err="1"/>
              <a:t>har</a:t>
            </a:r>
            <a:r>
              <a:rPr lang="en-US" sz="2800" dirty="0"/>
              <a:t> </a:t>
            </a:r>
            <a:r>
              <a:rPr lang="en-US" sz="2800" dirty="0" err="1"/>
              <a:t>birida</a:t>
            </a:r>
            <a:r>
              <a:rPr lang="en-US" sz="2800" dirty="0"/>
              <a:t> </a:t>
            </a:r>
            <a:r>
              <a:rPr lang="en-US" sz="2800" dirty="0" err="1"/>
              <a:t>asosan</a:t>
            </a:r>
            <a:r>
              <a:rPr lang="en-US" sz="2800" dirty="0"/>
              <a:t> </a:t>
            </a:r>
            <a:r>
              <a:rPr lang="en-US" sz="2800" dirty="0" err="1"/>
              <a:t>o’ziga</a:t>
            </a:r>
            <a:r>
              <a:rPr lang="en-US" sz="2800" dirty="0"/>
              <a:t> </a:t>
            </a:r>
            <a:r>
              <a:rPr lang="en-US" sz="2800" dirty="0" err="1"/>
              <a:t>xos</a:t>
            </a:r>
            <a:r>
              <a:rPr lang="en-US" sz="2800" dirty="0"/>
              <a:t> </a:t>
            </a:r>
            <a:r>
              <a:rPr lang="en-US" sz="2800" dirty="0" err="1"/>
              <a:t>biologik</a:t>
            </a:r>
            <a:r>
              <a:rPr lang="en-US" sz="2800" dirty="0"/>
              <a:t> </a:t>
            </a:r>
            <a:r>
              <a:rPr lang="en-US" sz="2800" dirty="0" err="1"/>
              <a:t>ta’siri</a:t>
            </a:r>
            <a:r>
              <a:rPr lang="en-US" sz="2800" dirty="0"/>
              <a:t> </a:t>
            </a:r>
            <a:r>
              <a:rPr lang="en-US" sz="2800" dirty="0" err="1"/>
              <a:t>bo’yicha</a:t>
            </a:r>
            <a:r>
              <a:rPr lang="en-US" sz="2800" dirty="0"/>
              <a:t> </a:t>
            </a:r>
            <a:r>
              <a:rPr lang="en-US" sz="2800" dirty="0" err="1"/>
              <a:t>uch</a:t>
            </a:r>
            <a:r>
              <a:rPr lang="en-US" sz="2800" dirty="0"/>
              <a:t> </a:t>
            </a:r>
            <a:r>
              <a:rPr lang="en-US" sz="2800" dirty="0" err="1"/>
              <a:t>gruppaga</a:t>
            </a:r>
            <a:r>
              <a:rPr lang="en-US" sz="2800" dirty="0"/>
              <a:t> </a:t>
            </a:r>
            <a:r>
              <a:rPr lang="en-US" sz="2800" dirty="0" err="1"/>
              <a:t>bo’linadigan</a:t>
            </a:r>
            <a:r>
              <a:rPr lang="en-US" sz="2800" dirty="0"/>
              <a:t> </a:t>
            </a:r>
            <a:r>
              <a:rPr lang="en-US" sz="2800" dirty="0" err="1"/>
              <a:t>gormonlar</a:t>
            </a:r>
            <a:r>
              <a:rPr lang="en-US" sz="2800" dirty="0"/>
              <a:t> </a:t>
            </a:r>
            <a:r>
              <a:rPr lang="en-US" sz="2800" dirty="0" err="1"/>
              <a:t>ishlab</a:t>
            </a:r>
            <a:r>
              <a:rPr lang="en-US" sz="2800" dirty="0"/>
              <a:t> </a:t>
            </a:r>
            <a:r>
              <a:rPr lang="en-US" sz="2800" dirty="0" err="1"/>
              <a:t>chiqaradi</a:t>
            </a:r>
            <a:r>
              <a:rPr lang="en-US" sz="2800" dirty="0"/>
              <a:t>. </a:t>
            </a:r>
            <a:endParaRPr lang="en-US" sz="2800" dirty="0" smtClean="0"/>
          </a:p>
          <a:p>
            <a:r>
              <a:rPr lang="en-US" sz="2800" dirty="0"/>
              <a:t>	</a:t>
            </a:r>
            <a:r>
              <a:rPr lang="en-US" sz="2800" dirty="0" err="1" smtClean="0"/>
              <a:t>Koptokcha</a:t>
            </a:r>
            <a:r>
              <a:rPr lang="en-US" sz="2800" dirty="0" smtClean="0"/>
              <a:t> </a:t>
            </a:r>
            <a:r>
              <a:rPr lang="en-US" sz="2800" dirty="0" err="1"/>
              <a:t>zonasida</a:t>
            </a:r>
            <a:r>
              <a:rPr lang="en-US" sz="2800" dirty="0"/>
              <a:t> el</a:t>
            </a:r>
            <a:r>
              <a:rPr lang="ru-RU" sz="2800" dirty="0"/>
              <a:t>е</a:t>
            </a:r>
            <a:r>
              <a:rPr lang="en-US" sz="2800" dirty="0" err="1"/>
              <a:t>ktrolit</a:t>
            </a:r>
            <a:r>
              <a:rPr lang="en-US" sz="2800" dirty="0"/>
              <a:t> </a:t>
            </a:r>
            <a:r>
              <a:rPr lang="en-US" sz="2800" dirty="0" err="1"/>
              <a:t>va</a:t>
            </a:r>
            <a:r>
              <a:rPr lang="en-US" sz="2800" dirty="0"/>
              <a:t> </a:t>
            </a:r>
            <a:r>
              <a:rPr lang="en-US" sz="2800" dirty="0" err="1"/>
              <a:t>suv</a:t>
            </a:r>
            <a:r>
              <a:rPr lang="en-US" sz="2800" dirty="0"/>
              <a:t> </a:t>
            </a:r>
            <a:r>
              <a:rPr lang="en-US" sz="2800" dirty="0" err="1"/>
              <a:t>balansiga</a:t>
            </a:r>
            <a:r>
              <a:rPr lang="en-US" sz="2800" dirty="0"/>
              <a:t> </a:t>
            </a:r>
            <a:r>
              <a:rPr lang="en-US" sz="2800" dirty="0" err="1"/>
              <a:t>javob</a:t>
            </a:r>
            <a:r>
              <a:rPr lang="en-US" sz="2800" dirty="0"/>
              <a:t> b</a:t>
            </a:r>
            <a:r>
              <a:rPr lang="ru-RU" sz="2800" dirty="0"/>
              <a:t>е</a:t>
            </a:r>
            <a:r>
              <a:rPr lang="en-US" sz="2800" dirty="0" err="1"/>
              <a:t>radigan</a:t>
            </a:r>
            <a:r>
              <a:rPr lang="en-US" sz="2800" dirty="0"/>
              <a:t> </a:t>
            </a:r>
            <a:r>
              <a:rPr lang="en-US" sz="2800" dirty="0" err="1"/>
              <a:t>gormonlar</a:t>
            </a:r>
            <a:r>
              <a:rPr lang="en-US" sz="2800" dirty="0"/>
              <a:t> </a:t>
            </a:r>
            <a:r>
              <a:rPr lang="en-US" sz="2800" dirty="0" smtClean="0"/>
              <a:t>– </a:t>
            </a:r>
            <a:r>
              <a:rPr lang="en-US" sz="2800" dirty="0"/>
              <a:t>min</a:t>
            </a:r>
            <a:r>
              <a:rPr lang="ru-RU" sz="2800" dirty="0"/>
              <a:t>е</a:t>
            </a:r>
            <a:r>
              <a:rPr lang="en-US" sz="2800" dirty="0" err="1" smtClean="0"/>
              <a:t>ralkortikoidlar</a:t>
            </a:r>
            <a:r>
              <a:rPr lang="en-US" sz="2800" dirty="0"/>
              <a:t> </a:t>
            </a:r>
            <a:r>
              <a:rPr lang="en-US" sz="2800" dirty="0" err="1"/>
              <a:t>ishlab</a:t>
            </a:r>
            <a:r>
              <a:rPr lang="en-US" sz="2800" dirty="0"/>
              <a:t> </a:t>
            </a:r>
            <a:r>
              <a:rPr lang="en-US" sz="2800" dirty="0" err="1" smtClean="0"/>
              <a:t>chiqariladi</a:t>
            </a:r>
            <a:r>
              <a:rPr lang="en-US" sz="2800" dirty="0" smtClean="0"/>
              <a:t>.</a:t>
            </a:r>
          </a:p>
          <a:p>
            <a:r>
              <a:rPr lang="en-US" sz="2800" dirty="0"/>
              <a:t>	</a:t>
            </a:r>
            <a:r>
              <a:rPr lang="en-US" sz="2800" dirty="0" err="1"/>
              <a:t>T</a:t>
            </a:r>
            <a:r>
              <a:rPr lang="en-US" sz="2800" dirty="0" err="1" smtClean="0"/>
              <a:t>uguncha</a:t>
            </a:r>
            <a:r>
              <a:rPr lang="en-US" sz="2800" dirty="0" smtClean="0"/>
              <a:t> </a:t>
            </a:r>
            <a:r>
              <a:rPr lang="en-US" sz="2800" dirty="0" err="1"/>
              <a:t>zonasida</a:t>
            </a:r>
            <a:r>
              <a:rPr lang="en-US" sz="2800" dirty="0"/>
              <a:t> </a:t>
            </a:r>
            <a:r>
              <a:rPr lang="en-US" sz="2800" dirty="0" err="1"/>
              <a:t>ugl</a:t>
            </a:r>
            <a:r>
              <a:rPr lang="ru-RU" sz="2800" dirty="0"/>
              <a:t>е</a:t>
            </a:r>
            <a:r>
              <a:rPr lang="en-US" sz="2800" dirty="0" err="1"/>
              <a:t>vod</a:t>
            </a:r>
            <a:r>
              <a:rPr lang="en-US" sz="2800" dirty="0"/>
              <a:t> </a:t>
            </a:r>
            <a:r>
              <a:rPr lang="en-US" sz="2800" dirty="0" err="1"/>
              <a:t>va</a:t>
            </a:r>
            <a:r>
              <a:rPr lang="en-US" sz="2800" dirty="0"/>
              <a:t> </a:t>
            </a:r>
            <a:r>
              <a:rPr lang="en-US" sz="2800" dirty="0" err="1"/>
              <a:t>oqsil</a:t>
            </a:r>
            <a:r>
              <a:rPr lang="en-US" sz="2800" dirty="0"/>
              <a:t> </a:t>
            </a:r>
            <a:r>
              <a:rPr lang="en-US" sz="2800" dirty="0" err="1"/>
              <a:t>almashinuvi</a:t>
            </a:r>
            <a:r>
              <a:rPr lang="en-US" sz="2800" dirty="0"/>
              <a:t> r</a:t>
            </a:r>
            <a:r>
              <a:rPr lang="ru-RU" sz="2800" dirty="0"/>
              <a:t>е</a:t>
            </a:r>
            <a:r>
              <a:rPr lang="en-US" sz="2800" dirty="0" err="1"/>
              <a:t>gulyatsiyasiga</a:t>
            </a:r>
            <a:r>
              <a:rPr lang="en-US" sz="2800" dirty="0"/>
              <a:t> </a:t>
            </a:r>
            <a:r>
              <a:rPr lang="en-US" sz="2800" dirty="0" err="1"/>
              <a:t>javobgar</a:t>
            </a:r>
            <a:r>
              <a:rPr lang="en-US" sz="2800" dirty="0"/>
              <a:t> </a:t>
            </a:r>
            <a:r>
              <a:rPr lang="en-US" sz="2800" dirty="0" err="1"/>
              <a:t>glyukokortikoidlar</a:t>
            </a:r>
            <a:r>
              <a:rPr lang="en-US" sz="2800" dirty="0"/>
              <a:t> </a:t>
            </a:r>
            <a:r>
              <a:rPr lang="en-US" sz="2800" dirty="0" err="1"/>
              <a:t>ishlab</a:t>
            </a:r>
            <a:r>
              <a:rPr lang="en-US" sz="2800" dirty="0"/>
              <a:t> </a:t>
            </a:r>
            <a:r>
              <a:rPr lang="en-US" sz="2800" dirty="0" err="1"/>
              <a:t>chiqariladi</a:t>
            </a:r>
            <a:r>
              <a:rPr lang="en-US" sz="2800" dirty="0"/>
              <a:t>. </a:t>
            </a:r>
            <a:endParaRPr lang="en-US" sz="2800" dirty="0" smtClean="0"/>
          </a:p>
        </p:txBody>
      </p:sp>
    </p:spTree>
    <p:extLst>
      <p:ext uri="{BB962C8B-B14F-4D97-AF65-F5344CB8AC3E}">
        <p14:creationId xmlns:p14="http://schemas.microsoft.com/office/powerpoint/2010/main" val="2857817815"/>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11560" y="980728"/>
            <a:ext cx="8147248" cy="4373563"/>
          </a:xfrm>
        </p:spPr>
        <p:txBody>
          <a:bodyPr>
            <a:normAutofit/>
          </a:bodyPr>
          <a:lstStyle/>
          <a:p>
            <a:r>
              <a:rPr lang="en-US" sz="2800" dirty="0" smtClean="0"/>
              <a:t>	</a:t>
            </a:r>
            <a:r>
              <a:rPr lang="en-US" sz="2800" dirty="0" err="1" smtClean="0"/>
              <a:t>Turli</a:t>
            </a:r>
            <a:r>
              <a:rPr lang="en-US" sz="2800" dirty="0" smtClean="0"/>
              <a:t> </a:t>
            </a:r>
            <a:r>
              <a:rPr lang="en-US" sz="2800" dirty="0" err="1"/>
              <a:t>zonada</a:t>
            </a:r>
            <a:r>
              <a:rPr lang="en-US" sz="2800" dirty="0"/>
              <a:t> </a:t>
            </a:r>
            <a:r>
              <a:rPr lang="en-US" sz="2800" dirty="0" err="1"/>
              <a:t>jinsiy</a:t>
            </a:r>
            <a:r>
              <a:rPr lang="en-US" sz="2800" dirty="0"/>
              <a:t> </a:t>
            </a:r>
            <a:r>
              <a:rPr lang="en-US" sz="2800" dirty="0" err="1"/>
              <a:t>gormonlar</a:t>
            </a:r>
            <a:r>
              <a:rPr lang="en-US" sz="2800" dirty="0"/>
              <a:t> </a:t>
            </a:r>
            <a:r>
              <a:rPr lang="en-US" sz="2800" dirty="0" err="1"/>
              <a:t>qatoriga</a:t>
            </a:r>
            <a:r>
              <a:rPr lang="en-US" sz="2800" dirty="0"/>
              <a:t> </a:t>
            </a:r>
            <a:r>
              <a:rPr lang="en-US" sz="2800" dirty="0" err="1"/>
              <a:t>kiradigan</a:t>
            </a:r>
            <a:r>
              <a:rPr lang="en-US" sz="2800" dirty="0"/>
              <a:t> </a:t>
            </a:r>
            <a:r>
              <a:rPr lang="en-US" sz="2800" dirty="0" err="1"/>
              <a:t>androg</a:t>
            </a:r>
            <a:r>
              <a:rPr lang="ru-RU" sz="2800" dirty="0"/>
              <a:t>е</a:t>
            </a:r>
            <a:r>
              <a:rPr lang="en-US" sz="2800" dirty="0" err="1"/>
              <a:t>nlar</a:t>
            </a:r>
            <a:r>
              <a:rPr lang="en-US" sz="2800" dirty="0"/>
              <a:t> </a:t>
            </a:r>
            <a:r>
              <a:rPr lang="en-US" sz="2800" dirty="0" err="1"/>
              <a:t>sint</a:t>
            </a:r>
            <a:r>
              <a:rPr lang="ru-RU" sz="2800" dirty="0"/>
              <a:t>е</a:t>
            </a:r>
            <a:r>
              <a:rPr lang="en-US" sz="2800" dirty="0" err="1" smtClean="0"/>
              <a:t>zlanadi</a:t>
            </a:r>
            <a:r>
              <a:rPr lang="en-US" sz="2800" dirty="0" smtClean="0"/>
              <a:t>.</a:t>
            </a:r>
          </a:p>
          <a:p>
            <a:r>
              <a:rPr lang="en-US" sz="2800" dirty="0" smtClean="0"/>
              <a:t>	</a:t>
            </a:r>
            <a:r>
              <a:rPr lang="uz-Cyrl-UZ" sz="2800" dirty="0" smtClean="0"/>
              <a:t>Buyrak </a:t>
            </a:r>
            <a:r>
              <a:rPr lang="uz-Cyrl-UZ" sz="2800" dirty="0"/>
              <a:t>usti bezining po’st qavati  yog`larda eriydigan bir qancha muhim gormonlarni ishlab chiqaradi. </a:t>
            </a:r>
            <a:r>
              <a:rPr lang="en-US" sz="2800" dirty="0" smtClean="0"/>
              <a:t>	</a:t>
            </a:r>
          </a:p>
          <a:p>
            <a:r>
              <a:rPr lang="en-US" sz="2800" dirty="0"/>
              <a:t>	</a:t>
            </a:r>
            <a:r>
              <a:rPr lang="uz-Cyrl-UZ" sz="2800" dirty="0" smtClean="0"/>
              <a:t>Mineralkortikoidlar</a:t>
            </a:r>
            <a:r>
              <a:rPr lang="uz-Cyrl-UZ" sz="2800" dirty="0"/>
              <a:t>,  glyukokortikoidlar, jinsiy gormonlar qatoriga kiradigan androgenlar buyrak usti gormonlari hisoblanadi.</a:t>
            </a:r>
            <a:endParaRPr lang="ru-RU" sz="2800" dirty="0"/>
          </a:p>
          <a:p>
            <a:endParaRPr lang="ru-RU" sz="2800" dirty="0"/>
          </a:p>
          <a:p>
            <a:endParaRPr lang="ru-RU" sz="2800" dirty="0"/>
          </a:p>
        </p:txBody>
      </p:sp>
    </p:spTree>
    <p:extLst>
      <p:ext uri="{BB962C8B-B14F-4D97-AF65-F5344CB8AC3E}">
        <p14:creationId xmlns:p14="http://schemas.microsoft.com/office/powerpoint/2010/main" val="2792659744"/>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67544" y="548680"/>
            <a:ext cx="8229600" cy="5631904"/>
          </a:xfrm>
        </p:spPr>
        <p:txBody>
          <a:bodyPr>
            <a:normAutofit/>
          </a:bodyPr>
          <a:lstStyle/>
          <a:p>
            <a:r>
              <a:rPr lang="en-US" sz="2800" dirty="0" smtClean="0"/>
              <a:t>	</a:t>
            </a:r>
            <a:r>
              <a:rPr lang="uz-Cyrl-UZ" sz="2800" dirty="0" smtClean="0"/>
              <a:t>Barcha </a:t>
            </a:r>
            <a:r>
              <a:rPr lang="uz-Cyrl-UZ" sz="2800" dirty="0"/>
              <a:t>biologik  faol kortikosteroidlar to’rt halqali  siklo- pentanopergidrofenantren strukturasiga ega. </a:t>
            </a:r>
            <a:endParaRPr lang="ru-RU" sz="2800" dirty="0"/>
          </a:p>
          <a:p>
            <a:endParaRPr lang="ru-RU" sz="2800" dirty="0"/>
          </a:p>
        </p:txBody>
      </p:sp>
      <p:pic>
        <p:nvPicPr>
          <p:cNvPr id="4" name="Рисунок 3"/>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755576" y="1988840"/>
            <a:ext cx="7632848" cy="4464496"/>
          </a:xfrm>
          <a:prstGeom prst="rect">
            <a:avLst/>
          </a:prstGeom>
          <a:noFill/>
          <a:ln>
            <a:noFill/>
          </a:ln>
        </p:spPr>
      </p:pic>
    </p:spTree>
    <p:extLst>
      <p:ext uri="{BB962C8B-B14F-4D97-AF65-F5344CB8AC3E}">
        <p14:creationId xmlns:p14="http://schemas.microsoft.com/office/powerpoint/2010/main" val="1457437254"/>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95536" y="476672"/>
            <a:ext cx="8424936" cy="5472608"/>
          </a:xfrm>
        </p:spPr>
        <p:txBody>
          <a:bodyPr>
            <a:noAutofit/>
          </a:bodyPr>
          <a:lstStyle/>
          <a:p>
            <a:r>
              <a:rPr lang="en-US" sz="2800" dirty="0" smtClean="0"/>
              <a:t>	</a:t>
            </a:r>
            <a:r>
              <a:rPr lang="uz-Cyrl-UZ" sz="2800" dirty="0" smtClean="0"/>
              <a:t>Birinchi </a:t>
            </a:r>
            <a:r>
              <a:rPr lang="uz-Cyrl-UZ" sz="2800" dirty="0"/>
              <a:t>bo’lib, buyrak usti miya qavatidan kortikosteronlar  so’ngra boshqa gormonlarni ajratib olingan.</a:t>
            </a:r>
            <a:endParaRPr lang="ru-RU" sz="2800" dirty="0"/>
          </a:p>
          <a:p>
            <a:r>
              <a:rPr lang="en-US" sz="2800" dirty="0" smtClean="0"/>
              <a:t>	</a:t>
            </a:r>
            <a:r>
              <a:rPr lang="uz-Cyrl-UZ" sz="2800" dirty="0" smtClean="0"/>
              <a:t>Kortikosteron </a:t>
            </a:r>
            <a:r>
              <a:rPr lang="uz-Cyrl-UZ" sz="2800" dirty="0"/>
              <a:t>va kortizonlar  uglevodlar va oqsillar almashinuviga ta`sir ko’rsatadi.</a:t>
            </a:r>
            <a:endParaRPr lang="ru-RU" sz="2800" dirty="0"/>
          </a:p>
          <a:p>
            <a:r>
              <a:rPr lang="en-US" sz="2800" dirty="0" smtClean="0"/>
              <a:t>	</a:t>
            </a:r>
            <a:r>
              <a:rPr lang="uz-Cyrl-UZ" sz="2800" dirty="0" smtClean="0"/>
              <a:t>Buyrak </a:t>
            </a:r>
            <a:r>
              <a:rPr lang="uz-Cyrl-UZ" sz="2800" dirty="0"/>
              <a:t>usti bezining funksiyasi pasayganda natriy, bikarbonatlar, xlor siydik bilan chiqib ketadi. Mineral kortikoidlar organizmda  mineral – suv almashinuvini boshqarib  turadi. Ularning vakillari – aldostеron, 11-dеzoksikortikostеron, 18-oksi-dеzoksikortikostеron. Ulardan eng faoli - </a:t>
            </a:r>
            <a:r>
              <a:rPr lang="uz-Cyrl-UZ" sz="2800" b="1" dirty="0"/>
              <a:t>aldostеron.</a:t>
            </a:r>
            <a:endParaRPr lang="ru-RU" sz="2800" b="1" dirty="0"/>
          </a:p>
          <a:p>
            <a:endParaRPr lang="ru-RU" sz="2800" dirty="0"/>
          </a:p>
        </p:txBody>
      </p:sp>
    </p:spTree>
    <p:extLst>
      <p:ext uri="{BB962C8B-B14F-4D97-AF65-F5344CB8AC3E}">
        <p14:creationId xmlns:p14="http://schemas.microsoft.com/office/powerpoint/2010/main" val="26062674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188640"/>
            <a:ext cx="8572560" cy="1133142"/>
          </a:xfrm>
        </p:spPr>
        <p:txBody>
          <a:bodyPr>
            <a:normAutofit fontScale="90000"/>
          </a:bodyPr>
          <a:lstStyle/>
          <a:p>
            <a:pPr algn="ctr"/>
            <a:r>
              <a:rPr lang="en-US" dirty="0" err="1" smtClean="0">
                <a:solidFill>
                  <a:schemeClr val="tx2">
                    <a:lumMod val="50000"/>
                  </a:schemeClr>
                </a:solidFill>
              </a:rPr>
              <a:t>Gormonlarning</a:t>
            </a:r>
            <a:r>
              <a:rPr lang="en-US" dirty="0" smtClean="0">
                <a:solidFill>
                  <a:schemeClr val="tx2">
                    <a:lumMod val="50000"/>
                  </a:schemeClr>
                </a:solidFill>
              </a:rPr>
              <a:t> </a:t>
            </a:r>
            <a:r>
              <a:rPr lang="en-US" dirty="0" err="1" smtClean="0">
                <a:solidFill>
                  <a:schemeClr val="tx2">
                    <a:lumMod val="50000"/>
                  </a:schemeClr>
                </a:solidFill>
              </a:rPr>
              <a:t>ishlab</a:t>
            </a:r>
            <a:r>
              <a:rPr lang="en-US" dirty="0" smtClean="0">
                <a:solidFill>
                  <a:schemeClr val="tx2">
                    <a:lumMod val="50000"/>
                  </a:schemeClr>
                </a:solidFill>
              </a:rPr>
              <a:t> </a:t>
            </a:r>
            <a:r>
              <a:rPr lang="en-US" dirty="0" err="1" smtClean="0">
                <a:solidFill>
                  <a:schemeClr val="tx2">
                    <a:lumMod val="50000"/>
                  </a:schemeClr>
                </a:solidFill>
              </a:rPr>
              <a:t>chiqarilishi</a:t>
            </a:r>
            <a:r>
              <a:rPr lang="en-US" dirty="0" smtClean="0">
                <a:solidFill>
                  <a:schemeClr val="tx2">
                    <a:lumMod val="50000"/>
                  </a:schemeClr>
                </a:solidFill>
              </a:rPr>
              <a:t> </a:t>
            </a:r>
            <a:r>
              <a:rPr lang="en-US" dirty="0" err="1" smtClean="0">
                <a:solidFill>
                  <a:schemeClr val="tx2">
                    <a:lumMod val="50000"/>
                  </a:schemeClr>
                </a:solidFill>
              </a:rPr>
              <a:t>va</a:t>
            </a:r>
            <a:r>
              <a:rPr lang="en-US" dirty="0" smtClean="0">
                <a:solidFill>
                  <a:schemeClr val="tx2">
                    <a:lumMod val="50000"/>
                  </a:schemeClr>
                </a:solidFill>
              </a:rPr>
              <a:t> </a:t>
            </a:r>
            <a:r>
              <a:rPr lang="en-US" dirty="0" err="1" smtClean="0">
                <a:solidFill>
                  <a:schemeClr val="tx2">
                    <a:lumMod val="50000"/>
                  </a:schemeClr>
                </a:solidFill>
              </a:rPr>
              <a:t>ularning</a:t>
            </a:r>
            <a:r>
              <a:rPr lang="en-US" dirty="0" smtClean="0">
                <a:solidFill>
                  <a:schemeClr val="tx2">
                    <a:lumMod val="50000"/>
                  </a:schemeClr>
                </a:solidFill>
              </a:rPr>
              <a:t> </a:t>
            </a:r>
            <a:r>
              <a:rPr lang="en-US" dirty="0" err="1" smtClean="0">
                <a:solidFill>
                  <a:schemeClr val="tx2">
                    <a:lumMod val="50000"/>
                  </a:schemeClr>
                </a:solidFill>
              </a:rPr>
              <a:t>ta`siri</a:t>
            </a:r>
            <a:endParaRPr lang="ru-RU" dirty="0">
              <a:solidFill>
                <a:schemeClr val="tx2">
                  <a:lumMod val="50000"/>
                </a:schemeClr>
              </a:solidFill>
            </a:endParaRPr>
          </a:p>
        </p:txBody>
      </p:sp>
      <p:pic>
        <p:nvPicPr>
          <p:cNvPr id="4" name="Picture 2" descr="D:\biokimyo\gormon\56.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57158" y="1571612"/>
            <a:ext cx="8358246" cy="507209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179512" y="4869160"/>
            <a:ext cx="8568951" cy="1257003"/>
          </a:xfrm>
        </p:spPr>
        <p:txBody>
          <a:bodyPr>
            <a:noAutofit/>
          </a:bodyPr>
          <a:lstStyle/>
          <a:p>
            <a:r>
              <a:rPr lang="en-US" sz="2400" dirty="0" smtClean="0">
                <a:solidFill>
                  <a:schemeClr val="tx2">
                    <a:lumMod val="50000"/>
                  </a:schemeClr>
                </a:solidFill>
              </a:rPr>
              <a:t>  </a:t>
            </a:r>
            <a:r>
              <a:rPr lang="ru-RU" sz="2400" dirty="0" err="1" smtClean="0">
                <a:solidFill>
                  <a:schemeClr val="tx2">
                    <a:lumMod val="50000"/>
                  </a:schemeClr>
                </a:solidFill>
              </a:rPr>
              <a:t>Прегнан</a:t>
            </a:r>
            <a:r>
              <a:rPr lang="en-US" sz="2400" dirty="0" smtClean="0">
                <a:solidFill>
                  <a:schemeClr val="tx2">
                    <a:lumMod val="50000"/>
                  </a:schemeClr>
                </a:solidFill>
              </a:rPr>
              <a:t>      </a:t>
            </a:r>
            <a:r>
              <a:rPr lang="ru-RU" sz="2400" dirty="0" smtClean="0">
                <a:solidFill>
                  <a:schemeClr val="tx2">
                    <a:lumMod val="50000"/>
                  </a:schemeClr>
                </a:solidFill>
              </a:rPr>
              <a:t> </a:t>
            </a:r>
            <a:r>
              <a:rPr lang="en-US" sz="2400" dirty="0" smtClean="0">
                <a:solidFill>
                  <a:schemeClr val="tx2">
                    <a:lumMod val="50000"/>
                  </a:schemeClr>
                </a:solidFill>
              </a:rPr>
              <a:t>    </a:t>
            </a:r>
            <a:r>
              <a:rPr lang="ru-RU" sz="2400" dirty="0" err="1" smtClean="0">
                <a:solidFill>
                  <a:schemeClr val="tx2">
                    <a:lumMod val="50000"/>
                  </a:schemeClr>
                </a:solidFill>
              </a:rPr>
              <a:t>Кортикостерон</a:t>
            </a:r>
            <a:r>
              <a:rPr lang="ru-RU" sz="2400" dirty="0" smtClean="0">
                <a:solidFill>
                  <a:schemeClr val="tx2">
                    <a:lumMod val="50000"/>
                  </a:schemeClr>
                </a:solidFill>
              </a:rPr>
              <a:t> </a:t>
            </a:r>
            <a:r>
              <a:rPr lang="en-US" sz="2400" dirty="0" smtClean="0">
                <a:solidFill>
                  <a:schemeClr val="tx2">
                    <a:lumMod val="50000"/>
                  </a:schemeClr>
                </a:solidFill>
              </a:rPr>
              <a:t>         </a:t>
            </a:r>
            <a:r>
              <a:rPr lang="ru-RU" sz="2400" dirty="0" smtClean="0">
                <a:solidFill>
                  <a:schemeClr val="tx2">
                    <a:lumMod val="50000"/>
                  </a:schemeClr>
                </a:solidFill>
              </a:rPr>
              <a:t>Гидрокортизон</a:t>
            </a:r>
            <a:endParaRPr lang="en-US" sz="2400" dirty="0" smtClean="0">
              <a:solidFill>
                <a:schemeClr val="tx2">
                  <a:lumMod val="50000"/>
                </a:schemeClr>
              </a:solidFill>
            </a:endParaRPr>
          </a:p>
          <a:p>
            <a:r>
              <a:rPr lang="en-US" sz="2400" dirty="0">
                <a:solidFill>
                  <a:schemeClr val="tx2">
                    <a:lumMod val="50000"/>
                  </a:schemeClr>
                </a:solidFill>
              </a:rPr>
              <a:t> </a:t>
            </a:r>
            <a:r>
              <a:rPr lang="en-US" sz="2400" dirty="0" smtClean="0">
                <a:solidFill>
                  <a:schemeClr val="tx2">
                    <a:lumMod val="50000"/>
                  </a:schemeClr>
                </a:solidFill>
              </a:rPr>
              <a:t>                                                                     </a:t>
            </a:r>
            <a:r>
              <a:rPr lang="ru-RU" sz="2400" dirty="0" smtClean="0">
                <a:solidFill>
                  <a:schemeClr val="tx2">
                    <a:lumMod val="50000"/>
                  </a:schemeClr>
                </a:solidFill>
              </a:rPr>
              <a:t>(кортизол</a:t>
            </a:r>
            <a:r>
              <a:rPr lang="ru-RU" sz="2400" dirty="0">
                <a:solidFill>
                  <a:schemeClr val="tx2">
                    <a:lumMod val="50000"/>
                  </a:schemeClr>
                </a:solidFill>
              </a:rPr>
              <a:t>)</a:t>
            </a:r>
          </a:p>
        </p:txBody>
      </p:sp>
      <p:pic>
        <p:nvPicPr>
          <p:cNvPr id="1026"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07504" y="188640"/>
            <a:ext cx="8784976" cy="4464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5819715"/>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251520" y="4437111"/>
            <a:ext cx="8496943" cy="1944217"/>
          </a:xfrm>
        </p:spPr>
        <p:txBody>
          <a:bodyPr>
            <a:normAutofit/>
          </a:bodyPr>
          <a:lstStyle/>
          <a:p>
            <a:r>
              <a:rPr lang="ru-RU" sz="2400" dirty="0">
                <a:solidFill>
                  <a:schemeClr val="tx2">
                    <a:lumMod val="50000"/>
                  </a:schemeClr>
                </a:solidFill>
              </a:rPr>
              <a:t>Кортизон </a:t>
            </a:r>
            <a:r>
              <a:rPr lang="en-US" sz="2400" dirty="0" smtClean="0">
                <a:solidFill>
                  <a:schemeClr val="tx2">
                    <a:lumMod val="50000"/>
                  </a:schemeClr>
                </a:solidFill>
              </a:rPr>
              <a:t>            </a:t>
            </a:r>
            <a:r>
              <a:rPr lang="ru-RU" sz="2400" dirty="0" err="1" smtClean="0">
                <a:solidFill>
                  <a:schemeClr val="tx2">
                    <a:lumMod val="50000"/>
                  </a:schemeClr>
                </a:solidFill>
              </a:rPr>
              <a:t>Дезоксинорти</a:t>
            </a:r>
            <a:r>
              <a:rPr lang="en-US" sz="2400" dirty="0" smtClean="0">
                <a:solidFill>
                  <a:schemeClr val="tx2">
                    <a:lumMod val="50000"/>
                  </a:schemeClr>
                </a:solidFill>
              </a:rPr>
              <a:t>-</a:t>
            </a:r>
            <a:r>
              <a:rPr lang="ru-RU" sz="2400" dirty="0" smtClean="0">
                <a:solidFill>
                  <a:schemeClr val="tx2">
                    <a:lumMod val="50000"/>
                  </a:schemeClr>
                </a:solidFill>
              </a:rPr>
              <a:t> </a:t>
            </a:r>
            <a:r>
              <a:rPr lang="en-US" sz="2400" dirty="0" smtClean="0">
                <a:solidFill>
                  <a:schemeClr val="tx2">
                    <a:lumMod val="50000"/>
                  </a:schemeClr>
                </a:solidFill>
              </a:rPr>
              <a:t>            </a:t>
            </a:r>
            <a:r>
              <a:rPr lang="ru-RU" sz="2400" dirty="0" smtClean="0">
                <a:solidFill>
                  <a:schemeClr val="tx2">
                    <a:lumMod val="50000"/>
                  </a:schemeClr>
                </a:solidFill>
              </a:rPr>
              <a:t>Альдостерон</a:t>
            </a:r>
            <a:endParaRPr lang="en-US" sz="2400" dirty="0" smtClean="0">
              <a:solidFill>
                <a:schemeClr val="tx2">
                  <a:lumMod val="50000"/>
                </a:schemeClr>
              </a:solidFill>
            </a:endParaRPr>
          </a:p>
          <a:p>
            <a:r>
              <a:rPr lang="en-US" sz="2400" dirty="0" smtClean="0">
                <a:solidFill>
                  <a:schemeClr val="tx2">
                    <a:lumMod val="50000"/>
                  </a:schemeClr>
                </a:solidFill>
              </a:rPr>
              <a:t>                                  </a:t>
            </a:r>
            <a:r>
              <a:rPr lang="ru-RU" sz="2400" dirty="0" err="1" smtClean="0">
                <a:solidFill>
                  <a:schemeClr val="tx2">
                    <a:lumMod val="50000"/>
                  </a:schemeClr>
                </a:solidFill>
              </a:rPr>
              <a:t>ностерон</a:t>
            </a:r>
            <a:endParaRPr lang="ru-RU" sz="2400" dirty="0">
              <a:solidFill>
                <a:schemeClr val="tx2">
                  <a:lumMod val="50000"/>
                </a:schemeClr>
              </a:solidFill>
            </a:endParaRPr>
          </a:p>
        </p:txBody>
      </p:sp>
      <p:pic>
        <p:nvPicPr>
          <p:cNvPr id="2050"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79512" y="188640"/>
            <a:ext cx="8712968" cy="4104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55962746"/>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39552" y="908720"/>
            <a:ext cx="8229600" cy="5472608"/>
          </a:xfrm>
        </p:spPr>
        <p:txBody>
          <a:bodyPr>
            <a:normAutofit/>
          </a:bodyPr>
          <a:lstStyle/>
          <a:p>
            <a:r>
              <a:rPr lang="en-US" sz="2800" dirty="0" smtClean="0"/>
              <a:t>	</a:t>
            </a:r>
            <a:r>
              <a:rPr lang="uz-Cyrl-UZ" sz="2800" dirty="0" smtClean="0"/>
              <a:t>Buyrak </a:t>
            </a:r>
            <a:r>
              <a:rPr lang="uz-Cyrl-UZ" sz="2800" dirty="0"/>
              <a:t>usti po’st qavatining funksiyasi gipofizning old  bo’lagidan ajraladigan adrenokortikotropik gormon (AKTG) yoki kortikotropin  tomonidan idora qilinadi. </a:t>
            </a:r>
            <a:endParaRPr lang="en-US" sz="2800" dirty="0" smtClean="0"/>
          </a:p>
          <a:p>
            <a:r>
              <a:rPr lang="en-US" sz="2800" dirty="0" smtClean="0"/>
              <a:t>	</a:t>
            </a:r>
            <a:r>
              <a:rPr lang="uz-Cyrl-UZ" sz="2800" dirty="0" smtClean="0"/>
              <a:t>Qandli  </a:t>
            </a:r>
            <a:r>
              <a:rPr lang="uz-Cyrl-UZ" sz="2800" dirty="0"/>
              <a:t>kortikosteroidlarning miqdori o’z  navbatida, gipofizda hosil  bo’ladigan  AKTG miqdorini tartibga solib turadi. </a:t>
            </a:r>
            <a:endParaRPr lang="en-US" sz="2800" dirty="0" smtClean="0"/>
          </a:p>
          <a:p>
            <a:r>
              <a:rPr lang="en-US" sz="2800" dirty="0" smtClean="0"/>
              <a:t>	</a:t>
            </a:r>
            <a:r>
              <a:rPr lang="uz-Cyrl-UZ" sz="2800" dirty="0" smtClean="0"/>
              <a:t>Kortikoid </a:t>
            </a:r>
            <a:r>
              <a:rPr lang="uz-Cyrl-UZ" sz="2800" dirty="0"/>
              <a:t>gormonlar miqdorining pasayishi AKTG chiqarilishini tezlashtiradi.</a:t>
            </a:r>
            <a:endParaRPr lang="ru-RU" sz="2800" dirty="0"/>
          </a:p>
          <a:p>
            <a:pPr marL="0" indent="0">
              <a:buNone/>
            </a:pPr>
            <a:endParaRPr lang="ru-RU" sz="2800" dirty="0"/>
          </a:p>
        </p:txBody>
      </p:sp>
    </p:spTree>
    <p:extLst>
      <p:ext uri="{BB962C8B-B14F-4D97-AF65-F5344CB8AC3E}">
        <p14:creationId xmlns:p14="http://schemas.microsoft.com/office/powerpoint/2010/main" val="2451729936"/>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548680"/>
            <a:ext cx="8363272" cy="5775920"/>
          </a:xfrm>
        </p:spPr>
        <p:txBody>
          <a:bodyPr>
            <a:noAutofit/>
          </a:bodyPr>
          <a:lstStyle/>
          <a:p>
            <a:pPr marL="0" indent="0" algn="ctr">
              <a:buNone/>
            </a:pPr>
            <a:r>
              <a:rPr lang="uz-Cyrl-UZ" sz="5400" b="1" dirty="0">
                <a:solidFill>
                  <a:schemeClr val="tx2">
                    <a:lumMod val="50000"/>
                  </a:schemeClr>
                </a:solidFill>
              </a:rPr>
              <a:t>Jinsiy </a:t>
            </a:r>
            <a:r>
              <a:rPr lang="uz-Cyrl-UZ" sz="5400" b="1" dirty="0" smtClean="0">
                <a:solidFill>
                  <a:schemeClr val="tx2">
                    <a:lumMod val="50000"/>
                  </a:schemeClr>
                </a:solidFill>
              </a:rPr>
              <a:t>gormonlar</a:t>
            </a:r>
            <a:endParaRPr lang="en-US" sz="3600" b="1" dirty="0" smtClean="0">
              <a:solidFill>
                <a:schemeClr val="tx2">
                  <a:lumMod val="50000"/>
                </a:schemeClr>
              </a:solidFill>
            </a:endParaRPr>
          </a:p>
          <a:p>
            <a:r>
              <a:rPr lang="uz-Cyrl-UZ" sz="2800" i="1" dirty="0" smtClean="0"/>
              <a:t> </a:t>
            </a:r>
            <a:r>
              <a:rPr lang="en-US" sz="2800" i="1" dirty="0" smtClean="0"/>
              <a:t>	</a:t>
            </a:r>
            <a:r>
              <a:rPr lang="uz-Cyrl-UZ" sz="2800" dirty="0" smtClean="0"/>
              <a:t>Jinsiy </a:t>
            </a:r>
            <a:r>
              <a:rPr lang="uz-Cyrl-UZ" sz="2800" dirty="0"/>
              <a:t>gormonlarni jinsiy bezlar: </a:t>
            </a:r>
            <a:endParaRPr lang="en-US" sz="2800" dirty="0" smtClean="0"/>
          </a:p>
          <a:p>
            <a:r>
              <a:rPr lang="en-US" sz="2800" dirty="0"/>
              <a:t> </a:t>
            </a:r>
            <a:r>
              <a:rPr lang="en-US" sz="2800" dirty="0" smtClean="0"/>
              <a:t>a)</a:t>
            </a:r>
            <a:r>
              <a:rPr lang="uz-Cyrl-UZ" sz="2800" b="1" dirty="0" smtClean="0"/>
              <a:t>urug`donlar </a:t>
            </a:r>
            <a:r>
              <a:rPr lang="uz-Cyrl-UZ" sz="2800" b="1" dirty="0"/>
              <a:t>(Gonadalar) </a:t>
            </a:r>
            <a:endParaRPr lang="en-US" sz="2800" dirty="0"/>
          </a:p>
          <a:p>
            <a:r>
              <a:rPr lang="en-US" sz="2800" dirty="0" smtClean="0"/>
              <a:t> b)</a:t>
            </a:r>
            <a:r>
              <a:rPr lang="uz-Cyrl-UZ" sz="2800" dirty="0" smtClean="0"/>
              <a:t> </a:t>
            </a:r>
            <a:r>
              <a:rPr lang="uz-Cyrl-UZ" sz="2800" b="1" dirty="0"/>
              <a:t>tuxumdonlar</a:t>
            </a:r>
            <a:r>
              <a:rPr lang="uz-Cyrl-UZ" sz="2800" dirty="0"/>
              <a:t> ishlab chiqaradi</a:t>
            </a:r>
            <a:r>
              <a:rPr lang="uz-Cyrl-UZ" sz="2800" dirty="0" smtClean="0"/>
              <a:t>. </a:t>
            </a:r>
            <a:endParaRPr lang="en-US" sz="2800" dirty="0" smtClean="0"/>
          </a:p>
          <a:p>
            <a:r>
              <a:rPr lang="en-US" sz="2800" dirty="0" smtClean="0"/>
              <a:t>	</a:t>
            </a:r>
            <a:r>
              <a:rPr lang="en-US" sz="2800" dirty="0" err="1" smtClean="0"/>
              <a:t>Ayollar</a:t>
            </a:r>
            <a:r>
              <a:rPr lang="en-US" sz="2800" dirty="0" smtClean="0"/>
              <a:t> </a:t>
            </a:r>
            <a:r>
              <a:rPr lang="en-US" sz="2800" dirty="0" err="1"/>
              <a:t>jinsiy</a:t>
            </a:r>
            <a:r>
              <a:rPr lang="en-US" sz="2800" dirty="0"/>
              <a:t> </a:t>
            </a:r>
            <a:r>
              <a:rPr lang="en-US" sz="2800" dirty="0" err="1"/>
              <a:t>gormonlari</a:t>
            </a:r>
            <a:r>
              <a:rPr lang="en-US" sz="2800" dirty="0"/>
              <a:t> - </a:t>
            </a:r>
            <a:r>
              <a:rPr lang="en-US" sz="2800" dirty="0" err="1"/>
              <a:t>estrog</a:t>
            </a:r>
            <a:r>
              <a:rPr lang="ru-RU" sz="2800" dirty="0"/>
              <a:t>е</a:t>
            </a:r>
            <a:r>
              <a:rPr lang="en-US" sz="2800" dirty="0" err="1"/>
              <a:t>nlar</a:t>
            </a:r>
            <a:r>
              <a:rPr lang="en-US" sz="2800" dirty="0"/>
              <a:t>, </a:t>
            </a:r>
            <a:r>
              <a:rPr lang="en-US" sz="2800" dirty="0" err="1"/>
              <a:t>asosan</a:t>
            </a:r>
            <a:r>
              <a:rPr lang="en-US" sz="2800" dirty="0"/>
              <a:t> </a:t>
            </a:r>
            <a:r>
              <a:rPr lang="en-US" sz="2800" dirty="0" err="1"/>
              <a:t>tuxumdon</a:t>
            </a:r>
            <a:r>
              <a:rPr lang="en-US" sz="2800" dirty="0"/>
              <a:t> </a:t>
            </a:r>
            <a:r>
              <a:rPr lang="en-US" sz="2800" dirty="0" err="1"/>
              <a:t>va</a:t>
            </a:r>
            <a:r>
              <a:rPr lang="en-US" sz="2800" dirty="0"/>
              <a:t> </a:t>
            </a:r>
            <a:r>
              <a:rPr lang="en-US" sz="2800" dirty="0" err="1"/>
              <a:t>sariq</a:t>
            </a:r>
            <a:r>
              <a:rPr lang="en-US" sz="2800" dirty="0"/>
              <a:t> </a:t>
            </a:r>
            <a:r>
              <a:rPr lang="en-US" sz="2800" dirty="0" err="1"/>
              <a:t>tanada</a:t>
            </a:r>
            <a:r>
              <a:rPr lang="en-US" sz="2800" dirty="0"/>
              <a:t> </a:t>
            </a:r>
            <a:r>
              <a:rPr lang="en-US" sz="2800" dirty="0" err="1"/>
              <a:t>ishlab</a:t>
            </a:r>
            <a:r>
              <a:rPr lang="en-US" sz="2800" dirty="0"/>
              <a:t> </a:t>
            </a:r>
            <a:r>
              <a:rPr lang="en-US" sz="2800" dirty="0" err="1"/>
              <a:t>chiqariladi</a:t>
            </a:r>
            <a:r>
              <a:rPr lang="en-US" sz="2800" dirty="0"/>
              <a:t>. Bu </a:t>
            </a:r>
            <a:r>
              <a:rPr lang="en-US" sz="2800" dirty="0" err="1"/>
              <a:t>ikki</a:t>
            </a:r>
            <a:r>
              <a:rPr lang="en-US" sz="2800" dirty="0"/>
              <a:t> </a:t>
            </a:r>
            <a:r>
              <a:rPr lang="en-US" sz="2800" dirty="0" err="1"/>
              <a:t>manbadan</a:t>
            </a:r>
            <a:r>
              <a:rPr lang="en-US" sz="2800" dirty="0"/>
              <a:t> </a:t>
            </a:r>
            <a:r>
              <a:rPr lang="en-US" sz="2800" dirty="0" err="1"/>
              <a:t>ishlab</a:t>
            </a:r>
            <a:r>
              <a:rPr lang="en-US" sz="2800" dirty="0"/>
              <a:t> </a:t>
            </a:r>
            <a:r>
              <a:rPr lang="en-US" sz="2800" dirty="0" err="1"/>
              <a:t>chiqariladigan</a:t>
            </a:r>
            <a:r>
              <a:rPr lang="en-US" sz="2800" dirty="0"/>
              <a:t> </a:t>
            </a:r>
            <a:r>
              <a:rPr lang="en-US" sz="2800" dirty="0" err="1"/>
              <a:t>gormonlarning</a:t>
            </a:r>
            <a:r>
              <a:rPr lang="en-US" sz="2800" dirty="0"/>
              <a:t> </a:t>
            </a:r>
            <a:r>
              <a:rPr lang="en-US" sz="2800" dirty="0" err="1"/>
              <a:t>organizmdagi</a:t>
            </a:r>
            <a:r>
              <a:rPr lang="en-US" sz="2800" dirty="0"/>
              <a:t> </a:t>
            </a:r>
            <a:r>
              <a:rPr lang="en-US" sz="2800" dirty="0" err="1"/>
              <a:t>funksiyasida</a:t>
            </a:r>
            <a:r>
              <a:rPr lang="en-US" sz="2800" dirty="0"/>
              <a:t> ham </a:t>
            </a:r>
            <a:r>
              <a:rPr lang="en-US" sz="2800" dirty="0" err="1"/>
              <a:t>farq</a:t>
            </a:r>
            <a:r>
              <a:rPr lang="en-US" sz="2800" dirty="0"/>
              <a:t> bor. </a:t>
            </a:r>
            <a:r>
              <a:rPr lang="en-US" sz="2800" dirty="0" err="1"/>
              <a:t>Tuxumdon</a:t>
            </a:r>
            <a:r>
              <a:rPr lang="en-US" sz="2800" dirty="0"/>
              <a:t> </a:t>
            </a:r>
            <a:r>
              <a:rPr lang="en-US" sz="2800" dirty="0" err="1"/>
              <a:t>gormonlari</a:t>
            </a:r>
            <a:r>
              <a:rPr lang="en-US" sz="2800" dirty="0"/>
              <a:t> </a:t>
            </a:r>
            <a:r>
              <a:rPr lang="en-US" sz="2800" dirty="0" err="1"/>
              <a:t>asosan</a:t>
            </a:r>
            <a:r>
              <a:rPr lang="en-US" sz="2800" dirty="0"/>
              <a:t> </a:t>
            </a:r>
            <a:r>
              <a:rPr lang="en-US" sz="2800" dirty="0" err="1"/>
              <a:t>estradiollardir</a:t>
            </a:r>
            <a:r>
              <a:rPr lang="en-US" sz="2800" dirty="0"/>
              <a:t>. </a:t>
            </a:r>
            <a:endParaRPr lang="ru-RU" sz="2800" dirty="0"/>
          </a:p>
        </p:txBody>
      </p:sp>
    </p:spTree>
    <p:extLst>
      <p:ext uri="{BB962C8B-B14F-4D97-AF65-F5344CB8AC3E}">
        <p14:creationId xmlns:p14="http://schemas.microsoft.com/office/powerpoint/2010/main" val="3899271210"/>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88640"/>
            <a:ext cx="8401080" cy="775952"/>
          </a:xfrm>
        </p:spPr>
        <p:txBody>
          <a:bodyPr/>
          <a:lstStyle/>
          <a:p>
            <a:pPr algn="ctr"/>
            <a:r>
              <a:rPr lang="en-US" dirty="0" err="1" smtClean="0">
                <a:solidFill>
                  <a:schemeClr val="tx2">
                    <a:lumMod val="50000"/>
                  </a:schemeClr>
                </a:solidFill>
              </a:rPr>
              <a:t>Jinsiy</a:t>
            </a:r>
            <a:r>
              <a:rPr lang="en-US" dirty="0" smtClean="0">
                <a:solidFill>
                  <a:schemeClr val="tx2">
                    <a:lumMod val="50000"/>
                  </a:schemeClr>
                </a:solidFill>
              </a:rPr>
              <a:t> </a:t>
            </a:r>
            <a:r>
              <a:rPr lang="en-US" dirty="0" err="1" smtClean="0">
                <a:solidFill>
                  <a:schemeClr val="tx2">
                    <a:lumMod val="50000"/>
                  </a:schemeClr>
                </a:solidFill>
              </a:rPr>
              <a:t>gormonlar</a:t>
            </a:r>
            <a:endParaRPr lang="ru-RU" dirty="0">
              <a:solidFill>
                <a:schemeClr val="tx2">
                  <a:lumMod val="50000"/>
                </a:schemeClr>
              </a:solidFill>
            </a:endParaRPr>
          </a:p>
        </p:txBody>
      </p:sp>
      <p:sp>
        <p:nvSpPr>
          <p:cNvPr id="3" name="Объект 2"/>
          <p:cNvSpPr>
            <a:spLocks noGrp="1"/>
          </p:cNvSpPr>
          <p:nvPr>
            <p:ph idx="1"/>
          </p:nvPr>
        </p:nvSpPr>
        <p:spPr/>
        <p:txBody>
          <a:bodyPr/>
          <a:lstStyle/>
          <a:p>
            <a:endParaRPr lang="ru-RU" dirty="0"/>
          </a:p>
        </p:txBody>
      </p:sp>
      <p:pic>
        <p:nvPicPr>
          <p:cNvPr id="10242" name="Picture 2"/>
          <p:cNvPicPr>
            <a:picLocks noChangeAspect="1" noChangeArrowheads="1"/>
          </p:cNvPicPr>
          <p:nvPr/>
        </p:nvPicPr>
        <p:blipFill>
          <a:blip r:embed="rId2">
            <a:lum bright="-20000" contrast="20000"/>
            <a:extLst>
              <a:ext uri="{28A0092B-C50C-407E-A947-70E740481C1C}">
                <a14:useLocalDpi xmlns:a14="http://schemas.microsoft.com/office/drawing/2010/main" val="0"/>
              </a:ext>
            </a:extLst>
          </a:blip>
          <a:srcRect/>
          <a:stretch>
            <a:fillRect/>
          </a:stretch>
        </p:blipFill>
        <p:spPr bwMode="auto">
          <a:xfrm>
            <a:off x="787692" y="1124744"/>
            <a:ext cx="7572428" cy="56436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56506380"/>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55576" y="428604"/>
            <a:ext cx="7776864" cy="5429743"/>
          </a:xfrm>
        </p:spPr>
        <p:txBody>
          <a:bodyPr>
            <a:normAutofit/>
          </a:bodyPr>
          <a:lstStyle/>
          <a:p>
            <a:r>
              <a:rPr lang="en-US" sz="2800" dirty="0" smtClean="0"/>
              <a:t>	</a:t>
            </a:r>
            <a:r>
              <a:rPr lang="en-US" sz="2800" dirty="0" err="1" smtClean="0"/>
              <a:t>Sariq</a:t>
            </a:r>
            <a:r>
              <a:rPr lang="en-US" sz="2800" dirty="0" smtClean="0"/>
              <a:t> </a:t>
            </a:r>
            <a:r>
              <a:rPr lang="en-US" sz="2800" dirty="0" err="1"/>
              <a:t>tanada</a:t>
            </a:r>
            <a:r>
              <a:rPr lang="en-US" sz="2800" dirty="0"/>
              <a:t> </a:t>
            </a:r>
            <a:r>
              <a:rPr lang="en-US" sz="2800" dirty="0" err="1"/>
              <a:t>prog</a:t>
            </a:r>
            <a:r>
              <a:rPr lang="ru-RU" sz="2800" dirty="0"/>
              <a:t>е</a:t>
            </a:r>
            <a:r>
              <a:rPr lang="en-US" sz="2800" dirty="0" err="1"/>
              <a:t>st</a:t>
            </a:r>
            <a:r>
              <a:rPr lang="ru-RU" sz="2800" dirty="0"/>
              <a:t>е</a:t>
            </a:r>
            <a:r>
              <a:rPr lang="en-US" sz="2800" dirty="0" err="1"/>
              <a:t>ron</a:t>
            </a:r>
            <a:r>
              <a:rPr lang="en-US" sz="2800" dirty="0"/>
              <a:t> </a:t>
            </a:r>
            <a:r>
              <a:rPr lang="en-US" sz="2800" dirty="0" err="1"/>
              <a:t>gormoni</a:t>
            </a:r>
            <a:r>
              <a:rPr lang="en-US" sz="2800" dirty="0"/>
              <a:t> </a:t>
            </a:r>
            <a:r>
              <a:rPr lang="en-US" sz="2800" dirty="0" err="1"/>
              <a:t>ishlab</a:t>
            </a:r>
            <a:r>
              <a:rPr lang="en-US" sz="2800" dirty="0"/>
              <a:t> </a:t>
            </a:r>
            <a:r>
              <a:rPr lang="en-US" sz="2800" dirty="0" err="1"/>
              <a:t>chiqariladi</a:t>
            </a:r>
            <a:r>
              <a:rPr lang="en-US" sz="2800" dirty="0"/>
              <a:t>. </a:t>
            </a:r>
            <a:r>
              <a:rPr lang="en-US" sz="2800" dirty="0" err="1"/>
              <a:t>Gipofizning</a:t>
            </a:r>
            <a:r>
              <a:rPr lang="en-US" sz="2800" dirty="0"/>
              <a:t> old </a:t>
            </a:r>
            <a:r>
              <a:rPr lang="en-US" sz="2800" dirty="0" err="1"/>
              <a:t>bo’lagi</a:t>
            </a:r>
            <a:r>
              <a:rPr lang="en-US" sz="2800" dirty="0"/>
              <a:t> </a:t>
            </a:r>
            <a:r>
              <a:rPr lang="en-US" sz="2800" dirty="0" err="1"/>
              <a:t>gormonlari</a:t>
            </a:r>
            <a:r>
              <a:rPr lang="en-US" sz="2800" dirty="0"/>
              <a:t> - </a:t>
            </a:r>
            <a:r>
              <a:rPr lang="en-US" sz="2800" dirty="0" err="1"/>
              <a:t>gonadotropinlar</a:t>
            </a:r>
            <a:r>
              <a:rPr lang="en-US" sz="2800" dirty="0"/>
              <a:t> (</a:t>
            </a:r>
            <a:r>
              <a:rPr lang="en-US" sz="2800" dirty="0" err="1"/>
              <a:t>follitropin</a:t>
            </a:r>
            <a:r>
              <a:rPr lang="en-US" sz="2800" dirty="0"/>
              <a:t> </a:t>
            </a:r>
            <a:r>
              <a:rPr lang="en-US" sz="2800" dirty="0" err="1"/>
              <a:t>va</a:t>
            </a:r>
            <a:r>
              <a:rPr lang="en-US" sz="2800" dirty="0"/>
              <a:t> </a:t>
            </a:r>
            <a:r>
              <a:rPr lang="en-US" sz="2800" dirty="0" err="1"/>
              <a:t>lyutropin</a:t>
            </a:r>
            <a:r>
              <a:rPr lang="en-US" sz="2800" dirty="0"/>
              <a:t>) </a:t>
            </a:r>
            <a:r>
              <a:rPr lang="en-US" sz="2800" dirty="0" err="1"/>
              <a:t>stimulyatsiyasi</a:t>
            </a:r>
            <a:r>
              <a:rPr lang="en-US" sz="2800" dirty="0"/>
              <a:t> </a:t>
            </a:r>
            <a:r>
              <a:rPr lang="en-US" sz="2800" dirty="0" err="1"/>
              <a:t>ostida</a:t>
            </a:r>
            <a:r>
              <a:rPr lang="en-US" sz="2800" dirty="0"/>
              <a:t> </a:t>
            </a:r>
            <a:r>
              <a:rPr lang="en-US" sz="2800" dirty="0" err="1"/>
              <a:t>tuxumdonda</a:t>
            </a:r>
            <a:r>
              <a:rPr lang="en-US" sz="2800" dirty="0"/>
              <a:t> </a:t>
            </a:r>
            <a:r>
              <a:rPr lang="en-US" sz="2800" dirty="0" err="1"/>
              <a:t>hosil</a:t>
            </a:r>
            <a:r>
              <a:rPr lang="en-US" sz="2800" dirty="0"/>
              <a:t> </a:t>
            </a:r>
            <a:r>
              <a:rPr lang="en-US" sz="2800" dirty="0" err="1"/>
              <a:t>bo’ladigan</a:t>
            </a:r>
            <a:r>
              <a:rPr lang="en-US" sz="2800" dirty="0"/>
              <a:t> </a:t>
            </a:r>
            <a:r>
              <a:rPr lang="en-US" sz="2800" dirty="0" err="1"/>
              <a:t>bu</a:t>
            </a:r>
            <a:r>
              <a:rPr lang="en-US" sz="2800" dirty="0"/>
              <a:t> </a:t>
            </a:r>
            <a:r>
              <a:rPr lang="en-US" sz="2800" dirty="0" err="1"/>
              <a:t>ikkala</a:t>
            </a:r>
            <a:r>
              <a:rPr lang="en-US" sz="2800" dirty="0"/>
              <a:t> </a:t>
            </a:r>
            <a:r>
              <a:rPr lang="en-US" sz="2800" dirty="0" err="1"/>
              <a:t>gormon</a:t>
            </a:r>
            <a:r>
              <a:rPr lang="en-US" sz="2800" dirty="0"/>
              <a:t> </a:t>
            </a:r>
            <a:r>
              <a:rPr lang="en-US" sz="2800" dirty="0" err="1"/>
              <a:t>bachodondagi</a:t>
            </a:r>
            <a:r>
              <a:rPr lang="en-US" sz="2800" dirty="0"/>
              <a:t> </a:t>
            </a:r>
            <a:r>
              <a:rPr lang="en-US" sz="2800" dirty="0" err="1"/>
              <a:t>siklik</a:t>
            </a:r>
            <a:r>
              <a:rPr lang="en-US" sz="2800" dirty="0"/>
              <a:t> </a:t>
            </a:r>
            <a:r>
              <a:rPr lang="en-US" sz="2800" dirty="0" err="1"/>
              <a:t>o’zgarishlarini</a:t>
            </a:r>
            <a:r>
              <a:rPr lang="en-US" sz="2800" dirty="0"/>
              <a:t> </a:t>
            </a:r>
            <a:r>
              <a:rPr lang="en-US" sz="2800" dirty="0" err="1"/>
              <a:t>idora</a:t>
            </a:r>
            <a:r>
              <a:rPr lang="en-US" sz="2800" dirty="0"/>
              <a:t> </a:t>
            </a:r>
            <a:r>
              <a:rPr lang="en-US" sz="2800" dirty="0" err="1"/>
              <a:t>qilib</a:t>
            </a:r>
            <a:r>
              <a:rPr lang="en-US" sz="2800" dirty="0"/>
              <a:t> </a:t>
            </a:r>
            <a:r>
              <a:rPr lang="en-US" sz="2800" dirty="0" err="1"/>
              <a:t>turadi</a:t>
            </a:r>
            <a:r>
              <a:rPr lang="en-US" sz="2800" dirty="0"/>
              <a:t>.</a:t>
            </a:r>
            <a:endParaRPr lang="ru-RU" sz="2800" dirty="0"/>
          </a:p>
          <a:p>
            <a:endParaRPr lang="ru-RU" sz="2800" dirty="0"/>
          </a:p>
        </p:txBody>
      </p:sp>
      <p:pic>
        <p:nvPicPr>
          <p:cNvPr id="4" name="Picture 3" descr="D:\biokimyo\gormon\imag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7686" y="3214686"/>
            <a:ext cx="4413933" cy="34745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9996159"/>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95536" y="404664"/>
            <a:ext cx="8424936" cy="5631904"/>
          </a:xfrm>
        </p:spPr>
        <p:txBody>
          <a:bodyPr>
            <a:normAutofit/>
          </a:bodyPr>
          <a:lstStyle/>
          <a:p>
            <a:r>
              <a:rPr lang="en-US" sz="2800" dirty="0" smtClean="0"/>
              <a:t>	</a:t>
            </a:r>
            <a:r>
              <a:rPr lang="en-US" sz="2800" dirty="0" err="1" smtClean="0"/>
              <a:t>Tuxumdon</a:t>
            </a:r>
            <a:r>
              <a:rPr lang="en-US" sz="2800" dirty="0" smtClean="0"/>
              <a:t> </a:t>
            </a:r>
            <a:r>
              <a:rPr lang="en-US" sz="2800" dirty="0" err="1"/>
              <a:t>gormonlari</a:t>
            </a:r>
            <a:r>
              <a:rPr lang="en-US" sz="2800" dirty="0"/>
              <a:t> - </a:t>
            </a:r>
            <a:r>
              <a:rPr lang="en-US" sz="2800" dirty="0" err="1"/>
              <a:t>estrog</a:t>
            </a:r>
            <a:r>
              <a:rPr lang="ru-RU" sz="2800" dirty="0"/>
              <a:t>е</a:t>
            </a:r>
            <a:r>
              <a:rPr lang="en-US" sz="2800" dirty="0" err="1"/>
              <a:t>nlar</a:t>
            </a:r>
            <a:r>
              <a:rPr lang="en-US" sz="2800" dirty="0"/>
              <a:t> </a:t>
            </a:r>
            <a:r>
              <a:rPr lang="en-US" sz="2800" dirty="0" err="1"/>
              <a:t>qatoriga</a:t>
            </a:r>
            <a:r>
              <a:rPr lang="en-US" sz="2800" dirty="0"/>
              <a:t> </a:t>
            </a:r>
            <a:r>
              <a:rPr lang="en-US" sz="2800" dirty="0" err="1"/>
              <a:t>estron</a:t>
            </a:r>
            <a:r>
              <a:rPr lang="en-US" sz="2800" dirty="0"/>
              <a:t>, </a:t>
            </a:r>
            <a:r>
              <a:rPr lang="en-US" sz="2800" dirty="0" err="1"/>
              <a:t>stiol</a:t>
            </a:r>
            <a:r>
              <a:rPr lang="en-US" sz="2800" dirty="0"/>
              <a:t> </a:t>
            </a:r>
            <a:r>
              <a:rPr lang="en-US" sz="2800" dirty="0" err="1"/>
              <a:t>va</a:t>
            </a:r>
            <a:r>
              <a:rPr lang="en-US" sz="2800" dirty="0"/>
              <a:t> estradiol </a:t>
            </a:r>
            <a:r>
              <a:rPr lang="en-US" sz="2800" dirty="0" err="1"/>
              <a:t>kiradi</a:t>
            </a:r>
            <a:r>
              <a:rPr lang="en-US" sz="2800" dirty="0"/>
              <a:t>. </a:t>
            </a:r>
            <a:r>
              <a:rPr lang="en-US" sz="2800" dirty="0" err="1"/>
              <a:t>Estrog</a:t>
            </a:r>
            <a:r>
              <a:rPr lang="ru-RU" sz="2800" dirty="0"/>
              <a:t>е</a:t>
            </a:r>
            <a:r>
              <a:rPr lang="en-US" sz="2800" dirty="0" err="1"/>
              <a:t>nlar</a:t>
            </a:r>
            <a:r>
              <a:rPr lang="en-US" sz="2800" dirty="0"/>
              <a:t> </a:t>
            </a:r>
            <a:r>
              <a:rPr lang="en-US" sz="2800" dirty="0" err="1"/>
              <a:t>ugl</a:t>
            </a:r>
            <a:r>
              <a:rPr lang="ru-RU" sz="2800" dirty="0"/>
              <a:t>е</a:t>
            </a:r>
            <a:r>
              <a:rPr lang="en-US" sz="2800" dirty="0" err="1"/>
              <a:t>vodorod</a:t>
            </a:r>
            <a:r>
              <a:rPr lang="en-US" sz="2800" dirty="0"/>
              <a:t> </a:t>
            </a:r>
            <a:r>
              <a:rPr lang="en-US" sz="2800" dirty="0" err="1"/>
              <a:t>estronning</a:t>
            </a:r>
            <a:r>
              <a:rPr lang="en-US" sz="2800" dirty="0"/>
              <a:t> </a:t>
            </a:r>
            <a:r>
              <a:rPr lang="en-US" sz="2800" dirty="0" err="1"/>
              <a:t>hosilasidir</a:t>
            </a:r>
            <a:r>
              <a:rPr lang="en-US" sz="2800" dirty="0"/>
              <a:t>.</a:t>
            </a:r>
            <a:endParaRPr lang="ru-RU" sz="2800" dirty="0"/>
          </a:p>
          <a:p>
            <a:endParaRPr lang="ru-RU" sz="2800" dirty="0"/>
          </a:p>
        </p:txBody>
      </p:sp>
      <p:pic>
        <p:nvPicPr>
          <p:cNvPr id="4" name="Рисунок 3"/>
          <p:cNvPicPr/>
          <p:nvPr/>
        </p:nvPicPr>
        <p:blipFill>
          <a:blip r:embed="rId2">
            <a:extLst>
              <a:ext uri="{BEBA8EAE-BF5A-486C-A8C5-ECC9F3942E4B}">
                <a14:imgProps xmlns:a14="http://schemas.microsoft.com/office/drawing/2010/main">
                  <a14:imgLayer r:embed="rId3">
                    <a14:imgEffect>
                      <a14:sharpenSoften amount="50000"/>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323528" y="1916832"/>
            <a:ext cx="8219431" cy="4824536"/>
          </a:xfrm>
          <a:prstGeom prst="rect">
            <a:avLst/>
          </a:prstGeom>
          <a:noFill/>
          <a:ln>
            <a:noFill/>
          </a:ln>
        </p:spPr>
      </p:pic>
    </p:spTree>
    <p:extLst>
      <p:ext uri="{BB962C8B-B14F-4D97-AF65-F5344CB8AC3E}">
        <p14:creationId xmlns:p14="http://schemas.microsoft.com/office/powerpoint/2010/main" val="2044879780"/>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p:cNvPicPr>
          <p:nvPr>
            <p:ph idx="1"/>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51520" y="332656"/>
            <a:ext cx="8568952" cy="6264696"/>
          </a:xfrm>
          <a:prstGeom prst="rect">
            <a:avLst/>
          </a:prstGeom>
          <a:noFill/>
          <a:ln>
            <a:noFill/>
          </a:ln>
        </p:spPr>
      </p:pic>
    </p:spTree>
    <p:extLst>
      <p:ext uri="{BB962C8B-B14F-4D97-AF65-F5344CB8AC3E}">
        <p14:creationId xmlns:p14="http://schemas.microsoft.com/office/powerpoint/2010/main" val="935552542"/>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52718"/>
            <a:ext cx="8929718" cy="1371600"/>
          </a:xfrm>
        </p:spPr>
        <p:txBody>
          <a:bodyPr/>
          <a:lstStyle/>
          <a:p>
            <a:pPr algn="ctr"/>
            <a:r>
              <a:rPr lang="en-US" dirty="0" smtClean="0">
                <a:solidFill>
                  <a:schemeClr val="tx2">
                    <a:lumMod val="50000"/>
                  </a:schemeClr>
                </a:solidFill>
              </a:rPr>
              <a:t>Steroid </a:t>
            </a:r>
            <a:r>
              <a:rPr lang="en-US" dirty="0" err="1" smtClean="0">
                <a:solidFill>
                  <a:schemeClr val="tx2">
                    <a:lumMod val="50000"/>
                  </a:schemeClr>
                </a:solidFill>
              </a:rPr>
              <a:t>gormonlar</a:t>
            </a:r>
            <a:r>
              <a:rPr lang="en-US" dirty="0" smtClean="0">
                <a:solidFill>
                  <a:schemeClr val="tx2">
                    <a:lumMod val="50000"/>
                  </a:schemeClr>
                </a:solidFill>
              </a:rPr>
              <a:t> </a:t>
            </a:r>
            <a:r>
              <a:rPr lang="en-US" dirty="0" err="1" smtClean="0">
                <a:solidFill>
                  <a:schemeClr val="tx2">
                    <a:lumMod val="50000"/>
                  </a:schemeClr>
                </a:solidFill>
              </a:rPr>
              <a:t>faollashganda</a:t>
            </a:r>
            <a:endParaRPr lang="ru-RU" dirty="0">
              <a:solidFill>
                <a:schemeClr val="tx2">
                  <a:lumMod val="50000"/>
                </a:schemeClr>
              </a:solidFill>
            </a:endParaRPr>
          </a:p>
        </p:txBody>
      </p:sp>
      <p:sp>
        <p:nvSpPr>
          <p:cNvPr id="3" name="Объект 2"/>
          <p:cNvSpPr>
            <a:spLocks noGrp="1"/>
          </p:cNvSpPr>
          <p:nvPr>
            <p:ph idx="1"/>
          </p:nvPr>
        </p:nvSpPr>
        <p:spPr/>
        <p:txBody>
          <a:bodyPr/>
          <a:lstStyle/>
          <a:p>
            <a:endParaRPr lang="ru-RU" dirty="0"/>
          </a:p>
        </p:txBody>
      </p:sp>
      <p:pic>
        <p:nvPicPr>
          <p:cNvPr id="12290" name="Picture 2"/>
          <p:cNvPicPr>
            <a:picLocks noChangeAspect="1" noChangeArrowheads="1"/>
          </p:cNvPicPr>
          <p:nvPr/>
        </p:nvPicPr>
        <p:blipFill>
          <a:blip r:embed="rId2">
            <a:lum bright="-10000" contrast="10000"/>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142844" y="1643050"/>
            <a:ext cx="8715436" cy="5072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32553983"/>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1000108"/>
            <a:ext cx="8229600" cy="5324492"/>
          </a:xfrm>
        </p:spPr>
        <p:txBody>
          <a:bodyPr>
            <a:normAutofit/>
          </a:bodyPr>
          <a:lstStyle/>
          <a:p>
            <a:r>
              <a:rPr lang="en-US" sz="2800" dirty="0" smtClean="0"/>
              <a:t>	</a:t>
            </a:r>
            <a:r>
              <a:rPr lang="uz-Cyrl-UZ" sz="2800" dirty="0" smtClean="0"/>
              <a:t>Tuxumdon </a:t>
            </a:r>
            <a:r>
              <a:rPr lang="uz-Cyrl-UZ" sz="2800" dirty="0"/>
              <a:t>sariq tanasi progestron deb  ataladigan gormon ishlab chiqaradi. </a:t>
            </a:r>
            <a:endParaRPr lang="ru-RU" sz="2800" dirty="0"/>
          </a:p>
          <a:p>
            <a:r>
              <a:rPr lang="en-US" sz="2800" dirty="0" smtClean="0"/>
              <a:t>	</a:t>
            </a:r>
            <a:r>
              <a:rPr lang="uz-Cyrl-UZ" sz="2800" dirty="0" smtClean="0"/>
              <a:t>Bu </a:t>
            </a:r>
            <a:r>
              <a:rPr lang="uz-Cyrl-UZ" sz="2800" dirty="0"/>
              <a:t>gormonlar  homiladorlik davrida ko’p miqdorda hosil bo’ladi. U urchigan tuxumning bachadonga yopishishi va dastlabki davrda rivojlanishi uchun ham zarur.</a:t>
            </a:r>
            <a:endParaRPr lang="ru-RU" sz="2800" dirty="0"/>
          </a:p>
          <a:p>
            <a:endParaRPr lang="ru-RU" sz="2800" dirty="0"/>
          </a:p>
        </p:txBody>
      </p:sp>
    </p:spTree>
    <p:extLst>
      <p:ext uri="{BB962C8B-B14F-4D97-AF65-F5344CB8AC3E}">
        <p14:creationId xmlns:p14="http://schemas.microsoft.com/office/powerpoint/2010/main" val="20075895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23528" y="857232"/>
            <a:ext cx="8280920" cy="5452088"/>
          </a:xfrm>
        </p:spPr>
        <p:txBody>
          <a:bodyPr>
            <a:normAutofit/>
          </a:bodyPr>
          <a:lstStyle/>
          <a:p>
            <a:r>
              <a:rPr lang="en-US" sz="2800" dirty="0" smtClean="0"/>
              <a:t>	</a:t>
            </a:r>
            <a:r>
              <a:rPr lang="uz-Cyrl-UZ" sz="2800" dirty="0" smtClean="0"/>
              <a:t>Endokrin </a:t>
            </a:r>
            <a:r>
              <a:rPr lang="uz-Cyrl-UZ" sz="2800" dirty="0"/>
              <a:t>ichki sekretsiya bezlarining funksiyasi buzilganda turli kasalliklarning paydo bo’lishi kuzatiladi.</a:t>
            </a:r>
            <a:endParaRPr lang="ru-RU" sz="2800" dirty="0"/>
          </a:p>
          <a:p>
            <a:r>
              <a:rPr lang="uz-Cyrl-UZ" sz="2800" dirty="0"/>
              <a:t>	Bular ayrim bezlar funksiyasining zo’rayib ketishi natijasida gormonni ortiqcha ishlab chiqarishi (giperfunksiya) yoki faoliyatning susayishi natijasida kam ajratilishi (gipofunksiya)ga bog`liq</a:t>
            </a:r>
            <a:r>
              <a:rPr lang="uz-Cyrl-UZ" sz="2800" dirty="0" smtClean="0"/>
              <a:t>.</a:t>
            </a:r>
            <a:endParaRPr lang="en-US" sz="2800" dirty="0" smtClean="0"/>
          </a:p>
          <a:p>
            <a:endParaRPr lang="ru-RU" sz="2800" dirty="0"/>
          </a:p>
          <a:p>
            <a:endParaRPr lang="ru-RU" sz="2800" dirty="0"/>
          </a:p>
        </p:txBody>
      </p:sp>
    </p:spTree>
    <p:extLst>
      <p:ext uri="{BB962C8B-B14F-4D97-AF65-F5344CB8AC3E}">
        <p14:creationId xmlns:p14="http://schemas.microsoft.com/office/powerpoint/2010/main" val="434312073"/>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19672" y="188640"/>
            <a:ext cx="5791200" cy="1008113"/>
          </a:xfrm>
        </p:spPr>
        <p:txBody>
          <a:bodyPr/>
          <a:lstStyle/>
          <a:p>
            <a:pPr algn="ctr"/>
            <a:r>
              <a:rPr lang="en-US" dirty="0" err="1">
                <a:solidFill>
                  <a:schemeClr val="tx2">
                    <a:lumMod val="50000"/>
                  </a:schemeClr>
                </a:solidFill>
              </a:rPr>
              <a:t>prog</a:t>
            </a:r>
            <a:r>
              <a:rPr lang="ru-RU" dirty="0">
                <a:solidFill>
                  <a:schemeClr val="tx2">
                    <a:lumMod val="50000"/>
                  </a:schemeClr>
                </a:solidFill>
              </a:rPr>
              <a:t>е</a:t>
            </a:r>
            <a:r>
              <a:rPr lang="en-US" dirty="0" err="1" smtClean="0">
                <a:solidFill>
                  <a:schemeClr val="tx2">
                    <a:lumMod val="50000"/>
                  </a:schemeClr>
                </a:solidFill>
              </a:rPr>
              <a:t>st</a:t>
            </a:r>
            <a:r>
              <a:rPr lang="en-US" dirty="0" err="1">
                <a:solidFill>
                  <a:schemeClr val="tx2">
                    <a:lumMod val="50000"/>
                  </a:schemeClr>
                </a:solidFill>
              </a:rPr>
              <a:t>e</a:t>
            </a:r>
            <a:r>
              <a:rPr lang="en-US" dirty="0" err="1" smtClean="0">
                <a:solidFill>
                  <a:schemeClr val="tx2">
                    <a:lumMod val="50000"/>
                  </a:schemeClr>
                </a:solidFill>
              </a:rPr>
              <a:t>ron</a:t>
            </a:r>
            <a:endParaRPr lang="ru-RU" dirty="0">
              <a:solidFill>
                <a:schemeClr val="tx2">
                  <a:lumMod val="50000"/>
                </a:schemeClr>
              </a:solidFill>
            </a:endParaRPr>
          </a:p>
        </p:txBody>
      </p:sp>
      <p:pic>
        <p:nvPicPr>
          <p:cNvPr id="4" name="Picture 2"/>
          <p:cNvPicPr>
            <a:picLocks noGrp="1" noChangeAspect="1" noChangeArrowheads="1"/>
          </p:cNvPicPr>
          <p:nvPr>
            <p:ph idx="1"/>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683568" y="1676695"/>
            <a:ext cx="7936437" cy="463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66298938"/>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11560" y="801123"/>
            <a:ext cx="8229600" cy="6063952"/>
          </a:xfrm>
        </p:spPr>
        <p:txBody>
          <a:bodyPr>
            <a:normAutofit/>
          </a:bodyPr>
          <a:lstStyle/>
          <a:p>
            <a:r>
              <a:rPr lang="en-US" sz="2800" dirty="0" smtClean="0"/>
              <a:t>	</a:t>
            </a:r>
            <a:r>
              <a:rPr lang="en-US" sz="2800" dirty="0" err="1" smtClean="0"/>
              <a:t>Sariq</a:t>
            </a:r>
            <a:r>
              <a:rPr lang="en-US" sz="2800" dirty="0" smtClean="0"/>
              <a:t> </a:t>
            </a:r>
            <a:r>
              <a:rPr lang="en-US" sz="2800" dirty="0" err="1"/>
              <a:t>tana</a:t>
            </a:r>
            <a:r>
              <a:rPr lang="en-US" sz="2800" dirty="0"/>
              <a:t> </a:t>
            </a:r>
            <a:r>
              <a:rPr lang="en-US" sz="2800" dirty="0" err="1"/>
              <a:t>gormonlari</a:t>
            </a:r>
            <a:r>
              <a:rPr lang="en-US" sz="2800" dirty="0"/>
              <a:t> - </a:t>
            </a:r>
            <a:r>
              <a:rPr lang="en-US" sz="2800" dirty="0" err="1"/>
              <a:t>prog</a:t>
            </a:r>
            <a:r>
              <a:rPr lang="ru-RU" sz="2800" dirty="0"/>
              <a:t>е</a:t>
            </a:r>
            <a:r>
              <a:rPr lang="en-US" sz="2800" dirty="0" err="1"/>
              <a:t>stonlar</a:t>
            </a:r>
            <a:r>
              <a:rPr lang="en-US" sz="2800" dirty="0"/>
              <a:t> </a:t>
            </a:r>
            <a:r>
              <a:rPr lang="en-US" sz="2800" dirty="0" err="1"/>
              <a:t>qatoriga</a:t>
            </a:r>
            <a:r>
              <a:rPr lang="en-US" sz="2800" dirty="0"/>
              <a:t> </a:t>
            </a:r>
            <a:r>
              <a:rPr lang="en-US" sz="2800" dirty="0" err="1"/>
              <a:t>prog</a:t>
            </a:r>
            <a:r>
              <a:rPr lang="ru-RU" sz="2800" dirty="0"/>
              <a:t>е</a:t>
            </a:r>
            <a:r>
              <a:rPr lang="en-US" sz="2800" dirty="0" err="1"/>
              <a:t>strondan</a:t>
            </a:r>
            <a:r>
              <a:rPr lang="en-US" sz="2800" dirty="0"/>
              <a:t> </a:t>
            </a:r>
            <a:r>
              <a:rPr lang="en-US" sz="2800" dirty="0" err="1"/>
              <a:t>tashqari</a:t>
            </a:r>
            <a:r>
              <a:rPr lang="en-US" sz="2800" dirty="0"/>
              <a:t> </a:t>
            </a:r>
            <a:r>
              <a:rPr lang="en-US" sz="2800" dirty="0" err="1"/>
              <a:t>pr</a:t>
            </a:r>
            <a:r>
              <a:rPr lang="ru-RU" sz="2800" dirty="0"/>
              <a:t>е</a:t>
            </a:r>
            <a:r>
              <a:rPr lang="en-US" sz="2800" dirty="0" err="1"/>
              <a:t>gnandiol</a:t>
            </a:r>
            <a:r>
              <a:rPr lang="en-US" sz="2800" dirty="0"/>
              <a:t> ham </a:t>
            </a:r>
            <a:r>
              <a:rPr lang="en-US" sz="2800" dirty="0" err="1"/>
              <a:t>kiradi</a:t>
            </a:r>
            <a:r>
              <a:rPr lang="en-US" sz="2800" dirty="0"/>
              <a:t>. Bu </a:t>
            </a:r>
            <a:r>
              <a:rPr lang="en-US" sz="2800" dirty="0" err="1"/>
              <a:t>gormon</a:t>
            </a:r>
            <a:r>
              <a:rPr lang="en-US" sz="2800" dirty="0"/>
              <a:t> </a:t>
            </a:r>
            <a:r>
              <a:rPr lang="en-US" sz="2800" dirty="0" err="1"/>
              <a:t>ayollarda</a:t>
            </a:r>
            <a:r>
              <a:rPr lang="en-US" sz="2800" dirty="0"/>
              <a:t> </a:t>
            </a:r>
            <a:r>
              <a:rPr lang="en-US" sz="2800" dirty="0" err="1"/>
              <a:t>minstrual</a:t>
            </a:r>
            <a:r>
              <a:rPr lang="en-US" sz="2800" dirty="0"/>
              <a:t> </a:t>
            </a:r>
            <a:r>
              <a:rPr lang="en-US" sz="2800" dirty="0" err="1"/>
              <a:t>siklining</a:t>
            </a:r>
            <a:r>
              <a:rPr lang="en-US" sz="2800" dirty="0"/>
              <a:t> </a:t>
            </a:r>
            <a:r>
              <a:rPr lang="en-US" sz="2800" dirty="0" err="1"/>
              <a:t>ikkinchi</a:t>
            </a:r>
            <a:r>
              <a:rPr lang="en-US" sz="2800" dirty="0"/>
              <a:t> </a:t>
            </a:r>
            <a:r>
              <a:rPr lang="en-US" sz="2800" dirty="0" err="1"/>
              <a:t>yarmida</a:t>
            </a:r>
            <a:r>
              <a:rPr lang="en-US" sz="2800" dirty="0"/>
              <a:t>, </a:t>
            </a:r>
            <a:r>
              <a:rPr lang="en-US" sz="2800" dirty="0" err="1"/>
              <a:t>ayniqsa</a:t>
            </a:r>
            <a:r>
              <a:rPr lang="en-US" sz="2800" dirty="0"/>
              <a:t>, </a:t>
            </a:r>
            <a:r>
              <a:rPr lang="en-US" sz="2800" dirty="0" err="1"/>
              <a:t>homiladorlik</a:t>
            </a:r>
            <a:r>
              <a:rPr lang="en-US" sz="2800" dirty="0"/>
              <a:t> </a:t>
            </a:r>
            <a:r>
              <a:rPr lang="en-US" sz="2800" dirty="0" err="1"/>
              <a:t>davrida</a:t>
            </a:r>
            <a:r>
              <a:rPr lang="en-US" sz="2800" dirty="0"/>
              <a:t> </a:t>
            </a:r>
            <a:r>
              <a:rPr lang="en-US" sz="2800" dirty="0" err="1"/>
              <a:t>ko’p</a:t>
            </a:r>
            <a:r>
              <a:rPr lang="en-US" sz="2800" dirty="0"/>
              <a:t> </a:t>
            </a:r>
            <a:r>
              <a:rPr lang="en-US" sz="2800" dirty="0" err="1"/>
              <a:t>miqdorda</a:t>
            </a:r>
            <a:r>
              <a:rPr lang="en-US" sz="2800" dirty="0"/>
              <a:t> </a:t>
            </a:r>
            <a:r>
              <a:rPr lang="en-US" sz="2800" dirty="0" err="1"/>
              <a:t>hosil</a:t>
            </a:r>
            <a:r>
              <a:rPr lang="en-US" sz="2800" dirty="0"/>
              <a:t> </a:t>
            </a:r>
            <a:r>
              <a:rPr lang="en-US" sz="2800" dirty="0" err="1"/>
              <a:t>bo’ladi</a:t>
            </a:r>
            <a:r>
              <a:rPr lang="en-US" sz="2800" dirty="0"/>
              <a:t>. U </a:t>
            </a:r>
            <a:r>
              <a:rPr lang="en-US" sz="2800" dirty="0" err="1"/>
              <a:t>follikula</a:t>
            </a:r>
            <a:r>
              <a:rPr lang="en-US" sz="2800" dirty="0"/>
              <a:t> y</a:t>
            </a:r>
            <a:r>
              <a:rPr lang="ru-RU" sz="2800" dirty="0"/>
              <a:t>е</a:t>
            </a:r>
            <a:r>
              <a:rPr lang="en-US" sz="2800" dirty="0" err="1"/>
              <a:t>tishayotgan</a:t>
            </a:r>
            <a:r>
              <a:rPr lang="en-US" sz="2800" dirty="0"/>
              <a:t> </a:t>
            </a:r>
            <a:r>
              <a:rPr lang="en-US" sz="2800" dirty="0" err="1"/>
              <a:t>davrda</a:t>
            </a:r>
            <a:r>
              <a:rPr lang="en-US" sz="2800" dirty="0"/>
              <a:t> </a:t>
            </a:r>
            <a:r>
              <a:rPr lang="en-US" sz="2800" dirty="0" err="1"/>
              <a:t>hosil</a:t>
            </a:r>
            <a:r>
              <a:rPr lang="en-US" sz="2800" dirty="0"/>
              <a:t> </a:t>
            </a:r>
            <a:r>
              <a:rPr lang="en-US" sz="2800" dirty="0" err="1"/>
              <a:t>bo’lib</a:t>
            </a:r>
            <a:r>
              <a:rPr lang="en-US" sz="2800" dirty="0"/>
              <a:t>, </a:t>
            </a:r>
            <a:r>
              <a:rPr lang="en-US" sz="2800" dirty="0" err="1"/>
              <a:t>urchigan</a:t>
            </a:r>
            <a:r>
              <a:rPr lang="en-US" sz="2800" dirty="0"/>
              <a:t> </a:t>
            </a:r>
            <a:r>
              <a:rPr lang="en-US" sz="2800" dirty="0" err="1"/>
              <a:t>tuxumning</a:t>
            </a:r>
            <a:r>
              <a:rPr lang="en-US" sz="2800" dirty="0"/>
              <a:t> </a:t>
            </a:r>
            <a:r>
              <a:rPr lang="en-US" sz="2800" dirty="0" err="1"/>
              <a:t>bachadonga</a:t>
            </a:r>
            <a:r>
              <a:rPr lang="en-US" sz="2800" dirty="0"/>
              <a:t> </a:t>
            </a:r>
            <a:r>
              <a:rPr lang="en-US" sz="2800" dirty="0" err="1"/>
              <a:t>yopishishni</a:t>
            </a:r>
            <a:r>
              <a:rPr lang="en-US" sz="2800" dirty="0"/>
              <a:t> </a:t>
            </a:r>
            <a:r>
              <a:rPr lang="en-US" sz="2800" dirty="0" err="1"/>
              <a:t>ba</a:t>
            </a:r>
            <a:r>
              <a:rPr lang="en-US" sz="2800" dirty="0"/>
              <a:t> </a:t>
            </a:r>
            <a:r>
              <a:rPr lang="en-US" sz="2800" dirty="0" err="1"/>
              <a:t>daslabki</a:t>
            </a:r>
            <a:r>
              <a:rPr lang="en-US" sz="2800" dirty="0"/>
              <a:t> </a:t>
            </a:r>
            <a:r>
              <a:rPr lang="en-US" sz="2800" dirty="0" err="1"/>
              <a:t>davrda</a:t>
            </a:r>
            <a:r>
              <a:rPr lang="en-US" sz="2800" dirty="0"/>
              <a:t> </a:t>
            </a:r>
            <a:r>
              <a:rPr lang="en-US" sz="2800" dirty="0" err="1"/>
              <a:t>rivojlanishi</a:t>
            </a:r>
            <a:r>
              <a:rPr lang="en-US" sz="2800" dirty="0"/>
              <a:t> </a:t>
            </a:r>
            <a:r>
              <a:rPr lang="en-US" sz="2800" dirty="0" err="1"/>
              <a:t>uchun</a:t>
            </a:r>
            <a:r>
              <a:rPr lang="en-US" sz="2800" dirty="0"/>
              <a:t> ham </a:t>
            </a:r>
            <a:r>
              <a:rPr lang="en-US" sz="2800" dirty="0" err="1"/>
              <a:t>zarur</a:t>
            </a:r>
            <a:r>
              <a:rPr lang="en-US" sz="2800" dirty="0" smtClean="0"/>
              <a:t>.</a:t>
            </a:r>
            <a:endParaRPr lang="ru-RU" sz="2800" dirty="0"/>
          </a:p>
        </p:txBody>
      </p:sp>
    </p:spTree>
    <p:extLst>
      <p:ext uri="{BB962C8B-B14F-4D97-AF65-F5344CB8AC3E}">
        <p14:creationId xmlns:p14="http://schemas.microsoft.com/office/powerpoint/2010/main" val="3710209250"/>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67544" y="764704"/>
            <a:ext cx="8208912" cy="5697180"/>
          </a:xfrm>
        </p:spPr>
        <p:txBody>
          <a:bodyPr>
            <a:normAutofit/>
          </a:bodyPr>
          <a:lstStyle/>
          <a:p>
            <a:r>
              <a:rPr lang="en-US" sz="2800" dirty="0" smtClean="0"/>
              <a:t>	</a:t>
            </a:r>
            <a:r>
              <a:rPr lang="uz-Cyrl-UZ" sz="2800" dirty="0" smtClean="0"/>
              <a:t>Erkak </a:t>
            </a:r>
            <a:r>
              <a:rPr lang="uz-Cyrl-UZ" sz="2800" dirty="0"/>
              <a:t>jinsiy gormonlari </a:t>
            </a:r>
            <a:r>
              <a:rPr lang="uz-Cyrl-UZ" sz="2800" dirty="0" smtClean="0"/>
              <a:t>–androst</a:t>
            </a:r>
            <a:r>
              <a:rPr lang="en-US" sz="2800" dirty="0" err="1"/>
              <a:t>eronn</a:t>
            </a:r>
            <a:r>
              <a:rPr lang="uz-Cyrl-UZ" sz="2800" dirty="0"/>
              <a:t>ing hosilalalaridir.</a:t>
            </a:r>
            <a:endParaRPr lang="ru-RU" sz="2800" dirty="0"/>
          </a:p>
          <a:p>
            <a:r>
              <a:rPr lang="en-US" sz="2800" dirty="0" smtClean="0"/>
              <a:t>	</a:t>
            </a:r>
            <a:r>
              <a:rPr lang="en-US" sz="2800" i="1" u="sng" dirty="0" smtClean="0"/>
              <a:t>Androgen</a:t>
            </a:r>
            <a:r>
              <a:rPr lang="en-US" sz="2800" dirty="0" smtClean="0"/>
              <a:t>- </a:t>
            </a:r>
            <a:r>
              <a:rPr lang="en-US" sz="2800" dirty="0" err="1" smtClean="0"/>
              <a:t>testoteron</a:t>
            </a:r>
            <a:r>
              <a:rPr lang="uz-Cyrl-UZ" sz="2800" dirty="0" smtClean="0"/>
              <a:t> </a:t>
            </a:r>
            <a:r>
              <a:rPr lang="uz-Cyrl-UZ" sz="2800" dirty="0"/>
              <a:t>asosan urug`donlarda sintezlanadi. Androgenlar erkaklarning ikkilamchi jinsiy belgilarning rivojlanishini ta’minlaydi</a:t>
            </a:r>
            <a:r>
              <a:rPr lang="en-US" sz="2800" dirty="0"/>
              <a:t>. </a:t>
            </a:r>
            <a:endParaRPr lang="en-US" sz="2800" dirty="0" smtClean="0"/>
          </a:p>
          <a:p>
            <a:r>
              <a:rPr lang="en-US" sz="2800" dirty="0"/>
              <a:t>	</a:t>
            </a:r>
            <a:r>
              <a:rPr lang="uz-Cyrl-UZ" sz="2800" dirty="0" smtClean="0"/>
              <a:t>Odamlarda </a:t>
            </a:r>
            <a:r>
              <a:rPr lang="uz-Cyrl-UZ" sz="2800" dirty="0"/>
              <a:t>jinsiy bezlarning  atrofiyalanib ketishi organizmda oksidlanish  jarayonlarining susayishiga va yog` zaxiralarida yog` to’planishiga  olib keladi. </a:t>
            </a:r>
            <a:endParaRPr lang="ru-RU" sz="2800" dirty="0"/>
          </a:p>
          <a:p>
            <a:pPr marL="0" indent="0">
              <a:buNone/>
            </a:pPr>
            <a:endParaRPr lang="ru-RU" sz="2800" dirty="0"/>
          </a:p>
        </p:txBody>
      </p:sp>
    </p:spTree>
    <p:extLst>
      <p:ext uri="{BB962C8B-B14F-4D97-AF65-F5344CB8AC3E}">
        <p14:creationId xmlns:p14="http://schemas.microsoft.com/office/powerpoint/2010/main" val="1009421615"/>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5616" y="260648"/>
            <a:ext cx="6563072" cy="1371600"/>
          </a:xfrm>
        </p:spPr>
        <p:txBody>
          <a:bodyPr/>
          <a:lstStyle/>
          <a:p>
            <a:pPr algn="ctr"/>
            <a:r>
              <a:rPr lang="uz-Cyrl-UZ" dirty="0">
                <a:solidFill>
                  <a:schemeClr val="tx2">
                    <a:lumMod val="50000"/>
                  </a:schemeClr>
                </a:solidFill>
              </a:rPr>
              <a:t>androst</a:t>
            </a:r>
            <a:r>
              <a:rPr lang="en-US" dirty="0" err="1">
                <a:solidFill>
                  <a:schemeClr val="tx2">
                    <a:lumMod val="50000"/>
                  </a:schemeClr>
                </a:solidFill>
              </a:rPr>
              <a:t>eron</a:t>
            </a:r>
            <a:r>
              <a:rPr lang="ru-RU" dirty="0">
                <a:solidFill>
                  <a:schemeClr val="tx2">
                    <a:lumMod val="50000"/>
                  </a:schemeClr>
                </a:solidFill>
              </a:rPr>
              <a:t/>
            </a:r>
            <a:br>
              <a:rPr lang="ru-RU" dirty="0">
                <a:solidFill>
                  <a:schemeClr val="tx2">
                    <a:lumMod val="50000"/>
                  </a:schemeClr>
                </a:solidFill>
              </a:rPr>
            </a:br>
            <a:endParaRPr lang="ru-RU" dirty="0">
              <a:solidFill>
                <a:schemeClr val="tx2">
                  <a:lumMod val="50000"/>
                </a:schemeClr>
              </a:solidFill>
            </a:endParaRPr>
          </a:p>
        </p:txBody>
      </p:sp>
      <p:pic>
        <p:nvPicPr>
          <p:cNvPr id="4" name="Picture 2"/>
          <p:cNvPicPr>
            <a:picLocks noGrp="1" noChangeAspect="1" noChangeArrowheads="1"/>
          </p:cNvPicPr>
          <p:nvPr>
            <p:ph idx="1"/>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683568" y="1412776"/>
            <a:ext cx="7760986" cy="4896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57041770"/>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2718"/>
            <a:ext cx="7931224" cy="1371600"/>
          </a:xfrm>
        </p:spPr>
        <p:txBody>
          <a:bodyPr>
            <a:normAutofit/>
          </a:bodyPr>
          <a:lstStyle/>
          <a:p>
            <a:pPr algn="ctr"/>
            <a:r>
              <a:rPr lang="en-US" dirty="0" err="1">
                <a:solidFill>
                  <a:schemeClr val="tx2">
                    <a:lumMod val="50000"/>
                  </a:schemeClr>
                </a:solidFill>
              </a:rPr>
              <a:t>Degidroepiandosteron</a:t>
            </a:r>
            <a:r>
              <a:rPr lang="ru-RU" dirty="0">
                <a:solidFill>
                  <a:schemeClr val="tx2">
                    <a:lumMod val="50000"/>
                  </a:schemeClr>
                </a:solidFill>
              </a:rPr>
              <a:t/>
            </a:r>
            <a:br>
              <a:rPr lang="ru-RU" dirty="0">
                <a:solidFill>
                  <a:schemeClr val="tx2">
                    <a:lumMod val="50000"/>
                  </a:schemeClr>
                </a:solidFill>
              </a:rPr>
            </a:br>
            <a:endParaRPr lang="ru-RU" dirty="0">
              <a:solidFill>
                <a:schemeClr val="tx2">
                  <a:lumMod val="50000"/>
                </a:schemeClr>
              </a:solidFill>
            </a:endParaRPr>
          </a:p>
        </p:txBody>
      </p:sp>
      <p:pic>
        <p:nvPicPr>
          <p:cNvPr id="4" name="Picture 3"/>
          <p:cNvPicPr>
            <a:picLocks noGrp="1" noChangeAspect="1" noChangeArrowheads="1"/>
          </p:cNvPicPr>
          <p:nvPr>
            <p:ph idx="1"/>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611560" y="1484784"/>
            <a:ext cx="7881990" cy="4896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15874706"/>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2718"/>
            <a:ext cx="8219256" cy="1371600"/>
          </a:xfrm>
        </p:spPr>
        <p:txBody>
          <a:bodyPr/>
          <a:lstStyle/>
          <a:p>
            <a:pPr algn="ctr"/>
            <a:r>
              <a:rPr lang="en-US" dirty="0" err="1">
                <a:solidFill>
                  <a:schemeClr val="tx2">
                    <a:lumMod val="50000"/>
                  </a:schemeClr>
                </a:solidFill>
              </a:rPr>
              <a:t>testoteron</a:t>
            </a:r>
            <a:r>
              <a:rPr lang="ru-RU" dirty="0">
                <a:solidFill>
                  <a:schemeClr val="tx2">
                    <a:lumMod val="50000"/>
                  </a:schemeClr>
                </a:solidFill>
              </a:rPr>
              <a:t/>
            </a:r>
            <a:br>
              <a:rPr lang="ru-RU" dirty="0">
                <a:solidFill>
                  <a:schemeClr val="tx2">
                    <a:lumMod val="50000"/>
                  </a:schemeClr>
                </a:solidFill>
              </a:rPr>
            </a:br>
            <a:endParaRPr lang="ru-RU" dirty="0">
              <a:solidFill>
                <a:schemeClr val="tx2">
                  <a:lumMod val="50000"/>
                </a:schemeClr>
              </a:solidFill>
            </a:endParaRPr>
          </a:p>
        </p:txBody>
      </p:sp>
      <p:pic>
        <p:nvPicPr>
          <p:cNvPr id="4" name="Picture 4"/>
          <p:cNvPicPr>
            <a:picLocks noGrp="1" noChangeAspect="1" noChangeArrowheads="1"/>
          </p:cNvPicPr>
          <p:nvPr>
            <p:ph idx="1"/>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467544" y="1412776"/>
            <a:ext cx="8136903" cy="5184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26951277"/>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2718"/>
            <a:ext cx="8258204" cy="775952"/>
          </a:xfrm>
        </p:spPr>
        <p:txBody>
          <a:bodyPr>
            <a:normAutofit fontScale="90000"/>
          </a:bodyPr>
          <a:lstStyle/>
          <a:p>
            <a:r>
              <a:rPr lang="en-US" dirty="0" smtClean="0">
                <a:solidFill>
                  <a:schemeClr val="tx2">
                    <a:lumMod val="50000"/>
                  </a:schemeClr>
                </a:solidFill>
              </a:rPr>
              <a:t>Steroid </a:t>
            </a:r>
            <a:r>
              <a:rPr lang="en-US" dirty="0" err="1" smtClean="0">
                <a:solidFill>
                  <a:schemeClr val="tx2">
                    <a:lumMod val="50000"/>
                  </a:schemeClr>
                </a:solidFill>
              </a:rPr>
              <a:t>gormonlar</a:t>
            </a:r>
            <a:r>
              <a:rPr lang="en-US" dirty="0" smtClean="0">
                <a:solidFill>
                  <a:schemeClr val="tx2">
                    <a:lumMod val="50000"/>
                  </a:schemeClr>
                </a:solidFill>
              </a:rPr>
              <a:t> </a:t>
            </a:r>
            <a:r>
              <a:rPr lang="en-US" dirty="0" err="1" smtClean="0">
                <a:solidFill>
                  <a:schemeClr val="tx2">
                    <a:lumMod val="50000"/>
                  </a:schemeClr>
                </a:solidFill>
              </a:rPr>
              <a:t>biosintezi</a:t>
            </a:r>
            <a:endParaRPr lang="ru-RU" dirty="0">
              <a:solidFill>
                <a:schemeClr val="tx2">
                  <a:lumMod val="50000"/>
                </a:schemeClr>
              </a:solidFill>
            </a:endParaRPr>
          </a:p>
        </p:txBody>
      </p:sp>
      <p:sp>
        <p:nvSpPr>
          <p:cNvPr id="3" name="Объект 2"/>
          <p:cNvSpPr>
            <a:spLocks noGrp="1"/>
          </p:cNvSpPr>
          <p:nvPr>
            <p:ph idx="1"/>
          </p:nvPr>
        </p:nvSpPr>
        <p:spPr/>
        <p:txBody>
          <a:bodyPr/>
          <a:lstStyle/>
          <a:p>
            <a:endParaRPr lang="ru-RU" dirty="0"/>
          </a:p>
        </p:txBody>
      </p:sp>
      <p:pic>
        <p:nvPicPr>
          <p:cNvPr id="11266" name="Picture 2"/>
          <p:cNvPicPr>
            <a:picLocks noChangeAspect="1" noChangeArrowheads="1"/>
          </p:cNvPicPr>
          <p:nvPr/>
        </p:nvPicPr>
        <p:blipFill>
          <a:blip r:embed="rId2">
            <a:lum bright="-20000" contrast="20000"/>
            <a:extLst>
              <a:ext uri="{28A0092B-C50C-407E-A947-70E740481C1C}">
                <a14:useLocalDpi xmlns:a14="http://schemas.microsoft.com/office/drawing/2010/main" val="0"/>
              </a:ext>
            </a:extLst>
          </a:blip>
          <a:srcRect/>
          <a:stretch>
            <a:fillRect/>
          </a:stretch>
        </p:blipFill>
        <p:spPr bwMode="auto">
          <a:xfrm>
            <a:off x="467544" y="1214422"/>
            <a:ext cx="8208912" cy="54340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12259323"/>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2718"/>
            <a:ext cx="7355160" cy="1371600"/>
          </a:xfrm>
        </p:spPr>
        <p:txBody>
          <a:bodyPr>
            <a:normAutofit/>
          </a:bodyPr>
          <a:lstStyle/>
          <a:p>
            <a:pPr algn="ctr"/>
            <a:r>
              <a:rPr lang="en-US" b="1" dirty="0" smtClean="0">
                <a:solidFill>
                  <a:schemeClr val="tx2">
                    <a:lumMod val="50000"/>
                  </a:schemeClr>
                </a:solidFill>
              </a:rPr>
              <a:t>IV. </a:t>
            </a:r>
            <a:r>
              <a:rPr lang="en-US" b="1" dirty="0" err="1" smtClean="0">
                <a:solidFill>
                  <a:schemeClr val="tx2">
                    <a:lumMod val="50000"/>
                  </a:schemeClr>
                </a:solidFill>
              </a:rPr>
              <a:t>Prostoglandinlar</a:t>
            </a:r>
            <a:r>
              <a:rPr lang="ru-RU" dirty="0">
                <a:solidFill>
                  <a:schemeClr val="tx2">
                    <a:lumMod val="50000"/>
                  </a:schemeClr>
                </a:solidFill>
              </a:rPr>
              <a:t/>
            </a:r>
            <a:br>
              <a:rPr lang="ru-RU" dirty="0">
                <a:solidFill>
                  <a:schemeClr val="tx2">
                    <a:lumMod val="50000"/>
                  </a:schemeClr>
                </a:solidFill>
              </a:rPr>
            </a:br>
            <a:endParaRPr lang="ru-RU" dirty="0">
              <a:solidFill>
                <a:schemeClr val="tx2">
                  <a:lumMod val="50000"/>
                </a:schemeClr>
              </a:solidFill>
            </a:endParaRPr>
          </a:p>
        </p:txBody>
      </p:sp>
      <p:sp>
        <p:nvSpPr>
          <p:cNvPr id="3" name="Объект 2"/>
          <p:cNvSpPr>
            <a:spLocks noGrp="1"/>
          </p:cNvSpPr>
          <p:nvPr>
            <p:ph idx="1"/>
          </p:nvPr>
        </p:nvSpPr>
        <p:spPr>
          <a:xfrm>
            <a:off x="539552" y="1052736"/>
            <a:ext cx="8219256" cy="4373563"/>
          </a:xfrm>
        </p:spPr>
        <p:txBody>
          <a:bodyPr>
            <a:noAutofit/>
          </a:bodyPr>
          <a:lstStyle/>
          <a:p>
            <a:r>
              <a:rPr lang="en-US" sz="2800" dirty="0" smtClean="0"/>
              <a:t>	</a:t>
            </a:r>
            <a:r>
              <a:rPr lang="en-US" sz="2800" i="1" u="sng" dirty="0" err="1" smtClean="0"/>
              <a:t>Prostoglandinlar</a:t>
            </a:r>
            <a:r>
              <a:rPr lang="en-US" sz="2800" i="1" u="sng" dirty="0" smtClean="0"/>
              <a:t> </a:t>
            </a:r>
            <a:r>
              <a:rPr lang="en-US" sz="2800" dirty="0"/>
              <a:t>– b</a:t>
            </a:r>
            <a:r>
              <a:rPr lang="ru-RU" sz="2800" dirty="0"/>
              <a:t>е</a:t>
            </a:r>
            <a:r>
              <a:rPr lang="en-US" sz="2800" dirty="0" err="1"/>
              <a:t>sh</a:t>
            </a:r>
            <a:r>
              <a:rPr lang="en-US" sz="2800" dirty="0"/>
              <a:t> </a:t>
            </a:r>
            <a:r>
              <a:rPr lang="en-US" sz="2800" dirty="0" err="1"/>
              <a:t>uglerodli</a:t>
            </a:r>
            <a:r>
              <a:rPr lang="en-US" sz="2800" dirty="0"/>
              <a:t> </a:t>
            </a:r>
            <a:r>
              <a:rPr lang="en-US" sz="2800" dirty="0" err="1"/>
              <a:t>halqa</a:t>
            </a:r>
            <a:r>
              <a:rPr lang="en-US" sz="2800" dirty="0"/>
              <a:t> </a:t>
            </a:r>
            <a:r>
              <a:rPr lang="en-US" sz="2800" dirty="0" err="1"/>
              <a:t>tutuvchi</a:t>
            </a:r>
            <a:r>
              <a:rPr lang="en-US" sz="2800" dirty="0"/>
              <a:t> </a:t>
            </a:r>
            <a:r>
              <a:rPr lang="en-US" sz="2800" dirty="0" err="1"/>
              <a:t>uzun</a:t>
            </a:r>
            <a:r>
              <a:rPr lang="en-US" sz="2800" dirty="0"/>
              <a:t> </a:t>
            </a:r>
            <a:r>
              <a:rPr lang="en-US" sz="2800" dirty="0" err="1"/>
              <a:t>zanjirli</a:t>
            </a:r>
            <a:r>
              <a:rPr lang="en-US" sz="2800" dirty="0"/>
              <a:t> </a:t>
            </a:r>
            <a:r>
              <a:rPr lang="en-US" sz="2800" dirty="0" err="1"/>
              <a:t>yog’da</a:t>
            </a:r>
            <a:r>
              <a:rPr lang="en-US" sz="2800" dirty="0"/>
              <a:t> </a:t>
            </a:r>
            <a:r>
              <a:rPr lang="en-US" sz="2800" dirty="0" err="1"/>
              <a:t>eriydigan</a:t>
            </a:r>
            <a:r>
              <a:rPr lang="en-US" sz="2800" dirty="0"/>
              <a:t> </a:t>
            </a:r>
            <a:r>
              <a:rPr lang="en-US" sz="2800" dirty="0" err="1"/>
              <a:t>organik</a:t>
            </a:r>
            <a:r>
              <a:rPr lang="en-US" sz="2800" dirty="0"/>
              <a:t> </a:t>
            </a:r>
            <a:r>
              <a:rPr lang="en-US" sz="2800" dirty="0" err="1"/>
              <a:t>kislotalardir</a:t>
            </a:r>
            <a:r>
              <a:rPr lang="en-US" sz="2800" dirty="0"/>
              <a:t>. </a:t>
            </a:r>
            <a:r>
              <a:rPr lang="en-US" sz="2800" dirty="0" err="1"/>
              <a:t>Ular</a:t>
            </a:r>
            <a:r>
              <a:rPr lang="en-US" sz="2800" dirty="0"/>
              <a:t> </a:t>
            </a:r>
            <a:r>
              <a:rPr lang="en-US" sz="2800" dirty="0" err="1"/>
              <a:t>almasha</a:t>
            </a:r>
            <a:r>
              <a:rPr lang="en-US" sz="2800" dirty="0"/>
              <a:t> </a:t>
            </a:r>
            <a:r>
              <a:rPr lang="en-US" sz="2800" dirty="0" err="1"/>
              <a:t>olmaydigan</a:t>
            </a:r>
            <a:r>
              <a:rPr lang="en-US" sz="2800" dirty="0"/>
              <a:t> </a:t>
            </a:r>
            <a:r>
              <a:rPr lang="en-US" sz="2800" dirty="0" err="1"/>
              <a:t>yog</a:t>
            </a:r>
            <a:r>
              <a:rPr lang="en-US" sz="2800" dirty="0"/>
              <a:t>’ </a:t>
            </a:r>
            <a:r>
              <a:rPr lang="en-US" sz="2800" dirty="0" err="1"/>
              <a:t>kislotasi</a:t>
            </a:r>
            <a:r>
              <a:rPr lang="en-US" sz="2800" dirty="0"/>
              <a:t> </a:t>
            </a:r>
            <a:r>
              <a:rPr lang="en-US" sz="2800" dirty="0" err="1"/>
              <a:t>araxidon</a:t>
            </a:r>
            <a:r>
              <a:rPr lang="en-US" sz="2800" dirty="0"/>
              <a:t> </a:t>
            </a:r>
            <a:r>
              <a:rPr lang="en-US" sz="2800" dirty="0" err="1"/>
              <a:t>kislotasidan</a:t>
            </a:r>
            <a:r>
              <a:rPr lang="en-US" sz="2800" dirty="0"/>
              <a:t> </a:t>
            </a:r>
            <a:r>
              <a:rPr lang="en-US" sz="2800" dirty="0" err="1"/>
              <a:t>hosil</a:t>
            </a:r>
            <a:r>
              <a:rPr lang="en-US" sz="2800" dirty="0"/>
              <a:t> </a:t>
            </a:r>
            <a:r>
              <a:rPr lang="en-US" sz="2800" dirty="0" err="1"/>
              <a:t>bo’ladi</a:t>
            </a:r>
            <a:r>
              <a:rPr lang="en-US" sz="2800" dirty="0"/>
              <a:t>. </a:t>
            </a:r>
            <a:r>
              <a:rPr lang="en-US" sz="2800" dirty="0" err="1"/>
              <a:t>Prostoglandinlar</a:t>
            </a:r>
            <a:r>
              <a:rPr lang="en-US" sz="2800" dirty="0"/>
              <a:t> </a:t>
            </a:r>
            <a:r>
              <a:rPr lang="en-US" sz="2800" dirty="0" err="1"/>
              <a:t>va</a:t>
            </a:r>
            <a:r>
              <a:rPr lang="en-US" sz="2800" dirty="0"/>
              <a:t> </a:t>
            </a:r>
            <a:r>
              <a:rPr lang="en-US" sz="2800" dirty="0" err="1"/>
              <a:t>ularga</a:t>
            </a:r>
            <a:r>
              <a:rPr lang="en-US" sz="2800" dirty="0"/>
              <a:t> </a:t>
            </a:r>
            <a:r>
              <a:rPr lang="en-US" sz="2800" dirty="0" err="1"/>
              <a:t>yaqin</a:t>
            </a:r>
            <a:r>
              <a:rPr lang="en-US" sz="2800" dirty="0"/>
              <a:t> </a:t>
            </a:r>
            <a:r>
              <a:rPr lang="en-US" sz="2800" dirty="0" err="1"/>
              <a:t>birikmalar</a:t>
            </a:r>
            <a:r>
              <a:rPr lang="en-US" sz="2800" dirty="0"/>
              <a:t> (l</a:t>
            </a:r>
            <a:r>
              <a:rPr lang="ru-RU" sz="2800" dirty="0"/>
              <a:t>е</a:t>
            </a:r>
            <a:r>
              <a:rPr lang="en-US" sz="2800" dirty="0" err="1"/>
              <a:t>ykotri</a:t>
            </a:r>
            <a:r>
              <a:rPr lang="ru-RU" sz="2800" dirty="0"/>
              <a:t>е</a:t>
            </a:r>
            <a:r>
              <a:rPr lang="en-US" sz="2800" dirty="0" err="1"/>
              <a:t>nlar</a:t>
            </a:r>
            <a:r>
              <a:rPr lang="en-US" sz="2800" dirty="0"/>
              <a:t>, </a:t>
            </a:r>
            <a:r>
              <a:rPr lang="en-US" sz="2800" dirty="0" err="1"/>
              <a:t>prostosiklinlar</a:t>
            </a:r>
            <a:r>
              <a:rPr lang="en-US" sz="2800" dirty="0"/>
              <a:t> </a:t>
            </a:r>
            <a:r>
              <a:rPr lang="en-US" sz="2800" dirty="0" err="1"/>
              <a:t>va</a:t>
            </a:r>
            <a:r>
              <a:rPr lang="en-US" sz="2800" dirty="0"/>
              <a:t> </a:t>
            </a:r>
            <a:r>
              <a:rPr lang="en-US" sz="2800" dirty="0" err="1"/>
              <a:t>tromboksanlar</a:t>
            </a:r>
            <a:r>
              <a:rPr lang="en-US" sz="2800" dirty="0"/>
              <a:t>) </a:t>
            </a:r>
            <a:r>
              <a:rPr lang="en-US" sz="2800" dirty="0" err="1"/>
              <a:t>turli</a:t>
            </a:r>
            <a:r>
              <a:rPr lang="en-US" sz="2800" dirty="0"/>
              <a:t> </a:t>
            </a:r>
            <a:r>
              <a:rPr lang="en-US" sz="2800" dirty="0" err="1"/>
              <a:t>to’qimalarda</a:t>
            </a:r>
            <a:r>
              <a:rPr lang="en-US" sz="2800" dirty="0"/>
              <a:t> k</a:t>
            </a:r>
            <a:r>
              <a:rPr lang="ru-RU" sz="2800" dirty="0"/>
              <a:t>е</a:t>
            </a:r>
            <a:r>
              <a:rPr lang="en-US" sz="2800" dirty="0" err="1"/>
              <a:t>ng</a:t>
            </a:r>
            <a:r>
              <a:rPr lang="en-US" sz="2800" dirty="0"/>
              <a:t> </a:t>
            </a:r>
            <a:r>
              <a:rPr lang="en-US" sz="2800" dirty="0" err="1"/>
              <a:t>tarqalgan</a:t>
            </a:r>
            <a:r>
              <a:rPr lang="en-US" sz="2800" dirty="0"/>
              <a:t>. </a:t>
            </a:r>
            <a:endParaRPr lang="en-US" sz="2800" dirty="0" smtClean="0"/>
          </a:p>
          <a:p>
            <a:r>
              <a:rPr lang="en-US" sz="2800" dirty="0" smtClean="0"/>
              <a:t>	</a:t>
            </a:r>
            <a:r>
              <a:rPr lang="en-US" sz="2800" dirty="0" err="1" smtClean="0"/>
              <a:t>Ular</a:t>
            </a:r>
            <a:r>
              <a:rPr lang="en-US" sz="2800" dirty="0" smtClean="0"/>
              <a:t> </a:t>
            </a:r>
            <a:r>
              <a:rPr lang="en-US" sz="2800" dirty="0" err="1"/>
              <a:t>silliq</a:t>
            </a:r>
            <a:r>
              <a:rPr lang="en-US" sz="2800" dirty="0"/>
              <a:t> </a:t>
            </a:r>
            <a:r>
              <a:rPr lang="en-US" sz="2800" dirty="0" err="1"/>
              <a:t>muskullar</a:t>
            </a:r>
            <a:r>
              <a:rPr lang="en-US" sz="2800" dirty="0"/>
              <a:t> </a:t>
            </a:r>
            <a:r>
              <a:rPr lang="en-US" sz="2800" dirty="0" err="1"/>
              <a:t>funksiyasiga</a:t>
            </a:r>
            <a:r>
              <a:rPr lang="en-US" sz="2800" dirty="0"/>
              <a:t>, </a:t>
            </a:r>
            <a:r>
              <a:rPr lang="en-US" sz="2800" dirty="0" err="1"/>
              <a:t>buyraklar</a:t>
            </a:r>
            <a:r>
              <a:rPr lang="en-US" sz="2800" dirty="0"/>
              <a:t> g</a:t>
            </a:r>
            <a:r>
              <a:rPr lang="ru-RU" sz="2800" dirty="0"/>
              <a:t>е</a:t>
            </a:r>
            <a:r>
              <a:rPr lang="en-US" sz="2800" dirty="0" err="1"/>
              <a:t>modinamikasiga</a:t>
            </a:r>
            <a:r>
              <a:rPr lang="en-US" sz="2800" dirty="0"/>
              <a:t>, </a:t>
            </a:r>
            <a:r>
              <a:rPr lang="en-US" sz="2800" dirty="0" err="1"/>
              <a:t>oshqozonning</a:t>
            </a:r>
            <a:r>
              <a:rPr lang="en-US" sz="2800" dirty="0"/>
              <a:t> s</a:t>
            </a:r>
            <a:r>
              <a:rPr lang="ru-RU" sz="2800" dirty="0"/>
              <a:t>е</a:t>
            </a:r>
            <a:r>
              <a:rPr lang="en-US" sz="2800" dirty="0" err="1"/>
              <a:t>kr</a:t>
            </a:r>
            <a:r>
              <a:rPr lang="ru-RU" sz="2800" dirty="0"/>
              <a:t>е</a:t>
            </a:r>
            <a:r>
              <a:rPr lang="en-US" sz="2800" dirty="0"/>
              <a:t>t </a:t>
            </a:r>
            <a:r>
              <a:rPr lang="en-US" sz="2800" dirty="0" err="1"/>
              <a:t>ishlab</a:t>
            </a:r>
            <a:r>
              <a:rPr lang="en-US" sz="2800" dirty="0"/>
              <a:t> </a:t>
            </a:r>
            <a:r>
              <a:rPr lang="en-US" sz="2800" dirty="0" err="1"/>
              <a:t>chiqishi</a:t>
            </a:r>
            <a:r>
              <a:rPr lang="en-US" sz="2800" dirty="0"/>
              <a:t>, </a:t>
            </a:r>
            <a:r>
              <a:rPr lang="en-US" sz="2800" dirty="0" err="1"/>
              <a:t>yog</a:t>
            </a:r>
            <a:r>
              <a:rPr lang="en-US" sz="2800" dirty="0"/>
              <a:t>’, </a:t>
            </a:r>
            <a:r>
              <a:rPr lang="en-US" sz="2800" dirty="0" err="1"/>
              <a:t>suv</a:t>
            </a:r>
            <a:r>
              <a:rPr lang="en-US" sz="2800" dirty="0"/>
              <a:t> </a:t>
            </a:r>
            <a:r>
              <a:rPr lang="en-US" sz="2800" dirty="0" err="1"/>
              <a:t>va</a:t>
            </a:r>
            <a:r>
              <a:rPr lang="en-US" sz="2800" dirty="0"/>
              <a:t> </a:t>
            </a:r>
            <a:r>
              <a:rPr lang="en-US" sz="2800" dirty="0" err="1"/>
              <a:t>tuz</a:t>
            </a:r>
            <a:r>
              <a:rPr lang="en-US" sz="2800" dirty="0"/>
              <a:t> </a:t>
            </a:r>
            <a:r>
              <a:rPr lang="en-US" sz="2800" dirty="0" err="1"/>
              <a:t>almashinuviga</a:t>
            </a:r>
            <a:r>
              <a:rPr lang="en-US" sz="2800" dirty="0"/>
              <a:t> </a:t>
            </a:r>
            <a:r>
              <a:rPr lang="en-US" sz="2800" dirty="0" err="1"/>
              <a:t>kuchli</a:t>
            </a:r>
            <a:r>
              <a:rPr lang="en-US" sz="2800" dirty="0"/>
              <a:t> </a:t>
            </a:r>
            <a:r>
              <a:rPr lang="en-US" sz="2800" dirty="0" err="1"/>
              <a:t>farmokologik</a:t>
            </a:r>
            <a:r>
              <a:rPr lang="en-US" sz="2800" dirty="0"/>
              <a:t> </a:t>
            </a:r>
            <a:r>
              <a:rPr lang="en-US" sz="2800" dirty="0" err="1"/>
              <a:t>ta’sir</a:t>
            </a:r>
            <a:r>
              <a:rPr lang="en-US" sz="2800" dirty="0"/>
              <a:t> </a:t>
            </a:r>
            <a:r>
              <a:rPr lang="en-US" sz="2800" dirty="0" err="1"/>
              <a:t>etadi</a:t>
            </a:r>
            <a:r>
              <a:rPr lang="en-US" sz="2800" dirty="0"/>
              <a:t>. </a:t>
            </a:r>
          </a:p>
        </p:txBody>
      </p:sp>
    </p:spTree>
    <p:extLst>
      <p:ext uri="{BB962C8B-B14F-4D97-AF65-F5344CB8AC3E}">
        <p14:creationId xmlns:p14="http://schemas.microsoft.com/office/powerpoint/2010/main" val="4045624154"/>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39552" y="692696"/>
            <a:ext cx="8208912" cy="5328592"/>
          </a:xfrm>
        </p:spPr>
        <p:txBody>
          <a:bodyPr>
            <a:noAutofit/>
          </a:bodyPr>
          <a:lstStyle/>
          <a:p>
            <a:r>
              <a:rPr lang="en-US" sz="2800" dirty="0" smtClean="0"/>
              <a:t>	</a:t>
            </a:r>
            <a:r>
              <a:rPr lang="en-US" sz="2800" dirty="0"/>
              <a:t>	</a:t>
            </a:r>
            <a:r>
              <a:rPr lang="en-US" sz="2800" dirty="0" err="1" smtClean="0"/>
              <a:t>Bir</a:t>
            </a:r>
            <a:r>
              <a:rPr lang="en-US" sz="2800" dirty="0" smtClean="0"/>
              <a:t> </a:t>
            </a:r>
            <a:r>
              <a:rPr lang="en-US" sz="2800" dirty="0" err="1"/>
              <a:t>qator</a:t>
            </a:r>
            <a:r>
              <a:rPr lang="en-US" sz="2800" dirty="0"/>
              <a:t> </a:t>
            </a:r>
            <a:r>
              <a:rPr lang="en-US" sz="2800" dirty="0" err="1"/>
              <a:t>prostoglandinlar</a:t>
            </a:r>
            <a:r>
              <a:rPr lang="en-US" sz="2800" dirty="0"/>
              <a:t> ad</a:t>
            </a:r>
            <a:r>
              <a:rPr lang="ru-RU" sz="2800" dirty="0"/>
              <a:t>е</a:t>
            </a:r>
            <a:r>
              <a:rPr lang="en-US" sz="2800" dirty="0" err="1"/>
              <a:t>nilatsiklaza</a:t>
            </a:r>
            <a:r>
              <a:rPr lang="en-US" sz="2800" dirty="0"/>
              <a:t> </a:t>
            </a:r>
            <a:r>
              <a:rPr lang="en-US" sz="2800" dirty="0" err="1"/>
              <a:t>ta’sirini</a:t>
            </a:r>
            <a:r>
              <a:rPr lang="en-US" sz="2800" dirty="0"/>
              <a:t> </a:t>
            </a:r>
            <a:r>
              <a:rPr lang="en-US" sz="2800" dirty="0" err="1"/>
              <a:t>kuchaytirish</a:t>
            </a:r>
            <a:r>
              <a:rPr lang="en-US" sz="2800" dirty="0"/>
              <a:t> </a:t>
            </a:r>
            <a:r>
              <a:rPr lang="en-US" sz="2800" dirty="0" err="1"/>
              <a:t>orqali</a:t>
            </a:r>
            <a:r>
              <a:rPr lang="en-US" sz="2800" dirty="0"/>
              <a:t> </a:t>
            </a:r>
            <a:r>
              <a:rPr lang="en-US" sz="2800" dirty="0" err="1"/>
              <a:t>o’z</a:t>
            </a:r>
            <a:r>
              <a:rPr lang="en-US" sz="2800" dirty="0"/>
              <a:t> </a:t>
            </a:r>
            <a:r>
              <a:rPr lang="en-US" sz="2800" dirty="0" err="1"/>
              <a:t>samarasini</a:t>
            </a:r>
            <a:r>
              <a:rPr lang="en-US" sz="2800" dirty="0"/>
              <a:t> </a:t>
            </a:r>
            <a:r>
              <a:rPr lang="en-US" sz="2800" dirty="0" err="1"/>
              <a:t>namoyon</a:t>
            </a:r>
            <a:r>
              <a:rPr lang="en-US" sz="2800" dirty="0"/>
              <a:t> </a:t>
            </a:r>
            <a:r>
              <a:rPr lang="en-US" sz="2800" dirty="0" err="1"/>
              <a:t>etadi</a:t>
            </a:r>
            <a:r>
              <a:rPr lang="en-US" sz="2800" dirty="0"/>
              <a:t>. </a:t>
            </a:r>
            <a:endParaRPr lang="en-US" sz="2800" dirty="0" smtClean="0"/>
          </a:p>
          <a:p>
            <a:r>
              <a:rPr lang="en-US" sz="2800" dirty="0" smtClean="0"/>
              <a:t>	</a:t>
            </a:r>
            <a:r>
              <a:rPr lang="en-US" sz="2800" dirty="0" err="1" smtClean="0"/>
              <a:t>Barcha</a:t>
            </a:r>
            <a:r>
              <a:rPr lang="en-US" sz="2800" dirty="0" smtClean="0"/>
              <a:t> </a:t>
            </a:r>
            <a:r>
              <a:rPr lang="en-US" sz="2800" dirty="0" err="1"/>
              <a:t>prostoglandinlarning</a:t>
            </a:r>
            <a:r>
              <a:rPr lang="en-US" sz="2800" dirty="0"/>
              <a:t> </a:t>
            </a:r>
            <a:r>
              <a:rPr lang="en-US" sz="2800" dirty="0" err="1"/>
              <a:t>hosilalari</a:t>
            </a:r>
            <a:r>
              <a:rPr lang="en-US" sz="2800" dirty="0"/>
              <a:t> </a:t>
            </a:r>
            <a:r>
              <a:rPr lang="en-US" sz="2800" dirty="0" err="1"/>
              <a:t>yuksak</a:t>
            </a:r>
            <a:r>
              <a:rPr lang="en-US" sz="2800" dirty="0"/>
              <a:t> </a:t>
            </a:r>
            <a:r>
              <a:rPr lang="en-US" sz="2800" dirty="0" err="1"/>
              <a:t>to’yinmagan</a:t>
            </a:r>
            <a:r>
              <a:rPr lang="en-US" sz="2800" dirty="0"/>
              <a:t> </a:t>
            </a:r>
            <a:r>
              <a:rPr lang="en-US" sz="2800" dirty="0" err="1"/>
              <a:t>yog</a:t>
            </a:r>
            <a:r>
              <a:rPr lang="en-US" sz="2800" dirty="0"/>
              <a:t>’ </a:t>
            </a:r>
            <a:r>
              <a:rPr lang="en-US" sz="2800" dirty="0" err="1"/>
              <a:t>kislotalar</a:t>
            </a:r>
            <a:r>
              <a:rPr lang="en-US" sz="2800" dirty="0"/>
              <a:t> </a:t>
            </a:r>
            <a:r>
              <a:rPr lang="en-US" sz="2800" dirty="0" err="1"/>
              <a:t>linolat</a:t>
            </a:r>
            <a:r>
              <a:rPr lang="en-US" sz="2800" dirty="0"/>
              <a:t> </a:t>
            </a:r>
            <a:r>
              <a:rPr lang="en-US" sz="2800" dirty="0" err="1"/>
              <a:t>va</a:t>
            </a:r>
            <a:r>
              <a:rPr lang="en-US" sz="2800" dirty="0"/>
              <a:t> </a:t>
            </a:r>
            <a:r>
              <a:rPr lang="en-US" sz="2800" dirty="0" err="1"/>
              <a:t>linol</a:t>
            </a:r>
            <a:r>
              <a:rPr lang="ru-RU" sz="2800" dirty="0"/>
              <a:t>е</a:t>
            </a:r>
            <a:r>
              <a:rPr lang="en-US" sz="2800" dirty="0" err="1"/>
              <a:t>nat</a:t>
            </a:r>
            <a:r>
              <a:rPr lang="en-US" sz="2800" dirty="0"/>
              <a:t> </a:t>
            </a:r>
            <a:r>
              <a:rPr lang="en-US" sz="2800" dirty="0" err="1"/>
              <a:t>kislotalar</a:t>
            </a:r>
            <a:r>
              <a:rPr lang="en-US" sz="2800" dirty="0"/>
              <a:t>, </a:t>
            </a:r>
            <a:r>
              <a:rPr lang="en-US" sz="2800" dirty="0" err="1"/>
              <a:t>xususan</a:t>
            </a:r>
            <a:r>
              <a:rPr lang="en-US" sz="2800" dirty="0"/>
              <a:t> </a:t>
            </a:r>
            <a:r>
              <a:rPr lang="en-US" sz="2800" dirty="0" err="1"/>
              <a:t>ulardan</a:t>
            </a:r>
            <a:r>
              <a:rPr lang="en-US" sz="2800" dirty="0"/>
              <a:t> </a:t>
            </a:r>
            <a:r>
              <a:rPr lang="en-US" sz="2800" dirty="0" err="1"/>
              <a:t>hosil</a:t>
            </a:r>
            <a:r>
              <a:rPr lang="en-US" sz="2800" dirty="0"/>
              <a:t> </a:t>
            </a:r>
            <a:r>
              <a:rPr lang="en-US" sz="2800" dirty="0" err="1"/>
              <a:t>bo’ladigan</a:t>
            </a:r>
            <a:r>
              <a:rPr lang="en-US" sz="2800" dirty="0"/>
              <a:t> </a:t>
            </a:r>
            <a:r>
              <a:rPr lang="en-US" sz="2800" dirty="0" err="1"/>
              <a:t>araxidonat</a:t>
            </a:r>
            <a:r>
              <a:rPr lang="en-US" sz="2800" dirty="0"/>
              <a:t> </a:t>
            </a:r>
            <a:r>
              <a:rPr lang="en-US" sz="2800" dirty="0" err="1"/>
              <a:t>kislota</a:t>
            </a:r>
            <a:r>
              <a:rPr lang="en-US" sz="2800" dirty="0"/>
              <a:t> m</a:t>
            </a:r>
            <a:r>
              <a:rPr lang="ru-RU" sz="2800" dirty="0"/>
              <a:t>е</a:t>
            </a:r>
            <a:r>
              <a:rPr lang="en-US" sz="2800" dirty="0" err="1"/>
              <a:t>mbrana</a:t>
            </a:r>
            <a:r>
              <a:rPr lang="en-US" sz="2800" dirty="0"/>
              <a:t> </a:t>
            </a:r>
            <a:r>
              <a:rPr lang="en-US" sz="2800" dirty="0" err="1"/>
              <a:t>fosfoglits</a:t>
            </a:r>
            <a:r>
              <a:rPr lang="ru-RU" sz="2800" dirty="0"/>
              <a:t>е</a:t>
            </a:r>
            <a:r>
              <a:rPr lang="en-US" sz="2800" dirty="0"/>
              <a:t>rid(</a:t>
            </a:r>
            <a:r>
              <a:rPr lang="en-US" sz="2800" dirty="0" err="1"/>
              <a:t>fosfolipid</a:t>
            </a:r>
            <a:r>
              <a:rPr lang="en-US" sz="2800" dirty="0"/>
              <a:t>)</a:t>
            </a:r>
            <a:r>
              <a:rPr lang="en-US" sz="2800" dirty="0" err="1"/>
              <a:t>laridan</a:t>
            </a:r>
            <a:r>
              <a:rPr lang="en-US" sz="2800" dirty="0"/>
              <a:t> </a:t>
            </a:r>
            <a:r>
              <a:rPr lang="en-US" sz="2800" dirty="0" err="1"/>
              <a:t>spetsifik</a:t>
            </a:r>
            <a:r>
              <a:rPr lang="en-US" sz="2800" dirty="0"/>
              <a:t> </a:t>
            </a:r>
            <a:r>
              <a:rPr lang="en-US" sz="2800" dirty="0" err="1"/>
              <a:t>fosforilazalar</a:t>
            </a:r>
            <a:r>
              <a:rPr lang="en-US" sz="2800" dirty="0"/>
              <a:t> </a:t>
            </a:r>
            <a:r>
              <a:rPr lang="en-US" sz="2800" dirty="0" err="1"/>
              <a:t>ta’sirida</a:t>
            </a:r>
            <a:r>
              <a:rPr lang="en-US" sz="2800" dirty="0"/>
              <a:t>  </a:t>
            </a:r>
            <a:r>
              <a:rPr lang="en-US" sz="2800" dirty="0" err="1"/>
              <a:t>prostoglandinlar</a:t>
            </a:r>
            <a:r>
              <a:rPr lang="en-US" sz="2800" dirty="0"/>
              <a:t> </a:t>
            </a:r>
            <a:r>
              <a:rPr lang="en-US" sz="2800" dirty="0" err="1"/>
              <a:t>yoki</a:t>
            </a:r>
            <a:r>
              <a:rPr lang="en-US" sz="2800" dirty="0"/>
              <a:t> l</a:t>
            </a:r>
            <a:r>
              <a:rPr lang="ru-RU" sz="2800" dirty="0"/>
              <a:t>е</a:t>
            </a:r>
            <a:r>
              <a:rPr lang="en-US" sz="2800" dirty="0" err="1"/>
              <a:t>ykotri</a:t>
            </a:r>
            <a:r>
              <a:rPr lang="ru-RU" sz="2800" dirty="0"/>
              <a:t>е</a:t>
            </a:r>
            <a:r>
              <a:rPr lang="en-US" sz="2800" dirty="0" err="1"/>
              <a:t>nlar</a:t>
            </a:r>
            <a:r>
              <a:rPr lang="en-US" sz="2800" dirty="0"/>
              <a:t> </a:t>
            </a:r>
            <a:r>
              <a:rPr lang="en-US" sz="2800" dirty="0" err="1"/>
              <a:t>hosil</a:t>
            </a:r>
            <a:r>
              <a:rPr lang="en-US" sz="2800" dirty="0"/>
              <a:t> </a:t>
            </a:r>
            <a:r>
              <a:rPr lang="en-US" sz="2800" dirty="0" err="1"/>
              <a:t>qilish</a:t>
            </a:r>
            <a:r>
              <a:rPr lang="en-US" sz="2800" dirty="0"/>
              <a:t> </a:t>
            </a:r>
            <a:r>
              <a:rPr lang="en-US" sz="2800" dirty="0" err="1"/>
              <a:t>yo’li</a:t>
            </a:r>
            <a:r>
              <a:rPr lang="en-US" sz="2800" dirty="0"/>
              <a:t> </a:t>
            </a:r>
            <a:r>
              <a:rPr lang="en-US" sz="2800" dirty="0" err="1"/>
              <a:t>bo’yicha</a:t>
            </a:r>
            <a:r>
              <a:rPr lang="en-US" sz="2800" dirty="0"/>
              <a:t> </a:t>
            </a:r>
            <a:r>
              <a:rPr lang="en-US" sz="2800" dirty="0" err="1"/>
              <a:t>o’zgaradi</a:t>
            </a:r>
            <a:r>
              <a:rPr lang="en-US" sz="2800" dirty="0"/>
              <a:t>.</a:t>
            </a:r>
            <a:endParaRPr lang="ru-RU" sz="2800" dirty="0"/>
          </a:p>
          <a:p>
            <a:endParaRPr lang="ru-RU" sz="2800" dirty="0"/>
          </a:p>
          <a:p>
            <a:endParaRPr lang="ru-RU" sz="2800" dirty="0"/>
          </a:p>
        </p:txBody>
      </p:sp>
    </p:spTree>
    <p:extLst>
      <p:ext uri="{BB962C8B-B14F-4D97-AF65-F5344CB8AC3E}">
        <p14:creationId xmlns:p14="http://schemas.microsoft.com/office/powerpoint/2010/main" val="4159256413"/>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p:txBody>
          <a:bodyPr/>
          <a:lstStyle/>
          <a:p>
            <a:endParaRPr lang="ru-RU" dirty="0"/>
          </a:p>
        </p:txBody>
      </p:sp>
      <p:pic>
        <p:nvPicPr>
          <p:cNvPr id="2560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09850" y="3371850"/>
            <a:ext cx="3924300" cy="11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605" name="Picture 5"/>
          <p:cNvPicPr>
            <a:picLocks noChangeAspect="1" noChangeArrowheads="1"/>
          </p:cNvPicPr>
          <p:nvPr/>
        </p:nvPicPr>
        <p:blipFill>
          <a:blip r:embed="rId3">
            <a:lum bright="-10000" contrast="10000"/>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79512" y="357166"/>
            <a:ext cx="8712968" cy="6384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6763372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Главная">
  <a:themeElements>
    <a:clrScheme name="Главная">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Главная">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Главная">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1083</TotalTime>
  <Words>463</Words>
  <Application>Microsoft Office PowerPoint</Application>
  <PresentationFormat>Экран (4:3)</PresentationFormat>
  <Paragraphs>274</Paragraphs>
  <Slides>104</Slides>
  <Notes>2</Notes>
  <HiddenSlides>0</HiddenSlides>
  <MMClips>0</MMClips>
  <ScaleCrop>false</ScaleCrop>
  <HeadingPairs>
    <vt:vector size="4" baseType="variant">
      <vt:variant>
        <vt:lpstr>Тема</vt:lpstr>
      </vt:variant>
      <vt:variant>
        <vt:i4>1</vt:i4>
      </vt:variant>
      <vt:variant>
        <vt:lpstr>Заголовки слайдов</vt:lpstr>
      </vt:variant>
      <vt:variant>
        <vt:i4>104</vt:i4>
      </vt:variant>
    </vt:vector>
  </HeadingPairs>
  <TitlesOfParts>
    <vt:vector size="105" baseType="lpstr">
      <vt:lpstr>Главная</vt:lpstr>
      <vt:lpstr>TOSHKENT VILOYATI CHIRCHIQ DAVLAT PEDAGOGIKA INSITUTI ANIQ VA TABIIY FANLAR FAKULTETI  BIOLOGIYA  O`QITISH METODIKASI 17/1 GURUH TALABASI  TO’LQINOVA XADICHANING BIOKIMYO FANIDAN MUSTAQIL ISHI</vt:lpstr>
      <vt:lpstr>mavzu: GORMONLAR</vt:lpstr>
      <vt:lpstr>REJA: </vt:lpstr>
      <vt:lpstr>Gormonlar haqida umumiy tushuncha </vt:lpstr>
      <vt:lpstr>Endokrin sistemasi</vt:lpstr>
      <vt:lpstr>Презентация PowerPoint</vt:lpstr>
      <vt:lpstr>Презентация PowerPoint</vt:lpstr>
      <vt:lpstr>Gormonlarning ishlab chiqarilishi va ularning ta`siri</vt:lpstr>
      <vt:lpstr>Презентация PowerPoint</vt:lpstr>
      <vt:lpstr>Gormonlar: umumiy ko`rinishi</vt:lpstr>
      <vt:lpstr>Gormonlarning endokrin, parakrin va autokrin ta`siri</vt:lpstr>
      <vt:lpstr>Gormonlar klassifikatsiyasi </vt:lpstr>
      <vt:lpstr>Презентация PowerPoint</vt:lpstr>
      <vt:lpstr>Презентация PowerPoint</vt:lpstr>
      <vt:lpstr>Презентация PowerPoint</vt:lpstr>
      <vt:lpstr>Презентация PowerPoint</vt:lpstr>
      <vt:lpstr>Gormonal regulyatsiya tizimi</vt:lpstr>
      <vt:lpstr>I. Peptid tabiatli gormonlar </vt:lpstr>
      <vt:lpstr>Презентация PowerPoint</vt:lpstr>
      <vt:lpstr>Gipotalamus : rilizing omillar</vt:lpstr>
      <vt:lpstr>Презентация PowerPoint</vt:lpstr>
      <vt:lpstr>Презентация PowerPoint</vt:lpstr>
      <vt:lpstr>Презентация PowerPoint</vt:lpstr>
      <vt:lpstr>Gonadoliberin </vt:lpstr>
      <vt:lpstr>Somatostatin    </vt:lpstr>
      <vt:lpstr>Somatostatin </vt:lpstr>
      <vt:lpstr>Презентация PowerPoint</vt:lpstr>
      <vt:lpstr>Melanolibеrin </vt:lpstr>
      <vt:lpstr>Milanostatin </vt:lpstr>
      <vt:lpstr>Gipofiz gormonlari.</vt:lpstr>
      <vt:lpstr>Gipofiz  oldingi bo’lagining gormonlari:  </vt:lpstr>
      <vt:lpstr>somatotropin – STG</vt:lpstr>
      <vt:lpstr>Adrenokortikotrop gormon AKTG:</vt:lpstr>
      <vt:lpstr>Презентация PowerPoint</vt:lpstr>
      <vt:lpstr>Презентация PowerPoint</vt:lpstr>
      <vt:lpstr>Презентация PowerPoint</vt:lpstr>
      <vt:lpstr>Gipofiz orqa bo’lagining gormonlari  </vt:lpstr>
      <vt:lpstr>Oksitotsin va vazopressin</vt:lpstr>
      <vt:lpstr>Gipofiz o’rta bo’lagining gormoni: </vt:lpstr>
      <vt:lpstr>Презентация PowerPoint</vt:lpstr>
      <vt:lpstr>Презентация PowerPoint</vt:lpstr>
      <vt:lpstr>Oshqozon osti bezi gormonlari. </vt:lpstr>
      <vt:lpstr>Insulinning strukturasi</vt:lpstr>
      <vt:lpstr>Insulin</vt:lpstr>
      <vt:lpstr>Презентация PowerPoint</vt:lpstr>
      <vt:lpstr>Презентация PowerPoint</vt:lpstr>
      <vt:lpstr>Insulin: transduksiya signali</vt:lpstr>
      <vt:lpstr>Regulyatsiya sxemasi</vt:lpstr>
      <vt:lpstr>Glyukagon </vt:lpstr>
      <vt:lpstr>Презентация PowerPoint</vt:lpstr>
      <vt:lpstr>II. Aminokislota hosilasi gormonlari </vt:lpstr>
      <vt:lpstr>Презентация PowerPoint</vt:lpstr>
      <vt:lpstr>Презентация PowerPoint</vt:lpstr>
      <vt:lpstr>Презентация PowerPoint</vt:lpstr>
      <vt:lpstr>L-tironin </vt:lpstr>
      <vt:lpstr>L-tiroksin </vt:lpstr>
      <vt:lpstr>L-3,5,3'-triyodtironin </vt:lpstr>
      <vt:lpstr>L-3,3'-diyodtironin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Kalsitonin yoki terio-kalsitoni.  </vt:lpstr>
      <vt:lpstr>Презентация PowerPoint</vt:lpstr>
      <vt:lpstr>Презентация PowerPoint</vt:lpstr>
      <vt:lpstr>Buyrak usti bezi gormonlari. </vt:lpstr>
      <vt:lpstr>Презентация PowerPoint</vt:lpstr>
      <vt:lpstr>Презентация PowerPoint</vt:lpstr>
      <vt:lpstr>Презентация PowerPoint</vt:lpstr>
      <vt:lpstr>Презентация PowerPoint</vt:lpstr>
      <vt:lpstr>Katexolamin biosintezi</vt:lpstr>
      <vt:lpstr>Aminokislota hosilasi gormonlarining signali</vt:lpstr>
      <vt:lpstr>III. Steroid gormonlar</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Jinsiy gormonlar</vt:lpstr>
      <vt:lpstr>Презентация PowerPoint</vt:lpstr>
      <vt:lpstr>Презентация PowerPoint</vt:lpstr>
      <vt:lpstr>Презентация PowerPoint</vt:lpstr>
      <vt:lpstr>Steroid gormonlar faollashganda</vt:lpstr>
      <vt:lpstr>Презентация PowerPoint</vt:lpstr>
      <vt:lpstr>progеsteron</vt:lpstr>
      <vt:lpstr>Презентация PowerPoint</vt:lpstr>
      <vt:lpstr>Презентация PowerPoint</vt:lpstr>
      <vt:lpstr>androsteron </vt:lpstr>
      <vt:lpstr>Degidroepiandosteron </vt:lpstr>
      <vt:lpstr>testoteron </vt:lpstr>
      <vt:lpstr>Steroid gormonlar biosintezi</vt:lpstr>
      <vt:lpstr>IV. Prostoglandinlar </vt:lpstr>
      <vt:lpstr>Презентация PowerPoint</vt:lpstr>
      <vt:lpstr>Презентация PowerPoint</vt:lpstr>
      <vt:lpstr>Prostoglandinlar va leykotreinlarning hosil bo’lish sxemasi   </vt:lpstr>
      <vt:lpstr>Презентация PowerPoint</vt:lpstr>
      <vt:lpstr>Презентация PowerPoint</vt:lpstr>
      <vt:lpstr>Foydalanilgan adabiyotlar:</vt:lpstr>
      <vt:lpstr>Internet saytlari:</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DS</dc:creator>
  <cp:lastModifiedBy>DS</cp:lastModifiedBy>
  <cp:revision>107</cp:revision>
  <dcterms:created xsi:type="dcterms:W3CDTF">2019-03-23T07:18:03Z</dcterms:created>
  <dcterms:modified xsi:type="dcterms:W3CDTF">2019-04-23T12:38:37Z</dcterms:modified>
</cp:coreProperties>
</file>