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7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5FC67C0-9F80-45B5-A485-25FF9E86609F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1793A7-C602-45A7-87F6-3C920E5B6C8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861190"/>
          </a:xfrm>
        </p:spPr>
        <p:txBody>
          <a:bodyPr>
            <a:normAutofit/>
          </a:bodyPr>
          <a:lstStyle/>
          <a:p>
            <a:pPr algn="ctr"/>
            <a:r>
              <a:rPr lang="uz-Cyrl-UZ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«ALGEBRA VA SONLAR NAZARIY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z-Cyrl-UZ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SI» 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PREDMETI</a:t>
            </a:r>
            <a:r>
              <a:rPr lang="uz-Cyrl-UZ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 TALABALAR O’QUV-BILUV FAOLIY</a:t>
            </a:r>
            <a:r>
              <a:rPr lang="en-US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z-Cyrl-UZ" sz="320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TIGA QO’YILGAN TALABLAR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45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8160" cy="5904656"/>
          </a:xfrm>
        </p:spPr>
        <p:txBody>
          <a:bodyPr/>
          <a:lstStyle/>
          <a:p>
            <a:pPr marL="82296" indent="0" algn="ctr">
              <a:buNone/>
            </a:pPr>
            <a:r>
              <a:rPr lang="ru-RU" b="1" dirty="0"/>
              <a:t>Y</a:t>
            </a:r>
            <a:r>
              <a:rPr lang="en-US" b="1" dirty="0"/>
              <a:t>A</a:t>
            </a:r>
            <a:r>
              <a:rPr lang="ru-RU" b="1" dirty="0"/>
              <a:t>KUNIY BA</a:t>
            </a:r>
            <a:r>
              <a:rPr lang="en-US" b="1" dirty="0"/>
              <a:t>H</a:t>
            </a:r>
            <a:r>
              <a:rPr lang="ru-RU" b="1" dirty="0"/>
              <a:t>OLAS</a:t>
            </a:r>
            <a:r>
              <a:rPr lang="en-US" b="1" dirty="0"/>
              <a:t>H</a:t>
            </a:r>
            <a:endParaRPr lang="ru-RU" dirty="0"/>
          </a:p>
          <a:p>
            <a:pPr marL="82296" indent="0" algn="just">
              <a:buNone/>
            </a:pPr>
            <a:r>
              <a:rPr lang="en-US" b="1" dirty="0" err="1"/>
              <a:t>Yakuniy</a:t>
            </a:r>
            <a:r>
              <a:rPr lang="en-US" b="1" dirty="0"/>
              <a:t> </a:t>
            </a:r>
            <a:r>
              <a:rPr lang="en-US" b="1" dirty="0" err="1"/>
              <a:t>nazorat</a:t>
            </a:r>
            <a:r>
              <a:rPr lang="en-US" dirty="0"/>
              <a:t> - </a:t>
            </a:r>
            <a:r>
              <a:rPr lang="en-US" dirty="0" err="1"/>
              <a:t>yozma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og’zaki</a:t>
            </a:r>
            <a:r>
              <a:rPr lang="en-US" dirty="0"/>
              <a:t> </a:t>
            </a:r>
            <a:r>
              <a:rPr lang="en-US" dirty="0" err="1"/>
              <a:t>shaklda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semestr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o’tilgan</a:t>
            </a:r>
            <a:r>
              <a:rPr lang="en-US" dirty="0"/>
              <a:t> </a:t>
            </a:r>
            <a:r>
              <a:rPr lang="en-US" dirty="0" err="1"/>
              <a:t>mavzular</a:t>
            </a:r>
            <a:r>
              <a:rPr lang="en-US" dirty="0"/>
              <a:t> </a:t>
            </a:r>
            <a:r>
              <a:rPr lang="en-US" dirty="0" err="1"/>
              <a:t>yuzasidan</a:t>
            </a:r>
            <a:r>
              <a:rPr lang="en-US" dirty="0"/>
              <a:t> </a:t>
            </a:r>
            <a:r>
              <a:rPr lang="en-US" dirty="0" err="1"/>
              <a:t>o’tkaziladigan</a:t>
            </a:r>
            <a:r>
              <a:rPr lang="en-US" dirty="0"/>
              <a:t> </a:t>
            </a:r>
            <a:r>
              <a:rPr lang="en-US" dirty="0" err="1"/>
              <a:t>nazorat</a:t>
            </a:r>
            <a:r>
              <a:rPr lang="en-US" dirty="0"/>
              <a:t>. </a:t>
            </a:r>
            <a:r>
              <a:rPr lang="en-US" dirty="0" err="1"/>
              <a:t>Yakuniy</a:t>
            </a:r>
            <a:r>
              <a:rPr lang="en-US" dirty="0"/>
              <a:t> </a:t>
            </a:r>
            <a:r>
              <a:rPr lang="en-US" dirty="0" err="1"/>
              <a:t>nazorat</a:t>
            </a:r>
            <a:r>
              <a:rPr lang="en-US" dirty="0"/>
              <a:t> </a:t>
            </a:r>
            <a:r>
              <a:rPr lang="en-US" dirty="0" err="1"/>
              <a:t>variantlari</a:t>
            </a:r>
            <a:r>
              <a:rPr lang="en-US" dirty="0"/>
              <a:t> 2 ta </a:t>
            </a:r>
            <a:r>
              <a:rPr lang="en-US" dirty="0" err="1"/>
              <a:t>nazariy</a:t>
            </a:r>
            <a:r>
              <a:rPr lang="en-US" dirty="0"/>
              <a:t>, 3 ta </a:t>
            </a:r>
            <a:r>
              <a:rPr lang="en-US" dirty="0" err="1"/>
              <a:t>amaliy</a:t>
            </a:r>
            <a:r>
              <a:rPr lang="en-US" dirty="0"/>
              <a:t> </a:t>
            </a:r>
            <a:r>
              <a:rPr lang="en-US" dirty="0" err="1"/>
              <a:t>topshiriqlardan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 </a:t>
            </a:r>
            <a:r>
              <a:rPr lang="en-US" dirty="0" err="1"/>
              <a:t>bo’lib</a:t>
            </a:r>
            <a:r>
              <a:rPr lang="en-US" dirty="0"/>
              <a:t>,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talaba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alohida</a:t>
            </a:r>
            <a:r>
              <a:rPr lang="en-US" dirty="0"/>
              <a:t> </a:t>
            </a:r>
            <a:r>
              <a:rPr lang="en-US" dirty="0" err="1"/>
              <a:t>tuziladi</a:t>
            </a:r>
            <a:r>
              <a:rPr lang="en-US" dirty="0"/>
              <a:t>. </a:t>
            </a:r>
            <a:r>
              <a:rPr lang="en-US" dirty="0" err="1"/>
              <a:t>Yakuniy</a:t>
            </a:r>
            <a:r>
              <a:rPr lang="en-US" dirty="0"/>
              <a:t> </a:t>
            </a:r>
            <a:r>
              <a:rPr lang="en-US" dirty="0" err="1"/>
              <a:t>nazorat</a:t>
            </a:r>
            <a:r>
              <a:rPr lang="en-US" dirty="0"/>
              <a:t> </a:t>
            </a:r>
            <a:r>
              <a:rPr lang="en-US" dirty="0" err="1"/>
              <a:t>savolnomasi</a:t>
            </a:r>
            <a:r>
              <a:rPr lang="en-US" dirty="0"/>
              <a:t> </a:t>
            </a:r>
            <a:r>
              <a:rPr lang="en-US" dirty="0" err="1"/>
              <a:t>talabalarga</a:t>
            </a:r>
            <a:r>
              <a:rPr lang="en-US" dirty="0"/>
              <a:t> 1 </a:t>
            </a:r>
            <a:r>
              <a:rPr lang="en-US" dirty="0" err="1"/>
              <a:t>oy</a:t>
            </a:r>
            <a:r>
              <a:rPr lang="en-US" dirty="0"/>
              <a:t> </a:t>
            </a:r>
            <a:r>
              <a:rPr lang="en-US" dirty="0" err="1"/>
              <a:t>oldin</a:t>
            </a:r>
            <a:r>
              <a:rPr lang="en-US" dirty="0"/>
              <a:t> </a:t>
            </a:r>
            <a:r>
              <a:rPr lang="en-US" dirty="0" err="1"/>
              <a:t>beriladi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parallel </a:t>
            </a:r>
            <a:r>
              <a:rPr lang="en-US" dirty="0" err="1"/>
              <a:t>guruhlar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hil</a:t>
            </a:r>
            <a:r>
              <a:rPr lang="en-US" dirty="0"/>
              <a:t> </a:t>
            </a:r>
            <a:r>
              <a:rPr lang="en-US" dirty="0" err="1"/>
              <a:t>tuziladi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31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394136" cy="5843736"/>
          </a:xfrm>
        </p:spPr>
        <p:txBody>
          <a:bodyPr/>
          <a:lstStyle/>
          <a:p>
            <a:r>
              <a:rPr lang="en-US" dirty="0" err="1" smtClean="0"/>
              <a:t>Talabaning</a:t>
            </a:r>
            <a:r>
              <a:rPr lang="en-US" dirty="0" smtClean="0"/>
              <a:t> </a:t>
            </a:r>
            <a:r>
              <a:rPr lang="en-US" dirty="0" err="1"/>
              <a:t>javoblari</a:t>
            </a:r>
            <a:r>
              <a:rPr lang="en-US" dirty="0"/>
              <a:t> </a:t>
            </a:r>
            <a:r>
              <a:rPr lang="en-US" dirty="0" err="1"/>
              <a:t>quyidagicha</a:t>
            </a:r>
            <a:r>
              <a:rPr lang="en-US" dirty="0"/>
              <a:t> </a:t>
            </a:r>
            <a:r>
              <a:rPr lang="en-US" dirty="0" err="1"/>
              <a:t>baholanadi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28200"/>
              </p:ext>
            </p:extLst>
          </p:nvPr>
        </p:nvGraphicFramePr>
        <p:xfrm>
          <a:off x="1043608" y="1366520"/>
          <a:ext cx="7344815" cy="4800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71852"/>
                <a:gridCol w="2010508"/>
                <a:gridCol w="2677790"/>
                <a:gridCol w="784665"/>
              </a:tblGrid>
              <a:tr h="533400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Nazariy bilimlar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Amaliy ko’nikmalar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Yozma ishning jihozlanishi yoki og</a:t>
                      </a:r>
                      <a:r>
                        <a:rPr lang="ru-RU" sz="1000">
                          <a:effectLst/>
                        </a:rPr>
                        <a:t>’</a:t>
                      </a:r>
                      <a:r>
                        <a:rPr lang="en-US" sz="1000">
                          <a:effectLst/>
                        </a:rPr>
                        <a:t>zaki javob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Ballar</a:t>
                      </a:r>
                      <a:endParaRPr lang="ru-RU" sz="900">
                        <a:effectLst/>
                      </a:endParaRPr>
                    </a:p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Berilgan savollarga to’liq, to’g’ri, dalil va isbotlar bilan berilgan javob.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Misollarning echilish jarayoniga ijodiy yondoshib, to’liq tahlil qila olgan.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Savollarga javoblar mantiqan to’g’ri tuzilgan nutq orqali bayon etilgan. Misollar talab darajasida jihozlangan.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26</a:t>
                      </a:r>
                      <a:r>
                        <a:rPr lang="ru-RU" sz="1000" dirty="0" smtClean="0">
                          <a:effectLst/>
                        </a:rPr>
                        <a:t>-</a:t>
                      </a:r>
                      <a:r>
                        <a:rPr lang="en-US" sz="1000" dirty="0" smtClean="0">
                          <a:effectLst/>
                        </a:rPr>
                        <a:t>30</a:t>
                      </a:r>
                      <a:r>
                        <a:rPr lang="ru-RU" sz="1000" dirty="0" smtClean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ball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Berilgan savollarga to’g’ri, ayrim dalil va isbotlar bilan berilgan javob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Misollarning echilish jarayoniga to’g’ri yondoshib, tahlil qila oladi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Nazariy va amaliy topshiriqlar to’liq jihozlangan.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22</a:t>
                      </a:r>
                      <a:r>
                        <a:rPr lang="ru-RU" sz="1000" dirty="0" smtClean="0">
                          <a:effectLst/>
                        </a:rPr>
                        <a:t>-</a:t>
                      </a:r>
                      <a:r>
                        <a:rPr lang="en-US" sz="1000" dirty="0" smtClean="0">
                          <a:effectLst/>
                        </a:rPr>
                        <a:t>25</a:t>
                      </a:r>
                      <a:r>
                        <a:rPr lang="ru-RU" sz="1000" dirty="0" smtClean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ball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</a:tr>
              <a:tr h="1244600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Berilgan savollarga asosiy tushunchalar ta’riflari doirasida to’liq berilgan javob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Misollarning echilish jarayoni tahlil qilishda kamchiliklar mavjud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Nazariy javoblar isbotsiz, misollar echilish jarayonida kamchiliklar mavjud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16</a:t>
                      </a:r>
                      <a:r>
                        <a:rPr lang="ru-RU" sz="1000" dirty="0" smtClean="0">
                          <a:effectLst/>
                        </a:rPr>
                        <a:t>-</a:t>
                      </a:r>
                      <a:r>
                        <a:rPr lang="en-US" sz="1000" dirty="0" smtClean="0">
                          <a:effectLst/>
                        </a:rPr>
                        <a:t>21</a:t>
                      </a:r>
                      <a:r>
                        <a:rPr lang="ru-RU" sz="1000" dirty="0" smtClean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ball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</a:tr>
              <a:tr h="889000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Ayrim tushunchalar ta’riflarini biladi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Misollarning echilish jarayonida qo’pol xatoliklarga yo’l qo’ygan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Ta’rif va teoremalar chala bayon etilgan,    misollar oxiriga etmagan.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1-</a:t>
                      </a:r>
                      <a:r>
                        <a:rPr lang="en-US" sz="1000" dirty="0" smtClean="0">
                          <a:effectLst/>
                        </a:rPr>
                        <a:t>15</a:t>
                      </a:r>
                      <a:r>
                        <a:rPr lang="ru-RU" sz="1000" dirty="0" smtClean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ball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96" marR="496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en-US" sz="2400" b="1" dirty="0"/>
              <a:t>Fan </a:t>
            </a:r>
            <a:r>
              <a:rPr lang="en-US" sz="2400" b="1" dirty="0" err="1"/>
              <a:t>bo’yicha</a:t>
            </a:r>
            <a:r>
              <a:rPr lang="en-US" sz="2400" b="1" dirty="0"/>
              <a:t> </a:t>
            </a:r>
            <a:r>
              <a:rPr lang="en-US" sz="2400" b="1" dirty="0" err="1"/>
              <a:t>talabalarning</a:t>
            </a:r>
            <a:r>
              <a:rPr lang="en-US" sz="2400" b="1" dirty="0"/>
              <a:t> </a:t>
            </a:r>
            <a:r>
              <a:rPr lang="en-US" sz="2400" b="1" dirty="0" err="1"/>
              <a:t>bilim</a:t>
            </a:r>
            <a:r>
              <a:rPr lang="en-US" sz="2400" b="1" dirty="0"/>
              <a:t>, </a:t>
            </a:r>
            <a:r>
              <a:rPr lang="en-US" sz="2400" b="1" dirty="0" err="1"/>
              <a:t>ko’nikma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malakasiga</a:t>
            </a:r>
            <a:r>
              <a:rPr lang="en-US" sz="2400" b="1" dirty="0"/>
              <a:t> </a:t>
            </a:r>
            <a:r>
              <a:rPr lang="en-US" sz="2400" b="1" dirty="0" err="1"/>
              <a:t>qo’yiladigan</a:t>
            </a:r>
            <a:r>
              <a:rPr lang="en-US" sz="2400" b="1" dirty="0"/>
              <a:t> </a:t>
            </a:r>
            <a:r>
              <a:rPr lang="en-US" sz="2400" b="1" dirty="0" err="1"/>
              <a:t>talablar</a:t>
            </a:r>
            <a:endParaRPr lang="ru-RU" sz="2400" dirty="0"/>
          </a:p>
          <a:p>
            <a:pPr algn="just"/>
            <a:r>
              <a:rPr lang="en-US" dirty="0" err="1"/>
              <a:t>Bakalavr</a:t>
            </a:r>
            <a:r>
              <a:rPr lang="en-US" dirty="0"/>
              <a:t> </a:t>
            </a:r>
            <a:r>
              <a:rPr lang="en-US" dirty="0" err="1"/>
              <a:t>talabalar</a:t>
            </a:r>
            <a:r>
              <a:rPr lang="en-US" dirty="0"/>
              <a:t> </a:t>
            </a:r>
            <a:r>
              <a:rPr lang="en-US" dirty="0" err="1"/>
              <a:t>mazkur</a:t>
            </a:r>
            <a:r>
              <a:rPr lang="en-US" dirty="0"/>
              <a:t> </a:t>
            </a:r>
            <a:r>
              <a:rPr lang="en-US" dirty="0" err="1"/>
              <a:t>fanni</a:t>
            </a:r>
            <a:r>
              <a:rPr lang="en-US" dirty="0"/>
              <a:t> </a:t>
            </a:r>
            <a:r>
              <a:rPr lang="en-US" dirty="0" err="1"/>
              <a:t>o’zlashtirish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b="1" i="1" dirty="0" err="1"/>
              <a:t>bilim</a:t>
            </a:r>
            <a:r>
              <a:rPr lang="en-US" dirty="0" err="1"/>
              <a:t>larga</a:t>
            </a:r>
            <a:r>
              <a:rPr lang="en-US" b="1" dirty="0"/>
              <a:t> </a:t>
            </a:r>
            <a:r>
              <a:rPr lang="en-US" dirty="0" err="1"/>
              <a:t>ega</a:t>
            </a:r>
            <a:r>
              <a:rPr lang="en-US" dirty="0"/>
              <a:t> </a:t>
            </a:r>
            <a:r>
              <a:rPr lang="en-US" dirty="0" err="1"/>
              <a:t>bo’lishlari</a:t>
            </a:r>
            <a:r>
              <a:rPr lang="en-US" dirty="0"/>
              <a:t> </a:t>
            </a:r>
            <a:r>
              <a:rPr lang="en-US" dirty="0" err="1"/>
              <a:t>lozim</a:t>
            </a:r>
            <a:r>
              <a:rPr lang="en-US" dirty="0"/>
              <a:t>: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mulohaza</a:t>
            </a:r>
            <a:r>
              <a:rPr lang="en-US" dirty="0"/>
              <a:t>, </a:t>
            </a:r>
            <a:r>
              <a:rPr lang="en-US" dirty="0" err="1"/>
              <a:t>mantiqiy</a:t>
            </a:r>
            <a:r>
              <a:rPr lang="en-US" dirty="0"/>
              <a:t> formula, </a:t>
            </a:r>
            <a:r>
              <a:rPr lang="en-US" dirty="0" err="1"/>
              <a:t>mantiq</a:t>
            </a:r>
            <a:r>
              <a:rPr lang="en-US" dirty="0"/>
              <a:t> </a:t>
            </a:r>
            <a:r>
              <a:rPr lang="en-US" dirty="0" err="1"/>
              <a:t>qonuni</a:t>
            </a:r>
            <a:r>
              <a:rPr lang="en-US" dirty="0"/>
              <a:t>, </a:t>
            </a:r>
            <a:r>
              <a:rPr lang="en-US" dirty="0" err="1"/>
              <a:t>predikat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kvantorlar</a:t>
            </a:r>
            <a:r>
              <a:rPr lang="en-US" dirty="0"/>
              <a:t>, </a:t>
            </a:r>
            <a:r>
              <a:rPr lang="en-US" dirty="0" err="1"/>
              <a:t>teorema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turlari</a:t>
            </a:r>
            <a:r>
              <a:rPr lang="en-US" dirty="0"/>
              <a:t>; 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to’plam</a:t>
            </a:r>
            <a:r>
              <a:rPr lang="en-US" dirty="0"/>
              <a:t>, </a:t>
            </a:r>
            <a:r>
              <a:rPr lang="en-US" dirty="0" err="1"/>
              <a:t>binar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n-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munosabatlar</a:t>
            </a:r>
            <a:r>
              <a:rPr lang="en-US" dirty="0"/>
              <a:t>, </a:t>
            </a:r>
            <a:r>
              <a:rPr lang="en-US" dirty="0" err="1"/>
              <a:t>akslantirish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turlari</a:t>
            </a:r>
            <a:r>
              <a:rPr lang="en-US" dirty="0"/>
              <a:t>, </a:t>
            </a:r>
            <a:r>
              <a:rPr lang="en-US" dirty="0" err="1"/>
              <a:t>tartib</a:t>
            </a:r>
            <a:r>
              <a:rPr lang="en-US" dirty="0"/>
              <a:t> </a:t>
            </a:r>
            <a:r>
              <a:rPr lang="en-US" dirty="0" err="1"/>
              <a:t>munosabati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binar</a:t>
            </a:r>
            <a:r>
              <a:rPr lang="en-US" dirty="0"/>
              <a:t>, n-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amallar</a:t>
            </a:r>
            <a:r>
              <a:rPr lang="en-US" dirty="0"/>
              <a:t>, algebra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turlari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algebralar</a:t>
            </a:r>
            <a:r>
              <a:rPr lang="en-US" dirty="0"/>
              <a:t>,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sistemalar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orasidagi</a:t>
            </a:r>
            <a:r>
              <a:rPr lang="en-US" dirty="0"/>
              <a:t> </a:t>
            </a:r>
            <a:r>
              <a:rPr lang="en-US" dirty="0" err="1"/>
              <a:t>gomomorfizm</a:t>
            </a:r>
            <a:r>
              <a:rPr lang="en-US" dirty="0"/>
              <a:t>, </a:t>
            </a:r>
            <a:endParaRPr lang="ru-RU" dirty="0"/>
          </a:p>
          <a:p>
            <a:pPr algn="just"/>
            <a:r>
              <a:rPr lang="en-US" dirty="0" err="1"/>
              <a:t>izomorfizm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-natural </a:t>
            </a:r>
            <a:r>
              <a:rPr lang="en-US" dirty="0" err="1"/>
              <a:t>sonlar</a:t>
            </a:r>
            <a:r>
              <a:rPr lang="en-US" dirty="0"/>
              <a:t> </a:t>
            </a:r>
            <a:r>
              <a:rPr lang="en-US" dirty="0" err="1"/>
              <a:t>yarimhalqasi</a:t>
            </a:r>
            <a:r>
              <a:rPr lang="en-US" dirty="0"/>
              <a:t>, </a:t>
            </a:r>
            <a:r>
              <a:rPr lang="en-US" dirty="0" err="1"/>
              <a:t>butun</a:t>
            </a:r>
            <a:r>
              <a:rPr lang="en-US" dirty="0"/>
              <a:t> </a:t>
            </a:r>
            <a:r>
              <a:rPr lang="en-US" dirty="0" err="1"/>
              <a:t>sonlar</a:t>
            </a:r>
            <a:r>
              <a:rPr lang="en-US" dirty="0"/>
              <a:t> </a:t>
            </a:r>
            <a:r>
              <a:rPr lang="en-US" dirty="0" err="1"/>
              <a:t>halqasi</a:t>
            </a:r>
            <a:r>
              <a:rPr lang="en-US" dirty="0"/>
              <a:t>, </a:t>
            </a:r>
            <a:r>
              <a:rPr lang="en-US" dirty="0" err="1"/>
              <a:t>ratsional</a:t>
            </a:r>
            <a:r>
              <a:rPr lang="en-US" dirty="0"/>
              <a:t>, </a:t>
            </a:r>
            <a:r>
              <a:rPr lang="en-US" dirty="0" err="1"/>
              <a:t>haqiqiy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sonlar</a:t>
            </a:r>
            <a:r>
              <a:rPr lang="en-US" dirty="0"/>
              <a:t> </a:t>
            </a:r>
            <a:r>
              <a:rPr lang="en-US" dirty="0" err="1"/>
              <a:t>maydoni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o’rta</a:t>
            </a:r>
            <a:r>
              <a:rPr lang="en-US" dirty="0"/>
              <a:t> </a:t>
            </a:r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maktablari</a:t>
            </a:r>
            <a:r>
              <a:rPr lang="en-US" dirty="0"/>
              <a:t>,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litsey</a:t>
            </a:r>
            <a:r>
              <a:rPr lang="en-US" dirty="0"/>
              <a:t>, </a:t>
            </a:r>
            <a:r>
              <a:rPr lang="en-US" dirty="0" err="1"/>
              <a:t>kasb-hunar</a:t>
            </a:r>
            <a:r>
              <a:rPr lang="en-US" dirty="0"/>
              <a:t> </a:t>
            </a:r>
            <a:r>
              <a:rPr lang="en-US" dirty="0" err="1"/>
              <a:t>kollejlari</a:t>
            </a:r>
            <a:r>
              <a:rPr lang="en-US" dirty="0"/>
              <a:t> </a:t>
            </a:r>
            <a:r>
              <a:rPr lang="en-US" dirty="0" err="1"/>
              <a:t>matematikasiga</a:t>
            </a:r>
            <a:r>
              <a:rPr lang="en-US" dirty="0"/>
              <a:t> </a:t>
            </a:r>
            <a:r>
              <a:rPr lang="en-US" dirty="0" err="1"/>
              <a:t>to’plamlar</a:t>
            </a:r>
            <a:r>
              <a:rPr lang="en-US" dirty="0"/>
              <a:t> </a:t>
            </a:r>
            <a:r>
              <a:rPr lang="en-US" dirty="0" err="1"/>
              <a:t>nazariyasining</a:t>
            </a:r>
            <a:r>
              <a:rPr lang="en-US" dirty="0"/>
              <a:t> </a:t>
            </a:r>
            <a:r>
              <a:rPr lang="en-US" dirty="0" err="1"/>
              <a:t>tadbiqlari</a:t>
            </a:r>
            <a:r>
              <a:rPr lang="en-US" dirty="0"/>
              <a:t>.</a:t>
            </a:r>
            <a:endParaRPr lang="ru-RU" dirty="0"/>
          </a:p>
          <a:p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3199055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dirty="0" smtClean="0"/>
              <a:t>           </a:t>
            </a:r>
            <a:r>
              <a:rPr lang="en-US" dirty="0" err="1" smtClean="0"/>
              <a:t>Talabalar</a:t>
            </a:r>
            <a:r>
              <a:rPr lang="en-US" dirty="0" smtClean="0"/>
              <a:t> </a:t>
            </a:r>
            <a:r>
              <a:rPr lang="en-US" dirty="0" err="1"/>
              <a:t>fanni</a:t>
            </a:r>
            <a:r>
              <a:rPr lang="en-US" dirty="0"/>
              <a:t> </a:t>
            </a:r>
            <a:r>
              <a:rPr lang="en-US" dirty="0" err="1"/>
              <a:t>o’zlashtirish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b="1" i="1" dirty="0" err="1"/>
              <a:t>ko’nikma</a:t>
            </a:r>
            <a:r>
              <a:rPr lang="en-US" dirty="0" err="1"/>
              <a:t>larni</a:t>
            </a:r>
            <a:r>
              <a:rPr lang="en-US" i="1" dirty="0"/>
              <a:t> </a:t>
            </a:r>
            <a:r>
              <a:rPr lang="en-US" dirty="0" err="1"/>
              <a:t>hosil</a:t>
            </a:r>
            <a:r>
              <a:rPr lang="en-US" dirty="0"/>
              <a:t> </a:t>
            </a:r>
            <a:r>
              <a:rPr lang="en-US" dirty="0" err="1"/>
              <a:t>qilgan</a:t>
            </a:r>
            <a:r>
              <a:rPr lang="en-US" dirty="0"/>
              <a:t> </a:t>
            </a:r>
            <a:r>
              <a:rPr lang="en-US" dirty="0" err="1"/>
              <a:t>bo’lishlari</a:t>
            </a:r>
            <a:r>
              <a:rPr lang="en-US" dirty="0"/>
              <a:t> </a:t>
            </a:r>
            <a:r>
              <a:rPr lang="en-US" dirty="0" err="1"/>
              <a:t>lozim</a:t>
            </a:r>
            <a:r>
              <a:rPr lang="en-US" dirty="0"/>
              <a:t>: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mulohazaviy</a:t>
            </a:r>
            <a:r>
              <a:rPr lang="en-US" dirty="0"/>
              <a:t> formula </a:t>
            </a:r>
            <a:r>
              <a:rPr lang="en-US" dirty="0" err="1"/>
              <a:t>turini</a:t>
            </a:r>
            <a:r>
              <a:rPr lang="en-US" dirty="0"/>
              <a:t> </a:t>
            </a:r>
            <a:r>
              <a:rPr lang="en-US" dirty="0" err="1"/>
              <a:t>aniqlay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predikatlar</a:t>
            </a:r>
            <a:r>
              <a:rPr lang="en-US" dirty="0"/>
              <a:t> </a:t>
            </a:r>
            <a:r>
              <a:rPr lang="en-US" dirty="0" err="1"/>
              <a:t>algebrasi</a:t>
            </a:r>
            <a:r>
              <a:rPr lang="en-US" dirty="0"/>
              <a:t> </a:t>
            </a:r>
            <a:r>
              <a:rPr lang="en-US" dirty="0" err="1"/>
              <a:t>yordamida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tasdiqlarni</a:t>
            </a:r>
            <a:r>
              <a:rPr lang="en-US" dirty="0"/>
              <a:t> </a:t>
            </a:r>
            <a:r>
              <a:rPr lang="en-US" dirty="0" err="1"/>
              <a:t>ifodalash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Eyler</a:t>
            </a:r>
            <a:r>
              <a:rPr lang="en-US" dirty="0"/>
              <a:t>-Venn </a:t>
            </a:r>
            <a:r>
              <a:rPr lang="en-US" dirty="0" err="1"/>
              <a:t>diagrammalarini</a:t>
            </a:r>
            <a:r>
              <a:rPr lang="en-US" dirty="0"/>
              <a:t> </a:t>
            </a:r>
            <a:r>
              <a:rPr lang="en-US" dirty="0" err="1"/>
              <a:t>tuza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binar</a:t>
            </a:r>
            <a:r>
              <a:rPr lang="en-US" dirty="0"/>
              <a:t> </a:t>
            </a:r>
            <a:r>
              <a:rPr lang="en-US" dirty="0" err="1"/>
              <a:t>munosabat</a:t>
            </a:r>
            <a:r>
              <a:rPr lang="en-US" dirty="0"/>
              <a:t> </a:t>
            </a:r>
            <a:r>
              <a:rPr lang="en-US" dirty="0" err="1"/>
              <a:t>xossalarini</a:t>
            </a:r>
            <a:r>
              <a:rPr lang="en-US" dirty="0"/>
              <a:t> </a:t>
            </a:r>
            <a:r>
              <a:rPr lang="en-US" dirty="0" err="1"/>
              <a:t>tekshira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grafini</a:t>
            </a:r>
            <a:r>
              <a:rPr lang="en-US" dirty="0"/>
              <a:t> </a:t>
            </a:r>
            <a:r>
              <a:rPr lang="en-US" dirty="0" err="1"/>
              <a:t>chizish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faktor</a:t>
            </a:r>
            <a:r>
              <a:rPr lang="en-US" dirty="0"/>
              <a:t>-algebra, </a:t>
            </a:r>
            <a:r>
              <a:rPr lang="en-US" dirty="0" err="1"/>
              <a:t>algebralar</a:t>
            </a:r>
            <a:r>
              <a:rPr lang="en-US" dirty="0"/>
              <a:t> </a:t>
            </a:r>
            <a:r>
              <a:rPr lang="en-US" dirty="0" err="1"/>
              <a:t>gomomorfizmi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izomorfizmini</a:t>
            </a:r>
            <a:r>
              <a:rPr lang="en-US" dirty="0"/>
              <a:t> </a:t>
            </a:r>
            <a:r>
              <a:rPr lang="en-US" dirty="0" err="1"/>
              <a:t>o’rnatish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tekshirish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o’rta</a:t>
            </a:r>
            <a:r>
              <a:rPr lang="en-US" dirty="0"/>
              <a:t> </a:t>
            </a:r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maktab</a:t>
            </a:r>
            <a:r>
              <a:rPr lang="en-US" dirty="0"/>
              <a:t> </a:t>
            </a:r>
            <a:r>
              <a:rPr lang="en-US" dirty="0" err="1"/>
              <a:t>matematikasidan</a:t>
            </a:r>
            <a:r>
              <a:rPr lang="en-US" dirty="0"/>
              <a:t> </a:t>
            </a:r>
            <a:r>
              <a:rPr lang="en-US" dirty="0" err="1"/>
              <a:t>tanish</a:t>
            </a:r>
            <a:r>
              <a:rPr lang="en-US" dirty="0"/>
              <a:t> </a:t>
            </a:r>
            <a:r>
              <a:rPr lang="en-US" dirty="0" err="1"/>
              <a:t>bo’lgan</a:t>
            </a:r>
            <a:r>
              <a:rPr lang="en-US" dirty="0"/>
              <a:t> </a:t>
            </a:r>
            <a:r>
              <a:rPr lang="en-US" dirty="0" err="1"/>
              <a:t>to’plamlar</a:t>
            </a:r>
            <a:r>
              <a:rPr lang="en-US" dirty="0"/>
              <a:t> </a:t>
            </a:r>
            <a:r>
              <a:rPr lang="en-US" dirty="0" err="1"/>
              <a:t>asosida</a:t>
            </a:r>
            <a:r>
              <a:rPr lang="en-US" dirty="0"/>
              <a:t> algebra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sistemalarni</a:t>
            </a:r>
            <a:r>
              <a:rPr lang="en-US" dirty="0"/>
              <a:t> </a:t>
            </a:r>
            <a:r>
              <a:rPr lang="en-US" dirty="0" err="1"/>
              <a:t>hosil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.</a:t>
            </a:r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3199055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dirty="0" smtClean="0"/>
              <a:t>            </a:t>
            </a:r>
            <a:r>
              <a:rPr lang="en-US" dirty="0" err="1" smtClean="0"/>
              <a:t>Talabalar</a:t>
            </a:r>
            <a:r>
              <a:rPr lang="en-US" dirty="0" smtClean="0"/>
              <a:t> </a:t>
            </a:r>
            <a:r>
              <a:rPr lang="en-US" dirty="0" err="1"/>
              <a:t>fanni</a:t>
            </a:r>
            <a:r>
              <a:rPr lang="en-US" dirty="0"/>
              <a:t> </a:t>
            </a:r>
            <a:r>
              <a:rPr lang="en-US" dirty="0" err="1"/>
              <a:t>o’zlashtirish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b="1" i="1" dirty="0" err="1"/>
              <a:t>malaka</a:t>
            </a:r>
            <a:r>
              <a:rPr lang="en-US" dirty="0" err="1"/>
              <a:t>larga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  </a:t>
            </a:r>
            <a:r>
              <a:rPr lang="en-US" dirty="0" err="1"/>
              <a:t>bo’lishlari</a:t>
            </a:r>
            <a:r>
              <a:rPr lang="en-US" dirty="0"/>
              <a:t> </a:t>
            </a:r>
            <a:r>
              <a:rPr lang="en-US" dirty="0" err="1"/>
              <a:t>lozim</a:t>
            </a:r>
            <a:r>
              <a:rPr lang="en-US" dirty="0"/>
              <a:t>: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mantiq</a:t>
            </a:r>
            <a:r>
              <a:rPr lang="en-US" dirty="0"/>
              <a:t> </a:t>
            </a:r>
            <a:r>
              <a:rPr lang="en-US" dirty="0" err="1"/>
              <a:t>amallarini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 </a:t>
            </a:r>
            <a:r>
              <a:rPr lang="en-US" dirty="0" err="1"/>
              <a:t>to’plamlar</a:t>
            </a:r>
            <a:r>
              <a:rPr lang="en-US" dirty="0"/>
              <a:t> </a:t>
            </a:r>
            <a:r>
              <a:rPr lang="en-US" dirty="0" err="1"/>
              <a:t>ustida</a:t>
            </a:r>
            <a:r>
              <a:rPr lang="en-US" dirty="0"/>
              <a:t> </a:t>
            </a:r>
            <a:r>
              <a:rPr lang="en-US" dirty="0" err="1"/>
              <a:t>amallar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</a:t>
            </a:r>
            <a:r>
              <a:rPr lang="en-US" dirty="0" err="1"/>
              <a:t>to’plamning</a:t>
            </a:r>
            <a:r>
              <a:rPr lang="en-US" dirty="0"/>
              <a:t> </a:t>
            </a:r>
            <a:r>
              <a:rPr lang="en-US" dirty="0" err="1"/>
              <a:t>unda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 </a:t>
            </a:r>
            <a:r>
              <a:rPr lang="en-US" dirty="0" err="1"/>
              <a:t>amallarga</a:t>
            </a:r>
            <a:r>
              <a:rPr lang="en-US" dirty="0"/>
              <a:t> </a:t>
            </a:r>
            <a:r>
              <a:rPr lang="en-US" dirty="0" err="1"/>
              <a:t>nisbatan</a:t>
            </a:r>
            <a:r>
              <a:rPr lang="en-US" dirty="0"/>
              <a:t> </a:t>
            </a:r>
            <a:r>
              <a:rPr lang="en-US" dirty="0" err="1"/>
              <a:t>gruppa</a:t>
            </a:r>
            <a:r>
              <a:rPr lang="en-US" dirty="0"/>
              <a:t>, </a:t>
            </a:r>
            <a:r>
              <a:rPr lang="en-US" dirty="0" err="1"/>
              <a:t>halqa</a:t>
            </a:r>
            <a:r>
              <a:rPr lang="en-US" dirty="0"/>
              <a:t>, </a:t>
            </a:r>
            <a:r>
              <a:rPr lang="en-US" dirty="0" err="1"/>
              <a:t>maydon</a:t>
            </a:r>
            <a:r>
              <a:rPr lang="en-US" dirty="0"/>
              <a:t> </a:t>
            </a:r>
            <a:r>
              <a:rPr lang="en-US" dirty="0" err="1"/>
              <a:t>tashkil</a:t>
            </a:r>
            <a:r>
              <a:rPr lang="en-US" dirty="0"/>
              <a:t> eta </a:t>
            </a:r>
            <a:r>
              <a:rPr lang="en-US" dirty="0" err="1"/>
              <a:t>olishini</a:t>
            </a:r>
            <a:r>
              <a:rPr lang="en-US" dirty="0"/>
              <a:t> </a:t>
            </a:r>
            <a:r>
              <a:rPr lang="en-US" dirty="0" err="1"/>
              <a:t>tekshirish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induktsiya</a:t>
            </a:r>
            <a:r>
              <a:rPr lang="en-US" dirty="0"/>
              <a:t> </a:t>
            </a:r>
            <a:r>
              <a:rPr lang="en-US" dirty="0" err="1"/>
              <a:t>yordamida</a:t>
            </a:r>
            <a:r>
              <a:rPr lang="en-US" dirty="0"/>
              <a:t> </a:t>
            </a:r>
            <a:r>
              <a:rPr lang="en-US" dirty="0" err="1"/>
              <a:t>tasdiqlarni</a:t>
            </a:r>
            <a:r>
              <a:rPr lang="en-US" dirty="0"/>
              <a:t> </a:t>
            </a:r>
            <a:r>
              <a:rPr lang="en-US" dirty="0" err="1"/>
              <a:t>isbotlash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/>
              <a:t>-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sonni</a:t>
            </a:r>
            <a:r>
              <a:rPr lang="en-US" dirty="0"/>
              <a:t> </a:t>
            </a:r>
            <a:r>
              <a:rPr lang="en-US" dirty="0" err="1"/>
              <a:t>darajaga</a:t>
            </a:r>
            <a:r>
              <a:rPr lang="en-US" dirty="0"/>
              <a:t> </a:t>
            </a:r>
            <a:r>
              <a:rPr lang="en-US" dirty="0" err="1"/>
              <a:t>ko’tarish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undan</a:t>
            </a:r>
            <a:r>
              <a:rPr lang="en-US" dirty="0"/>
              <a:t> </a:t>
            </a:r>
            <a:r>
              <a:rPr lang="en-US" dirty="0" err="1"/>
              <a:t>ildiz</a:t>
            </a:r>
            <a:r>
              <a:rPr lang="en-US" dirty="0"/>
              <a:t> </a:t>
            </a:r>
            <a:r>
              <a:rPr lang="en-US" dirty="0" err="1"/>
              <a:t>chiqarish</a:t>
            </a:r>
            <a:r>
              <a:rPr lang="en-US" dirty="0"/>
              <a:t>.</a:t>
            </a:r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3199055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/>
          <a:lstStyle/>
          <a:p>
            <a:r>
              <a:rPr lang="ru-RU" b="1" dirty="0"/>
              <a:t> «</a:t>
            </a:r>
            <a:r>
              <a:rPr lang="en-US" b="1" dirty="0"/>
              <a:t>M</a:t>
            </a:r>
            <a:r>
              <a:rPr lang="ru-RU" b="1" dirty="0"/>
              <a:t>а</a:t>
            </a:r>
            <a:r>
              <a:rPr lang="en-US" b="1" dirty="0"/>
              <a:t>t</a:t>
            </a:r>
            <a:r>
              <a:rPr lang="ru-RU" b="1" dirty="0"/>
              <a:t>е</a:t>
            </a:r>
            <a:r>
              <a:rPr lang="en-US" b="1" dirty="0"/>
              <a:t>m</a:t>
            </a:r>
            <a:r>
              <a:rPr lang="ru-RU" b="1" dirty="0"/>
              <a:t>а</a:t>
            </a:r>
            <a:r>
              <a:rPr lang="en-US" b="1" dirty="0" err="1"/>
              <a:t>tik</a:t>
            </a:r>
            <a:r>
              <a:rPr lang="ru-RU" b="1" dirty="0" smtClean="0"/>
              <a:t>а </a:t>
            </a:r>
            <a:r>
              <a:rPr lang="en-US" b="1" dirty="0" err="1" smtClean="0"/>
              <a:t>o’qitish</a:t>
            </a:r>
            <a:r>
              <a:rPr lang="en-US" b="1" dirty="0" smtClean="0"/>
              <a:t> </a:t>
            </a:r>
            <a:r>
              <a:rPr lang="en-US" b="1" dirty="0" err="1" smtClean="0"/>
              <a:t>metodikasi</a:t>
            </a:r>
            <a:r>
              <a:rPr lang="ru-RU" b="1" dirty="0" smtClean="0"/>
              <a:t>» </a:t>
            </a:r>
            <a:r>
              <a:rPr lang="en-US" b="1" dirty="0" err="1"/>
              <a:t>yo</a:t>
            </a:r>
            <a:r>
              <a:rPr lang="ru-RU" b="1" dirty="0"/>
              <a:t>‘</a:t>
            </a:r>
            <a:r>
              <a:rPr lang="en-US" b="1" dirty="0"/>
              <a:t>n</a:t>
            </a:r>
            <a:r>
              <a:rPr lang="ru-RU" b="1" dirty="0"/>
              <a:t>а</a:t>
            </a:r>
            <a:r>
              <a:rPr lang="en-US" b="1" dirty="0" err="1"/>
              <a:t>lishi</a:t>
            </a:r>
            <a:r>
              <a:rPr lang="en-US" b="1" dirty="0"/>
              <a:t> o</a:t>
            </a:r>
            <a:r>
              <a:rPr lang="ru-RU" b="1" dirty="0"/>
              <a:t>‘</a:t>
            </a:r>
            <a:r>
              <a:rPr lang="en-US" b="1" dirty="0" err="1"/>
              <a:t>quv</a:t>
            </a:r>
            <a:r>
              <a:rPr lang="en-US" b="1" dirty="0"/>
              <a:t> r</a:t>
            </a:r>
            <a:r>
              <a:rPr lang="ru-RU" b="1" dirty="0"/>
              <a:t>е</a:t>
            </a:r>
            <a:r>
              <a:rPr lang="en-US" b="1" dirty="0"/>
              <a:t>j</a:t>
            </a:r>
            <a:r>
              <a:rPr lang="ru-RU" b="1" dirty="0"/>
              <a:t>а</a:t>
            </a:r>
            <a:r>
              <a:rPr lang="en-US" b="1" dirty="0"/>
              <a:t>sig</a:t>
            </a:r>
            <a:r>
              <a:rPr lang="ru-RU" b="1" dirty="0"/>
              <a:t>а </a:t>
            </a:r>
            <a:r>
              <a:rPr lang="ru-RU" b="1" dirty="0" err="1"/>
              <a:t>а</a:t>
            </a:r>
            <a:r>
              <a:rPr lang="en-US" b="1" dirty="0"/>
              <a:t>s</a:t>
            </a:r>
            <a:r>
              <a:rPr lang="ru-RU" b="1" dirty="0"/>
              <a:t>о</a:t>
            </a:r>
            <a:r>
              <a:rPr lang="en-US" b="1" dirty="0"/>
              <a:t>s</a:t>
            </a:r>
            <a:r>
              <a:rPr lang="ru-RU" b="1" dirty="0"/>
              <a:t>а</a:t>
            </a:r>
            <a:r>
              <a:rPr lang="en-US" b="1" dirty="0"/>
              <a:t>n I </a:t>
            </a:r>
            <a:r>
              <a:rPr lang="en-US" b="1" dirty="0" err="1"/>
              <a:t>kurs</a:t>
            </a:r>
            <a:r>
              <a:rPr lang="en-US" b="1" dirty="0"/>
              <a:t> </a:t>
            </a:r>
            <a:r>
              <a:rPr lang="en-US" b="1" dirty="0" err="1"/>
              <a:t>uchun</a:t>
            </a:r>
            <a:r>
              <a:rPr lang="en-US" b="1" dirty="0"/>
              <a:t> s</a:t>
            </a:r>
            <a:r>
              <a:rPr lang="ru-RU" b="1" dirty="0" err="1"/>
              <a:t>оа</a:t>
            </a:r>
            <a:r>
              <a:rPr lang="en-US" b="1" dirty="0" err="1"/>
              <a:t>tl</a:t>
            </a:r>
            <a:r>
              <a:rPr lang="ru-RU" b="1" dirty="0"/>
              <a:t>а</a:t>
            </a:r>
            <a:r>
              <a:rPr lang="en-US" b="1" dirty="0"/>
              <a:t>r h</a:t>
            </a:r>
            <a:r>
              <a:rPr lang="ru-RU" b="1" dirty="0"/>
              <a:t>а</a:t>
            </a:r>
            <a:r>
              <a:rPr lang="en-US" b="1" dirty="0" err="1"/>
              <a:t>jmi</a:t>
            </a:r>
            <a:r>
              <a:rPr lang="en-US" b="1" dirty="0"/>
              <a:t> v</a:t>
            </a:r>
            <a:r>
              <a:rPr lang="ru-RU" b="1" dirty="0"/>
              <a:t>а </a:t>
            </a:r>
            <a:r>
              <a:rPr lang="en-US" b="1" dirty="0" err="1"/>
              <a:t>uning</a:t>
            </a:r>
            <a:r>
              <a:rPr lang="en-US" b="1" dirty="0"/>
              <a:t> t</a:t>
            </a:r>
            <a:r>
              <a:rPr lang="ru-RU" b="1" dirty="0"/>
              <a:t>а</a:t>
            </a:r>
            <a:r>
              <a:rPr lang="en-US" b="1" dirty="0" err="1"/>
              <a:t>qsim</a:t>
            </a:r>
            <a:r>
              <a:rPr lang="ru-RU" b="1" dirty="0"/>
              <a:t>о</a:t>
            </a:r>
            <a:r>
              <a:rPr lang="en-US" b="1" dirty="0" err="1"/>
              <a:t>ti</a:t>
            </a:r>
            <a:r>
              <a:rPr lang="ru-RU" b="1" dirty="0"/>
              <a:t>:</a:t>
            </a:r>
            <a:endParaRPr lang="ru-RU" dirty="0"/>
          </a:p>
          <a:p>
            <a:endParaRPr lang="en-US" b="1" dirty="0" smtClean="0"/>
          </a:p>
          <a:p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558014"/>
              </p:ext>
            </p:extLst>
          </p:nvPr>
        </p:nvGraphicFramePr>
        <p:xfrm>
          <a:off x="827583" y="2348880"/>
          <a:ext cx="7943156" cy="30243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65999"/>
                <a:gridCol w="932399"/>
                <a:gridCol w="1065599"/>
                <a:gridCol w="932399"/>
                <a:gridCol w="1332000"/>
                <a:gridCol w="1332000"/>
                <a:gridCol w="1065599"/>
                <a:gridCol w="617161"/>
              </a:tblGrid>
              <a:tr h="504056">
                <a:tc rowSpan="2">
                  <a:txBody>
                    <a:bodyPr/>
                    <a:lstStyle/>
                    <a:p>
                      <a:pPr indent="4572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Sеmеstr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Umumiy</a:t>
                      </a:r>
                      <a:endParaRPr lang="ru-RU" sz="1200">
                        <a:effectLst/>
                      </a:endParaRPr>
                    </a:p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sоаt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Аuditоriya sоаtlаri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Mustаqil tа’lim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Y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ru-RU" sz="1400">
                          <a:effectLst/>
                        </a:rPr>
                        <a:t>N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1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Jаmi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Mа’ruzа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Аmаliy mаshg‘</a:t>
                      </a:r>
                      <a:r>
                        <a:rPr lang="en-US" sz="1400">
                          <a:effectLst/>
                        </a:rPr>
                        <a:t>ulot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Y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uz-Cyrl-UZ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Y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indent="4572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Jаmi 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99055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215106"/>
          </a:xfrm>
        </p:spPr>
        <p:txBody>
          <a:bodyPr/>
          <a:lstStyle/>
          <a:p>
            <a:pPr algn="ctr"/>
            <a:r>
              <a:rPr lang="en-US" b="1" dirty="0"/>
              <a:t>R</a:t>
            </a:r>
            <a:r>
              <a:rPr lang="ru-RU" b="1" dirty="0"/>
              <a:t>е</a:t>
            </a:r>
            <a:r>
              <a:rPr lang="en-US" b="1" dirty="0" err="1"/>
              <a:t>yting</a:t>
            </a:r>
            <a:r>
              <a:rPr lang="en-US" b="1" dirty="0"/>
              <a:t>  j</a:t>
            </a:r>
            <a:r>
              <a:rPr lang="ru-RU" b="1" dirty="0"/>
              <a:t>а</a:t>
            </a:r>
            <a:r>
              <a:rPr lang="en-US" b="1" dirty="0"/>
              <a:t>dv</a:t>
            </a:r>
            <a:r>
              <a:rPr lang="ru-RU" b="1" dirty="0"/>
              <a:t>а</a:t>
            </a:r>
            <a:r>
              <a:rPr lang="en-US" b="1" dirty="0" smtClean="0"/>
              <a:t>li</a:t>
            </a:r>
            <a:endParaRPr lang="ru-RU" b="1" dirty="0" smtClean="0"/>
          </a:p>
          <a:p>
            <a:pPr algn="ctr"/>
            <a:r>
              <a:rPr lang="en-US" dirty="0"/>
              <a:t>I s</a:t>
            </a:r>
            <a:r>
              <a:rPr lang="ru-RU" dirty="0"/>
              <a:t>е</a:t>
            </a:r>
            <a:r>
              <a:rPr lang="en-US" dirty="0"/>
              <a:t>m</a:t>
            </a:r>
            <a:r>
              <a:rPr lang="ru-RU" dirty="0"/>
              <a:t>е</a:t>
            </a:r>
            <a:r>
              <a:rPr lang="en-US" dirty="0" err="1"/>
              <a:t>str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f</a:t>
            </a:r>
            <a:r>
              <a:rPr lang="ru-RU" dirty="0"/>
              <a:t>а</a:t>
            </a:r>
            <a:r>
              <a:rPr lang="en-US" dirty="0" err="1"/>
              <a:t>ng</a:t>
            </a:r>
            <a:r>
              <a:rPr lang="ru-RU" dirty="0"/>
              <a:t>а </a:t>
            </a:r>
            <a:r>
              <a:rPr lang="ru-RU" dirty="0" err="1"/>
              <a:t>а</a:t>
            </a:r>
            <a:r>
              <a:rPr lang="en-US" dirty="0" err="1"/>
              <a:t>jr</a:t>
            </a:r>
            <a:r>
              <a:rPr lang="ru-RU" dirty="0"/>
              <a:t>а</a:t>
            </a:r>
            <a:r>
              <a:rPr lang="en-US" dirty="0" err="1"/>
              <a:t>tilg</a:t>
            </a:r>
            <a:r>
              <a:rPr lang="ru-RU" dirty="0"/>
              <a:t>а</a:t>
            </a:r>
            <a:r>
              <a:rPr lang="en-US" dirty="0"/>
              <a:t>n </a:t>
            </a:r>
            <a:r>
              <a:rPr lang="en-US" dirty="0" err="1"/>
              <a:t>yuq</a:t>
            </a:r>
            <a:r>
              <a:rPr lang="ru-RU" dirty="0"/>
              <a:t>о</a:t>
            </a:r>
            <a:r>
              <a:rPr lang="en-US" dirty="0" err="1"/>
              <a:t>ri</a:t>
            </a:r>
            <a:r>
              <a:rPr lang="en-US" dirty="0"/>
              <a:t> b</a:t>
            </a:r>
            <a:r>
              <a:rPr lang="ru-RU" dirty="0"/>
              <a:t>а</a:t>
            </a:r>
            <a:r>
              <a:rPr lang="en-US" dirty="0" err="1"/>
              <a:t>ll</a:t>
            </a:r>
            <a:r>
              <a:rPr lang="en-US" dirty="0"/>
              <a:t> (</a:t>
            </a:r>
            <a:r>
              <a:rPr lang="en-US" dirty="0" err="1"/>
              <a:t>yu.b</a:t>
            </a:r>
            <a:r>
              <a:rPr lang="en-US" dirty="0"/>
              <a:t>.)100; s</a:t>
            </a:r>
            <a:r>
              <a:rPr lang="ru-RU" dirty="0"/>
              <a:t>а</a:t>
            </a:r>
            <a:r>
              <a:rPr lang="en-US" dirty="0"/>
              <a:t>r</a:t>
            </a:r>
            <a:r>
              <a:rPr lang="ru-RU" dirty="0"/>
              <a:t>а</a:t>
            </a:r>
            <a:r>
              <a:rPr lang="en-US" dirty="0"/>
              <a:t>l</a:t>
            </a:r>
            <a:r>
              <a:rPr lang="ru-RU" dirty="0"/>
              <a:t>а</a:t>
            </a:r>
            <a:r>
              <a:rPr lang="en-US" dirty="0" err="1"/>
              <a:t>sh</a:t>
            </a:r>
            <a:r>
              <a:rPr lang="en-US" dirty="0"/>
              <a:t> b</a:t>
            </a:r>
            <a:r>
              <a:rPr lang="ru-RU" dirty="0"/>
              <a:t>а</a:t>
            </a:r>
            <a:r>
              <a:rPr lang="en-US" dirty="0"/>
              <a:t>li (</a:t>
            </a:r>
            <a:r>
              <a:rPr lang="en-US" dirty="0" err="1"/>
              <a:t>s.b</a:t>
            </a:r>
            <a:r>
              <a:rPr lang="en-US" dirty="0"/>
              <a:t>.)55.</a:t>
            </a:r>
            <a:endParaRPr lang="ru-RU" dirty="0"/>
          </a:p>
          <a:p>
            <a:pPr algn="ctr"/>
            <a:endParaRPr lang="uz-Cyrl-UZ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75924"/>
              </p:ext>
            </p:extLst>
          </p:nvPr>
        </p:nvGraphicFramePr>
        <p:xfrm>
          <a:off x="827583" y="2130552"/>
          <a:ext cx="7992890" cy="2600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3268"/>
                <a:gridCol w="1514688"/>
                <a:gridCol w="368963"/>
                <a:gridCol w="1963268"/>
                <a:gridCol w="932115"/>
                <a:gridCol w="1250588"/>
              </a:tblGrid>
              <a:tr h="584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</a:t>
                      </a: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t turl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ri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S</a:t>
                      </a:r>
                      <a:r>
                        <a:rPr lang="ru-RU" sz="1400">
                          <a:effectLst/>
                        </a:rPr>
                        <a:t>е</a:t>
                      </a:r>
                      <a:r>
                        <a:rPr lang="en-US" sz="1400">
                          <a:effectLst/>
                        </a:rPr>
                        <a:t>m</a:t>
                      </a:r>
                      <a:r>
                        <a:rPr lang="ru-RU" sz="1400">
                          <a:effectLst/>
                        </a:rPr>
                        <a:t>е</a:t>
                      </a:r>
                      <a:r>
                        <a:rPr lang="en-US" sz="1400">
                          <a:effectLst/>
                        </a:rPr>
                        <a:t>str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</a:t>
                      </a: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t sh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kll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ri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</a:t>
                      </a: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t sh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kll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ri b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ll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ri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</a:t>
                      </a: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t sh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kll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rini o‘tk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zish v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qti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Jоriy nаzоrаt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Jadval asosida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JN haftasi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19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liq n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z</a:t>
                      </a:r>
                      <a:r>
                        <a:rPr lang="ru-RU" sz="1400">
                          <a:effectLst/>
                        </a:rPr>
                        <a:t>о</a:t>
                      </a: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а</a:t>
                      </a:r>
                      <a:r>
                        <a:rPr lang="en-US" sz="1400">
                          <a:effectLst/>
                        </a:rPr>
                        <a:t>t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Yo</a:t>
                      </a:r>
                      <a:r>
                        <a:rPr lang="ru-RU" sz="1400">
                          <a:effectLst/>
                        </a:rPr>
                        <a:t>zmа ish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Jadval asosida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ON haftasi.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Kоllоkvium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13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III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Y</a:t>
                      </a:r>
                      <a:r>
                        <a:rPr lang="en-US" sz="1400">
                          <a:effectLst/>
                        </a:rPr>
                        <a:t>a</a:t>
                      </a:r>
                      <a:r>
                        <a:rPr lang="ru-RU" sz="1400">
                          <a:effectLst/>
                        </a:rPr>
                        <a:t>kuniy nаzоrаt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>
                          <a:effectLst/>
                        </a:rPr>
                        <a:t>Yo</a:t>
                      </a:r>
                      <a:r>
                        <a:rPr lang="ru-RU" sz="1400">
                          <a:effectLst/>
                        </a:rPr>
                        <a:t>zmа ish</a:t>
                      </a:r>
                      <a:r>
                        <a:rPr lang="en-US" sz="1400">
                          <a:effectLst/>
                        </a:rPr>
                        <a:t> yoki og’zaki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ru-R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  <a:tab pos="685800" algn="l"/>
                        </a:tabLst>
                      </a:pPr>
                      <a:r>
                        <a:rPr lang="en-US" sz="1400" dirty="0" err="1">
                          <a:effectLst/>
                        </a:rPr>
                        <a:t>Jadval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asosida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39308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8160" cy="5904656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en-US" b="1" dirty="0"/>
              <a:t>TALABALAR BILIM, MALAKA VA KO’NIKMALARINI JB, OB VA YAB B</a:t>
            </a:r>
            <a:r>
              <a:rPr lang="en-GB" b="1" dirty="0"/>
              <a:t>O</a:t>
            </a:r>
            <a:r>
              <a:rPr lang="en-US" b="1" dirty="0"/>
              <a:t>’YICHA </a:t>
            </a:r>
            <a:r>
              <a:rPr lang="en-US" b="1" dirty="0" smtClean="0"/>
              <a:t>ME’ZON</a:t>
            </a:r>
            <a:endParaRPr lang="ru-RU" dirty="0"/>
          </a:p>
          <a:p>
            <a:pPr marL="82296" indent="0" algn="ctr">
              <a:buNone/>
            </a:pPr>
            <a:r>
              <a:rPr lang="en-US" dirty="0"/>
              <a:t> </a:t>
            </a:r>
            <a:r>
              <a:rPr lang="en-US" b="1" dirty="0" smtClean="0"/>
              <a:t>JORIY </a:t>
            </a:r>
            <a:r>
              <a:rPr lang="en-US" b="1" dirty="0"/>
              <a:t>BAHOLASH</a:t>
            </a:r>
            <a:endParaRPr lang="ru-RU" dirty="0"/>
          </a:p>
          <a:p>
            <a:pPr marL="82296" indent="0" algn="just">
              <a:buNone/>
            </a:pPr>
            <a:r>
              <a:rPr lang="en-US" b="1" dirty="0"/>
              <a:t> </a:t>
            </a:r>
            <a:r>
              <a:rPr lang="en-US" dirty="0" err="1" smtClean="0"/>
              <a:t>Talabalar</a:t>
            </a:r>
            <a:r>
              <a:rPr lang="en-US" dirty="0" smtClean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oyda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marta</a:t>
            </a:r>
            <a:r>
              <a:rPr lang="en-US" dirty="0"/>
              <a:t> </a:t>
            </a:r>
            <a:r>
              <a:rPr lang="en-US" dirty="0" err="1"/>
              <a:t>joriy</a:t>
            </a:r>
            <a:r>
              <a:rPr lang="en-US" dirty="0"/>
              <a:t> </a:t>
            </a:r>
            <a:r>
              <a:rPr lang="en-US" dirty="0" err="1"/>
              <a:t>baholash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topshiriqlarini</a:t>
            </a:r>
            <a:r>
              <a:rPr lang="en-US" dirty="0" smtClean="0"/>
              <a:t> </a:t>
            </a:r>
            <a:r>
              <a:rPr lang="en-US" dirty="0" err="1"/>
              <a:t>bajarib</a:t>
            </a:r>
            <a:r>
              <a:rPr lang="en-US" dirty="0"/>
              <a:t>, </a:t>
            </a:r>
            <a:r>
              <a:rPr lang="en-US" dirty="0" err="1"/>
              <a:t>o’qituvchi</a:t>
            </a:r>
            <a:r>
              <a:rPr lang="en-US" dirty="0"/>
              <a:t> </a:t>
            </a:r>
            <a:r>
              <a:rPr lang="en-US" dirty="0" err="1"/>
              <a:t>suhbatiga</a:t>
            </a:r>
            <a:r>
              <a:rPr lang="en-US" dirty="0"/>
              <a:t> </a:t>
            </a:r>
            <a:r>
              <a:rPr lang="en-US" dirty="0" err="1"/>
              <a:t>keladilar</a:t>
            </a:r>
            <a:r>
              <a:rPr lang="en-US" dirty="0"/>
              <a:t>. </a:t>
            </a:r>
            <a:r>
              <a:rPr lang="en-US" dirty="0" err="1"/>
              <a:t>Bunda</a:t>
            </a:r>
            <a:r>
              <a:rPr lang="en-US" dirty="0"/>
              <a:t> </a:t>
            </a:r>
            <a:r>
              <a:rPr lang="en-US" dirty="0" err="1"/>
              <a:t>talabalar</a:t>
            </a:r>
            <a:r>
              <a:rPr lang="en-US" dirty="0"/>
              <a:t> </a:t>
            </a:r>
            <a:r>
              <a:rPr lang="en-US" dirty="0" err="1"/>
              <a:t>o’qituvchi</a:t>
            </a:r>
            <a:r>
              <a:rPr lang="en-US" dirty="0"/>
              <a:t> </a:t>
            </a:r>
            <a:r>
              <a:rPr lang="en-US" dirty="0" err="1"/>
              <a:t>tomonidan</a:t>
            </a:r>
            <a:r>
              <a:rPr lang="en-US" dirty="0"/>
              <a:t> </a:t>
            </a:r>
            <a:r>
              <a:rPr lang="en-US" dirty="0" err="1" smtClean="0"/>
              <a:t>berilgan</a:t>
            </a:r>
            <a:r>
              <a:rPr lang="en-US" dirty="0" smtClean="0"/>
              <a:t> </a:t>
            </a:r>
            <a:r>
              <a:rPr lang="en-US" dirty="0" err="1"/>
              <a:t>nazariy</a:t>
            </a:r>
            <a:r>
              <a:rPr lang="en-US" dirty="0"/>
              <a:t> </a:t>
            </a:r>
            <a:r>
              <a:rPr lang="en-US" dirty="0" err="1"/>
              <a:t>savollarga</a:t>
            </a:r>
            <a:r>
              <a:rPr lang="en-US" dirty="0"/>
              <a:t> </a:t>
            </a:r>
            <a:r>
              <a:rPr lang="en-US" dirty="0" err="1"/>
              <a:t>tavsiya</a:t>
            </a:r>
            <a:r>
              <a:rPr lang="en-US" dirty="0"/>
              <a:t> </a:t>
            </a:r>
            <a:r>
              <a:rPr lang="en-US" dirty="0" err="1"/>
              <a:t>etilgan</a:t>
            </a:r>
            <a:r>
              <a:rPr lang="en-US" dirty="0"/>
              <a:t> </a:t>
            </a:r>
            <a:r>
              <a:rPr lang="en-US" dirty="0" err="1"/>
              <a:t>adabiyotlardan</a:t>
            </a:r>
            <a:r>
              <a:rPr lang="en-US" dirty="0"/>
              <a:t> </a:t>
            </a:r>
            <a:r>
              <a:rPr lang="en-US" dirty="0" err="1"/>
              <a:t>javob</a:t>
            </a:r>
            <a:r>
              <a:rPr lang="en-US" dirty="0"/>
              <a:t> </a:t>
            </a:r>
            <a:r>
              <a:rPr lang="en-US" dirty="0" err="1"/>
              <a:t>topadilar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amaliy</a:t>
            </a:r>
            <a:r>
              <a:rPr lang="en-US" dirty="0"/>
              <a:t> </a:t>
            </a:r>
            <a:r>
              <a:rPr lang="en-US" dirty="0" err="1"/>
              <a:t>topshiriqlarni</a:t>
            </a:r>
            <a:r>
              <a:rPr lang="en-US" dirty="0"/>
              <a:t> </a:t>
            </a:r>
            <a:r>
              <a:rPr lang="en-US" dirty="0" err="1"/>
              <a:t>tarqatma</a:t>
            </a:r>
            <a:r>
              <a:rPr lang="en-US" dirty="0"/>
              <a:t> material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ishlar</a:t>
            </a:r>
            <a:r>
              <a:rPr lang="en-US" dirty="0"/>
              <a:t> </a:t>
            </a:r>
            <a:r>
              <a:rPr lang="en-US" dirty="0" err="1"/>
              <a:t>to’plamida</a:t>
            </a:r>
            <a:r>
              <a:rPr lang="en-US" dirty="0"/>
              <a:t> </a:t>
            </a:r>
            <a:r>
              <a:rPr lang="en-US" dirty="0" err="1"/>
              <a:t>keltirilgan</a:t>
            </a:r>
            <a:r>
              <a:rPr lang="en-US" dirty="0"/>
              <a:t> </a:t>
            </a:r>
            <a:r>
              <a:rPr lang="en-US" dirty="0" err="1"/>
              <a:t>metodik</a:t>
            </a:r>
            <a:r>
              <a:rPr lang="en-US" dirty="0"/>
              <a:t> </a:t>
            </a:r>
            <a:r>
              <a:rPr lang="en-US" dirty="0" err="1"/>
              <a:t>tavsiyalar</a:t>
            </a:r>
            <a:r>
              <a:rPr lang="en-US" dirty="0"/>
              <a:t> </a:t>
            </a:r>
            <a:r>
              <a:rPr lang="en-US" dirty="0" err="1"/>
              <a:t>asosida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etadilar</a:t>
            </a:r>
            <a:r>
              <a:rPr lang="en-US" dirty="0"/>
              <a:t>. </a:t>
            </a:r>
            <a:r>
              <a:rPr lang="en-US" dirty="0" err="1"/>
              <a:t>Talaba</a:t>
            </a:r>
            <a:r>
              <a:rPr lang="en-US" dirty="0"/>
              <a:t> </a:t>
            </a:r>
            <a:r>
              <a:rPr lang="en-US" dirty="0" err="1" smtClean="0"/>
              <a:t>daftarni</a:t>
            </a:r>
            <a:r>
              <a:rPr lang="en-US" dirty="0" smtClean="0"/>
              <a:t> </a:t>
            </a:r>
            <a:r>
              <a:rPr lang="en-US" dirty="0" err="1"/>
              <a:t>o’qituvchi</a:t>
            </a:r>
            <a:r>
              <a:rPr lang="en-US" dirty="0"/>
              <a:t> </a:t>
            </a:r>
            <a:r>
              <a:rPr lang="en-US" dirty="0" err="1"/>
              <a:t>nazoratiga</a:t>
            </a:r>
            <a:r>
              <a:rPr lang="en-US" dirty="0"/>
              <a:t> </a:t>
            </a:r>
            <a:r>
              <a:rPr lang="en-US" dirty="0" err="1"/>
              <a:t>topshiradi</a:t>
            </a:r>
            <a:r>
              <a:rPr lang="en-US" dirty="0"/>
              <a:t>. </a:t>
            </a:r>
            <a:r>
              <a:rPr lang="en-US" dirty="0" err="1"/>
              <a:t>O’qituvchi</a:t>
            </a:r>
            <a:r>
              <a:rPr lang="en-US" dirty="0"/>
              <a:t> </a:t>
            </a:r>
            <a:r>
              <a:rPr lang="en-US" dirty="0" err="1"/>
              <a:t>daftarni</a:t>
            </a:r>
            <a:r>
              <a:rPr lang="en-US" dirty="0"/>
              <a:t> </a:t>
            </a:r>
            <a:r>
              <a:rPr lang="en-US" dirty="0" err="1"/>
              <a:t>talab</a:t>
            </a:r>
            <a:r>
              <a:rPr lang="en-US" dirty="0"/>
              <a:t> </a:t>
            </a:r>
            <a:r>
              <a:rPr lang="en-US" dirty="0" err="1"/>
              <a:t>darajasida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jihozlanganligini</a:t>
            </a:r>
            <a:r>
              <a:rPr lang="en-US" dirty="0"/>
              <a:t> </a:t>
            </a:r>
            <a:r>
              <a:rPr lang="en-US" dirty="0" err="1"/>
              <a:t>tekshirib</a:t>
            </a:r>
            <a:r>
              <a:rPr lang="en-US" dirty="0"/>
              <a:t>, </a:t>
            </a:r>
            <a:r>
              <a:rPr lang="en-US" dirty="0" err="1"/>
              <a:t>talabaning</a:t>
            </a:r>
            <a:r>
              <a:rPr lang="en-US" dirty="0"/>
              <a:t> </a:t>
            </a:r>
            <a:r>
              <a:rPr lang="en-US" dirty="0" err="1"/>
              <a:t>nazariy</a:t>
            </a:r>
            <a:r>
              <a:rPr lang="en-US" dirty="0"/>
              <a:t> </a:t>
            </a:r>
            <a:r>
              <a:rPr lang="en-US" dirty="0" err="1"/>
              <a:t>bilimlari</a:t>
            </a:r>
            <a:r>
              <a:rPr lang="en-US" dirty="0"/>
              <a:t> </a:t>
            </a:r>
            <a:r>
              <a:rPr lang="en-US" dirty="0" err="1"/>
              <a:t>darajasini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amaliy</a:t>
            </a:r>
            <a:r>
              <a:rPr lang="en-US" dirty="0"/>
              <a:t> </a:t>
            </a:r>
            <a:r>
              <a:rPr lang="en-US" dirty="0" err="1"/>
              <a:t>ko’nikmalarini</a:t>
            </a:r>
            <a:r>
              <a:rPr lang="en-US" dirty="0"/>
              <a:t> </a:t>
            </a:r>
            <a:r>
              <a:rPr lang="en-US" dirty="0" err="1"/>
              <a:t>tekshirib</a:t>
            </a:r>
            <a:r>
              <a:rPr lang="en-US" dirty="0"/>
              <a:t> </a:t>
            </a:r>
            <a:r>
              <a:rPr lang="en-US" dirty="0" err="1"/>
              <a:t>baholash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savollar</a:t>
            </a:r>
            <a:r>
              <a:rPr lang="en-US" dirty="0"/>
              <a:t> </a:t>
            </a:r>
            <a:r>
              <a:rPr lang="en-US" dirty="0" err="1"/>
              <a:t>beradi</a:t>
            </a:r>
            <a:r>
              <a:rPr lang="en-US" dirty="0"/>
              <a:t>. </a:t>
            </a:r>
            <a:r>
              <a:rPr lang="en-US" dirty="0" err="1"/>
              <a:t>Nazariy</a:t>
            </a:r>
            <a:r>
              <a:rPr lang="en-US" dirty="0"/>
              <a:t> </a:t>
            </a:r>
            <a:r>
              <a:rPr lang="en-US" dirty="0" err="1"/>
              <a:t>savollar</a:t>
            </a:r>
            <a:r>
              <a:rPr lang="en-US" dirty="0"/>
              <a:t> 3-4 ta, 2 ta </a:t>
            </a:r>
            <a:r>
              <a:rPr lang="en-US" dirty="0" err="1"/>
              <a:t>amaliy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r>
              <a:rPr lang="en-US" dirty="0"/>
              <a:t> </a:t>
            </a:r>
            <a:r>
              <a:rPr lang="en-US" dirty="0" err="1"/>
              <a:t>tahlili</a:t>
            </a:r>
            <a:r>
              <a:rPr lang="en-US" dirty="0"/>
              <a:t> </a:t>
            </a:r>
            <a:r>
              <a:rPr lang="en-US" dirty="0" err="1"/>
              <a:t>talabadan</a:t>
            </a:r>
            <a:r>
              <a:rPr lang="en-US" dirty="0"/>
              <a:t> </a:t>
            </a:r>
            <a:r>
              <a:rPr lang="en-US" dirty="0" err="1"/>
              <a:t>so’raladi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1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8160" cy="5904656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ru-RU" b="1" dirty="0"/>
              <a:t>ORALI</a:t>
            </a:r>
            <a:r>
              <a:rPr lang="en-US" b="1" dirty="0"/>
              <a:t>Q</a:t>
            </a:r>
            <a:r>
              <a:rPr lang="ru-RU" b="1" dirty="0"/>
              <a:t> BA</a:t>
            </a:r>
            <a:r>
              <a:rPr lang="en-US" b="1" dirty="0"/>
              <a:t>H</a:t>
            </a:r>
            <a:r>
              <a:rPr lang="ru-RU" b="1" dirty="0"/>
              <a:t>OLAS</a:t>
            </a:r>
            <a:r>
              <a:rPr lang="en-US" b="1" dirty="0"/>
              <a:t>H</a:t>
            </a:r>
            <a:endParaRPr lang="ru-RU" dirty="0"/>
          </a:p>
          <a:p>
            <a:pPr marL="82296" lvl="0" indent="0" algn="just">
              <a:buNone/>
            </a:pPr>
            <a:r>
              <a:rPr lang="ru-RU" b="1" dirty="0" err="1"/>
              <a:t>Kollokvium</a:t>
            </a:r>
            <a:r>
              <a:rPr lang="ru-RU" dirty="0"/>
              <a:t> – 2 </a:t>
            </a:r>
            <a:r>
              <a:rPr lang="ru-RU" dirty="0" err="1"/>
              <a:t>ta</a:t>
            </a:r>
            <a:r>
              <a:rPr lang="ru-RU" dirty="0"/>
              <a:t> </a:t>
            </a:r>
            <a:r>
              <a:rPr lang="ru-RU" dirty="0" err="1"/>
              <a:t>modul</a:t>
            </a:r>
            <a:r>
              <a:rPr lang="ru-RU" dirty="0"/>
              <a:t> </a:t>
            </a:r>
            <a:r>
              <a:rPr lang="ru-RU" dirty="0" err="1"/>
              <a:t>yuzasidan</a:t>
            </a:r>
            <a:r>
              <a:rPr lang="ru-RU" dirty="0"/>
              <a:t> </a:t>
            </a:r>
            <a:r>
              <a:rPr lang="ru-RU" dirty="0" err="1"/>
              <a:t>talabalarning</a:t>
            </a:r>
            <a:r>
              <a:rPr lang="ru-RU" dirty="0"/>
              <a:t> </a:t>
            </a:r>
            <a:r>
              <a:rPr lang="ru-RU" dirty="0" err="1"/>
              <a:t>nazariy</a:t>
            </a:r>
            <a:r>
              <a:rPr lang="ru-RU" dirty="0"/>
              <a:t> </a:t>
            </a:r>
            <a:r>
              <a:rPr lang="ru-RU" dirty="0" err="1"/>
              <a:t>bilimlari</a:t>
            </a:r>
            <a:r>
              <a:rPr lang="ru-RU" dirty="0"/>
              <a:t> </a:t>
            </a:r>
            <a:r>
              <a:rPr lang="ru-RU" dirty="0" err="1"/>
              <a:t>darajasini</a:t>
            </a:r>
            <a:r>
              <a:rPr lang="ru-RU" dirty="0"/>
              <a:t> </a:t>
            </a:r>
            <a:r>
              <a:rPr lang="ru-RU" dirty="0" err="1"/>
              <a:t>aniqlash</a:t>
            </a:r>
            <a:r>
              <a:rPr lang="ru-RU" dirty="0"/>
              <a:t> </a:t>
            </a:r>
            <a:r>
              <a:rPr lang="ru-RU" dirty="0" err="1"/>
              <a:t>maqsadida</a:t>
            </a:r>
            <a:r>
              <a:rPr lang="ru-RU" dirty="0"/>
              <a:t> </a:t>
            </a:r>
            <a:r>
              <a:rPr lang="ru-RU" dirty="0" err="1"/>
              <a:t>og’zaki</a:t>
            </a:r>
            <a:r>
              <a:rPr lang="ru-RU" dirty="0"/>
              <a:t> </a:t>
            </a:r>
            <a:r>
              <a:rPr lang="ru-RU" dirty="0" err="1"/>
              <a:t>yoki</a:t>
            </a:r>
            <a:r>
              <a:rPr lang="ru-RU" dirty="0"/>
              <a:t> </a:t>
            </a:r>
            <a:r>
              <a:rPr lang="ru-RU" dirty="0" err="1"/>
              <a:t>yozma</a:t>
            </a:r>
            <a:r>
              <a:rPr lang="ru-RU" dirty="0"/>
              <a:t> </a:t>
            </a:r>
            <a:r>
              <a:rPr lang="ru-RU" dirty="0" err="1"/>
              <a:t>shaklda</a:t>
            </a:r>
            <a:r>
              <a:rPr lang="ru-RU" dirty="0"/>
              <a:t> </a:t>
            </a:r>
            <a:r>
              <a:rPr lang="ru-RU" dirty="0" err="1"/>
              <a:t>o’tkaziladigan</a:t>
            </a:r>
            <a:r>
              <a:rPr lang="ru-RU" dirty="0"/>
              <a:t> </a:t>
            </a:r>
            <a:r>
              <a:rPr lang="ru-RU" dirty="0" err="1"/>
              <a:t>nazorat</a:t>
            </a:r>
            <a:r>
              <a:rPr lang="ru-RU" dirty="0"/>
              <a:t>. </a:t>
            </a:r>
            <a:r>
              <a:rPr lang="ru-RU" dirty="0" err="1"/>
              <a:t>Kollokvium</a:t>
            </a:r>
            <a:r>
              <a:rPr lang="ru-RU" dirty="0"/>
              <a:t> </a:t>
            </a:r>
            <a:r>
              <a:rPr lang="ru-RU" dirty="0" err="1"/>
              <a:t>savolnomasini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hafta</a:t>
            </a:r>
            <a:r>
              <a:rPr lang="ru-RU" dirty="0"/>
              <a:t> </a:t>
            </a:r>
            <a:r>
              <a:rPr lang="ru-RU" dirty="0" err="1"/>
              <a:t>oldin</a:t>
            </a:r>
            <a:r>
              <a:rPr lang="ru-RU" dirty="0"/>
              <a:t> </a:t>
            </a:r>
            <a:r>
              <a:rPr lang="ru-RU" dirty="0" err="1"/>
              <a:t>talabalarga</a:t>
            </a:r>
            <a:r>
              <a:rPr lang="ru-RU" dirty="0"/>
              <a:t> </a:t>
            </a:r>
            <a:r>
              <a:rPr lang="ru-RU" dirty="0" err="1"/>
              <a:t>berib</a:t>
            </a:r>
            <a:r>
              <a:rPr lang="ru-RU" dirty="0"/>
              <a:t> </a:t>
            </a:r>
            <a:r>
              <a:rPr lang="ru-RU" dirty="0" err="1"/>
              <a:t>qo’yish</a:t>
            </a:r>
            <a:r>
              <a:rPr lang="ru-RU" dirty="0"/>
              <a:t> </a:t>
            </a:r>
            <a:r>
              <a:rPr lang="ru-RU" dirty="0" err="1"/>
              <a:t>mumkin</a:t>
            </a:r>
            <a:r>
              <a:rPr lang="ru-RU" dirty="0"/>
              <a:t>. </a:t>
            </a:r>
            <a:r>
              <a:rPr lang="en-US" dirty="0" err="1"/>
              <a:t>Talabalarning</a:t>
            </a:r>
            <a:r>
              <a:rPr lang="ru-RU" dirty="0"/>
              <a:t> h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biriga</a:t>
            </a:r>
            <a:r>
              <a:rPr lang="en-US" dirty="0"/>
              <a:t> </a:t>
            </a:r>
            <a:r>
              <a:rPr lang="en-US" dirty="0" err="1"/>
              <a:t>nazorat</a:t>
            </a:r>
            <a:r>
              <a:rPr lang="en-US" dirty="0"/>
              <a:t> </a:t>
            </a:r>
            <a:r>
              <a:rPr lang="en-US" dirty="0" err="1"/>
              <a:t>qilinayotgan</a:t>
            </a:r>
            <a:r>
              <a:rPr lang="en-US" dirty="0"/>
              <a:t> b</a:t>
            </a:r>
            <a:r>
              <a:rPr lang="ru-RU" dirty="0"/>
              <a:t>o’</a:t>
            </a:r>
            <a:r>
              <a:rPr lang="en-US" dirty="0"/>
              <a:t>limning </a:t>
            </a:r>
            <a:r>
              <a:rPr lang="en-US" dirty="0" err="1"/>
              <a:t>turli</a:t>
            </a:r>
            <a:r>
              <a:rPr lang="en-US" dirty="0"/>
              <a:t> </a:t>
            </a:r>
            <a:r>
              <a:rPr lang="en-US" dirty="0" err="1"/>
              <a:t>mavzulari</a:t>
            </a:r>
            <a:r>
              <a:rPr lang="en-US" dirty="0"/>
              <a:t> </a:t>
            </a:r>
            <a:r>
              <a:rPr lang="en-US" dirty="0" err="1"/>
              <a:t>savollaridan</a:t>
            </a:r>
            <a:r>
              <a:rPr lang="en-US" dirty="0"/>
              <a:t> </a:t>
            </a:r>
            <a:r>
              <a:rPr lang="en-US" dirty="0" err="1"/>
              <a:t>tuzilgan</a:t>
            </a:r>
            <a:r>
              <a:rPr lang="ru-RU" dirty="0"/>
              <a:t> 4 </a:t>
            </a:r>
            <a:r>
              <a:rPr lang="en-US" dirty="0"/>
              <a:t>ta </a:t>
            </a:r>
            <a:r>
              <a:rPr lang="en-US" dirty="0" err="1"/>
              <a:t>sovoldan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 </a:t>
            </a:r>
            <a:r>
              <a:rPr lang="en-US" dirty="0" err="1"/>
              <a:t>alo</a:t>
            </a:r>
            <a:r>
              <a:rPr lang="ru-RU" dirty="0"/>
              <a:t>h</a:t>
            </a:r>
            <a:r>
              <a:rPr lang="en-US" dirty="0" err="1"/>
              <a:t>ida</a:t>
            </a:r>
            <a:r>
              <a:rPr lang="en-US" dirty="0"/>
              <a:t> </a:t>
            </a:r>
            <a:r>
              <a:rPr lang="en-US" dirty="0" err="1"/>
              <a:t>variantlar</a:t>
            </a:r>
            <a:r>
              <a:rPr lang="en-US" dirty="0"/>
              <a:t> </a:t>
            </a:r>
            <a:r>
              <a:rPr lang="en-US" dirty="0" err="1"/>
              <a:t>tayyorlanadi</a:t>
            </a:r>
            <a:r>
              <a:rPr lang="ru-RU" dirty="0"/>
              <a:t>. </a:t>
            </a:r>
            <a:r>
              <a:rPr lang="en-US" dirty="0"/>
              <a:t>Agar </a:t>
            </a:r>
            <a:r>
              <a:rPr lang="en-US" dirty="0" err="1"/>
              <a:t>nazorat</a:t>
            </a:r>
            <a:r>
              <a:rPr lang="en-US" dirty="0"/>
              <a:t> o</a:t>
            </a:r>
            <a:r>
              <a:rPr lang="ru-RU" dirty="0"/>
              <a:t>g’</a:t>
            </a:r>
            <a:r>
              <a:rPr lang="en-US" dirty="0" err="1"/>
              <a:t>zaki</a:t>
            </a:r>
            <a:r>
              <a:rPr lang="en-US" dirty="0"/>
              <a:t> </a:t>
            </a:r>
            <a:r>
              <a:rPr lang="en-US" dirty="0" err="1"/>
              <a:t>shaklda</a:t>
            </a:r>
            <a:r>
              <a:rPr lang="ru-RU" dirty="0"/>
              <a:t> o’</a:t>
            </a:r>
            <a:r>
              <a:rPr lang="en-US" dirty="0" err="1"/>
              <a:t>tkazilsa</a:t>
            </a:r>
            <a:r>
              <a:rPr lang="ru-RU" dirty="0"/>
              <a:t>, </a:t>
            </a:r>
            <a:r>
              <a:rPr lang="en-US" dirty="0"/>
              <a:t>u</a:t>
            </a:r>
            <a:r>
              <a:rPr lang="ru-RU" dirty="0"/>
              <a:t> h</a:t>
            </a:r>
            <a:r>
              <a:rPr lang="en-US" dirty="0" err="1"/>
              <a:t>olda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talaba</a:t>
            </a:r>
            <a:r>
              <a:rPr lang="en-US" dirty="0"/>
              <a:t> </a:t>
            </a:r>
            <a:r>
              <a:rPr lang="en-US" dirty="0" err="1"/>
              <a:t>kollokviumga</a:t>
            </a:r>
            <a:r>
              <a:rPr lang="en-US" dirty="0"/>
              <a:t> </a:t>
            </a:r>
            <a:r>
              <a:rPr lang="en-US" dirty="0" err="1"/>
              <a:t>javob</a:t>
            </a:r>
            <a:r>
              <a:rPr lang="en-US" dirty="0"/>
              <a:t> </a:t>
            </a:r>
            <a:r>
              <a:rPr lang="en-US" dirty="0" err="1"/>
              <a:t>bergunga</a:t>
            </a:r>
            <a:r>
              <a:rPr lang="en-US" dirty="0"/>
              <a:t> </a:t>
            </a:r>
            <a:r>
              <a:rPr lang="en-US" dirty="0" err="1"/>
              <a:t>qadar</a:t>
            </a:r>
            <a:r>
              <a:rPr lang="en-US" dirty="0"/>
              <a:t> </a:t>
            </a:r>
            <a:r>
              <a:rPr lang="en-US" dirty="0" err="1"/>
              <a:t>boshqasi</a:t>
            </a:r>
            <a:r>
              <a:rPr lang="en-US" dirty="0"/>
              <a:t> </a:t>
            </a:r>
            <a:r>
              <a:rPr lang="en-US" dirty="0" err="1"/>
              <a:t>tayyorlanadi</a:t>
            </a:r>
            <a:r>
              <a:rPr lang="ru-RU" dirty="0"/>
              <a:t>. </a:t>
            </a:r>
            <a:r>
              <a:rPr lang="ru-RU" dirty="0" err="1"/>
              <a:t>Talaba</a:t>
            </a:r>
            <a:r>
              <a:rPr lang="ru-RU" dirty="0"/>
              <a:t> </a:t>
            </a:r>
            <a:r>
              <a:rPr lang="ru-RU" dirty="0" err="1"/>
              <a:t>javobining</a:t>
            </a:r>
            <a:r>
              <a:rPr lang="ru-RU" dirty="0"/>
              <a:t> </a:t>
            </a:r>
            <a:r>
              <a:rPr lang="ru-RU" dirty="0" err="1"/>
              <a:t>to’liqligi</a:t>
            </a:r>
            <a:r>
              <a:rPr lang="ru-RU" dirty="0"/>
              <a:t>, </a:t>
            </a:r>
            <a:r>
              <a:rPr lang="ru-RU" dirty="0" err="1"/>
              <a:t>mantiqan</a:t>
            </a:r>
            <a:r>
              <a:rPr lang="ru-RU" dirty="0"/>
              <a:t> </a:t>
            </a:r>
            <a:r>
              <a:rPr lang="ru-RU" dirty="0" err="1"/>
              <a:t>to’g’ri</a:t>
            </a:r>
            <a:r>
              <a:rPr lang="ru-RU" dirty="0"/>
              <a:t>, </a:t>
            </a:r>
            <a:r>
              <a:rPr lang="ru-RU" dirty="0" err="1"/>
              <a:t>ravon</a:t>
            </a:r>
            <a:r>
              <a:rPr lang="ru-RU" dirty="0"/>
              <a:t> </a:t>
            </a:r>
            <a:r>
              <a:rPr lang="ru-RU" dirty="0" err="1"/>
              <a:t>nutqi</a:t>
            </a:r>
            <a:r>
              <a:rPr lang="ru-RU" dirty="0"/>
              <a:t>, </a:t>
            </a:r>
            <a:r>
              <a:rPr lang="ru-RU" dirty="0" err="1"/>
              <a:t>berilgan</a:t>
            </a:r>
            <a:r>
              <a:rPr lang="ru-RU" dirty="0"/>
              <a:t> </a:t>
            </a:r>
            <a:r>
              <a:rPr lang="ru-RU" dirty="0" err="1"/>
              <a:t>tasdiqni</a:t>
            </a:r>
            <a:r>
              <a:rPr lang="ru-RU" dirty="0"/>
              <a:t> </a:t>
            </a:r>
            <a:r>
              <a:rPr lang="ru-RU" dirty="0" err="1"/>
              <a:t>isbotlash</a:t>
            </a:r>
            <a:r>
              <a:rPr lang="ru-RU" dirty="0"/>
              <a:t> </a:t>
            </a:r>
            <a:r>
              <a:rPr lang="ru-RU" dirty="0" err="1"/>
              <a:t>uchun</a:t>
            </a:r>
            <a:r>
              <a:rPr lang="ru-RU" dirty="0"/>
              <a:t> </a:t>
            </a:r>
            <a:r>
              <a:rPr lang="ru-RU" dirty="0" err="1"/>
              <a:t>zarur</a:t>
            </a:r>
            <a:r>
              <a:rPr lang="ru-RU" dirty="0"/>
              <a:t> </a:t>
            </a:r>
            <a:r>
              <a:rPr lang="ru-RU" dirty="0" err="1"/>
              <a:t>tushunchalarni</a:t>
            </a:r>
            <a:r>
              <a:rPr lang="ru-RU" dirty="0"/>
              <a:t> </a:t>
            </a:r>
            <a:r>
              <a:rPr lang="ru-RU" dirty="0" err="1"/>
              <a:t>bilishligi</a:t>
            </a:r>
            <a:r>
              <a:rPr lang="ru-RU" dirty="0"/>
              <a:t>, </a:t>
            </a:r>
            <a:r>
              <a:rPr lang="ru-RU" dirty="0" err="1"/>
              <a:t>to’g’ri</a:t>
            </a:r>
            <a:r>
              <a:rPr lang="ru-RU" dirty="0"/>
              <a:t> </a:t>
            </a:r>
            <a:r>
              <a:rPr lang="ru-RU" dirty="0" err="1"/>
              <a:t>ishlata</a:t>
            </a:r>
            <a:r>
              <a:rPr lang="ru-RU" dirty="0"/>
              <a:t> </a:t>
            </a:r>
            <a:r>
              <a:rPr lang="ru-RU" dirty="0" err="1"/>
              <a:t>olishligi</a:t>
            </a:r>
            <a:r>
              <a:rPr lang="ru-RU" dirty="0"/>
              <a:t>, </a:t>
            </a:r>
            <a:r>
              <a:rPr lang="ru-RU" dirty="0" err="1"/>
              <a:t>nazariy</a:t>
            </a:r>
            <a:r>
              <a:rPr lang="ru-RU" dirty="0"/>
              <a:t> </a:t>
            </a:r>
            <a:r>
              <a:rPr lang="ru-RU" dirty="0" err="1"/>
              <a:t>bilimlarni</a:t>
            </a:r>
            <a:r>
              <a:rPr lang="ru-RU" dirty="0"/>
              <a:t> </a:t>
            </a:r>
            <a:r>
              <a:rPr lang="ru-RU" dirty="0" err="1"/>
              <a:t>amaliy</a:t>
            </a:r>
            <a:r>
              <a:rPr lang="ru-RU" dirty="0"/>
              <a:t> </a:t>
            </a:r>
            <a:r>
              <a:rPr lang="ru-RU" dirty="0" err="1"/>
              <a:t>topshiriqlarga</a:t>
            </a:r>
            <a:r>
              <a:rPr lang="ru-RU" dirty="0"/>
              <a:t> </a:t>
            </a:r>
            <a:r>
              <a:rPr lang="ru-RU" dirty="0" err="1"/>
              <a:t>tatbiq</a:t>
            </a:r>
            <a:r>
              <a:rPr lang="ru-RU" dirty="0"/>
              <a:t> </a:t>
            </a:r>
            <a:r>
              <a:rPr lang="ru-RU" dirty="0" err="1"/>
              <a:t>eta</a:t>
            </a:r>
            <a:r>
              <a:rPr lang="ru-RU" dirty="0"/>
              <a:t> </a:t>
            </a:r>
            <a:r>
              <a:rPr lang="ru-RU" dirty="0" err="1"/>
              <a:t>olishligiga</a:t>
            </a:r>
            <a:r>
              <a:rPr lang="ru-RU" dirty="0"/>
              <a:t> </a:t>
            </a:r>
            <a:r>
              <a:rPr lang="ru-RU" dirty="0" err="1"/>
              <a:t>qarab</a:t>
            </a:r>
            <a:r>
              <a:rPr lang="ru-RU" dirty="0"/>
              <a:t> </a:t>
            </a:r>
            <a:r>
              <a:rPr lang="ru-RU" dirty="0" err="1"/>
              <a:t>maksimall</a:t>
            </a:r>
            <a:r>
              <a:rPr lang="ru-RU" dirty="0"/>
              <a:t> 10 </a:t>
            </a:r>
            <a:r>
              <a:rPr lang="ru-RU" dirty="0" err="1"/>
              <a:t>ball</a:t>
            </a:r>
            <a:r>
              <a:rPr lang="ru-RU" dirty="0"/>
              <a:t> </a:t>
            </a:r>
            <a:r>
              <a:rPr lang="ru-RU" dirty="0" err="1"/>
              <a:t>hisobidan</a:t>
            </a:r>
            <a:r>
              <a:rPr lang="ru-RU" dirty="0"/>
              <a:t> </a:t>
            </a:r>
            <a:r>
              <a:rPr lang="ru-RU" dirty="0" err="1"/>
              <a:t>baholanadi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31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8160" cy="5904656"/>
          </a:xfrm>
        </p:spPr>
        <p:txBody>
          <a:bodyPr/>
          <a:lstStyle/>
          <a:p>
            <a:pPr marL="82296" indent="0" algn="ctr">
              <a:buNone/>
            </a:pPr>
            <a:r>
              <a:rPr lang="ru-RU" dirty="0" err="1"/>
              <a:t>Talabaning</a:t>
            </a:r>
            <a:r>
              <a:rPr lang="ru-RU" dirty="0"/>
              <a:t> </a:t>
            </a:r>
            <a:r>
              <a:rPr lang="ru-RU" dirty="0" err="1"/>
              <a:t>javoblari</a:t>
            </a:r>
            <a:r>
              <a:rPr lang="ru-RU" dirty="0"/>
              <a:t> </a:t>
            </a:r>
            <a:r>
              <a:rPr lang="ru-RU" dirty="0" err="1"/>
              <a:t>quyidagicha</a:t>
            </a:r>
            <a:r>
              <a:rPr lang="ru-RU" dirty="0"/>
              <a:t> </a:t>
            </a:r>
            <a:r>
              <a:rPr lang="ru-RU" dirty="0" err="1"/>
              <a:t>baholanadi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452082"/>
              </p:ext>
            </p:extLst>
          </p:nvPr>
        </p:nvGraphicFramePr>
        <p:xfrm>
          <a:off x="899592" y="1628801"/>
          <a:ext cx="7992888" cy="40324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920208"/>
                <a:gridCol w="1072680"/>
              </a:tblGrid>
              <a:tr h="390042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Nazariy bilimlar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Ballar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2937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Berilgan barcha savollarga to’liq, dalil va isbotlar bilan berilgan javob mantiqan to’g’ri og’zaki yoki yozma  nutq asosida bayon qilingan.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9-10 ball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489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Berilgan savollarga to’g’ri, ayrim dalil va isbotlar bilan berilgan javob. </a:t>
                      </a:r>
                      <a:r>
                        <a:rPr lang="ru-RU" sz="1400">
                          <a:effectLst/>
                        </a:rPr>
                        <a:t>Nutq mantiqan to’g’ri tuzilgan. 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7-8 ball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489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Berilgan savollarga asosiy tushunchalar ta’riflari doirasida to’liq berilgan javob, teoremalar isbotlarini bilmaydi. 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5-6 ball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489"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Ayrim tushunchalar ta’riflarini bayon qila oladi. Asosiy tushunchalarni tasavvur qila olmaydi. 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1-4 </a:t>
                      </a:r>
                      <a:r>
                        <a:rPr lang="ru-RU" sz="1400" dirty="0" err="1">
                          <a:effectLst/>
                        </a:rPr>
                        <a:t>ball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314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919</Words>
  <Application>Microsoft Office PowerPoint</Application>
  <PresentationFormat>Экран (4:3)</PresentationFormat>
  <Paragraphs>135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«ALGEBRA VA SONLAR NAZARIYASI» PREDMETI. TALABALAR O’QUV-BILUV FAOLIYATIGA QO’YILGAN TALABLAR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«АЛГЕБРА ВА СОНЛАР НАЗАРИЯСИ» ПРЕДМЕТИ. ТАЛАБАЛАР ЎҚУВ-БИЛУВ ФАОЛИЯТИГА ҚЎЙИЛГАН ТАЛАБЛАР</dc:title>
  <dc:creator>Home</dc:creator>
  <cp:lastModifiedBy>Home</cp:lastModifiedBy>
  <cp:revision>6</cp:revision>
  <dcterms:created xsi:type="dcterms:W3CDTF">2016-05-15T13:33:02Z</dcterms:created>
  <dcterms:modified xsi:type="dcterms:W3CDTF">2016-05-15T18:45:56Z</dcterms:modified>
</cp:coreProperties>
</file>