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70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0000"/>
    <a:srgbClr val="000066"/>
    <a:srgbClr val="00FF00"/>
    <a:srgbClr val="660066"/>
    <a:srgbClr val="FFFF00"/>
    <a:srgbClr val="00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4" autoAdjust="0"/>
  </p:normalViewPr>
  <p:slideViewPr>
    <p:cSldViewPr>
      <p:cViewPr>
        <p:scale>
          <a:sx n="50" d="100"/>
          <a:sy n="50" d="100"/>
        </p:scale>
        <p:origin x="-100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E72C8CA-DFBD-44C3-B00B-92F21CBE3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568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4EA6D-F601-47BF-AC2E-205A0436C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14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C95D4-3B62-4DD4-9FC4-6B86A8C64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AF1B7-CEAF-43F8-A833-74793A5D1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89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3A6F-9A4B-4B5A-A0AA-94C7FCA51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11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018D5-A622-4A45-A181-F8E23DC48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58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E1570-9398-4184-98B1-EBD5EBDB6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3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88C45-182A-4299-980D-2B5DDD15E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5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9139-86E5-493C-A33F-7F50975E7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56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3CA44-88A7-4427-BF47-677B84C77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51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0FCF3-CA52-4D16-9DA5-218AAF799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16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CC687-B98B-44D1-BF43-649B58A2F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48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B7DC-B30C-4F99-BE36-B87BDC665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40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042A1-1CB1-48E9-88D6-671D326CC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7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715B070-2F3A-47D0-9D76-A8DA81EA0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/>
              <a:t>MULOHAZA. MULOHAZALAR USTIDA AMALLAR. FORMULA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b="1" dirty="0" err="1">
                <a:effectLst/>
              </a:rPr>
              <a:t>Rеjа</a:t>
            </a:r>
            <a:r>
              <a:rPr lang="ru-RU" b="1" dirty="0">
                <a:effectLst/>
              </a:rPr>
              <a:t>:</a:t>
            </a:r>
          </a:p>
          <a:p>
            <a:pPr>
              <a:defRPr/>
            </a:pPr>
            <a:r>
              <a:rPr lang="ru-RU" dirty="0" err="1">
                <a:effectLst/>
              </a:rPr>
              <a:t>Mulоhаzа</a:t>
            </a:r>
            <a:r>
              <a:rPr lang="ru-RU" dirty="0">
                <a:effectLst/>
              </a:rPr>
              <a:t>.</a:t>
            </a:r>
          </a:p>
          <a:p>
            <a:pPr>
              <a:defRPr/>
            </a:pPr>
            <a:r>
              <a:rPr lang="ru-RU" dirty="0" err="1">
                <a:effectLst/>
              </a:rPr>
              <a:t>Mulоhаzаlаr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ustidа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mаntiq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аmаllаri</a:t>
            </a:r>
            <a:r>
              <a:rPr lang="ru-RU" dirty="0">
                <a:effectLst/>
              </a:rPr>
              <a:t>.</a:t>
            </a:r>
          </a:p>
          <a:p>
            <a:pPr>
              <a:defRPr/>
            </a:pPr>
            <a:r>
              <a:rPr lang="ru-RU" dirty="0" err="1">
                <a:effectLst/>
              </a:rPr>
              <a:t>Mаntiq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аmаllаrining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bаjаrilish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tаrtibi</a:t>
            </a:r>
            <a:r>
              <a:rPr lang="ru-RU" dirty="0">
                <a:effectLst/>
              </a:rPr>
              <a:t>.</a:t>
            </a:r>
          </a:p>
          <a:p>
            <a:pPr>
              <a:defRPr/>
            </a:pPr>
            <a:r>
              <a:rPr lang="ru-RU" dirty="0" err="1">
                <a:effectLst/>
              </a:rPr>
              <a:t>Mulоhаzаlаr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аlgеbrаsi</a:t>
            </a:r>
            <a:r>
              <a:rPr lang="ru-RU" dirty="0">
                <a:effectLst/>
              </a:rPr>
              <a:t>. </a:t>
            </a:r>
          </a:p>
          <a:p>
            <a:pPr>
              <a:defRPr/>
            </a:pPr>
            <a:r>
              <a:rPr lang="ru-RU" dirty="0" err="1">
                <a:effectLst/>
              </a:rPr>
              <a:t>Mulо</a:t>
            </a:r>
            <a:r>
              <a:rPr lang="en-US" dirty="0">
                <a:effectLst/>
              </a:rPr>
              <a:t>h</a:t>
            </a:r>
            <a:r>
              <a:rPr lang="ru-RU" dirty="0" err="1">
                <a:effectLst/>
              </a:rPr>
              <a:t>аzаviy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fоrmulа</a:t>
            </a:r>
            <a:r>
              <a:rPr lang="ru-RU" dirty="0">
                <a:effectLst/>
              </a:rPr>
              <a:t>.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D7255-B08B-4E0C-8659-03932156E0E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4D121B-2C94-441D-AB12-274F85EC4BCE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ym typeface="Symbol" pitchFamily="18" charset="2"/>
              </a:rPr>
              <a:t></a:t>
            </a:r>
            <a:r>
              <a:rPr lang="en-US" sz="3600" smtClean="0">
                <a:sym typeface="Symbol" pitchFamily="18" charset="2"/>
              </a:rPr>
              <a:t> (A \/ B)  ( A  C)  B</a:t>
            </a:r>
            <a:r>
              <a:rPr lang="en-US" sz="4000" smtClean="0">
                <a:sym typeface="Symbol" pitchFamily="18" charset="2"/>
              </a:rPr>
              <a:t> </a:t>
            </a:r>
            <a:r>
              <a:rPr lang="ru-RU" sz="2400" smtClean="0">
                <a:sym typeface="Symbol" pitchFamily="18" charset="2"/>
              </a:rPr>
              <a:t>формуланинг ростлик жадвалини тузинг</a:t>
            </a:r>
            <a:r>
              <a:rPr lang="ru-RU" sz="4000" smtClean="0">
                <a:sym typeface="Symbol" pitchFamily="18" charset="2"/>
              </a:rPr>
              <a:t>.</a:t>
            </a:r>
            <a:endParaRPr lang="en-US" sz="4000" smtClean="0">
              <a:sym typeface="Symbol" pitchFamily="18" charset="2"/>
            </a:endParaRPr>
          </a:p>
        </p:txBody>
      </p:sp>
      <p:graphicFrame>
        <p:nvGraphicFramePr>
          <p:cNvPr id="25708" name="Group 108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66407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 А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В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С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09" name="Text Box 109"/>
          <p:cNvSpPr txBox="1">
            <a:spLocks noChangeArrowheads="1"/>
          </p:cNvSpPr>
          <p:nvPr/>
        </p:nvSpPr>
        <p:spPr bwMode="auto">
          <a:xfrm>
            <a:off x="1527175" y="60325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25710" name="Text Box 110"/>
          <p:cNvSpPr txBox="1">
            <a:spLocks noChangeArrowheads="1"/>
          </p:cNvSpPr>
          <p:nvPr/>
        </p:nvSpPr>
        <p:spPr bwMode="auto">
          <a:xfrm>
            <a:off x="3327400" y="44450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25711" name="Text Box 111"/>
          <p:cNvSpPr txBox="1">
            <a:spLocks noChangeArrowheads="1"/>
          </p:cNvSpPr>
          <p:nvPr/>
        </p:nvSpPr>
        <p:spPr bwMode="auto">
          <a:xfrm>
            <a:off x="519113" y="60325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3</a:t>
            </a:r>
          </a:p>
        </p:txBody>
      </p:sp>
      <p:sp>
        <p:nvSpPr>
          <p:cNvPr id="25712" name="Text Box 112"/>
          <p:cNvSpPr txBox="1">
            <a:spLocks noChangeArrowheads="1"/>
          </p:cNvSpPr>
          <p:nvPr/>
        </p:nvSpPr>
        <p:spPr bwMode="auto">
          <a:xfrm>
            <a:off x="4119563" y="44450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25713" name="Text Box 113"/>
          <p:cNvSpPr txBox="1">
            <a:spLocks noChangeArrowheads="1"/>
          </p:cNvSpPr>
          <p:nvPr/>
        </p:nvSpPr>
        <p:spPr bwMode="auto">
          <a:xfrm>
            <a:off x="2608263" y="44450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25714" name="Text Box 114"/>
          <p:cNvSpPr txBox="1">
            <a:spLocks noChangeArrowheads="1"/>
          </p:cNvSpPr>
          <p:nvPr/>
        </p:nvSpPr>
        <p:spPr bwMode="auto">
          <a:xfrm>
            <a:off x="5272088" y="44450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660066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9" grpId="0"/>
      <p:bldP spid="25710" grpId="0"/>
      <p:bldP spid="25711" grpId="0"/>
      <p:bldP spid="25712" grpId="0"/>
      <p:bldP spid="25713" grpId="0"/>
      <p:bldP spid="257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AF58C-98A1-4DCD-AB60-CCA8741CBB64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958975" y="6334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023938" y="417513"/>
            <a:ext cx="77739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400"/>
              <a:t>Қуйидаги тасдиқни формула кўринишида ифодаланг:</a:t>
            </a:r>
          </a:p>
          <a:p>
            <a:pPr eaLnBrk="1" hangingPunct="1"/>
            <a:r>
              <a:rPr lang="ru-RU" sz="2400"/>
              <a:t>	Агар 18   2 га бўлинса ва 3 га бўлинмаса, у ҳолда </a:t>
            </a:r>
          </a:p>
          <a:p>
            <a:pPr eaLnBrk="1" hangingPunct="1"/>
            <a:r>
              <a:rPr lang="ru-RU" sz="2400"/>
              <a:t>у 6 га бўлинмайди.</a:t>
            </a:r>
          </a:p>
          <a:p>
            <a:pPr eaLnBrk="1" hangingPunct="1"/>
            <a:endParaRPr lang="ru-RU" sz="2400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600200" y="2674938"/>
            <a:ext cx="558165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А</a:t>
            </a:r>
            <a:r>
              <a:rPr lang="ru-RU" sz="3200">
                <a:latin typeface="Lucida Sans Unicode" pitchFamily="34" charset="0"/>
                <a:cs typeface="Lucida Sans Unicode" pitchFamily="34" charset="0"/>
              </a:rPr>
              <a:t>⇋ «18     2 га бўлинади»;</a:t>
            </a:r>
          </a:p>
          <a:p>
            <a:pPr eaLnBrk="1" hangingPunct="1"/>
            <a:r>
              <a:rPr lang="ru-RU" sz="3200">
                <a:latin typeface="Lucida Sans Unicode" pitchFamily="34" charset="0"/>
                <a:cs typeface="Lucida Sans Unicode" pitchFamily="34" charset="0"/>
              </a:rPr>
              <a:t>В⇋ «18     3 га бўлинади»;</a:t>
            </a:r>
          </a:p>
          <a:p>
            <a:pPr eaLnBrk="1" hangingPunct="1"/>
            <a:r>
              <a:rPr lang="ru-RU" sz="3200">
                <a:latin typeface="Lucida Sans Unicode" pitchFamily="34" charset="0"/>
                <a:cs typeface="Lucida Sans Unicode" pitchFamily="34" charset="0"/>
              </a:rPr>
              <a:t>С⇋ «18     6 га бўлинади».</a:t>
            </a:r>
          </a:p>
          <a:p>
            <a:pPr eaLnBrk="1" hangingPunct="1"/>
            <a:endParaRPr lang="ru-RU" sz="3200">
              <a:latin typeface="Lucida Sans Unicode" pitchFamily="34" charset="0"/>
              <a:cs typeface="Lucida Sans Unicode" pitchFamily="34" charset="0"/>
            </a:endParaRPr>
          </a:p>
          <a:p>
            <a:pPr eaLnBrk="1" hangingPunct="1"/>
            <a:r>
              <a:rPr lang="ru-RU" sz="3200">
                <a:latin typeface="Lucida Sans Unicode" pitchFamily="34" charset="0"/>
                <a:cs typeface="Lucida Sans Unicode" pitchFamily="34" charset="0"/>
              </a:rPr>
              <a:t> </a:t>
            </a:r>
            <a:endParaRPr lang="ru-RU" sz="3200">
              <a:sym typeface="Symbol" pitchFamily="18" charset="2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319338" y="4783138"/>
            <a:ext cx="3130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chemeClr val="accent2"/>
                </a:solidFill>
              </a:rPr>
              <a:t>(А </a:t>
            </a:r>
            <a:r>
              <a:rPr lang="ru-RU" sz="3200">
                <a:solidFill>
                  <a:schemeClr val="accent2"/>
                </a:solidFill>
                <a:sym typeface="Symbol" pitchFamily="18" charset="2"/>
              </a:rPr>
              <a:t></a:t>
            </a:r>
            <a:r>
              <a:rPr lang="ru-RU" sz="3200" b="1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ru-RU" sz="3200">
                <a:solidFill>
                  <a:schemeClr val="accent2"/>
                </a:solidFill>
                <a:sym typeface="Symbol" pitchFamily="18" charset="2"/>
              </a:rPr>
              <a:t> В)   С.</a:t>
            </a:r>
          </a:p>
          <a:p>
            <a:pPr eaLnBrk="1" hangingPunct="1"/>
            <a:endParaRPr lang="ru-RU" sz="32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/>
      <p:bldP spid="286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CEA60-C80C-4267-AA6E-600E00239D35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042988" y="474663"/>
            <a:ext cx="77739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/>
              <a:t>Қуйидаги тасдиқни формула кўринишида ифодаланг:</a:t>
            </a:r>
          </a:p>
          <a:p>
            <a:r>
              <a:rPr lang="ru-RU" sz="2400"/>
              <a:t>	Агар берилган учбурчакнинг медианаси </a:t>
            </a:r>
          </a:p>
          <a:p>
            <a:r>
              <a:rPr lang="ru-RU" sz="2400"/>
              <a:t>баландлиги ҳам, биссектрисаси ҳам бўлмаса, у ҳолда</a:t>
            </a:r>
          </a:p>
          <a:p>
            <a:r>
              <a:rPr lang="ru-RU" sz="2400"/>
              <a:t>бу учбурчак тенг ёнли ҳам, тенг томонли ҳам эмас.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39838" y="2833688"/>
            <a:ext cx="6907212" cy="240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ru-RU" sz="2400" smtClean="0"/>
              <a:t>А </a:t>
            </a:r>
            <a:r>
              <a:rPr lang="ru-RU" sz="2400" smtClean="0">
                <a:latin typeface="Lucida Sans Unicode" pitchFamily="34" charset="0"/>
                <a:cs typeface="Lucida Sans Unicode" pitchFamily="34" charset="0"/>
              </a:rPr>
              <a:t>⇋ «Учбурчакда медиана баландлик ҳам;</a:t>
            </a:r>
          </a:p>
          <a:p>
            <a:pPr eaLnBrk="1" hangingPunct="1">
              <a:defRPr/>
            </a:pPr>
            <a:r>
              <a:rPr lang="ru-RU" sz="2400" smtClean="0">
                <a:latin typeface="Lucida Sans Unicode" pitchFamily="34" charset="0"/>
                <a:cs typeface="Lucida Sans Unicode" pitchFamily="34" charset="0"/>
              </a:rPr>
              <a:t>В ⇋ «Учбурчакда медиана биссектриса ҳам;</a:t>
            </a:r>
          </a:p>
          <a:p>
            <a:pPr eaLnBrk="1" hangingPunct="1">
              <a:defRPr/>
            </a:pPr>
            <a:r>
              <a:rPr lang="ru-RU" sz="2400" smtClean="0">
                <a:latin typeface="Lucida Sans Unicode" pitchFamily="34" charset="0"/>
                <a:cs typeface="Lucida Sans Unicode" pitchFamily="34" charset="0"/>
              </a:rPr>
              <a:t>С ⇋ «Учбурчак тенг ёнли»;</a:t>
            </a:r>
          </a:p>
          <a:p>
            <a:pPr eaLnBrk="1" hangingPunct="1">
              <a:defRPr/>
            </a:pPr>
            <a:r>
              <a:rPr lang="en-US" sz="2400" smtClean="0">
                <a:latin typeface="Lucida Sans Unicode" pitchFamily="34" charset="0"/>
                <a:cs typeface="Lucida Sans Unicode" pitchFamily="34" charset="0"/>
              </a:rPr>
              <a:t>D ⇋</a:t>
            </a:r>
            <a:r>
              <a:rPr lang="ru-RU" sz="2400" smtClean="0">
                <a:latin typeface="Lucida Sans Unicode" pitchFamily="34" charset="0"/>
                <a:cs typeface="Lucida Sans Unicode" pitchFamily="34" charset="0"/>
              </a:rPr>
              <a:t> «Учбурчак тенг томонли».</a:t>
            </a:r>
          </a:p>
          <a:p>
            <a:pPr eaLnBrk="1" hangingPunct="1">
              <a:defRPr/>
            </a:pPr>
            <a:endParaRPr lang="ru-RU" sz="2400" smtClean="0">
              <a:latin typeface="Lucida Sans Unicode" pitchFamily="34" charset="0"/>
              <a:cs typeface="Lucida Sans Unicode" pitchFamily="34" charset="0"/>
            </a:endParaRPr>
          </a:p>
          <a:p>
            <a:pPr eaLnBrk="1" hangingPunct="1">
              <a:defRPr/>
            </a:pPr>
            <a:r>
              <a:rPr lang="ru-RU" sz="3200" smtClean="0">
                <a:solidFill>
                  <a:srgbClr val="00FF00"/>
                </a:solidFill>
                <a:latin typeface="Lucida Sans Unicode" pitchFamily="34" charset="0"/>
                <a:cs typeface="Lucida Sans Unicode" pitchFamily="34" charset="0"/>
              </a:rPr>
              <a:t>( </a:t>
            </a:r>
            <a:r>
              <a:rPr lang="ru-RU" sz="320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 А   В )  ( С   </a:t>
            </a:r>
            <a:r>
              <a:rPr lang="en-US" sz="320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 ).</a:t>
            </a:r>
            <a:r>
              <a:rPr lang="en-US" sz="3200" smtClean="0">
                <a:solidFill>
                  <a:srgbClr val="660066"/>
                </a:solidFill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30F2C-4A78-4D45-835D-B1F844FDD452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527175" y="488950"/>
            <a:ext cx="75993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400"/>
              <a:t>Қуйидаги белгилар кетма-кетликларидан қайсилари</a:t>
            </a:r>
          </a:p>
          <a:p>
            <a:pPr eaLnBrk="1" hangingPunct="1"/>
            <a:r>
              <a:rPr lang="ru-RU" sz="2400"/>
              <a:t> формула бўлади?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((</a:t>
            </a:r>
            <a:r>
              <a:rPr lang="en-US" sz="2400"/>
              <a:t>P </a:t>
            </a:r>
            <a:r>
              <a:rPr lang="en-US" sz="2400">
                <a:sym typeface="Symbol" pitchFamily="18" charset="2"/>
              </a:rPr>
              <a:t> Q) R)   S;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ym typeface="Symbol" pitchFamily="18" charset="2"/>
              </a:rPr>
              <a:t>((P  Q)  R)  (P \/ S);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ym typeface="Symbol" pitchFamily="18" charset="2"/>
              </a:rPr>
              <a:t>(P  ((Q  R)  ( P)));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ym typeface="Symbol" pitchFamily="18" charset="2"/>
              </a:rPr>
              <a:t>((P  (</a:t>
            </a:r>
            <a:r>
              <a:rPr lang="ru-RU" sz="2400">
                <a:sym typeface="Symbol" pitchFamily="18" charset="2"/>
              </a:rPr>
              <a:t>(</a:t>
            </a:r>
            <a:r>
              <a:rPr lang="en-US" sz="2400">
                <a:sym typeface="Symbol" pitchFamily="18" charset="2"/>
              </a:rPr>
              <a:t> Q</a:t>
            </a:r>
            <a:r>
              <a:rPr lang="ru-RU" sz="2400">
                <a:sym typeface="Symbol" pitchFamily="18" charset="2"/>
              </a:rPr>
              <a:t>)</a:t>
            </a:r>
            <a:r>
              <a:rPr lang="en-US" sz="2400">
                <a:sym typeface="Symbol" pitchFamily="18" charset="2"/>
              </a:rPr>
              <a:t>  R)) \/ ((</a:t>
            </a:r>
            <a:r>
              <a:rPr lang="ru-RU" sz="2400">
                <a:sym typeface="Symbol" pitchFamily="18" charset="2"/>
              </a:rPr>
              <a:t>(</a:t>
            </a:r>
            <a:r>
              <a:rPr lang="en-US" sz="2400">
                <a:sym typeface="Symbol" pitchFamily="18" charset="2"/>
              </a:rPr>
              <a:t> P</a:t>
            </a:r>
            <a:r>
              <a:rPr lang="ru-RU" sz="2400">
                <a:sym typeface="Symbol" pitchFamily="18" charset="2"/>
              </a:rPr>
              <a:t>)</a:t>
            </a:r>
            <a:r>
              <a:rPr lang="en-US" sz="2400">
                <a:sym typeface="Symbol" pitchFamily="18" charset="2"/>
              </a:rPr>
              <a:t>  R)  </a:t>
            </a:r>
            <a:r>
              <a:rPr lang="ru-RU" sz="2400">
                <a:sym typeface="Symbol" pitchFamily="18" charset="2"/>
              </a:rPr>
              <a:t>(</a:t>
            </a:r>
            <a:r>
              <a:rPr lang="en-US" sz="2400">
                <a:sym typeface="Symbol" pitchFamily="18" charset="2"/>
              </a:rPr>
              <a:t> Q</a:t>
            </a:r>
            <a:r>
              <a:rPr lang="ru-RU" sz="2400">
                <a:sym typeface="Symbol" pitchFamily="18" charset="2"/>
              </a:rPr>
              <a:t>)</a:t>
            </a:r>
            <a:r>
              <a:rPr lang="en-US" sz="2400">
                <a:sym typeface="Symbol" pitchFamily="18" charset="2"/>
              </a:rPr>
              <a:t>)).</a:t>
            </a:r>
          </a:p>
          <a:p>
            <a:pPr eaLnBrk="1" hangingPunct="1"/>
            <a:endParaRPr lang="en-US" sz="2400">
              <a:sym typeface="Symbol" pitchFamily="18" charset="2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00200" y="3749675"/>
            <a:ext cx="5497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FF00"/>
                </a:solidFill>
              </a:rPr>
              <a:t>1,2 </a:t>
            </a:r>
            <a:r>
              <a:rPr lang="ru-RU" sz="2800">
                <a:solidFill>
                  <a:srgbClr val="00FF00"/>
                </a:solidFill>
              </a:rPr>
              <a:t>формула эмас; 3,4 формула.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381E1-4749-4D19-96B7-A4F5BD2CC031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32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400"/>
              <a:t>Қуйидаги формуладан қавслар ўрнини алмаштириш </a:t>
            </a:r>
          </a:p>
          <a:p>
            <a:pPr eaLnBrk="1" hangingPunct="1"/>
            <a:r>
              <a:rPr lang="ru-RU" sz="2400"/>
              <a:t>ёрдамида турли формулалар ҳосил қилинг:</a:t>
            </a:r>
          </a:p>
          <a:p>
            <a:pPr eaLnBrk="1" hangingPunct="1"/>
            <a:r>
              <a:rPr lang="ru-RU" sz="2400">
                <a:sym typeface="Symbol" pitchFamily="18" charset="2"/>
              </a:rPr>
              <a:t> </a:t>
            </a:r>
            <a:r>
              <a:rPr lang="en-US" sz="2400">
                <a:sym typeface="Symbol" pitchFamily="18" charset="2"/>
              </a:rPr>
              <a:t>P </a:t>
            </a:r>
            <a:r>
              <a:rPr lang="ru-RU" sz="2400">
                <a:sym typeface="Symbol" pitchFamily="18" charset="2"/>
              </a:rPr>
              <a:t></a:t>
            </a:r>
            <a:r>
              <a:rPr lang="en-US" sz="2400">
                <a:sym typeface="Symbol" pitchFamily="18" charset="2"/>
              </a:rPr>
              <a:t> </a:t>
            </a:r>
            <a:r>
              <a:rPr lang="ru-RU" sz="2400">
                <a:sym typeface="Symbol" pitchFamily="18" charset="2"/>
              </a:rPr>
              <a:t></a:t>
            </a:r>
            <a:r>
              <a:rPr lang="en-US" sz="2400">
                <a:sym typeface="Symbol" pitchFamily="18" charset="2"/>
              </a:rPr>
              <a:t> Q \/ R  Q.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3850" y="1628775"/>
            <a:ext cx="8208963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FF00"/>
                </a:solidFill>
              </a:rPr>
              <a:t>1. </a:t>
            </a:r>
            <a:r>
              <a:rPr lang="ru-RU">
                <a:solidFill>
                  <a:srgbClr val="00FF00"/>
                </a:solidFill>
              </a:rPr>
              <a:t>(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\/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R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  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10.  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en-US">
                <a:solidFill>
                  <a:srgbClr val="00FF00"/>
                </a:solidFill>
              </a:rPr>
              <a:t>2. </a:t>
            </a:r>
            <a:r>
              <a:rPr lang="ru-RU">
                <a:solidFill>
                  <a:srgbClr val="00FF00"/>
                </a:solidFill>
              </a:rPr>
              <a:t>(</a:t>
            </a:r>
            <a:r>
              <a:rPr lang="en-US">
                <a:solidFill>
                  <a:srgbClr val="00FF00"/>
                </a:solidFill>
              </a:rPr>
              <a:t>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 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  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11.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((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\/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R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3. (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     12.  ((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4.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     13.  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Q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5.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((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Q) \/ R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 Q.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 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14.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\/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R  Q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)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6.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((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 \/ R))  Q).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  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1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5.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(( Q \/ R)  Q).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7.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((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 \/ R)  Q)).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   16. 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(Q \/ R)  Q).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8.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Q \/ (R  Q))).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          17. 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(P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(Q \/ R))  Q.</a:t>
            </a:r>
          </a:p>
          <a:p>
            <a:pPr eaLnBrk="1" hangingPunct="1"/>
            <a:endParaRPr lang="en-US">
              <a:solidFill>
                <a:srgbClr val="00FF00"/>
              </a:solidFill>
              <a:sym typeface="Symbol" pitchFamily="18" charset="2"/>
            </a:endParaRP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9.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 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(P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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</a:t>
            </a:r>
            <a:r>
              <a:rPr lang="ru-RU">
                <a:solidFill>
                  <a:srgbClr val="00FF00"/>
                </a:solidFill>
                <a:sym typeface="Symbol" pitchFamily="18" charset="2"/>
              </a:rPr>
              <a:t></a:t>
            </a:r>
            <a:r>
              <a:rPr lang="en-US">
                <a:solidFill>
                  <a:srgbClr val="00FF00"/>
                </a:solidFill>
                <a:sym typeface="Symbol" pitchFamily="18" charset="2"/>
              </a:rPr>
              <a:t> (Q \/ (R  Q))).</a:t>
            </a:r>
          </a:p>
          <a:p>
            <a:pPr eaLnBrk="1" hangingPunct="1"/>
            <a:r>
              <a:rPr lang="ru-RU">
                <a:solidFill>
                  <a:srgbClr val="00FF00"/>
                </a:solidFill>
              </a:rPr>
              <a:t>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D6392-BF52-407A-91EA-7BA0B8F4F4F5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Қуйидаги формулалар ростлик жадвалини тузинг ва уларнинг турини аниқланг: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163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1.(P </a:t>
            </a:r>
            <a:r>
              <a:rPr lang="en-US" smtClean="0">
                <a:sym typeface="Symbol" pitchFamily="18" charset="2"/>
              </a:rPr>
              <a:t> Q)  ((P  Q)  P).</a:t>
            </a:r>
          </a:p>
          <a:p>
            <a:pPr eaLnBrk="1" hangingPunct="1">
              <a:defRPr/>
            </a:pPr>
            <a:r>
              <a:rPr lang="en-US" smtClean="0">
                <a:sym typeface="Symbol" pitchFamily="18" charset="2"/>
              </a:rPr>
              <a:t>2.((P  Q)  P)  Q.</a:t>
            </a:r>
          </a:p>
          <a:p>
            <a:pPr eaLnBrk="1" hangingPunct="1">
              <a:defRPr/>
            </a:pPr>
            <a:r>
              <a:rPr lang="en-US" smtClean="0">
                <a:sym typeface="Symbol" pitchFamily="18" charset="2"/>
              </a:rPr>
              <a:t>3.(P &amp; (Q \/  P)) (( Q  P) \/ Q).</a:t>
            </a:r>
            <a:endParaRPr lang="ru-RU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ru-RU" smtClean="0">
                <a:sym typeface="Symbol" pitchFamily="18" charset="2"/>
              </a:rPr>
              <a:t>4.</a:t>
            </a:r>
            <a:r>
              <a:rPr lang="en-US" smtClean="0">
                <a:sym typeface="Symbol" pitchFamily="18" charset="2"/>
              </a:rPr>
              <a:t>((P &amp;  Q)  Q)  (P  Q);</a:t>
            </a:r>
          </a:p>
          <a:p>
            <a:pPr eaLnBrk="1" hangingPunct="1">
              <a:defRPr/>
            </a:pPr>
            <a:r>
              <a:rPr lang="en-US" smtClean="0">
                <a:sym typeface="Symbol" pitchFamily="18" charset="2"/>
              </a:rPr>
              <a:t>5.P &amp; (Q &amp; (  P \/  Q)).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23938" y="5172075"/>
            <a:ext cx="48482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1,4-</a:t>
            </a:r>
            <a:r>
              <a:rPr lang="ru-RU"/>
              <a:t>айнан рост, тавтология, мантиқ қонуни;</a:t>
            </a:r>
          </a:p>
          <a:p>
            <a:pPr eaLnBrk="1" hangingPunct="1"/>
            <a:r>
              <a:rPr lang="en-US"/>
              <a:t>2,3-</a:t>
            </a:r>
            <a:r>
              <a:rPr lang="ru-RU"/>
              <a:t>бажарилувчи;</a:t>
            </a:r>
            <a:endParaRPr lang="en-US"/>
          </a:p>
          <a:p>
            <a:pPr eaLnBrk="1" hangingPunct="1"/>
            <a:r>
              <a:rPr lang="en-US"/>
              <a:t>5-</a:t>
            </a:r>
            <a:r>
              <a:rPr lang="ru-RU"/>
              <a:t>айнан ёлғон, зиддият.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/>
              <a:t>БББ </a:t>
            </a:r>
            <a:r>
              <a:rPr lang="ru-RU" sz="3200" dirty="0" err="1" smtClean="0"/>
              <a:t>жадвали</a:t>
            </a:r>
            <a:endParaRPr lang="uz-Cyrl-UZ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214313" y="785813"/>
          <a:ext cx="8786812" cy="5849943"/>
        </p:xfrm>
        <a:graphic>
          <a:graphicData uri="http://schemas.openxmlformats.org/drawingml/2006/table">
            <a:tbl>
              <a:tblPr/>
              <a:tblGrid>
                <a:gridCol w="585787"/>
                <a:gridCol w="4105275"/>
                <a:gridCol w="1298575"/>
                <a:gridCol w="1112838"/>
                <a:gridCol w="1684337"/>
              </a:tblGrid>
              <a:tr h="587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Тушунча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Биламан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kumimoji="0" lang="uz-Cyrl-U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Билиб олдим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Бил</a:t>
                      </a:r>
                      <a:r>
                        <a:rPr kumimoji="0" lang="uz-Cyrl-U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ишни  истайман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Дарак гап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Мулоҳазанинг қиймати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Мантиқ амаллари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Мулоҳазанинг инкори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Мулоҳазаларнинг конъюнкцияси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Мулоҳазаларнинг дизъюнкцияси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Мулоҳазларнинг импликацияси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Мулоҳазларнинг эквиваленцияси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Ростлик жадвали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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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uz-Cyrl-U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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B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cs typeface="Times New Roman" pitchFamily="18" charset="0"/>
                        </a:rPr>
                        <a:t>⇒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B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1143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itchFamily="18" charset="0"/>
                          <a:cs typeface="Times New Roman" pitchFamily="18" charset="0"/>
                        </a:rPr>
                        <a:t>⇔</a:t>
                      </a:r>
                      <a:r>
                        <a:rPr kumimoji="0" lang="uz-Cyrl-U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B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Cyrl-U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C275F-7CF7-429B-A877-FF4587E1C54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1354ED-34C9-4B19-B6A3-DC0CD6E5490A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solidFill>
                  <a:srgbClr val="FF0066"/>
                </a:solidFill>
              </a:rPr>
              <a:t>Коньюнкция</a:t>
            </a:r>
            <a:endParaRPr lang="ru-RU" dirty="0" smtClean="0">
              <a:solidFill>
                <a:srgbClr val="FF0066"/>
              </a:solidFill>
            </a:endParaRPr>
          </a:p>
        </p:txBody>
      </p:sp>
      <p:graphicFrame>
        <p:nvGraphicFramePr>
          <p:cNvPr id="2128" name="Group 80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2319338" y="1571625"/>
            <a:ext cx="668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4408488" y="1466850"/>
            <a:ext cx="423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2131" name="Text Box 83"/>
          <p:cNvSpPr txBox="1">
            <a:spLocks noChangeArrowheads="1"/>
          </p:cNvSpPr>
          <p:nvPr/>
        </p:nvSpPr>
        <p:spPr bwMode="auto">
          <a:xfrm>
            <a:off x="6804025" y="688975"/>
            <a:ext cx="57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  <a:sym typeface="Symbol" pitchFamily="18" charset="2"/>
              </a:rPr>
              <a:t></a:t>
            </a:r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2319338" y="22590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2339975" y="30511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2339975" y="37719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2135" name="Text Box 87"/>
          <p:cNvSpPr txBox="1">
            <a:spLocks noChangeArrowheads="1"/>
          </p:cNvSpPr>
          <p:nvPr/>
        </p:nvSpPr>
        <p:spPr bwMode="auto">
          <a:xfrm>
            <a:off x="2339975" y="47085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2136" name="Text Box 88"/>
          <p:cNvSpPr txBox="1">
            <a:spLocks noChangeArrowheads="1"/>
          </p:cNvSpPr>
          <p:nvPr/>
        </p:nvSpPr>
        <p:spPr bwMode="auto">
          <a:xfrm>
            <a:off x="4408488" y="21875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4408488" y="31242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4427538" y="37719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4427538" y="47085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5161" name="Text Box 92"/>
          <p:cNvSpPr txBox="1">
            <a:spLocks noChangeArrowheads="1"/>
          </p:cNvSpPr>
          <p:nvPr/>
        </p:nvSpPr>
        <p:spPr bwMode="auto">
          <a:xfrm>
            <a:off x="2339975" y="1557338"/>
            <a:ext cx="668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6424613" y="22590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2142" name="Text Box 94"/>
          <p:cNvSpPr txBox="1">
            <a:spLocks noChangeArrowheads="1"/>
          </p:cNvSpPr>
          <p:nvPr/>
        </p:nvSpPr>
        <p:spPr bwMode="auto">
          <a:xfrm>
            <a:off x="6372225" y="30511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6372225" y="37719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6372225" y="46355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5166" name="Text Box 97"/>
          <p:cNvSpPr txBox="1">
            <a:spLocks noChangeArrowheads="1"/>
          </p:cNvSpPr>
          <p:nvPr/>
        </p:nvSpPr>
        <p:spPr bwMode="auto">
          <a:xfrm>
            <a:off x="4427538" y="1484313"/>
            <a:ext cx="423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38577 -1.85185E-6 " pathEditMode="relative" ptsTypes="AA">
                                      <p:cBhvr>
                                        <p:cTn id="6" dur="20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2201E-6 L -0.07083 0.1262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6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81 L 0.23889 0.012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" grpId="0"/>
      <p:bldP spid="2130" grpId="0"/>
      <p:bldP spid="2131" grpId="0"/>
      <p:bldP spid="2133" grpId="0"/>
      <p:bldP spid="2134" grpId="0"/>
      <p:bldP spid="2135" grpId="0"/>
      <p:bldP spid="2136" grpId="0"/>
      <p:bldP spid="2137" grpId="0"/>
      <p:bldP spid="2138" grpId="0"/>
      <p:bldP spid="2139" grpId="0"/>
      <p:bldP spid="2141" grpId="0"/>
      <p:bldP spid="2142" grpId="0"/>
      <p:bldP spid="2143" grpId="0"/>
      <p:bldP spid="2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29844-EA23-48BB-94B5-C69778105E8C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0066"/>
                </a:solidFill>
              </a:rPr>
              <a:t>             </a:t>
            </a:r>
            <a:r>
              <a:rPr lang="ru-RU" dirty="0" err="1" smtClean="0">
                <a:solidFill>
                  <a:srgbClr val="FF0066"/>
                </a:solidFill>
              </a:rPr>
              <a:t>Дизьюнкция</a:t>
            </a:r>
            <a:endParaRPr lang="ru-RU" dirty="0" smtClean="0">
              <a:solidFill>
                <a:srgbClr val="FF0066"/>
              </a:solidFill>
            </a:endParaRPr>
          </a:p>
        </p:txBody>
      </p:sp>
      <p:graphicFrame>
        <p:nvGraphicFramePr>
          <p:cNvPr id="7172" name="Group 4"/>
          <p:cNvGraphicFramePr>
            <a:graphicFrameLocks noGrp="1"/>
          </p:cNvGraphicFramePr>
          <p:nvPr/>
        </p:nvGraphicFramePr>
        <p:xfrm>
          <a:off x="1739900" y="16129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535238" y="1787525"/>
            <a:ext cx="668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4624388" y="1682750"/>
            <a:ext cx="423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2535238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555875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555875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2555875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4624388" y="24034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4624388" y="33401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4643438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4643438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2555875" y="1773238"/>
            <a:ext cx="668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6640513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6711950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6711950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711950" y="48514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643438" y="1700213"/>
            <a:ext cx="423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6856413" y="79692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</a:rPr>
              <a:t>\/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2555875" y="1773238"/>
            <a:ext cx="668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38577 -1.85185E-6 " pathEditMode="relative" ptsTypes="AA">
                                      <p:cBhvr>
                                        <p:cTn id="6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81 L 0.23889 0.0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68285E-6 L -0.05434 0.146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73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" grpId="0"/>
      <p:bldP spid="7199" grpId="0"/>
      <p:bldP spid="7201" grpId="0"/>
      <p:bldP spid="7202" grpId="0"/>
      <p:bldP spid="7203" grpId="0"/>
      <p:bldP spid="7204" grpId="0"/>
      <p:bldP spid="7205" grpId="0"/>
      <p:bldP spid="7206" grpId="0"/>
      <p:bldP spid="7207" grpId="0"/>
      <p:bldP spid="72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7D301-A511-4481-A692-ACDF3DDA8AC0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           </a:t>
            </a:r>
            <a:r>
              <a:rPr lang="ru-RU" smtClean="0">
                <a:solidFill>
                  <a:srgbClr val="FF0066"/>
                </a:solidFill>
              </a:rPr>
              <a:t>Импликация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/>
        </p:nvGraphicFramePr>
        <p:xfrm>
          <a:off x="1739900" y="16129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535238" y="1787525"/>
            <a:ext cx="668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624388" y="1682750"/>
            <a:ext cx="423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535238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2555875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2555875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2555875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4624388" y="24034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4624388" y="33401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4643438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643438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2555875" y="1773238"/>
            <a:ext cx="668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6640513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6659563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6659563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6659563" y="48514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4643438" y="1700213"/>
            <a:ext cx="423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6711950" y="679450"/>
            <a:ext cx="585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  <a:sym typeface="Symbol" pitchFamily="18" charset="2"/>
              </a:rPr>
              <a:t>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38577 -1.85185E-6 " pathEditMode="relative" ptsTypes="AA">
                                      <p:cBhvr>
                                        <p:cTn id="6" dur="2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81 L 0.23889 0.0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14055E-6 L -0.03767 0.148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74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" grpId="0"/>
      <p:bldP spid="8223" grpId="0"/>
      <p:bldP spid="8225" grpId="0"/>
      <p:bldP spid="8226" grpId="0"/>
      <p:bldP spid="8227" grpId="0"/>
      <p:bldP spid="8228" grpId="0"/>
      <p:bldP spid="8229" grpId="0"/>
      <p:bldP spid="8230" grpId="0"/>
      <p:bldP spid="8231" grpId="0"/>
      <p:bldP spid="82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1B9F2-0734-48AB-B5AD-D7B73D07AE9B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          </a:t>
            </a:r>
            <a:r>
              <a:rPr lang="ru-RU" smtClean="0">
                <a:solidFill>
                  <a:srgbClr val="FF0066"/>
                </a:solidFill>
              </a:rPr>
              <a:t>Эквиваленция</a:t>
            </a:r>
            <a:endParaRPr lang="ru-RU" smtClean="0"/>
          </a:p>
        </p:txBody>
      </p:sp>
      <p:graphicFrame>
        <p:nvGraphicFramePr>
          <p:cNvPr id="9220" name="Group 4"/>
          <p:cNvGraphicFramePr>
            <a:graphicFrameLocks noGrp="1"/>
          </p:cNvGraphicFramePr>
          <p:nvPr/>
        </p:nvGraphicFramePr>
        <p:xfrm>
          <a:off x="1739900" y="1612900"/>
          <a:ext cx="6096000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2535238" y="1787525"/>
            <a:ext cx="668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624388" y="1682750"/>
            <a:ext cx="423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2535238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555875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2555875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2555875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624388" y="24034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624388" y="33401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4643438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1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4643438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/>
              <a:t>0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2555875" y="1773238"/>
            <a:ext cx="668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6640513" y="247491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6659563" y="326707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6659563" y="39878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6659563" y="4851400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4643438" y="1700213"/>
            <a:ext cx="423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В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7072313" y="679450"/>
            <a:ext cx="6080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  <a:sym typeface="Symbol" pitchFamily="18" charset="2"/>
              </a:rPr>
              <a:t>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38577 -1.85185E-6 " pathEditMode="relative" ptsTypes="AA">
                                      <p:cBhvr>
                                        <p:cTn id="6" dur="2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81 L 0.23889 0.0129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16597E-7 L -0.07882 0.15719 " pathEditMode="relative" ptsTypes="AA">
                                      <p:cBhvr>
                                        <p:cTn id="14" dur="20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9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247" grpId="0"/>
      <p:bldP spid="9249" grpId="0"/>
      <p:bldP spid="9250" grpId="0"/>
      <p:bldP spid="9251" grpId="0"/>
      <p:bldP spid="9252" grpId="0"/>
      <p:bldP spid="9253" grpId="0"/>
      <p:bldP spid="9254" grpId="0"/>
      <p:bldP spid="9255" grpId="0"/>
      <p:bldP spid="92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FD26F-8AC0-41D5-AEBD-770DA0960677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                </a:t>
            </a:r>
            <a:r>
              <a:rPr lang="ru-RU" smtClean="0">
                <a:solidFill>
                  <a:srgbClr val="FF0066"/>
                </a:solidFill>
              </a:rPr>
              <a:t>Инкор</a:t>
            </a:r>
          </a:p>
        </p:txBody>
      </p:sp>
      <p:graphicFrame>
        <p:nvGraphicFramePr>
          <p:cNvPr id="10261" name="Group 21"/>
          <p:cNvGraphicFramePr>
            <a:graphicFrameLocks noGrp="1"/>
          </p:cNvGraphicFramePr>
          <p:nvPr>
            <p:ph idx="1"/>
          </p:nvPr>
        </p:nvGraphicFramePr>
        <p:xfrm>
          <a:off x="1692275" y="1844675"/>
          <a:ext cx="5689600" cy="4114800"/>
        </p:xfrm>
        <a:graphic>
          <a:graphicData uri="http://schemas.openxmlformats.org/drawingml/2006/table">
            <a:tbl>
              <a:tblPr/>
              <a:tblGrid>
                <a:gridCol w="2736850"/>
                <a:gridCol w="295275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4" name="Text Box 22"/>
          <p:cNvSpPr txBox="1">
            <a:spLocks noChangeArrowheads="1"/>
          </p:cNvSpPr>
          <p:nvPr/>
        </p:nvSpPr>
        <p:spPr bwMode="auto">
          <a:xfrm>
            <a:off x="2679700" y="2128838"/>
            <a:ext cx="428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824163" y="3484563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843213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135688" y="871538"/>
            <a:ext cx="320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>
                <a:solidFill>
                  <a:srgbClr val="FF0066"/>
                </a:solidFill>
                <a:sym typeface="Symbol" pitchFamily="18" charset="2"/>
              </a:rPr>
              <a:t></a:t>
            </a:r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>
            <a:off x="5775325" y="3411538"/>
            <a:ext cx="40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9239" name="Text Box 28"/>
          <p:cNvSpPr txBox="1">
            <a:spLocks noChangeArrowheads="1"/>
          </p:cNvSpPr>
          <p:nvPr/>
        </p:nvSpPr>
        <p:spPr bwMode="auto">
          <a:xfrm>
            <a:off x="5775325" y="4924425"/>
            <a:ext cx="40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1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2700338" y="2133600"/>
            <a:ext cx="428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olidFill>
                  <a:srgbClr val="FF0066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6043E-6 L 0.37014 1.16043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7 L -0.04687 0.18793 " pathEditMode="relative" ptsTypes="AA">
                                      <p:cBhvr>
                                        <p:cTn id="10" dur="2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/>
      <p:bldP spid="10265" grpId="0"/>
      <p:bldP spid="10266" grpId="0"/>
      <p:bldP spid="10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689B0-DCA8-4FAE-B52C-CE87540C1F24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0066"/>
                </a:solidFill>
              </a:rPr>
              <a:t>        Мантиқ амаллари</a:t>
            </a:r>
          </a:p>
        </p:txBody>
      </p:sp>
      <p:graphicFrame>
        <p:nvGraphicFramePr>
          <p:cNvPr id="12352" name="Group 64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18488" cy="4095750"/>
        </p:xfrm>
        <a:graphic>
          <a:graphicData uri="http://schemas.openxmlformats.org/drawingml/2006/table">
            <a:tbl>
              <a:tblPr/>
              <a:tblGrid>
                <a:gridCol w="1176338"/>
                <a:gridCol w="1174750"/>
                <a:gridCol w="1187450"/>
                <a:gridCol w="1163637"/>
                <a:gridCol w="1176338"/>
                <a:gridCol w="1174750"/>
                <a:gridCol w="1165225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  <a:hlinkClick r:id="rId2" action="ppaction://hlinksldjump"/>
                        </a:rPr>
                        <a:t>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hlinkClick r:id="rId3" action="ppaction://hlinksldjump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  <a:hlinkClick r:id="rId3" action="ppaction://hlinksldjump"/>
                        </a:rPr>
                        <a:t>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  <a:hlinkClick r:id="rId3" action="ppaction://hlinksldjump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hlinkClick r:id="rId4" action="ppaction://hlinksldjump"/>
                        </a:rPr>
                        <a:t>\/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hlinkClick r:id="rId5" action="ppaction://hlinksldjump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  <a:hlinkClick r:id="rId5" action="ppaction://hlinksldjump"/>
                        </a:rPr>
                        <a:t>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hlinkClick r:id="rId6" action="ppaction://hlinksldjump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  <a:hlinkClick r:id="rId6" action="ppaction://hlinksldjump"/>
                        </a:rPr>
                        <a:t>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sym typeface="Symbol" pitchFamily="18" charset="2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108A3-1C70-42C5-8298-A08629E08313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611188" y="620713"/>
            <a:ext cx="1238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</a:t>
            </a:r>
            <a:r>
              <a:rPr lang="en-US" sz="3200">
                <a:sym typeface="Symbol" pitchFamily="18" charset="2"/>
              </a:rPr>
              <a:t> B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1835150" y="606425"/>
            <a:ext cx="585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ym typeface="Symbol" pitchFamily="18" charset="2"/>
              </a:rPr>
              <a:t></a:t>
            </a: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2484438" y="603250"/>
            <a:ext cx="866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\/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3348038" y="617538"/>
            <a:ext cx="7064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ym typeface="Symbol" pitchFamily="18" charset="2"/>
              </a:rPr>
              <a:t></a:t>
            </a:r>
            <a:r>
              <a:rPr lang="en-US" sz="3200">
                <a:sym typeface="Symbol" pitchFamily="18" charset="2"/>
              </a:rPr>
              <a:t> B</a:t>
            </a:r>
            <a:endParaRPr lang="ru-RU" sz="3200">
              <a:sym typeface="Symbol" pitchFamily="18" charset="2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067175" y="754063"/>
            <a:ext cx="5038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/>
              <a:t>Формуланинг ростлик жадвалини тузинг.</a:t>
            </a:r>
          </a:p>
        </p:txBody>
      </p:sp>
      <p:graphicFrame>
        <p:nvGraphicFramePr>
          <p:cNvPr id="20557" name="Group 77"/>
          <p:cNvGraphicFramePr>
            <a:graphicFrameLocks noGrp="1"/>
          </p:cNvGraphicFramePr>
          <p:nvPr>
            <p:ph/>
          </p:nvPr>
        </p:nvGraphicFramePr>
        <p:xfrm>
          <a:off x="539750" y="1484313"/>
          <a:ext cx="7993063" cy="4535487"/>
        </p:xfrm>
        <a:graphic>
          <a:graphicData uri="http://schemas.openxmlformats.org/drawingml/2006/table">
            <a:tbl>
              <a:tblPr/>
              <a:tblGrid>
                <a:gridCol w="760413"/>
                <a:gridCol w="758825"/>
                <a:gridCol w="1138237"/>
                <a:gridCol w="1670050"/>
                <a:gridCol w="1670050"/>
                <a:gridCol w="1995488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6" name="Text Box 62"/>
          <p:cNvSpPr txBox="1">
            <a:spLocks noChangeArrowheads="1"/>
          </p:cNvSpPr>
          <p:nvPr/>
        </p:nvSpPr>
        <p:spPr bwMode="auto">
          <a:xfrm>
            <a:off x="500063" y="15906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sz="3200"/>
          </a:p>
        </p:txBody>
      </p:sp>
      <p:sp>
        <p:nvSpPr>
          <p:cNvPr id="20543" name="Text Box 63"/>
          <p:cNvSpPr txBox="1">
            <a:spLocks noChangeArrowheads="1"/>
          </p:cNvSpPr>
          <p:nvPr/>
        </p:nvSpPr>
        <p:spPr bwMode="auto">
          <a:xfrm>
            <a:off x="519113" y="1660525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/>
              <a:t>  </a:t>
            </a:r>
            <a:r>
              <a:rPr lang="ru-RU" sz="2800"/>
              <a:t>А</a:t>
            </a:r>
          </a:p>
        </p:txBody>
      </p:sp>
      <p:sp>
        <p:nvSpPr>
          <p:cNvPr id="20544" name="Text Box 64"/>
          <p:cNvSpPr txBox="1">
            <a:spLocks noChangeArrowheads="1"/>
          </p:cNvSpPr>
          <p:nvPr/>
        </p:nvSpPr>
        <p:spPr bwMode="auto">
          <a:xfrm>
            <a:off x="1181100" y="1647825"/>
            <a:ext cx="615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/>
              <a:t>  </a:t>
            </a:r>
            <a:r>
              <a:rPr lang="ru-RU" sz="2800"/>
              <a:t>В</a:t>
            </a:r>
          </a:p>
        </p:txBody>
      </p:sp>
      <p:sp>
        <p:nvSpPr>
          <p:cNvPr id="20545" name="Text Box 65"/>
          <p:cNvSpPr txBox="1">
            <a:spLocks noChangeArrowheads="1"/>
          </p:cNvSpPr>
          <p:nvPr/>
        </p:nvSpPr>
        <p:spPr bwMode="auto">
          <a:xfrm>
            <a:off x="3348038" y="617538"/>
            <a:ext cx="7064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ym typeface="Symbol" pitchFamily="18" charset="2"/>
              </a:rPr>
              <a:t></a:t>
            </a:r>
            <a:r>
              <a:rPr lang="en-US" sz="3200">
                <a:sym typeface="Symbol" pitchFamily="18" charset="2"/>
              </a:rPr>
              <a:t> B</a:t>
            </a:r>
            <a:endParaRPr lang="ru-RU" sz="3200">
              <a:sym typeface="Symbol" pitchFamily="18" charset="2"/>
            </a:endParaRPr>
          </a:p>
        </p:txBody>
      </p:sp>
      <p:sp>
        <p:nvSpPr>
          <p:cNvPr id="20546" name="Text Box 66"/>
          <p:cNvSpPr txBox="1">
            <a:spLocks noChangeArrowheads="1"/>
          </p:cNvSpPr>
          <p:nvPr/>
        </p:nvSpPr>
        <p:spPr bwMode="auto">
          <a:xfrm>
            <a:off x="611188" y="620713"/>
            <a:ext cx="1238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</a:t>
            </a:r>
            <a:r>
              <a:rPr lang="en-US" sz="3200">
                <a:sym typeface="Symbol" pitchFamily="18" charset="2"/>
              </a:rPr>
              <a:t> B</a:t>
            </a:r>
          </a:p>
        </p:txBody>
      </p:sp>
      <p:sp>
        <p:nvSpPr>
          <p:cNvPr id="20547" name="Text Box 67"/>
          <p:cNvSpPr txBox="1">
            <a:spLocks noChangeArrowheads="1"/>
          </p:cNvSpPr>
          <p:nvPr/>
        </p:nvSpPr>
        <p:spPr bwMode="auto">
          <a:xfrm>
            <a:off x="2484438" y="620713"/>
            <a:ext cx="8667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\/</a:t>
            </a:r>
          </a:p>
        </p:txBody>
      </p:sp>
      <p:sp>
        <p:nvSpPr>
          <p:cNvPr id="20548" name="Text Box 68"/>
          <p:cNvSpPr txBox="1">
            <a:spLocks noChangeArrowheads="1"/>
          </p:cNvSpPr>
          <p:nvPr/>
        </p:nvSpPr>
        <p:spPr bwMode="auto">
          <a:xfrm>
            <a:off x="3348038" y="620713"/>
            <a:ext cx="7064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>
                <a:sym typeface="Symbol" pitchFamily="18" charset="2"/>
              </a:rPr>
              <a:t></a:t>
            </a:r>
            <a:r>
              <a:rPr lang="en-US" sz="3200">
                <a:sym typeface="Symbol" pitchFamily="18" charset="2"/>
              </a:rPr>
              <a:t> B</a:t>
            </a:r>
            <a:endParaRPr lang="ru-RU" sz="3200">
              <a:sym typeface="Symbol" pitchFamily="18" charset="2"/>
            </a:endParaRPr>
          </a:p>
        </p:txBody>
      </p:sp>
      <p:sp>
        <p:nvSpPr>
          <p:cNvPr id="11323" name="Text Box 69"/>
          <p:cNvSpPr txBox="1">
            <a:spLocks noChangeArrowheads="1"/>
          </p:cNvSpPr>
          <p:nvPr/>
        </p:nvSpPr>
        <p:spPr bwMode="auto">
          <a:xfrm>
            <a:off x="611188" y="620713"/>
            <a:ext cx="1238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</a:t>
            </a:r>
            <a:r>
              <a:rPr lang="en-US" sz="3200">
                <a:sym typeface="Symbol" pitchFamily="18" charset="2"/>
              </a:rPr>
              <a:t> B</a:t>
            </a:r>
          </a:p>
        </p:txBody>
      </p:sp>
      <p:sp>
        <p:nvSpPr>
          <p:cNvPr id="11324" name="Text Box 71"/>
          <p:cNvSpPr txBox="1">
            <a:spLocks noChangeArrowheads="1"/>
          </p:cNvSpPr>
          <p:nvPr/>
        </p:nvSpPr>
        <p:spPr bwMode="auto">
          <a:xfrm>
            <a:off x="250825" y="5492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sz="3200"/>
          </a:p>
        </p:txBody>
      </p:sp>
      <p:sp>
        <p:nvSpPr>
          <p:cNvPr id="11325" name="Text Box 72"/>
          <p:cNvSpPr txBox="1">
            <a:spLocks noChangeArrowheads="1"/>
          </p:cNvSpPr>
          <p:nvPr/>
        </p:nvSpPr>
        <p:spPr bwMode="auto">
          <a:xfrm>
            <a:off x="611188" y="620713"/>
            <a:ext cx="1238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/>
              <a:t>A </a:t>
            </a:r>
            <a:r>
              <a:rPr lang="en-US" sz="3200">
                <a:sym typeface="Symbol" pitchFamily="18" charset="2"/>
              </a:rPr>
              <a:t> B</a:t>
            </a:r>
          </a:p>
        </p:txBody>
      </p:sp>
      <p:sp>
        <p:nvSpPr>
          <p:cNvPr id="11326" name="Text Box 73"/>
          <p:cNvSpPr txBox="1">
            <a:spLocks noChangeArrowheads="1"/>
          </p:cNvSpPr>
          <p:nvPr/>
        </p:nvSpPr>
        <p:spPr bwMode="auto">
          <a:xfrm>
            <a:off x="231775" y="53181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US" sz="3200"/>
          </a:p>
        </p:txBody>
      </p:sp>
      <p:sp>
        <p:nvSpPr>
          <p:cNvPr id="11327" name="Text Box 74"/>
          <p:cNvSpPr txBox="1">
            <a:spLocks noChangeArrowheads="1"/>
          </p:cNvSpPr>
          <p:nvPr/>
        </p:nvSpPr>
        <p:spPr bwMode="auto">
          <a:xfrm>
            <a:off x="34925" y="539750"/>
            <a:ext cx="5191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>
                <a:latin typeface="Monotype Corsiva" pitchFamily="66" charset="0"/>
              </a:rPr>
              <a:t>B</a:t>
            </a:r>
          </a:p>
        </p:txBody>
      </p:sp>
      <p:sp>
        <p:nvSpPr>
          <p:cNvPr id="11328" name="Text Box 75"/>
          <p:cNvSpPr txBox="1">
            <a:spLocks noChangeArrowheads="1"/>
          </p:cNvSpPr>
          <p:nvPr/>
        </p:nvSpPr>
        <p:spPr bwMode="auto">
          <a:xfrm>
            <a:off x="447675" y="779463"/>
            <a:ext cx="350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=</a:t>
            </a:r>
            <a:endParaRPr lang="ru-RU"/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34925" y="549275"/>
            <a:ext cx="5191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>
                <a:latin typeface="Monotype Corsiva" pitchFamily="66" charset="0"/>
              </a:rPr>
              <a:t>B</a:t>
            </a:r>
          </a:p>
        </p:txBody>
      </p:sp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808038" y="2625725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808038" y="3562350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60" name="Text Box 80"/>
          <p:cNvSpPr txBox="1">
            <a:spLocks noChangeArrowheads="1"/>
          </p:cNvSpPr>
          <p:nvPr/>
        </p:nvSpPr>
        <p:spPr bwMode="auto">
          <a:xfrm>
            <a:off x="808038" y="4425950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1" name="Text Box 81"/>
          <p:cNvSpPr txBox="1">
            <a:spLocks noChangeArrowheads="1"/>
          </p:cNvSpPr>
          <p:nvPr/>
        </p:nvSpPr>
        <p:spPr bwMode="auto">
          <a:xfrm>
            <a:off x="808038" y="5291138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2" name="Text Box 82"/>
          <p:cNvSpPr txBox="1">
            <a:spLocks noChangeArrowheads="1"/>
          </p:cNvSpPr>
          <p:nvPr/>
        </p:nvSpPr>
        <p:spPr bwMode="auto">
          <a:xfrm>
            <a:off x="1527175" y="2625725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63" name="Text Box 83"/>
          <p:cNvSpPr txBox="1">
            <a:spLocks noChangeArrowheads="1"/>
          </p:cNvSpPr>
          <p:nvPr/>
        </p:nvSpPr>
        <p:spPr bwMode="auto">
          <a:xfrm>
            <a:off x="1527175" y="3562350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4" name="Text Box 84"/>
          <p:cNvSpPr txBox="1">
            <a:spLocks noChangeArrowheads="1"/>
          </p:cNvSpPr>
          <p:nvPr/>
        </p:nvSpPr>
        <p:spPr bwMode="auto">
          <a:xfrm>
            <a:off x="1547813" y="4425950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65" name="Text Box 85"/>
          <p:cNvSpPr txBox="1">
            <a:spLocks noChangeArrowheads="1"/>
          </p:cNvSpPr>
          <p:nvPr/>
        </p:nvSpPr>
        <p:spPr bwMode="auto">
          <a:xfrm>
            <a:off x="1547813" y="5291138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6" name="Text Box 86"/>
          <p:cNvSpPr txBox="1">
            <a:spLocks noChangeArrowheads="1"/>
          </p:cNvSpPr>
          <p:nvPr/>
        </p:nvSpPr>
        <p:spPr bwMode="auto">
          <a:xfrm>
            <a:off x="2392363" y="2625725"/>
            <a:ext cx="322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7" name="Text Box 87"/>
          <p:cNvSpPr txBox="1">
            <a:spLocks noChangeArrowheads="1"/>
          </p:cNvSpPr>
          <p:nvPr/>
        </p:nvSpPr>
        <p:spPr bwMode="auto">
          <a:xfrm>
            <a:off x="2339975" y="3562350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68" name="Text Box 88"/>
          <p:cNvSpPr txBox="1">
            <a:spLocks noChangeArrowheads="1"/>
          </p:cNvSpPr>
          <p:nvPr/>
        </p:nvSpPr>
        <p:spPr bwMode="auto">
          <a:xfrm>
            <a:off x="2339975" y="4425950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69" name="Text Box 89"/>
          <p:cNvSpPr txBox="1">
            <a:spLocks noChangeArrowheads="1"/>
          </p:cNvSpPr>
          <p:nvPr/>
        </p:nvSpPr>
        <p:spPr bwMode="auto">
          <a:xfrm>
            <a:off x="2339975" y="5291138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70" name="Text Box 90"/>
          <p:cNvSpPr txBox="1">
            <a:spLocks noChangeArrowheads="1"/>
          </p:cNvSpPr>
          <p:nvPr/>
        </p:nvSpPr>
        <p:spPr bwMode="auto">
          <a:xfrm>
            <a:off x="3832225" y="2554288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endParaRPr lang="ru-RU" sz="2000"/>
          </a:p>
        </p:txBody>
      </p:sp>
      <p:sp>
        <p:nvSpPr>
          <p:cNvPr id="20571" name="Text Box 91"/>
          <p:cNvSpPr txBox="1">
            <a:spLocks noChangeArrowheads="1"/>
          </p:cNvSpPr>
          <p:nvPr/>
        </p:nvSpPr>
        <p:spPr bwMode="auto">
          <a:xfrm>
            <a:off x="3851275" y="3490913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72" name="Text Box 92"/>
          <p:cNvSpPr txBox="1">
            <a:spLocks noChangeArrowheads="1"/>
          </p:cNvSpPr>
          <p:nvPr/>
        </p:nvSpPr>
        <p:spPr bwMode="auto">
          <a:xfrm>
            <a:off x="3832225" y="4354513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73" name="Text Box 93"/>
          <p:cNvSpPr txBox="1">
            <a:spLocks noChangeArrowheads="1"/>
          </p:cNvSpPr>
          <p:nvPr/>
        </p:nvSpPr>
        <p:spPr bwMode="auto">
          <a:xfrm>
            <a:off x="3832225" y="5291138"/>
            <a:ext cx="322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/>
              <a:t>0</a:t>
            </a:r>
            <a:endParaRPr lang="ru-RU" sz="2000"/>
          </a:p>
        </p:txBody>
      </p:sp>
      <p:sp>
        <p:nvSpPr>
          <p:cNvPr id="20574" name="Text Box 94"/>
          <p:cNvSpPr txBox="1">
            <a:spLocks noChangeArrowheads="1"/>
          </p:cNvSpPr>
          <p:nvPr/>
        </p:nvSpPr>
        <p:spPr bwMode="auto">
          <a:xfrm>
            <a:off x="5487988" y="2579688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ru-RU"/>
          </a:p>
        </p:txBody>
      </p:sp>
      <p:sp>
        <p:nvSpPr>
          <p:cNvPr id="20575" name="Text Box 95"/>
          <p:cNvSpPr txBox="1">
            <a:spLocks noChangeArrowheads="1"/>
          </p:cNvSpPr>
          <p:nvPr/>
        </p:nvSpPr>
        <p:spPr bwMode="auto">
          <a:xfrm>
            <a:off x="5487988" y="3516313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ru-RU"/>
          </a:p>
        </p:txBody>
      </p:sp>
      <p:sp>
        <p:nvSpPr>
          <p:cNvPr id="20576" name="Text Box 96"/>
          <p:cNvSpPr txBox="1">
            <a:spLocks noChangeArrowheads="1"/>
          </p:cNvSpPr>
          <p:nvPr/>
        </p:nvSpPr>
        <p:spPr bwMode="auto">
          <a:xfrm>
            <a:off x="5487988" y="4379913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0</a:t>
            </a:r>
            <a:endParaRPr lang="ru-RU"/>
          </a:p>
        </p:txBody>
      </p:sp>
      <p:sp>
        <p:nvSpPr>
          <p:cNvPr id="20577" name="Text Box 97"/>
          <p:cNvSpPr txBox="1">
            <a:spLocks noChangeArrowheads="1"/>
          </p:cNvSpPr>
          <p:nvPr/>
        </p:nvSpPr>
        <p:spPr bwMode="auto">
          <a:xfrm>
            <a:off x="5487988" y="5316538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/>
              <a:t>1</a:t>
            </a:r>
            <a:endParaRPr lang="ru-RU"/>
          </a:p>
        </p:txBody>
      </p:sp>
      <p:sp>
        <p:nvSpPr>
          <p:cNvPr id="20578" name="Text Box 98"/>
          <p:cNvSpPr txBox="1">
            <a:spLocks noChangeArrowheads="1"/>
          </p:cNvSpPr>
          <p:nvPr/>
        </p:nvSpPr>
        <p:spPr bwMode="auto">
          <a:xfrm>
            <a:off x="7359650" y="2579688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1</a:t>
            </a:r>
            <a:endParaRPr lang="ru-RU">
              <a:solidFill>
                <a:schemeClr val="accent1"/>
              </a:solidFill>
            </a:endParaRPr>
          </a:p>
        </p:txBody>
      </p:sp>
      <p:sp>
        <p:nvSpPr>
          <p:cNvPr id="20579" name="Text Box 99"/>
          <p:cNvSpPr txBox="1">
            <a:spLocks noChangeArrowheads="1"/>
          </p:cNvSpPr>
          <p:nvPr/>
        </p:nvSpPr>
        <p:spPr bwMode="auto">
          <a:xfrm>
            <a:off x="7308850" y="351631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1</a:t>
            </a:r>
            <a:endParaRPr lang="ru-RU">
              <a:solidFill>
                <a:schemeClr val="accent1"/>
              </a:solidFill>
            </a:endParaRPr>
          </a:p>
        </p:txBody>
      </p:sp>
      <p:sp>
        <p:nvSpPr>
          <p:cNvPr id="20580" name="Text Box 100"/>
          <p:cNvSpPr txBox="1">
            <a:spLocks noChangeArrowheads="1"/>
          </p:cNvSpPr>
          <p:nvPr/>
        </p:nvSpPr>
        <p:spPr bwMode="auto">
          <a:xfrm>
            <a:off x="7308850" y="437991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1</a:t>
            </a:r>
            <a:endParaRPr lang="ru-RU">
              <a:solidFill>
                <a:schemeClr val="accent1"/>
              </a:solidFill>
            </a:endParaRPr>
          </a:p>
        </p:txBody>
      </p:sp>
      <p:sp>
        <p:nvSpPr>
          <p:cNvPr id="20581" name="Text Box 101"/>
          <p:cNvSpPr txBox="1">
            <a:spLocks noChangeArrowheads="1"/>
          </p:cNvSpPr>
          <p:nvPr/>
        </p:nvSpPr>
        <p:spPr bwMode="auto">
          <a:xfrm>
            <a:off x="7288213" y="5316538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1</a:t>
            </a:r>
            <a:endParaRPr lang="ru-RU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023 L -0.13299 0.157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1" y="78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92372E-6 L 0.31024 0.157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03" y="78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92372E-6 L 0.25972 0.1465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73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2372E-6 L 0.25278 0.146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39" y="73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9.24642E-9 L 0.78281 0.143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132" y="7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0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05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0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05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05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05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205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05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20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205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05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20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205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05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205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205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205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20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205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8" dur="500" tmFilter="0, 0; .2, .5; .8, .5; 1, 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250" autoRev="1" fill="hold"/>
                                        <p:tgtEl>
                                          <p:spTgt spid="205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 tmFilter="0, 0; .2, .5; .8, .5; 1, 0"/>
                                        <p:tgtEl>
                                          <p:spTgt spid="20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250" autoRev="1" fill="hold"/>
                                        <p:tgtEl>
                                          <p:spTgt spid="20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205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205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205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 tmFilter="0, 0; .2, .5; .8, .5; 1, 0"/>
                                        <p:tgtEl>
                                          <p:spTgt spid="205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7" dur="250" autoRev="1" fill="hold"/>
                                        <p:tgtEl>
                                          <p:spTgt spid="205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 tmFilter="0, 0; .2, .5; .8, .5; 1, 0"/>
                                        <p:tgtEl>
                                          <p:spTgt spid="20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2" dur="250" autoRev="1" fill="hold"/>
                                        <p:tgtEl>
                                          <p:spTgt spid="205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 tmFilter="0, 0; .2, .5; .8, .5; 1, 0"/>
                                        <p:tgtEl>
                                          <p:spTgt spid="20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250" autoRev="1" fill="hold"/>
                                        <p:tgtEl>
                                          <p:spTgt spid="205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205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 tmFilter="0, 0; .2, .5; .8, .5; 1, 0"/>
                                        <p:tgtEl>
                                          <p:spTgt spid="205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5" dur="250" autoRev="1" fill="hold"/>
                                        <p:tgtEl>
                                          <p:spTgt spid="205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 tmFilter="0, 0; .2, .5; .8, .5; 1, 0"/>
                                        <p:tgtEl>
                                          <p:spTgt spid="205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250" autoRev="1" fill="hold"/>
                                        <p:tgtEl>
                                          <p:spTgt spid="205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 tmFilter="0, 0; .2, .5; .8, .5; 1, 0"/>
                                        <p:tgtEl>
                                          <p:spTgt spid="205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9" dur="250" autoRev="1" fill="hold"/>
                                        <p:tgtEl>
                                          <p:spTgt spid="205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 tmFilter="0, 0; .2, .5; .8, .5; 1, 0"/>
                                        <p:tgtEl>
                                          <p:spTgt spid="20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250" autoRev="1" fill="hold"/>
                                        <p:tgtEl>
                                          <p:spTgt spid="205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 tmFilter="0, 0; .2, .5; .8, .5; 1, 0"/>
                                        <p:tgtEl>
                                          <p:spTgt spid="205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3" dur="250" autoRev="1" fill="hold"/>
                                        <p:tgtEl>
                                          <p:spTgt spid="205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 tmFilter="0, 0; .2, .5; .8, .5; 1, 0"/>
                                        <p:tgtEl>
                                          <p:spTgt spid="205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8" dur="250" autoRev="1" fill="hold"/>
                                        <p:tgtEl>
                                          <p:spTgt spid="205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 tmFilter="0, 0; .2, .5; .8, .5; 1, 0"/>
                                        <p:tgtEl>
                                          <p:spTgt spid="20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7" dur="250" autoRev="1" fill="hold"/>
                                        <p:tgtEl>
                                          <p:spTgt spid="20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 tmFilter="0, 0; .2, .5; .8, .5; 1, 0"/>
                                        <p:tgtEl>
                                          <p:spTgt spid="20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2" dur="250" autoRev="1" fill="hold"/>
                                        <p:tgtEl>
                                          <p:spTgt spid="205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3" grpId="0"/>
      <p:bldP spid="20544" grpId="0"/>
      <p:bldP spid="20545" grpId="0"/>
      <p:bldP spid="20546" grpId="0"/>
      <p:bldP spid="20547" grpId="0"/>
      <p:bldP spid="20548" grpId="0"/>
      <p:bldP spid="20556" grpId="0"/>
      <p:bldP spid="20558" grpId="0"/>
      <p:bldP spid="20558" grpId="1"/>
      <p:bldP spid="20558" grpId="2"/>
      <p:bldP spid="20559" grpId="0"/>
      <p:bldP spid="20559" grpId="1"/>
      <p:bldP spid="20559" grpId="2"/>
      <p:bldP spid="20560" grpId="0"/>
      <p:bldP spid="20560" grpId="1"/>
      <p:bldP spid="20560" grpId="2"/>
      <p:bldP spid="20561" grpId="0"/>
      <p:bldP spid="20561" grpId="1"/>
      <p:bldP spid="20561" grpId="2"/>
      <p:bldP spid="20562" grpId="0"/>
      <p:bldP spid="20562" grpId="1"/>
      <p:bldP spid="20562" grpId="2"/>
      <p:bldP spid="20563" grpId="0"/>
      <p:bldP spid="20563" grpId="1"/>
      <p:bldP spid="20563" grpId="2"/>
      <p:bldP spid="20564" grpId="0"/>
      <p:bldP spid="20564" grpId="1"/>
      <p:bldP spid="20564" grpId="2"/>
      <p:bldP spid="20565" grpId="0"/>
      <p:bldP spid="20565" grpId="1"/>
      <p:bldP spid="20565" grpId="2"/>
      <p:bldP spid="20566" grpId="0"/>
      <p:bldP spid="20566" grpId="1"/>
      <p:bldP spid="20567" grpId="0"/>
      <p:bldP spid="20567" grpId="1"/>
      <p:bldP spid="20568" grpId="0"/>
      <p:bldP spid="20568" grpId="1"/>
      <p:bldP spid="20569" grpId="0"/>
      <p:bldP spid="20569" grpId="1"/>
      <p:bldP spid="20570" grpId="0"/>
      <p:bldP spid="20570" grpId="1"/>
      <p:bldP spid="20571" grpId="0"/>
      <p:bldP spid="20571" grpId="1"/>
      <p:bldP spid="20572" grpId="0"/>
      <p:bldP spid="20572" grpId="1"/>
      <p:bldP spid="20573" grpId="0"/>
      <p:bldP spid="20573" grpId="1"/>
      <p:bldP spid="20574" grpId="0"/>
      <p:bldP spid="20574" grpId="1"/>
      <p:bldP spid="20575" grpId="0"/>
      <p:bldP spid="20575" grpId="1"/>
      <p:bldP spid="20576" grpId="0"/>
      <p:bldP spid="20576" grpId="1"/>
      <p:bldP spid="20577" grpId="0"/>
      <p:bldP spid="20577" grpId="1"/>
      <p:bldP spid="20578" grpId="0"/>
      <p:bldP spid="20579" grpId="0"/>
      <p:bldP spid="20580" grpId="0"/>
      <p:bldP spid="20581" grpId="0"/>
    </p:bldLst>
  </p:timing>
</p:sld>
</file>

<file path=ppt/theme/theme1.xml><?xml version="1.0" encoding="utf-8"?>
<a:theme xmlns:a="http://schemas.openxmlformats.org/drawingml/2006/main" name="Океан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432</TotalTime>
  <Words>968</Words>
  <Application>Microsoft Office PowerPoint</Application>
  <PresentationFormat>Экран (4:3)</PresentationFormat>
  <Paragraphs>359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Tahoma</vt:lpstr>
      <vt:lpstr>Arial</vt:lpstr>
      <vt:lpstr>Wingdings</vt:lpstr>
      <vt:lpstr>Times New Roman</vt:lpstr>
      <vt:lpstr>+mj-lt</vt:lpstr>
      <vt:lpstr>Symbol</vt:lpstr>
      <vt:lpstr>Cambria Math</vt:lpstr>
      <vt:lpstr>Monotype Corsiva</vt:lpstr>
      <vt:lpstr>Lucida Sans Unicode</vt:lpstr>
      <vt:lpstr>Океан</vt:lpstr>
      <vt:lpstr>MULOHAZA. MULOHAZALAR USTIDA AMALLAR. FORMULA</vt:lpstr>
      <vt:lpstr>БББ жадвали</vt:lpstr>
      <vt:lpstr>Коньюнкция</vt:lpstr>
      <vt:lpstr>             Дизьюнкция</vt:lpstr>
      <vt:lpstr>             Импликация</vt:lpstr>
      <vt:lpstr>            Эквиваленция</vt:lpstr>
      <vt:lpstr>                  Инкор</vt:lpstr>
      <vt:lpstr>        Мантиқ амаллари</vt:lpstr>
      <vt:lpstr>Презентация PowerPoint</vt:lpstr>
      <vt:lpstr> (A \/ B)  ( A  C)  B формуланинг ростлик жадвалини тузинг.</vt:lpstr>
      <vt:lpstr>Презентация PowerPoint</vt:lpstr>
      <vt:lpstr>Презентация PowerPoint</vt:lpstr>
      <vt:lpstr>Презентация PowerPoint</vt:lpstr>
      <vt:lpstr>Презентация PowerPoint</vt:lpstr>
      <vt:lpstr>Қуйидаги формулалар ростлик жадвалини тузинг ва уларнинг турини аниқланг: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Коньюнкция</dc:title>
  <dc:creator>Solijon</dc:creator>
  <cp:lastModifiedBy>Home</cp:lastModifiedBy>
  <cp:revision>20</cp:revision>
  <dcterms:created xsi:type="dcterms:W3CDTF">2003-08-27T16:59:18Z</dcterms:created>
  <dcterms:modified xsi:type="dcterms:W3CDTF">2016-05-15T18:35:01Z</dcterms:modified>
</cp:coreProperties>
</file>