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63" r:id="rId2"/>
    <p:sldId id="262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6834188" cy="9979025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271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B7816-987A-4A0A-BEFD-8EA16E61B7BB}" type="datetimeFigureOut">
              <a:rPr lang="uz-Cyrl-UZ" smtClean="0"/>
              <a:t>20.04.2016</a:t>
            </a:fld>
            <a:endParaRPr lang="uz-Cyrl-U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z-Cyrl-U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D92FD-BE8B-40C5-9647-D776C22D954C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685645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z-Cyrl-UZ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z-Cyrl-UZ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DC93E1D-53AC-4DED-AFFB-E156D5D2096A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z-Cyrl-UZ" sz="3600" b="1" dirty="0" smtClean="0"/>
              <a:t>O‘rniga qo‘yishlar. O‘rniga qo‘yishlar gruppasi.</a:t>
            </a:r>
            <a:endParaRPr lang="uz-Cyrl-UZ" sz="3600" b="1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1</a:t>
            </a:fld>
            <a:endParaRPr lang="uz-Cyrl-UZ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Reja</a:t>
            </a:r>
            <a:r>
              <a:rPr lang="en-US" dirty="0" smtClean="0"/>
              <a:t> </a:t>
            </a:r>
          </a:p>
          <a:p>
            <a:pPr algn="just"/>
            <a:r>
              <a:rPr lang="en-US" sz="3200" dirty="0" smtClean="0"/>
              <a:t>1. </a:t>
            </a:r>
            <a:r>
              <a:rPr lang="en-US" sz="3200" dirty="0" err="1" smtClean="0"/>
              <a:t>O’rniga</a:t>
            </a:r>
            <a:r>
              <a:rPr lang="en-US" sz="3200" dirty="0" smtClean="0"/>
              <a:t> </a:t>
            </a:r>
            <a:r>
              <a:rPr lang="en-US" sz="3200" dirty="0" err="1" smtClean="0"/>
              <a:t>qo’yishlar</a:t>
            </a:r>
            <a:r>
              <a:rPr lang="en-US" sz="3200" dirty="0" smtClean="0"/>
              <a:t> (</a:t>
            </a:r>
            <a:r>
              <a:rPr lang="en-US" sz="3200" dirty="0" err="1" smtClean="0"/>
              <a:t>podstanovkalar</a:t>
            </a:r>
            <a:r>
              <a:rPr lang="en-US" sz="3200" dirty="0" smtClean="0"/>
              <a:t>) </a:t>
            </a:r>
            <a:r>
              <a:rPr lang="en-US" sz="3200" dirty="0" err="1" smtClean="0"/>
              <a:t>haqida</a:t>
            </a:r>
            <a:r>
              <a:rPr lang="en-US" sz="3200" dirty="0" smtClean="0"/>
              <a:t> </a:t>
            </a:r>
            <a:r>
              <a:rPr lang="en-US" sz="3200" dirty="0" err="1" smtClean="0"/>
              <a:t>tushuncha</a:t>
            </a:r>
            <a:r>
              <a:rPr lang="en-US" sz="3200" dirty="0" smtClean="0"/>
              <a:t>.</a:t>
            </a:r>
            <a:endParaRPr lang="uz-Cyrl-UZ" sz="3200" dirty="0" smtClean="0"/>
          </a:p>
          <a:p>
            <a:pPr algn="just"/>
            <a:r>
              <a:rPr lang="en-US" sz="3200" dirty="0" smtClean="0"/>
              <a:t>2.   O’</a:t>
            </a:r>
            <a:r>
              <a:rPr lang="ru-RU" sz="3200" dirty="0" err="1" smtClean="0"/>
              <a:t>rniga</a:t>
            </a:r>
            <a:r>
              <a:rPr lang="ru-RU" sz="3200" dirty="0" smtClean="0"/>
              <a:t> </a:t>
            </a:r>
            <a:r>
              <a:rPr lang="ru-RU" sz="3200" dirty="0" err="1" smtClean="0"/>
              <a:t>qo’yishlar</a:t>
            </a:r>
            <a:r>
              <a:rPr lang="ru-RU" sz="3200" dirty="0" smtClean="0"/>
              <a:t> </a:t>
            </a:r>
            <a:r>
              <a:rPr lang="ru-RU" sz="3200" dirty="0" err="1" smtClean="0"/>
              <a:t>ustida</a:t>
            </a:r>
            <a:r>
              <a:rPr lang="ru-RU" sz="3200" dirty="0" smtClean="0"/>
              <a:t> </a:t>
            </a:r>
            <a:r>
              <a:rPr lang="ru-RU" sz="3200" dirty="0" err="1" smtClean="0"/>
              <a:t>amallar</a:t>
            </a:r>
            <a:r>
              <a:rPr lang="ru-RU" sz="3200" dirty="0" smtClean="0"/>
              <a:t>.</a:t>
            </a:r>
            <a:endParaRPr lang="uz-Cyrl-UZ" sz="3200" dirty="0" smtClean="0"/>
          </a:p>
          <a:p>
            <a:pPr algn="just"/>
            <a:r>
              <a:rPr lang="en-US" sz="3200" dirty="0" smtClean="0"/>
              <a:t>3.   O’</a:t>
            </a:r>
            <a:r>
              <a:rPr lang="ru-RU" sz="3200" dirty="0" err="1" smtClean="0"/>
              <a:t>rniga</a:t>
            </a:r>
            <a:r>
              <a:rPr lang="ru-RU" sz="3200" dirty="0" smtClean="0"/>
              <a:t> </a:t>
            </a:r>
            <a:r>
              <a:rPr lang="ru-RU" sz="3200" dirty="0" err="1" smtClean="0"/>
              <a:t>qo’yishlar</a:t>
            </a:r>
            <a:r>
              <a:rPr lang="ru-RU" sz="3200" dirty="0" smtClean="0"/>
              <a:t> </a:t>
            </a:r>
            <a:r>
              <a:rPr lang="ru-RU" sz="3200" dirty="0" err="1" smtClean="0"/>
              <a:t>mul`tiplikativ</a:t>
            </a:r>
            <a:r>
              <a:rPr lang="ru-RU" sz="3200" dirty="0" smtClean="0"/>
              <a:t> </a:t>
            </a:r>
            <a:r>
              <a:rPr lang="ru-RU" sz="3200" dirty="0" err="1" smtClean="0"/>
              <a:t>gruppasi</a:t>
            </a:r>
            <a:endParaRPr lang="en-US" sz="3200" dirty="0" smtClean="0"/>
          </a:p>
          <a:p>
            <a:pPr algn="just"/>
            <a:r>
              <a:rPr lang="en-US" sz="3200" dirty="0" smtClean="0"/>
              <a:t>4.   J</a:t>
            </a:r>
            <a:r>
              <a:rPr lang="uz-Cyrl-UZ" sz="3200" dirty="0" smtClean="0"/>
              <a:t>uft </a:t>
            </a:r>
            <a:r>
              <a:rPr lang="en-US" sz="3200" dirty="0" smtClean="0"/>
              <a:t>, </a:t>
            </a:r>
            <a:r>
              <a:rPr lang="en-US" sz="3200" dirty="0" err="1" smtClean="0"/>
              <a:t>toq</a:t>
            </a:r>
            <a:r>
              <a:rPr lang="en-US" sz="3200" dirty="0" smtClean="0"/>
              <a:t> </a:t>
            </a:r>
            <a:r>
              <a:rPr lang="uz-Cyrl-UZ" sz="3200" dirty="0" smtClean="0"/>
              <a:t>o’rniga qo’yish</a:t>
            </a:r>
            <a:r>
              <a:rPr lang="en-US" sz="3200" dirty="0" err="1" smtClean="0"/>
              <a:t>lar</a:t>
            </a:r>
            <a:r>
              <a:rPr lang="en-US" sz="3200" dirty="0" smtClean="0"/>
              <a:t>, </a:t>
            </a:r>
            <a:r>
              <a:rPr lang="en-US" sz="3200" dirty="0" err="1" smtClean="0"/>
              <a:t>transpozitsiya</a:t>
            </a:r>
            <a:endParaRPr lang="uz-Cyrl-UZ" sz="3200" dirty="0" smtClean="0"/>
          </a:p>
          <a:p>
            <a:endParaRPr lang="uz-Cyrl-U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2</a:t>
            </a:fld>
            <a:endParaRPr lang="uz-Cyrl-UZ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857916"/>
          </a:xfrm>
        </p:spPr>
        <p:txBody>
          <a:bodyPr/>
          <a:lstStyle/>
          <a:p>
            <a:pPr marL="36000" indent="360000" algn="just">
              <a:spcBef>
                <a:spcPts val="0"/>
              </a:spcBef>
            </a:pPr>
            <a:r>
              <a:rPr lang="uz-Cyrl-UZ" i="1" dirty="0" smtClean="0"/>
              <a:t>M={1,2,…,n}</a:t>
            </a:r>
            <a:r>
              <a:rPr lang="uz-Cyrl-UZ" dirty="0" smtClean="0"/>
              <a:t> to’plamdagi o’rniga qo’yishlarni qaraymiz, bu yerda  </a:t>
            </a:r>
            <a:r>
              <a:rPr lang="uz-Cyrl-UZ" i="1" dirty="0" smtClean="0"/>
              <a:t>n</a:t>
            </a:r>
            <a:r>
              <a:rPr lang="uz-Cyrl-UZ" dirty="0" smtClean="0"/>
              <a:t> – natural son. M to’plamni o’zini–o’ziga in’ektiv akslantirish M to’plamdagi </a:t>
            </a:r>
            <a:r>
              <a:rPr lang="uz-Cyrl-UZ" b="1" i="1" dirty="0" smtClean="0">
                <a:solidFill>
                  <a:srgbClr val="C00000"/>
                </a:solidFill>
              </a:rPr>
              <a:t>o’rniga qo’yish</a:t>
            </a:r>
            <a:r>
              <a:rPr lang="uz-Cyrl-UZ" b="1" dirty="0" smtClean="0">
                <a:solidFill>
                  <a:srgbClr val="C00000"/>
                </a:solidFill>
              </a:rPr>
              <a:t> </a:t>
            </a:r>
            <a:r>
              <a:rPr lang="uz-Cyrl-UZ" dirty="0" smtClean="0"/>
              <a:t>deyiladi. </a:t>
            </a:r>
          </a:p>
          <a:p>
            <a:pPr algn="just"/>
            <a:r>
              <a:rPr lang="uz-Cyrl-UZ" dirty="0" smtClean="0"/>
              <a:t>     M to’plamni o’zini–o’ziga har qanday φ akslantirishni jadval ko’rinishida yozish qulay: 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endParaRPr lang="uz-Cyrl-UZ" dirty="0" smtClean="0"/>
          </a:p>
          <a:p>
            <a:pPr algn="just"/>
            <a:r>
              <a:rPr lang="uz-Cyrl-UZ" dirty="0" smtClean="0"/>
              <a:t>      Bu jadvalning birinchi satridagi sonlarning  tartibi muhim emas, uni istagancha o’zgartirish mumkin, lekin har bir </a:t>
            </a:r>
            <a:r>
              <a:rPr lang="en-US" dirty="0" smtClean="0"/>
              <a:t>k</a:t>
            </a:r>
            <a:r>
              <a:rPr lang="uz-Cyrl-UZ" dirty="0" smtClean="0"/>
              <a:t> ga mos </a:t>
            </a:r>
            <a:r>
              <a:rPr lang="en-US" dirty="0" smtClean="0"/>
              <a:t>φ(k) </a:t>
            </a:r>
            <a:r>
              <a:rPr lang="uz-Cyrl-UZ" dirty="0" smtClean="0"/>
              <a:t>uning tagiga yozilishi shart. </a:t>
            </a:r>
          </a:p>
          <a:p>
            <a:pPr algn="just"/>
            <a:r>
              <a:rPr lang="uz-Cyrl-UZ" dirty="0" smtClean="0"/>
              <a:t>        M to’plamning barcha o’rniga qo’yishlarini </a:t>
            </a:r>
            <a:r>
              <a:rPr lang="uz-Cyrl-UZ" i="1" dirty="0" smtClean="0"/>
              <a:t>S</a:t>
            </a:r>
            <a:r>
              <a:rPr lang="uz-Cyrl-UZ" i="1" baseline="-25000" dirty="0" smtClean="0"/>
              <a:t>n</a:t>
            </a:r>
            <a:r>
              <a:rPr lang="uz-Cyrl-UZ" dirty="0" smtClean="0"/>
              <a:t> kabi belgilanadi, bu to’plamning elementlarini </a:t>
            </a:r>
            <a:r>
              <a:rPr lang="uz-Cyrl-UZ" b="1" i="1" dirty="0" smtClean="0">
                <a:solidFill>
                  <a:srgbClr val="C00000"/>
                </a:solidFill>
              </a:rPr>
              <a:t>n</a:t>
            </a:r>
            <a:r>
              <a:rPr lang="uz-Cyrl-UZ" b="1" dirty="0" smtClean="0">
                <a:solidFill>
                  <a:srgbClr val="C00000"/>
                </a:solidFill>
              </a:rPr>
              <a:t> – </a:t>
            </a:r>
            <a:r>
              <a:rPr lang="uz-Cyrl-UZ" b="1" i="1" dirty="0" smtClean="0">
                <a:solidFill>
                  <a:srgbClr val="C00000"/>
                </a:solidFill>
              </a:rPr>
              <a:t>darajali o’rniga qo’yishlar</a:t>
            </a:r>
            <a:r>
              <a:rPr lang="uz-Cyrl-UZ" b="1" dirty="0" smtClean="0">
                <a:solidFill>
                  <a:srgbClr val="C00000"/>
                </a:solidFill>
              </a:rPr>
              <a:t> </a:t>
            </a:r>
            <a:r>
              <a:rPr lang="uz-Cyrl-UZ" dirty="0" smtClean="0"/>
              <a:t>deyiladi.</a:t>
            </a:r>
          </a:p>
          <a:p>
            <a:endParaRPr lang="uz-Cyrl-UZ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5000"/>
          </a:blip>
          <a:srcRect/>
          <a:stretch>
            <a:fillRect/>
          </a:stretch>
        </p:blipFill>
        <p:spPr bwMode="auto">
          <a:xfrm>
            <a:off x="2928926" y="2786058"/>
            <a:ext cx="3571537" cy="6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285750" y="571500"/>
            <a:ext cx="8401050" cy="5929313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uz-Cyrl-UZ" sz="3200" dirty="0" smtClean="0"/>
              <a:t>      M to’plamning ikkita φ va ψ o’rniga qo’yishlari φψ ko’paytmasi φ va ψ akslantirishlar kompozisiyasi kabi aniqlanadi. Shunday qilib, ta’rifga asosan, </a:t>
            </a:r>
          </a:p>
          <a:p>
            <a:pPr algn="ctr">
              <a:buNone/>
            </a:pPr>
            <a:r>
              <a:rPr lang="ru-RU" sz="3200" i="1" dirty="0" smtClean="0"/>
              <a:t> </a:t>
            </a:r>
            <a:r>
              <a:rPr lang="en-US" sz="3200" i="1" dirty="0" err="1" smtClean="0"/>
              <a:t>i</a:t>
            </a:r>
            <a:r>
              <a:rPr lang="en-US" sz="3200" i="1" dirty="0" smtClean="0"/>
              <a:t> = 1, 2, …, n</a:t>
            </a:r>
            <a:r>
              <a:rPr lang="en-US" sz="3200" dirty="0" smtClean="0"/>
              <a:t>  </a:t>
            </a:r>
            <a:r>
              <a:rPr lang="uz-Cyrl-UZ" sz="3200" dirty="0" smtClean="0"/>
              <a:t>lar uchun   φψ(</a:t>
            </a:r>
            <a:r>
              <a:rPr lang="en-US" sz="3200" i="1" dirty="0" err="1" smtClean="0"/>
              <a:t>i</a:t>
            </a:r>
            <a:r>
              <a:rPr lang="en-US" sz="3200" dirty="0" smtClean="0"/>
              <a:t>) = φ(ψ</a:t>
            </a:r>
            <a:r>
              <a:rPr lang="en-US" sz="3200" i="1" baseline="-25000" dirty="0" smtClean="0"/>
              <a:t>(</a:t>
            </a:r>
            <a:r>
              <a:rPr lang="en-US" sz="3200" i="1" baseline="-25000" dirty="0" err="1" smtClean="0"/>
              <a:t>i</a:t>
            </a:r>
            <a:r>
              <a:rPr lang="en-US" sz="3200" i="1" baseline="-25000" dirty="0" smtClean="0"/>
              <a:t>)</a:t>
            </a:r>
            <a:r>
              <a:rPr lang="en-US" sz="3200" dirty="0" smtClean="0"/>
              <a:t>)</a:t>
            </a:r>
            <a:r>
              <a:rPr lang="uz-Cyrl-UZ" sz="3200" dirty="0" smtClean="0"/>
              <a:t>.</a:t>
            </a:r>
          </a:p>
          <a:p>
            <a:pPr algn="just"/>
            <a:endParaRPr lang="uz-Cyrl-UZ" sz="3200" dirty="0" smtClean="0"/>
          </a:p>
          <a:p>
            <a:pPr algn="just"/>
            <a:r>
              <a:rPr lang="uz-Cyrl-UZ" sz="3200" dirty="0" smtClean="0"/>
              <a:t>        M to’plamni o’zini-o’ziga akslantiruvchi ixtiyoriy ikkita in’ektiv akslantirishlari kompozitsiyasi M to’plamni o’zini-o’ziga akslantiruvchi in’ektiv akslantirish bo’ladi. Demak, </a:t>
            </a:r>
            <a:r>
              <a:rPr lang="uz-Cyrl-UZ" sz="3200" i="1" dirty="0" smtClean="0"/>
              <a:t>S</a:t>
            </a:r>
            <a:r>
              <a:rPr lang="uz-Cyrl-UZ" sz="3200" i="1" baseline="-25000" dirty="0" smtClean="0"/>
              <a:t>n</a:t>
            </a:r>
            <a:r>
              <a:rPr lang="uz-Cyrl-UZ" sz="3200" dirty="0" smtClean="0"/>
              <a:t> ning ixtiyoriy ikkita φ va ψ o’rniga qo’yishlari kompozitsiyasi  φψ∈ </a:t>
            </a:r>
            <a:r>
              <a:rPr lang="uz-Cyrl-UZ" sz="3200" i="1" dirty="0" smtClean="0"/>
              <a:t>S</a:t>
            </a:r>
            <a:r>
              <a:rPr lang="uz-Cyrl-UZ" sz="3200" i="1" baseline="-25000" dirty="0" smtClean="0"/>
              <a:t>n</a:t>
            </a:r>
            <a:r>
              <a:rPr lang="uz-Cyrl-UZ" sz="3200" dirty="0" smtClean="0"/>
              <a:t>  bo’ladi.</a:t>
            </a:r>
          </a:p>
          <a:p>
            <a:endParaRPr lang="uz-Cyrl-UZ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3</a:t>
            </a:fld>
            <a:endParaRPr lang="uz-Cyrl-U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/>
          </a:bodyPr>
          <a:lstStyle/>
          <a:p>
            <a:pPr algn="just"/>
            <a:r>
              <a:rPr lang="uz-Cyrl-UZ" dirty="0" smtClean="0"/>
              <a:t>       </a:t>
            </a:r>
            <a:r>
              <a:rPr lang="uz-Cyrl-UZ" sz="3200" dirty="0" smtClean="0"/>
              <a:t>M to’plamni o’zini-o’ziga akslantiruvchi ayniy akslantrishni ε bilan belgilaymiz:</a:t>
            </a:r>
          </a:p>
          <a:p>
            <a:pPr algn="just">
              <a:buNone/>
            </a:pPr>
            <a:r>
              <a:rPr lang="ru-RU" sz="2800" i="1" dirty="0" smtClean="0"/>
              <a:t>    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= 1, 2, …, n</a:t>
            </a:r>
            <a:r>
              <a:rPr lang="en-US" sz="2800" dirty="0" smtClean="0"/>
              <a:t>  </a:t>
            </a:r>
            <a:r>
              <a:rPr lang="uz-Cyrl-UZ" sz="2800" dirty="0" smtClean="0"/>
              <a:t>lar uchun ε(</a:t>
            </a:r>
            <a:r>
              <a:rPr lang="en-US" sz="2800" dirty="0" err="1" smtClean="0"/>
              <a:t>i</a:t>
            </a:r>
            <a:r>
              <a:rPr lang="uz-Cyrl-UZ" sz="2800" dirty="0" smtClean="0"/>
              <a:t>) </a:t>
            </a:r>
            <a:r>
              <a:rPr lang="en-US" sz="2800" dirty="0" smtClean="0"/>
              <a:t>=</a:t>
            </a:r>
            <a:r>
              <a:rPr lang="en-US" sz="2800" dirty="0" err="1" smtClean="0"/>
              <a:t>i</a:t>
            </a:r>
            <a:r>
              <a:rPr lang="uz-Cyrl-UZ" sz="2800" dirty="0" smtClean="0"/>
              <a:t>, ya’ni</a:t>
            </a:r>
            <a:r>
              <a:rPr lang="uz-Cyrl-UZ" sz="3200" dirty="0" smtClean="0"/>
              <a:t>    </a:t>
            </a:r>
          </a:p>
          <a:p>
            <a:pPr algn="just"/>
            <a:r>
              <a:rPr lang="uz-Cyrl-UZ" sz="3200" i="1" dirty="0" smtClean="0"/>
              <a:t>      S</a:t>
            </a:r>
            <a:r>
              <a:rPr lang="uz-Cyrl-UZ" sz="3200" i="1" baseline="-25000" dirty="0" smtClean="0"/>
              <a:t>n</a:t>
            </a:r>
            <a:r>
              <a:rPr lang="uz-Cyrl-UZ" sz="3200" dirty="0" smtClean="0"/>
              <a:t> ning ixtiyoriy φ o’rniga qo’yish uchun φε=εφ=φ ekanini, ya’ni ε ning ko’paytirishga nisbatan neytral element ekanini ko’rish oson.</a:t>
            </a:r>
          </a:p>
          <a:p>
            <a:pPr algn="just"/>
            <a:r>
              <a:rPr lang="uz-Cyrl-UZ" sz="3200" dirty="0" smtClean="0"/>
              <a:t>       Agar φ −M to’plamdagi o’rniga qo’yish bo’lsa, φ</a:t>
            </a:r>
            <a:r>
              <a:rPr lang="uz-Cyrl-UZ" sz="3200" baseline="30000" dirty="0" smtClean="0"/>
              <a:t>−1</a:t>
            </a:r>
            <a:r>
              <a:rPr lang="uz-Cyrl-UZ" sz="3200" dirty="0" smtClean="0"/>
              <a:t> ham M to’plamdagi o’rniga qo’yish  va φ φ</a:t>
            </a:r>
            <a:r>
              <a:rPr lang="uz-Cyrl-UZ" sz="3200" baseline="30000" dirty="0" smtClean="0"/>
              <a:t>−1 </a:t>
            </a:r>
            <a:r>
              <a:rPr lang="uz-Cyrl-UZ" sz="3200" dirty="0" smtClean="0"/>
              <a:t>= φ</a:t>
            </a:r>
            <a:r>
              <a:rPr lang="uz-Cyrl-UZ" sz="3200" baseline="30000" dirty="0" smtClean="0"/>
              <a:t>−1 </a:t>
            </a:r>
            <a:r>
              <a:rPr lang="uz-Cyrl-UZ" sz="3200" dirty="0" smtClean="0"/>
              <a:t>φ=ε  bo’ladi. Bunda </a:t>
            </a:r>
          </a:p>
          <a:p>
            <a:pPr algn="just"/>
            <a:r>
              <a:rPr lang="uz-Cyrl-UZ" sz="3200" dirty="0" smtClean="0"/>
              <a:t>        </a:t>
            </a:r>
            <a:r>
              <a:rPr lang="uz-Cyrl-UZ" sz="3200" b="1" dirty="0" smtClean="0">
                <a:solidFill>
                  <a:srgbClr val="C00000"/>
                </a:solidFill>
              </a:rPr>
              <a:t>TEOREMA.   </a:t>
            </a:r>
            <a:r>
              <a:rPr lang="uz-Cyrl-UZ" sz="3200" dirty="0" smtClean="0"/>
              <a:t>&lt;</a:t>
            </a:r>
            <a:r>
              <a:rPr lang="uz-Cyrl-UZ" sz="3200" i="1" dirty="0" smtClean="0"/>
              <a:t> S</a:t>
            </a:r>
            <a:r>
              <a:rPr lang="uz-Cyrl-UZ" sz="3200" i="1" baseline="-25000" dirty="0" smtClean="0"/>
              <a:t>n</a:t>
            </a:r>
            <a:r>
              <a:rPr lang="uz-Cyrl-UZ" sz="3200" i="1" dirty="0" smtClean="0"/>
              <a:t> , ∙  , </a:t>
            </a:r>
            <a:r>
              <a:rPr lang="uz-Cyrl-UZ" sz="3200" i="1" baseline="30000" dirty="0" smtClean="0"/>
              <a:t>−1</a:t>
            </a:r>
            <a:r>
              <a:rPr lang="uz-Cyrl-UZ" sz="3200" i="1" dirty="0" smtClean="0"/>
              <a:t>&gt;  </a:t>
            </a:r>
            <a:r>
              <a:rPr lang="uz-Cyrl-UZ" sz="3200" dirty="0" smtClean="0"/>
              <a:t>algebra gruppa bo’ladi.</a:t>
            </a:r>
          </a:p>
          <a:p>
            <a:endParaRPr lang="uz-Cyrl-UZ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5000"/>
          </a:blip>
          <a:srcRect/>
          <a:stretch>
            <a:fillRect/>
          </a:stretch>
        </p:blipFill>
        <p:spPr bwMode="auto">
          <a:xfrm>
            <a:off x="6357950" y="1571612"/>
            <a:ext cx="2174400" cy="576000"/>
          </a:xfrm>
          <a:prstGeom prst="rect">
            <a:avLst/>
          </a:prstGeom>
          <a:noFill/>
        </p:spPr>
      </p:pic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4</a:t>
            </a:fld>
            <a:endParaRPr lang="uz-Cyrl-U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z-Cyrl-UZ" i="1" dirty="0" smtClean="0"/>
              <a:t>M={1,2,…,n}</a:t>
            </a:r>
            <a:r>
              <a:rPr lang="uz-Cyrl-UZ" dirty="0" smtClean="0"/>
              <a:t> to’plamning</a:t>
            </a:r>
          </a:p>
          <a:p>
            <a:endParaRPr lang="ru-RU" dirty="0" smtClean="0"/>
          </a:p>
          <a:p>
            <a:endParaRPr lang="uz-Cyrl-UZ" dirty="0" smtClean="0"/>
          </a:p>
          <a:p>
            <a:pPr algn="just">
              <a:buNone/>
            </a:pPr>
            <a:r>
              <a:rPr lang="uz-Cyrl-UZ" dirty="0" smtClean="0"/>
              <a:t>    o’rniga qo’yishlari berilgan bo’lsin. M to’plamning turli elementlaridan tuzilgan  {</a:t>
            </a:r>
            <a:r>
              <a:rPr lang="uz-Cyrl-UZ" i="1" dirty="0" smtClean="0"/>
              <a:t>i, k</a:t>
            </a:r>
            <a:r>
              <a:rPr lang="uz-Cyrl-UZ" dirty="0" smtClean="0"/>
              <a:t>} tartiblanmagan juftlikni olaylik. Agar </a:t>
            </a:r>
            <a:r>
              <a:rPr lang="uz-Cyrl-UZ" i="1" dirty="0" smtClean="0"/>
              <a:t>i−k</a:t>
            </a:r>
            <a:r>
              <a:rPr lang="uz-Cyrl-UZ" dirty="0" smtClean="0"/>
              <a:t>  va φ(</a:t>
            </a:r>
            <a:r>
              <a:rPr lang="uz-Cyrl-UZ" i="1" dirty="0" smtClean="0"/>
              <a:t>i</a:t>
            </a:r>
            <a:r>
              <a:rPr lang="uz-Cyrl-UZ" dirty="0" smtClean="0"/>
              <a:t> )− φ(</a:t>
            </a:r>
            <a:r>
              <a:rPr lang="uz-Cyrl-UZ" i="1" dirty="0" smtClean="0"/>
              <a:t>k</a:t>
            </a:r>
            <a:r>
              <a:rPr lang="uz-Cyrl-UZ" dirty="0" smtClean="0"/>
              <a:t>) ayirmalarning ishoralari bir xil bo’lsa, {</a:t>
            </a:r>
            <a:r>
              <a:rPr lang="uz-Cyrl-UZ" i="1" dirty="0" smtClean="0"/>
              <a:t>i, k</a:t>
            </a:r>
            <a:r>
              <a:rPr lang="uz-Cyrl-UZ" dirty="0" smtClean="0"/>
              <a:t>} juftlik φ o’rniga qo’yishga nisbatan </a:t>
            </a:r>
            <a:r>
              <a:rPr lang="uz-Cyrl-UZ" b="1" i="1" dirty="0" smtClean="0">
                <a:solidFill>
                  <a:srgbClr val="C00000"/>
                </a:solidFill>
              </a:rPr>
              <a:t>to’g’ri</a:t>
            </a:r>
            <a:r>
              <a:rPr lang="uz-Cyrl-UZ" b="1" dirty="0" smtClean="0">
                <a:solidFill>
                  <a:srgbClr val="C00000"/>
                </a:solidFill>
              </a:rPr>
              <a:t> juftlik</a:t>
            </a:r>
            <a:r>
              <a:rPr lang="uz-Cyrl-UZ" dirty="0" smtClean="0"/>
              <a:t> deyiladi.  Agar </a:t>
            </a:r>
            <a:r>
              <a:rPr lang="uz-Cyrl-UZ" i="1" dirty="0" smtClean="0"/>
              <a:t>i−k</a:t>
            </a:r>
            <a:r>
              <a:rPr lang="uz-Cyrl-UZ" dirty="0" smtClean="0"/>
              <a:t>  va φ(</a:t>
            </a:r>
            <a:r>
              <a:rPr lang="uz-Cyrl-UZ" i="1" dirty="0" smtClean="0"/>
              <a:t>i</a:t>
            </a:r>
            <a:r>
              <a:rPr lang="uz-Cyrl-UZ" dirty="0" smtClean="0"/>
              <a:t> )− φ(</a:t>
            </a:r>
            <a:r>
              <a:rPr lang="uz-Cyrl-UZ" i="1" dirty="0" smtClean="0"/>
              <a:t>k</a:t>
            </a:r>
            <a:r>
              <a:rPr lang="uz-Cyrl-UZ" dirty="0" smtClean="0"/>
              <a:t>) ayirmalarning ishoralari turlicha bo’lsa,  {</a:t>
            </a:r>
            <a:r>
              <a:rPr lang="uz-Cyrl-UZ" i="1" dirty="0" smtClean="0"/>
              <a:t>i, k</a:t>
            </a:r>
            <a:r>
              <a:rPr lang="uz-Cyrl-UZ" dirty="0" smtClean="0"/>
              <a:t>} juftlik φ o’rniga qo’yishga nisbatan </a:t>
            </a:r>
            <a:r>
              <a:rPr lang="uz-Cyrl-UZ" b="1" i="1" dirty="0" smtClean="0">
                <a:solidFill>
                  <a:srgbClr val="C00000"/>
                </a:solidFill>
              </a:rPr>
              <a:t>noto’g’ri</a:t>
            </a:r>
            <a:r>
              <a:rPr lang="uz-Cyrl-UZ" b="1" dirty="0" smtClean="0">
                <a:solidFill>
                  <a:srgbClr val="C00000"/>
                </a:solidFill>
              </a:rPr>
              <a:t> juftlik </a:t>
            </a:r>
            <a:r>
              <a:rPr lang="uz-Cyrl-UZ" dirty="0" smtClean="0"/>
              <a:t>yoki φ o’rniga qo’yishga nisbatan </a:t>
            </a:r>
            <a:r>
              <a:rPr lang="uz-Cyrl-UZ" b="1" i="1" dirty="0" smtClean="0">
                <a:solidFill>
                  <a:srgbClr val="C00000"/>
                </a:solidFill>
              </a:rPr>
              <a:t>inversiya</a:t>
            </a:r>
            <a:r>
              <a:rPr lang="uz-Cyrl-UZ" dirty="0" smtClean="0"/>
              <a:t> hosil qiladigan juftlik deyiladi.</a:t>
            </a:r>
            <a:endParaRPr lang="uz-Cyrl-UZ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5000"/>
          </a:blip>
          <a:srcRect/>
          <a:stretch>
            <a:fillRect/>
          </a:stretch>
        </p:blipFill>
        <p:spPr bwMode="auto">
          <a:xfrm>
            <a:off x="3214675" y="1928801"/>
            <a:ext cx="3373118" cy="612000"/>
          </a:xfrm>
          <a:prstGeom prst="rect">
            <a:avLst/>
          </a:prstGeom>
          <a:noFill/>
        </p:spPr>
      </p:pic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5</a:t>
            </a:fld>
            <a:endParaRPr lang="uz-Cyrl-U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929354"/>
          </a:xfrm>
        </p:spPr>
        <p:txBody>
          <a:bodyPr/>
          <a:lstStyle/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uz-Cyrl-UZ" sz="2800" dirty="0" smtClean="0"/>
              <a:t>     </a:t>
            </a:r>
            <a:r>
              <a:rPr lang="uz-Cyrl-UZ" sz="2800" b="1" dirty="0" smtClean="0">
                <a:solidFill>
                  <a:srgbClr val="C00000"/>
                </a:solidFill>
              </a:rPr>
              <a:t>TA’RIF.</a:t>
            </a:r>
            <a:r>
              <a:rPr lang="uz-Cyrl-UZ" sz="2800" dirty="0" smtClean="0"/>
              <a:t> Agar o’rniga qo’yishda inversiyalar soni juft bo’lsa, bunday o’rniga qo’yish </a:t>
            </a:r>
            <a:r>
              <a:rPr lang="uz-Cyrl-UZ" sz="2800" i="1" dirty="0" smtClean="0">
                <a:solidFill>
                  <a:srgbClr val="C00000"/>
                </a:solidFill>
              </a:rPr>
              <a:t>juft o’rniga qo’yish</a:t>
            </a:r>
            <a:r>
              <a:rPr lang="uz-Cyrl-UZ" sz="2800" dirty="0" smtClean="0"/>
              <a:t>, o’rniga qo’yishda inversiyalar soni toq bo’lsa, bunday o’rniga qo’yish </a:t>
            </a:r>
            <a:r>
              <a:rPr lang="uz-Cyrl-UZ" sz="2800" i="1" dirty="0" smtClean="0">
                <a:solidFill>
                  <a:srgbClr val="C00000"/>
                </a:solidFill>
              </a:rPr>
              <a:t>toq o’rniga qo’yish</a:t>
            </a:r>
            <a:r>
              <a:rPr lang="uz-Cyrl-UZ" sz="2800" dirty="0" smtClean="0">
                <a:solidFill>
                  <a:srgbClr val="C00000"/>
                </a:solidFill>
              </a:rPr>
              <a:t> </a:t>
            </a:r>
            <a:r>
              <a:rPr lang="uz-Cyrl-UZ" sz="2800" dirty="0" smtClean="0"/>
              <a:t>deyiladi. </a:t>
            </a:r>
          </a:p>
          <a:p>
            <a:pPr algn="just"/>
            <a:r>
              <a:rPr lang="uz-Cyrl-UZ" sz="2800" dirty="0" smtClean="0"/>
              <a:t>       </a:t>
            </a:r>
            <a:r>
              <a:rPr lang="uz-Cyrl-UZ" sz="2800" i="1" dirty="0" smtClean="0"/>
              <a:t>Masalan, ayniy o’rniga qo’yish juft o’rniga qo’yish bo’ladi. </a:t>
            </a:r>
          </a:p>
          <a:p>
            <a:pPr algn="just">
              <a:buNone/>
            </a:pPr>
            <a:r>
              <a:rPr lang="uz-Cyrl-UZ" sz="2800" b="1" dirty="0" smtClean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6</a:t>
            </a:fld>
            <a:endParaRPr lang="uz-Cyrl-U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Latn-UZ" smtClean="0"/>
              <a:t>Seshanba, 2012 yil 17-aprel</a:t>
            </a:r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3E1D-53AC-4DED-AFFB-E156D5D2096A}" type="slidenum">
              <a:rPr lang="uz-Cyrl-UZ" smtClean="0"/>
              <a:pPr/>
              <a:t>7</a:t>
            </a:fld>
            <a:endParaRPr lang="uz-Cyrl-UZ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z-Cyrl-UZ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   </a:t>
            </a:r>
            <a:r>
              <a:rPr lang="uz-Cyrl-UZ" sz="3200" b="1" dirty="0" smtClean="0">
                <a:solidFill>
                  <a:srgbClr val="C00000"/>
                </a:solidFill>
              </a:rPr>
              <a:t>TA’RIF.   </a:t>
            </a:r>
          </a:p>
          <a:p>
            <a:pPr algn="just">
              <a:buNone/>
            </a:pPr>
            <a:r>
              <a:rPr lang="uz-Cyrl-UZ" sz="3200" dirty="0" smtClean="0"/>
              <a:t>    ko’rinishidagi φ o’rniga qo’yish </a:t>
            </a:r>
            <a:r>
              <a:rPr lang="uz-Cyrl-UZ" sz="3200" i="1" dirty="0" smtClean="0">
                <a:solidFill>
                  <a:srgbClr val="C00000"/>
                </a:solidFill>
              </a:rPr>
              <a:t>transpozisiya</a:t>
            </a:r>
            <a:r>
              <a:rPr lang="uz-Cyrl-UZ" sz="3200" dirty="0" smtClean="0"/>
              <a:t> deyiladi.</a:t>
            </a:r>
          </a:p>
          <a:p>
            <a:pPr algn="just">
              <a:buNone/>
            </a:pPr>
            <a:r>
              <a:rPr lang="uz-Cyrl-UZ" sz="3200" i="1" dirty="0" smtClean="0"/>
              <a:t>       </a:t>
            </a:r>
            <a:endParaRPr lang="en-US" sz="3200" i="1" dirty="0" smtClean="0"/>
          </a:p>
          <a:p>
            <a:pPr algn="just"/>
            <a:endParaRPr lang="en-US" sz="3200" i="1" dirty="0" smtClean="0"/>
          </a:p>
          <a:p>
            <a:pPr algn="just"/>
            <a:r>
              <a:rPr lang="en-US" sz="3200" i="1" dirty="0" smtClean="0"/>
              <a:t>      </a:t>
            </a:r>
            <a:r>
              <a:rPr lang="uz-Cyrl-UZ" sz="3200" i="1" dirty="0" smtClean="0"/>
              <a:t>S</a:t>
            </a:r>
            <a:r>
              <a:rPr lang="uz-Cyrl-UZ" sz="3200" i="1" baseline="-25000" dirty="0" smtClean="0"/>
              <a:t>n</a:t>
            </a:r>
            <a:r>
              <a:rPr lang="uz-Cyrl-UZ" sz="3200" i="1" dirty="0" smtClean="0"/>
              <a:t> </a:t>
            </a:r>
            <a:r>
              <a:rPr lang="uz-Cyrl-UZ" sz="3200" dirty="0" smtClean="0"/>
              <a:t> to’plamni {1, −1} to’plamga quyidagi tenglik bilan berilgan akslantirishni sgn bilan belgilaymiz: </a:t>
            </a:r>
          </a:p>
          <a:p>
            <a:endParaRPr lang="uz-Cyrl-UZ" sz="3200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5000"/>
          </a:blip>
          <a:srcRect/>
          <a:stretch>
            <a:fillRect/>
          </a:stretch>
        </p:blipFill>
        <p:spPr bwMode="auto">
          <a:xfrm>
            <a:off x="3000364" y="1214422"/>
            <a:ext cx="3118830" cy="576000"/>
          </a:xfrm>
          <a:prstGeom prst="rect">
            <a:avLst/>
          </a:prstGeom>
          <a:noFill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2428860" y="5357826"/>
            <a:ext cx="4341915" cy="68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62</TotalTime>
  <Words>522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Начальная</vt:lpstr>
      <vt:lpstr>O‘rniga qo‘yishlar. O‘rniga qo‘yishlar gruppasi.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Home</cp:lastModifiedBy>
  <cp:revision>9</cp:revision>
  <dcterms:created xsi:type="dcterms:W3CDTF">2011-05-19T15:31:57Z</dcterms:created>
  <dcterms:modified xsi:type="dcterms:W3CDTF">2016-04-20T15:39:38Z</dcterms:modified>
</cp:coreProperties>
</file>