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63" r:id="rId3"/>
    <p:sldId id="258" r:id="rId4"/>
    <p:sldId id="259" r:id="rId5"/>
    <p:sldId id="265" r:id="rId6"/>
    <p:sldId id="260" r:id="rId7"/>
    <p:sldId id="261" r:id="rId8"/>
    <p:sldId id="264" r:id="rId9"/>
  </p:sldIdLst>
  <p:sldSz cx="9144000" cy="6858000" type="screen4x3"/>
  <p:notesSz cx="6834188" cy="9979025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8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C7334-C15E-437A-B758-203117BB42C3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B8D08-341A-46A2-BDA4-AD549C9E2D10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78345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3F7428-C86D-4C4E-AD03-465085F1583F}" type="slidenum">
              <a:rPr lang="uz-Cyrl-UZ" smtClean="0"/>
              <a:pPr/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en-US" sz="3200" b="1" i="1" dirty="0" smtClean="0"/>
              <a:t/>
            </a:r>
            <a:br>
              <a:rPr lang="en-US" sz="3200" b="1" i="1" dirty="0" smtClean="0"/>
            </a:br>
            <a:r>
              <a:rPr lang="uz-Cyrl-UZ" sz="3200" b="1" i="1" dirty="0" smtClean="0"/>
              <a:t>MINORLAR VA ALGEBRAIK TO’LDIRUVCHILAR. MATRISA RANGI HAQIDAGI TEOREMA</a:t>
            </a:r>
            <a:r>
              <a:rPr lang="uz-Cyrl-UZ" sz="3200" dirty="0" smtClean="0"/>
              <a:t>.</a:t>
            </a:r>
            <a:br>
              <a:rPr lang="uz-Cyrl-UZ" sz="3200" dirty="0" smtClean="0"/>
            </a:br>
            <a:endParaRPr lang="uz-Cyrl-UZ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US" sz="3200" dirty="0" smtClean="0">
                <a:hlinkClick r:id="rId2" action="ppaction://hlinksldjump"/>
              </a:rPr>
              <a:t>1.  </a:t>
            </a:r>
            <a:r>
              <a:rPr lang="ru-RU" sz="3200" dirty="0" err="1" smtClean="0"/>
              <a:t>Mаtri</a:t>
            </a:r>
            <a:r>
              <a:rPr lang="en-US" sz="3200" dirty="0" smtClean="0"/>
              <a:t>t</a:t>
            </a:r>
            <a:r>
              <a:rPr lang="ru-RU" sz="3200" dirty="0" err="1" smtClean="0"/>
              <a:t>sаоsti</a:t>
            </a:r>
            <a:r>
              <a:rPr lang="ru-RU" sz="3200" dirty="0" smtClean="0"/>
              <a:t>.</a:t>
            </a:r>
            <a:endParaRPr lang="uz-Cyrl-UZ" sz="3200" dirty="0" smtClean="0"/>
          </a:p>
          <a:p>
            <a:pPr lvl="0" algn="just"/>
            <a:r>
              <a:rPr lang="en-US" sz="3200" dirty="0" smtClean="0">
                <a:hlinkClick r:id="rId2" action="ppaction://hlinksldjump"/>
              </a:rPr>
              <a:t>2.</a:t>
            </a:r>
            <a:r>
              <a:rPr lang="en-US" sz="3200" dirty="0" smtClean="0"/>
              <a:t>  k-</a:t>
            </a:r>
            <a:r>
              <a:rPr lang="ru-RU" sz="3200" dirty="0" err="1" smtClean="0"/>
              <a:t>tаrtibli</a:t>
            </a:r>
            <a:r>
              <a:rPr lang="ru-RU" sz="3200" dirty="0" smtClean="0"/>
              <a:t> </a:t>
            </a:r>
            <a:r>
              <a:rPr lang="ru-RU" sz="3200" dirty="0" err="1" smtClean="0"/>
              <a:t>minоr</a:t>
            </a:r>
            <a:r>
              <a:rPr lang="ru-RU" sz="3200" dirty="0" smtClean="0"/>
              <a:t>.</a:t>
            </a:r>
            <a:endParaRPr lang="uz-Cyrl-UZ" sz="3200" dirty="0" smtClean="0"/>
          </a:p>
          <a:p>
            <a:pPr lvl="0" algn="just"/>
            <a:r>
              <a:rPr lang="en-US" sz="3200" dirty="0" smtClean="0">
                <a:hlinkClick r:id="rId3" action="ppaction://hlinksldjump"/>
              </a:rPr>
              <a:t>3.</a:t>
            </a:r>
            <a:r>
              <a:rPr lang="en-US" sz="3200" dirty="0" smtClean="0"/>
              <a:t>  </a:t>
            </a:r>
            <a:r>
              <a:rPr lang="ru-RU" sz="3200" dirty="0" err="1" smtClean="0"/>
              <a:t>Аlgеbrаik</a:t>
            </a:r>
            <a:r>
              <a:rPr lang="ru-RU" sz="3200" dirty="0" smtClean="0"/>
              <a:t> </a:t>
            </a:r>
            <a:r>
              <a:rPr lang="ru-RU" sz="3200" dirty="0" err="1" smtClean="0"/>
              <a:t>to’ldiruvchi</a:t>
            </a:r>
            <a:r>
              <a:rPr lang="ru-RU" sz="3200" dirty="0" smtClean="0"/>
              <a:t>.</a:t>
            </a:r>
            <a:endParaRPr lang="uz-Cyrl-UZ" sz="3200" dirty="0" smtClean="0"/>
          </a:p>
          <a:p>
            <a:pPr lvl="0" algn="just"/>
            <a:r>
              <a:rPr lang="en-US" sz="3200" dirty="0" smtClean="0">
                <a:hlinkClick r:id="rId4" action="ppaction://hlinksldjump"/>
              </a:rPr>
              <a:t>4.</a:t>
            </a:r>
            <a:r>
              <a:rPr lang="en-US" sz="3200" dirty="0" smtClean="0"/>
              <a:t>   </a:t>
            </a:r>
            <a:r>
              <a:rPr lang="ru-RU" sz="3200" dirty="0" err="1" smtClean="0"/>
              <a:t>Dеtеrminаntni</a:t>
            </a:r>
            <a:r>
              <a:rPr lang="ru-RU" sz="3200" dirty="0" smtClean="0"/>
              <a:t> </a:t>
            </a:r>
            <a:r>
              <a:rPr lang="ru-RU" sz="3200" dirty="0" err="1" smtClean="0"/>
              <a:t>аlgеbrаik</a:t>
            </a:r>
            <a:r>
              <a:rPr lang="ru-RU" sz="3200" dirty="0" smtClean="0"/>
              <a:t> </a:t>
            </a:r>
            <a:r>
              <a:rPr lang="ru-RU" sz="3200" dirty="0" err="1" smtClean="0"/>
              <a:t>to’ldiruvchi</a:t>
            </a:r>
            <a:r>
              <a:rPr lang="ru-RU" sz="3200" dirty="0" smtClean="0"/>
              <a:t> </a:t>
            </a:r>
            <a:r>
              <a:rPr lang="ru-RU" sz="3200" dirty="0" err="1" smtClean="0"/>
              <a:t>yordаmidа</a:t>
            </a:r>
            <a:r>
              <a:rPr lang="ru-RU" sz="3200" dirty="0" smtClean="0"/>
              <a:t> </a:t>
            </a:r>
            <a:r>
              <a:rPr lang="ru-RU" sz="3200" dirty="0" err="1" smtClean="0"/>
              <a:t>аniqlаsh</a:t>
            </a:r>
            <a:r>
              <a:rPr lang="ru-RU" sz="3200" dirty="0" smtClean="0"/>
              <a:t>. </a:t>
            </a:r>
            <a:endParaRPr lang="en-US" sz="3200" dirty="0" smtClean="0"/>
          </a:p>
          <a:p>
            <a:pPr lvl="0" algn="just"/>
            <a:r>
              <a:rPr lang="en-US" sz="3200" dirty="0" smtClean="0">
                <a:hlinkClick r:id="rId5" action="ppaction://hlinksldjump"/>
              </a:rPr>
              <a:t>5.</a:t>
            </a:r>
            <a:r>
              <a:rPr lang="en-US" sz="3200" b="1" dirty="0" smtClean="0"/>
              <a:t> </a:t>
            </a:r>
            <a:r>
              <a:rPr lang="en-US" sz="3200" dirty="0" smtClean="0"/>
              <a:t>M</a:t>
            </a:r>
            <a:r>
              <a:rPr lang="uz-Cyrl-UZ" sz="3200" dirty="0" smtClean="0"/>
              <a:t>atrisa rangi haqidagi teorema.</a:t>
            </a:r>
          </a:p>
          <a:p>
            <a:pPr lvl="0" algn="just"/>
            <a:r>
              <a:rPr lang="en-US" sz="3200" dirty="0" smtClean="0">
                <a:hlinkClick r:id="rId6" action="ppaction://hlinksldjump"/>
              </a:rPr>
              <a:t>6.</a:t>
            </a:r>
            <a:r>
              <a:rPr lang="en-US" sz="3200" dirty="0" smtClean="0"/>
              <a:t>   </a:t>
            </a:r>
            <a:r>
              <a:rPr lang="ru-RU" sz="3200" dirty="0" err="1" smtClean="0"/>
              <a:t>Krаmеr</a:t>
            </a:r>
            <a:r>
              <a:rPr lang="ru-RU" sz="3200" dirty="0" smtClean="0"/>
              <a:t> </a:t>
            </a:r>
            <a:r>
              <a:rPr lang="ru-RU" sz="3200" dirty="0" err="1" smtClean="0"/>
              <a:t>fоrmulаlаri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 algn="just"/>
            <a:r>
              <a:rPr lang="en-US" sz="3200" dirty="0" smtClean="0">
                <a:hlinkClick r:id="rId7" action="ppaction://hlinksldjump"/>
              </a:rPr>
              <a:t>7.</a:t>
            </a:r>
            <a:r>
              <a:rPr lang="en-US" sz="3200" dirty="0" smtClean="0"/>
              <a:t> </a:t>
            </a:r>
            <a:r>
              <a:rPr lang="ru-RU" sz="3200" dirty="0" err="1" smtClean="0"/>
              <a:t>Bir</a:t>
            </a:r>
            <a:r>
              <a:rPr lang="ru-RU" sz="3200" dirty="0" smtClean="0"/>
              <a:t> </a:t>
            </a:r>
            <a:r>
              <a:rPr lang="ru-RU" sz="3200" dirty="0" err="1" smtClean="0"/>
              <a:t>jinsli</a:t>
            </a:r>
            <a:r>
              <a:rPr lang="ru-RU" sz="3200" dirty="0" smtClean="0"/>
              <a:t> </a:t>
            </a:r>
            <a:r>
              <a:rPr lang="en-US" sz="3200" i="1" dirty="0" smtClean="0"/>
              <a:t>n</a:t>
            </a:r>
            <a:r>
              <a:rPr lang="en-US" sz="3200" dirty="0" smtClean="0"/>
              <a:t> </a:t>
            </a:r>
            <a:r>
              <a:rPr lang="ru-RU" sz="3200" dirty="0" err="1" smtClean="0"/>
              <a:t>nоmа’lumli</a:t>
            </a:r>
            <a:r>
              <a:rPr lang="ru-RU" sz="3200" dirty="0" smtClean="0"/>
              <a:t> </a:t>
            </a:r>
            <a:r>
              <a:rPr lang="en-US" sz="3200" i="1" dirty="0" smtClean="0"/>
              <a:t>n</a:t>
            </a:r>
            <a:r>
              <a:rPr lang="en-US" sz="3200" dirty="0" smtClean="0"/>
              <a:t> </a:t>
            </a:r>
            <a:r>
              <a:rPr lang="ru-RU" sz="3200" dirty="0" err="1" smtClean="0"/>
              <a:t>tа</a:t>
            </a:r>
            <a:r>
              <a:rPr lang="ru-RU" sz="3200" dirty="0" smtClean="0"/>
              <a:t> </a:t>
            </a:r>
            <a:r>
              <a:rPr lang="ru-RU" sz="3200" dirty="0" err="1" smtClean="0"/>
              <a:t>chiziqli</a:t>
            </a:r>
            <a:r>
              <a:rPr lang="ru-RU" sz="3200" dirty="0" smtClean="0"/>
              <a:t> </a:t>
            </a:r>
            <a:r>
              <a:rPr lang="ru-RU" sz="3200" dirty="0" err="1" smtClean="0"/>
              <a:t>tеnglаmаlаr</a:t>
            </a:r>
            <a:r>
              <a:rPr lang="ru-RU" sz="3200" dirty="0" smtClean="0"/>
              <a:t> </a:t>
            </a:r>
            <a:r>
              <a:rPr lang="ru-RU" sz="3200" dirty="0" err="1" smtClean="0"/>
              <a:t>sistеmаsining</a:t>
            </a:r>
            <a:r>
              <a:rPr lang="ru-RU" sz="3200" dirty="0" smtClean="0"/>
              <a:t> </a:t>
            </a:r>
            <a:r>
              <a:rPr lang="ru-RU" sz="3200" dirty="0" err="1" smtClean="0"/>
              <a:t>nоlmаs</a:t>
            </a:r>
            <a:r>
              <a:rPr lang="ru-RU" sz="3200" dirty="0" smtClean="0"/>
              <a:t> </a:t>
            </a:r>
            <a:r>
              <a:rPr lang="en-US" sz="3200" dirty="0" smtClean="0"/>
              <a:t>y</a:t>
            </a:r>
            <a:r>
              <a:rPr lang="ru-RU" sz="3200" dirty="0" err="1" smtClean="0"/>
              <a:t>еchimgа</a:t>
            </a:r>
            <a:r>
              <a:rPr lang="ru-RU" sz="3200" dirty="0" smtClean="0"/>
              <a:t> </a:t>
            </a:r>
            <a:r>
              <a:rPr lang="ru-RU" sz="3200" dirty="0" err="1" smtClean="0"/>
              <a:t>egа</a:t>
            </a:r>
            <a:r>
              <a:rPr lang="ru-RU" sz="3200" dirty="0" smtClean="0"/>
              <a:t> </a:t>
            </a:r>
            <a:r>
              <a:rPr lang="ru-RU" sz="3200" dirty="0" err="1" smtClean="0"/>
              <a:t>bo’lish</a:t>
            </a:r>
            <a:r>
              <a:rPr lang="ru-RU" sz="3200" dirty="0" smtClean="0"/>
              <a:t> </a:t>
            </a:r>
            <a:r>
              <a:rPr lang="ru-RU" sz="3200" dirty="0" err="1" smtClean="0"/>
              <a:t>shаrti</a:t>
            </a:r>
            <a:endParaRPr lang="uz-Cyrl-UZ" sz="3200" dirty="0" smtClean="0"/>
          </a:p>
          <a:p>
            <a:pPr lvl="0" algn="just"/>
            <a:endParaRPr lang="en-US" sz="3200" dirty="0" smtClean="0"/>
          </a:p>
          <a:p>
            <a:pPr lvl="0" algn="just"/>
            <a:endParaRPr lang="uz-Cyrl-UZ" sz="3200" dirty="0" smtClean="0"/>
          </a:p>
          <a:p>
            <a:pPr algn="just"/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1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143668"/>
          </a:xfrm>
        </p:spPr>
        <p:txBody>
          <a:bodyPr>
            <a:normAutofit/>
          </a:bodyPr>
          <a:lstStyle/>
          <a:p>
            <a:r>
              <a:rPr lang="uz-Cyrl-UZ" dirty="0" smtClean="0"/>
              <a:t>ℱ − skalyarlar maydoni va A = || </a:t>
            </a:r>
            <a:r>
              <a:rPr lang="en-US" dirty="0" smtClean="0"/>
              <a:t>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||∈ F</a:t>
            </a:r>
            <a:r>
              <a:rPr lang="uz-Cyrl-UZ" i="1" baseline="30000" dirty="0" smtClean="0"/>
              <a:t>m×n</a:t>
            </a:r>
            <a:r>
              <a:rPr lang="uz-Cyrl-UZ" dirty="0" smtClean="0"/>
              <a:t> bo’lsin.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pPr algn="just"/>
            <a:r>
              <a:rPr lang="en-US" dirty="0" smtClean="0"/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TA’RIF</a:t>
            </a:r>
            <a:r>
              <a:rPr lang="uz-Cyrl-UZ" dirty="0" smtClean="0"/>
              <a:t>. A matrisaning biror satr va ustunlarini birgalikda o’chirish natijasida hosil bo’ladigan matrisaga A matrisaning </a:t>
            </a:r>
            <a:r>
              <a:rPr lang="uz-Cyrl-UZ" i="1" dirty="0" smtClean="0">
                <a:solidFill>
                  <a:srgbClr val="C00000"/>
                </a:solidFill>
              </a:rPr>
              <a:t>matrisaostisi</a:t>
            </a:r>
            <a:r>
              <a:rPr lang="uz-Cyrl-UZ" dirty="0" smtClean="0"/>
              <a:t> deyiladi.  </a:t>
            </a:r>
            <a:r>
              <a:rPr lang="uz-Cyrl-UZ" i="1" dirty="0" smtClean="0"/>
              <a:t>k</a:t>
            </a:r>
            <a:r>
              <a:rPr lang="uz-Cyrl-UZ" dirty="0" smtClean="0"/>
              <a:t> ta satr va </a:t>
            </a:r>
            <a:r>
              <a:rPr lang="uz-Cyrl-UZ" i="1" dirty="0" smtClean="0"/>
              <a:t>k</a:t>
            </a:r>
            <a:r>
              <a:rPr lang="uz-Cyrl-UZ" dirty="0" smtClean="0"/>
              <a:t> ta ustundan iborat matrisaosti </a:t>
            </a:r>
            <a:r>
              <a:rPr lang="uz-Cyrl-UZ" i="1" dirty="0" smtClean="0">
                <a:solidFill>
                  <a:srgbClr val="C00000"/>
                </a:solidFill>
              </a:rPr>
              <a:t>k – tartibli matrisaosti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deyiladi. </a:t>
            </a: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TA’RIF</a:t>
            </a:r>
            <a:r>
              <a:rPr lang="uz-Cyrl-UZ" dirty="0" smtClean="0"/>
              <a:t>. A matrisaning </a:t>
            </a:r>
            <a:r>
              <a:rPr lang="uz-Cyrl-UZ" i="1" dirty="0" smtClean="0"/>
              <a:t>k –</a:t>
            </a:r>
            <a:r>
              <a:rPr lang="uz-Cyrl-UZ" dirty="0" smtClean="0"/>
              <a:t>tartibli matrisaostining determinantiga </a:t>
            </a:r>
            <a:r>
              <a:rPr lang="uz-Cyrl-UZ" i="1" dirty="0" smtClean="0"/>
              <a:t>A </a:t>
            </a:r>
            <a:r>
              <a:rPr lang="uz-Cyrl-UZ" i="1" dirty="0" smtClean="0">
                <a:solidFill>
                  <a:srgbClr val="C00000"/>
                </a:solidFill>
              </a:rPr>
              <a:t>matrisaning k – tartibli minori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deyiladi.  </a:t>
            </a:r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A matrisaning birinchi tartibli minorlari uning elementlaridan iborat.</a:t>
            </a:r>
          </a:p>
          <a:p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2</a:t>
            </a:fld>
            <a:endParaRPr lang="uz-Cyrl-UZ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7000"/>
          </a:blip>
          <a:srcRect/>
          <a:stretch>
            <a:fillRect/>
          </a:stretch>
        </p:blipFill>
        <p:spPr bwMode="auto">
          <a:xfrm>
            <a:off x="3071802" y="928667"/>
            <a:ext cx="3204000" cy="1379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dirty="0" smtClean="0"/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A kvadrat matrisaning </a:t>
            </a:r>
            <a:r>
              <a:rPr lang="uz-Cyrl-UZ" i="1" dirty="0" smtClean="0"/>
              <a:t>i</a:t>
            </a:r>
            <a:r>
              <a:rPr lang="uz-Cyrl-UZ" dirty="0" smtClean="0"/>
              <a:t>–satri va </a:t>
            </a:r>
            <a:r>
              <a:rPr lang="uz-Cyrl-UZ" i="1" dirty="0" smtClean="0"/>
              <a:t>k</a:t>
            </a:r>
            <a:r>
              <a:rPr lang="uz-Cyrl-UZ" dirty="0" smtClean="0"/>
              <a:t>–ustunini o’chirish natijasida hosil qilingan matrisaning determinanti </a:t>
            </a:r>
            <a:r>
              <a:rPr lang="uz-Cyrl-UZ" i="1" dirty="0" smtClean="0">
                <a:solidFill>
                  <a:srgbClr val="C00000"/>
                </a:solidFill>
              </a:rPr>
              <a:t>α</a:t>
            </a:r>
            <a:r>
              <a:rPr lang="uz-Cyrl-UZ" i="1" baseline="-25000" dirty="0" smtClean="0">
                <a:solidFill>
                  <a:srgbClr val="C00000"/>
                </a:solidFill>
              </a:rPr>
              <a:t>ik</a:t>
            </a:r>
            <a:r>
              <a:rPr lang="uz-Cyrl-UZ" i="1" dirty="0" smtClean="0">
                <a:solidFill>
                  <a:srgbClr val="C00000"/>
                </a:solidFill>
              </a:rPr>
              <a:t> element minori</a:t>
            </a:r>
            <a:r>
              <a:rPr lang="uz-Cyrl-UZ" dirty="0" smtClean="0">
                <a:solidFill>
                  <a:srgbClr val="C00000"/>
                </a:solidFill>
              </a:rPr>
              <a:t> </a:t>
            </a:r>
            <a:r>
              <a:rPr lang="uz-Cyrl-UZ" dirty="0" smtClean="0"/>
              <a:t>deyiladi va uni </a:t>
            </a:r>
            <a:r>
              <a:rPr lang="uz-Cyrl-UZ" i="1" dirty="0" smtClean="0"/>
              <a:t>M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orqali belgilanadi. (−1)</a:t>
            </a:r>
            <a:r>
              <a:rPr lang="uz-Cyrl-UZ" i="1" baseline="30000" dirty="0" smtClean="0"/>
              <a:t>i+k</a:t>
            </a:r>
            <a:r>
              <a:rPr lang="uz-Cyrl-UZ" dirty="0" smtClean="0"/>
              <a:t> </a:t>
            </a:r>
            <a:r>
              <a:rPr lang="uz-Cyrl-UZ" i="1" dirty="0" smtClean="0"/>
              <a:t>M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ko’paytma 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elementning </a:t>
            </a:r>
            <a:r>
              <a:rPr lang="uz-Cyrl-UZ" i="1" dirty="0" smtClean="0">
                <a:solidFill>
                  <a:srgbClr val="C00000"/>
                </a:solidFill>
              </a:rPr>
              <a:t>algebraik to’ldiruvchi</a:t>
            </a:r>
            <a:r>
              <a:rPr lang="uz-Cyrl-UZ" dirty="0" smtClean="0">
                <a:solidFill>
                  <a:srgbClr val="C00000"/>
                </a:solidFill>
              </a:rPr>
              <a:t>si </a:t>
            </a:r>
            <a:r>
              <a:rPr lang="uz-Cyrl-UZ" dirty="0" smtClean="0"/>
              <a:t>deyiladi va uni </a:t>
            </a:r>
            <a:r>
              <a:rPr lang="uz-Cyrl-UZ" i="1" dirty="0" smtClean="0"/>
              <a:t>A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orqali belgilanadi.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/>
            <a:r>
              <a:rPr lang="en-US" i="1" dirty="0" smtClean="0"/>
              <a:t>       </a:t>
            </a:r>
            <a:r>
              <a:rPr lang="uz-Cyrl-UZ" i="1" dirty="0" smtClean="0"/>
              <a:t>M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va </a:t>
            </a:r>
            <a:r>
              <a:rPr lang="uz-Cyrl-UZ" i="1" dirty="0" smtClean="0"/>
              <a:t> A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= </a:t>
            </a:r>
            <a:r>
              <a:rPr lang="uz-Cyrl-UZ" dirty="0" smtClean="0"/>
              <a:t>(−1)</a:t>
            </a:r>
            <a:r>
              <a:rPr lang="uz-Cyrl-UZ" i="1" baseline="30000" dirty="0" smtClean="0"/>
              <a:t>i+k</a:t>
            </a:r>
            <a:r>
              <a:rPr lang="uz-Cyrl-UZ" dirty="0" smtClean="0"/>
              <a:t> </a:t>
            </a:r>
            <a:r>
              <a:rPr lang="uz-Cyrl-UZ" i="1" dirty="0" smtClean="0"/>
              <a:t>M</a:t>
            </a:r>
            <a:r>
              <a:rPr lang="uz-Cyrl-UZ" i="1" baseline="-25000" dirty="0" smtClean="0"/>
              <a:t>ik</a:t>
            </a:r>
            <a:r>
              <a:rPr lang="uz-Cyrl-UZ" i="1" dirty="0" smtClean="0"/>
              <a:t> </a:t>
            </a:r>
            <a:r>
              <a:rPr lang="uz-Cyrl-UZ" dirty="0" smtClean="0"/>
              <a:t> lar α</a:t>
            </a:r>
            <a:r>
              <a:rPr lang="uz-Cyrl-UZ" i="1" baseline="-25000" dirty="0" smtClean="0"/>
              <a:t>ik</a:t>
            </a:r>
            <a:r>
              <a:rPr lang="uz-Cyrl-UZ" dirty="0" smtClean="0"/>
              <a:t> elementga bog’liq emas, lekin </a:t>
            </a:r>
            <a:r>
              <a:rPr lang="uz-Cyrl-UZ" i="1" dirty="0" smtClean="0"/>
              <a:t>A</a:t>
            </a:r>
            <a:r>
              <a:rPr lang="uz-Cyrl-UZ" i="1" baseline="-25000" dirty="0" smtClean="0"/>
              <a:t>ik </a:t>
            </a:r>
            <a:r>
              <a:rPr lang="uz-Cyrl-UZ" dirty="0" smtClean="0"/>
              <a:t> algebraik to’ldiruvchi</a:t>
            </a:r>
            <a:r>
              <a:rPr lang="uz-Cyrl-UZ" i="1" dirty="0" smtClean="0"/>
              <a:t> i+k </a:t>
            </a:r>
            <a:r>
              <a:rPr lang="uz-Cyrl-UZ" dirty="0" smtClean="0"/>
              <a:t>ning juft–toqligiga bog’liq.</a:t>
            </a:r>
          </a:p>
          <a:p>
            <a:endParaRPr lang="uz-Cyrl-UZ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3</a:t>
            </a:fld>
            <a:endParaRPr lang="uz-Cyrl-UZ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/>
          <a:lstStyle/>
          <a:p>
            <a:pPr algn="just"/>
            <a:r>
              <a:rPr lang="en-US" sz="2400" dirty="0" smtClean="0"/>
              <a:t>      </a:t>
            </a:r>
            <a:r>
              <a:rPr lang="uz-Cyrl-UZ" sz="2400" b="1" dirty="0" smtClean="0"/>
              <a:t>Determinantlarni hisoblashda ko’pincha quyidagi teoremadan foydalaniladi.</a:t>
            </a:r>
          </a:p>
          <a:p>
            <a:pPr algn="just"/>
            <a:r>
              <a:rPr lang="en-US" b="1" dirty="0" smtClean="0"/>
              <a:t>     </a:t>
            </a: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b="1" dirty="0" smtClean="0"/>
              <a:t> A ∈ F</a:t>
            </a:r>
            <a:r>
              <a:rPr lang="uz-Cyrl-UZ" b="1" i="1" baseline="30000" dirty="0" smtClean="0"/>
              <a:t>n×n</a:t>
            </a:r>
            <a:r>
              <a:rPr lang="uz-Cyrl-UZ" b="1" dirty="0" smtClean="0"/>
              <a:t>  bo’lsin. A matrisaning determinanti biror satr (ustun) elementlarini ularning algebraik to’ldiruvchilariga ko’paytmalari yig’indisiga teng, ya’ni </a:t>
            </a:r>
          </a:p>
          <a:p>
            <a:r>
              <a:rPr lang="uz-Cyrl-UZ" b="1" dirty="0" smtClean="0"/>
              <a:t>            </a:t>
            </a:r>
            <a:endParaRPr lang="en-US" b="1" dirty="0" smtClean="0"/>
          </a:p>
          <a:p>
            <a:endParaRPr lang="uz-Cyrl-UZ" b="1" dirty="0" smtClean="0"/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      (1) </a:t>
            </a:r>
            <a:r>
              <a:rPr lang="uz-Cyrl-UZ" b="1" dirty="0" smtClean="0"/>
              <a:t> formula determinantni </a:t>
            </a:r>
            <a:r>
              <a:rPr lang="en-US" b="1" i="1" dirty="0" smtClean="0">
                <a:solidFill>
                  <a:srgbClr val="C00000"/>
                </a:solidFill>
              </a:rPr>
              <a:t>k</a:t>
            </a:r>
            <a:r>
              <a:rPr lang="uz-Cyrl-UZ" b="1" i="1" dirty="0" smtClean="0">
                <a:solidFill>
                  <a:srgbClr val="C00000"/>
                </a:solidFill>
              </a:rPr>
              <a:t>–ustun elementlari bo’yicha yoyilmasi</a:t>
            </a:r>
            <a:r>
              <a:rPr lang="uz-Cyrl-UZ" b="1" dirty="0" smtClean="0"/>
              <a:t>, </a:t>
            </a:r>
            <a:r>
              <a:rPr lang="en-US" b="1" dirty="0" smtClean="0"/>
              <a:t>(</a:t>
            </a:r>
            <a:r>
              <a:rPr lang="uz-Cyrl-UZ" b="1" dirty="0" smtClean="0"/>
              <a:t>2</a:t>
            </a:r>
            <a:r>
              <a:rPr lang="en-US" b="1" dirty="0" smtClean="0"/>
              <a:t>) </a:t>
            </a:r>
            <a:r>
              <a:rPr lang="uz-Cyrl-UZ" b="1" dirty="0" smtClean="0"/>
              <a:t> formula determinantni </a:t>
            </a:r>
            <a:r>
              <a:rPr lang="en-US" b="1" i="1" dirty="0" err="1" smtClean="0">
                <a:solidFill>
                  <a:srgbClr val="C00000"/>
                </a:solidFill>
              </a:rPr>
              <a:t>i</a:t>
            </a:r>
            <a:r>
              <a:rPr lang="uz-Cyrl-UZ" b="1" i="1" dirty="0" smtClean="0">
                <a:solidFill>
                  <a:srgbClr val="C00000"/>
                </a:solidFill>
              </a:rPr>
              <a:t>–satr elementlari bo’yicha yoyilmasi</a:t>
            </a:r>
            <a:r>
              <a:rPr lang="uz-Cyrl-UZ" b="1" dirty="0" smtClean="0">
                <a:solidFill>
                  <a:srgbClr val="C00000"/>
                </a:solidFill>
              </a:rPr>
              <a:t> </a:t>
            </a:r>
            <a:r>
              <a:rPr lang="uz-Cyrl-UZ" b="1" dirty="0" smtClean="0"/>
              <a:t>deyiladi.</a:t>
            </a:r>
          </a:p>
          <a:p>
            <a:endParaRPr lang="uz-Cyrl-UZ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1071538" y="3143248"/>
            <a:ext cx="5114880" cy="43200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/>
          </a:blip>
          <a:srcRect/>
          <a:stretch>
            <a:fillRect/>
          </a:stretch>
        </p:blipFill>
        <p:spPr bwMode="auto">
          <a:xfrm>
            <a:off x="1071538" y="3714752"/>
            <a:ext cx="7413120" cy="432000"/>
          </a:xfrm>
          <a:prstGeom prst="rect">
            <a:avLst/>
          </a:prstGeom>
          <a:noFill/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4</a:t>
            </a:fld>
            <a:endParaRPr lang="uz-Cyrl-UZ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/>
          <a:lstStyle/>
          <a:p>
            <a:pPr algn="just"/>
            <a:endParaRPr lang="en-US" i="1" dirty="0" smtClean="0">
              <a:solidFill>
                <a:srgbClr val="C00000"/>
              </a:solidFill>
            </a:endParaRPr>
          </a:p>
          <a:p>
            <a:pPr algn="just"/>
            <a:endParaRPr lang="en-US" i="1" dirty="0" smtClean="0">
              <a:solidFill>
                <a:srgbClr val="C00000"/>
              </a:solidFill>
            </a:endParaRPr>
          </a:p>
          <a:p>
            <a:pPr algn="just"/>
            <a:r>
              <a:rPr lang="en-US" i="1" dirty="0" smtClean="0">
                <a:solidFill>
                  <a:srgbClr val="C00000"/>
                </a:solidFill>
              </a:rPr>
              <a:t>     </a:t>
            </a:r>
            <a:r>
              <a:rPr lang="uz-Cyrl-UZ" i="1" dirty="0" smtClean="0">
                <a:solidFill>
                  <a:srgbClr val="C00000"/>
                </a:solidFill>
              </a:rPr>
              <a:t>Matrisaning rangi haqidagi teorema. </a:t>
            </a:r>
            <a:r>
              <a:rPr lang="uz-Cyrl-UZ" dirty="0" smtClean="0"/>
              <a:t>Matrisa rangi bilan uning nolmas minorlari tartibi orasidagi bog’liqlikni ko’raylik.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    </a:t>
            </a:r>
            <a:r>
              <a:rPr lang="uz-Cyrl-UZ" sz="3200" b="1" dirty="0" smtClean="0">
                <a:solidFill>
                  <a:srgbClr val="C00000"/>
                </a:solidFill>
              </a:rPr>
              <a:t>TEOREMA.</a:t>
            </a:r>
            <a:r>
              <a:rPr lang="uz-Cyrl-UZ" sz="3200" dirty="0" smtClean="0">
                <a:solidFill>
                  <a:srgbClr val="C00000"/>
                </a:solidFill>
              </a:rPr>
              <a:t> </a:t>
            </a:r>
            <a:r>
              <a:rPr lang="uz-Cyrl-UZ" sz="3200" dirty="0" smtClean="0"/>
              <a:t>Nolmas matrisa rangi matrisa nolmas minorlari tartiblarining eng kattasiga teng.</a:t>
            </a:r>
          </a:p>
          <a:p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5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572560" cy="6324624"/>
          </a:xfrm>
        </p:spPr>
        <p:txBody>
          <a:bodyPr/>
          <a:lstStyle/>
          <a:p>
            <a:r>
              <a:rPr lang="uz-Cyrl-UZ" sz="2800" b="1" i="1" dirty="0" smtClean="0">
                <a:solidFill>
                  <a:srgbClr val="C00000"/>
                </a:solidFill>
              </a:rPr>
              <a:t>Kramer qoidasi:</a:t>
            </a:r>
            <a:r>
              <a:rPr lang="uz-Cyrl-UZ" sz="2800" b="1" dirty="0" smtClean="0">
                <a:solidFill>
                  <a:srgbClr val="C00000"/>
                </a:solidFill>
              </a:rPr>
              <a:t> </a:t>
            </a:r>
            <a:r>
              <a:rPr lang="uz-Cyrl-UZ" sz="2800" dirty="0" smtClean="0"/>
              <a:t>ℱ maydon ustida </a:t>
            </a:r>
            <a:r>
              <a:rPr lang="uz-Cyrl-UZ" sz="2800" i="1" dirty="0" smtClean="0"/>
              <a:t>n</a:t>
            </a:r>
            <a:r>
              <a:rPr lang="uz-Cyrl-UZ" sz="2800" dirty="0" smtClean="0"/>
              <a:t> ta noma’lumli </a:t>
            </a:r>
            <a:r>
              <a:rPr lang="uz-Cyrl-UZ" sz="2800" i="1" dirty="0" smtClean="0"/>
              <a:t>n</a:t>
            </a:r>
            <a:r>
              <a:rPr lang="uz-Cyrl-UZ" sz="2800" dirty="0" smtClean="0"/>
              <a:t> ta chiziqli tenglamalar sistemasi berilgan bo’lsin:</a:t>
            </a:r>
            <a:endParaRPr lang="en-US" sz="2800" dirty="0" smtClean="0"/>
          </a:p>
          <a:p>
            <a:endParaRPr lang="en-US" sz="2000" dirty="0" smtClean="0"/>
          </a:p>
          <a:p>
            <a:endParaRPr lang="uz-Cyrl-UZ" sz="2000" dirty="0" smtClean="0"/>
          </a:p>
          <a:p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Bu sistemaning asosiy matrisasini </a:t>
            </a:r>
            <a:r>
              <a:rPr lang="en-US" dirty="0" smtClean="0"/>
              <a:t>A </a:t>
            </a:r>
            <a:r>
              <a:rPr lang="uz-Cyrl-UZ" dirty="0" smtClean="0"/>
              <a:t>bilan belgilaymiz: </a:t>
            </a:r>
            <a:r>
              <a:rPr lang="en-US" dirty="0" smtClean="0"/>
              <a:t>  A = || </a:t>
            </a:r>
            <a:r>
              <a:rPr lang="en-US" dirty="0" err="1" smtClean="0"/>
              <a:t>α</a:t>
            </a:r>
            <a:r>
              <a:rPr lang="en-US" i="1" baseline="-25000" dirty="0" err="1" smtClean="0"/>
              <a:t>ik</a:t>
            </a:r>
            <a:r>
              <a:rPr lang="en-US" dirty="0" smtClean="0"/>
              <a:t> ||.   A(</a:t>
            </a:r>
            <a:r>
              <a:rPr lang="en-US" i="1" dirty="0" smtClean="0"/>
              <a:t>k</a:t>
            </a:r>
            <a:r>
              <a:rPr lang="en-US" dirty="0" smtClean="0"/>
              <a:t>) </a:t>
            </a:r>
            <a:r>
              <a:rPr lang="uz-Cyrl-UZ" dirty="0" smtClean="0"/>
              <a:t>bilan matrisaning </a:t>
            </a:r>
            <a:r>
              <a:rPr lang="en-US" i="1" dirty="0" smtClean="0"/>
              <a:t>k</a:t>
            </a:r>
            <a:r>
              <a:rPr lang="uz-Cyrl-UZ" dirty="0" smtClean="0"/>
              <a:t> – ustunini ozod hadlar ustuni bilan almashtirish natijasida hosil bo’lgan matrisani belgilaymiz:</a:t>
            </a:r>
            <a:endParaRPr lang="en-US" dirty="0" smtClean="0"/>
          </a:p>
          <a:p>
            <a:pPr algn="just"/>
            <a:endParaRPr lang="uz-Cyrl-UZ" dirty="0" smtClean="0"/>
          </a:p>
          <a:p>
            <a:endParaRPr lang="uz-Cyrl-UZ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1872000" y="1357298"/>
            <a:ext cx="5812800" cy="151200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972000" y="4714884"/>
            <a:ext cx="7544000" cy="1476000"/>
          </a:xfrm>
          <a:prstGeom prst="rect">
            <a:avLst/>
          </a:prstGeom>
          <a:noFill/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6</a:t>
            </a:fld>
            <a:endParaRPr lang="uz-Cyrl-UZ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00792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    </a:t>
            </a:r>
            <a:r>
              <a:rPr lang="uz-Cyrl-UZ" b="1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|A|≠0 bo’lsa, u holda  (3) chiziqli tenglamalar sistemasi quyidagi formulalar bilan aniqlanuvchi yagona yechimga ega bo’ladi: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uz-Cyrl-UZ" dirty="0" smtClean="0"/>
          </a:p>
          <a:p>
            <a:pPr algn="just"/>
            <a:r>
              <a:rPr lang="en-US" dirty="0" smtClean="0"/>
              <a:t>     </a:t>
            </a:r>
            <a:endParaRPr lang="uz-Cyrl-UZ" dirty="0" smtClean="0"/>
          </a:p>
          <a:p>
            <a:endParaRPr lang="uz-Cyrl-UZ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2214546" y="2571744"/>
            <a:ext cx="4091294" cy="648000"/>
          </a:xfrm>
          <a:prstGeom prst="rect">
            <a:avLst/>
          </a:prstGeom>
          <a:noFill/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7</a:t>
            </a:fld>
            <a:endParaRPr lang="uz-Cyrl-UZ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z-Cyrl-UZ" b="1" dirty="0" smtClean="0">
                <a:solidFill>
                  <a:srgbClr val="C00000"/>
                </a:solidFill>
              </a:rPr>
              <a:t>TEOREMA</a:t>
            </a:r>
            <a:r>
              <a:rPr lang="uz-Cyrl-UZ" dirty="0" smtClean="0"/>
              <a:t>. </a:t>
            </a:r>
            <a:r>
              <a:rPr lang="uz-Cyrl-UZ" i="1" dirty="0" smtClean="0"/>
              <a:t>n</a:t>
            </a:r>
            <a:r>
              <a:rPr lang="uz-Cyrl-UZ" dirty="0" smtClean="0"/>
              <a:t> ta noma’lumli </a:t>
            </a:r>
            <a:r>
              <a:rPr lang="uz-Cyrl-UZ" i="1" dirty="0" smtClean="0"/>
              <a:t>n</a:t>
            </a:r>
            <a:r>
              <a:rPr lang="uz-Cyrl-UZ" dirty="0" smtClean="0"/>
              <a:t> ta bir jinsli chiziqli tenglamalar sistemasining nolmas yechimga ega bo’lishi uchun sistema matrisasining determinanti nolga teng bo’lishi zarur va yetarli.</a:t>
            </a:r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24.04.2012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F7428-C86D-4C4E-AD03-465085F1583F}" type="slidenum">
              <a:rPr lang="uz-Cyrl-UZ" smtClean="0"/>
              <a:pPr/>
              <a:t>8</a:t>
            </a:fld>
            <a:endParaRPr lang="uz-Cyrl-U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407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   MINORLAR VA ALGEBRAIK TO’LDIRUVCHILAR. MATRISA RANGI HAQIDAGI TEOREMA.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10</cp:revision>
  <dcterms:created xsi:type="dcterms:W3CDTF">2011-05-19T16:38:29Z</dcterms:created>
  <dcterms:modified xsi:type="dcterms:W3CDTF">2016-04-20T15:44:12Z</dcterms:modified>
</cp:coreProperties>
</file>