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34188" cy="9979025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E481B-29AC-4A0E-BF53-F5293A916F5A}" type="datetimeFigureOut">
              <a:rPr lang="uz-Cyrl-UZ" smtClean="0"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D5BB5-79B7-4DE1-BD7C-B0FC2BD3D82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06524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A6217-F92F-4BC8-899F-0BF9F0032773}" type="datetimeFigureOut">
              <a:rPr lang="uz-Cyrl-UZ" smtClean="0"/>
              <a:t>20.04.2016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549E1-B174-4C8A-ADB1-B9C7537FDC61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47582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549E1-B174-4C8A-ADB1-B9C7537FDC61}" type="slidenum">
              <a:rPr lang="uz-Cyrl-UZ" smtClean="0"/>
              <a:t>1</a:t>
            </a:fld>
            <a:endParaRPr lang="uz-Cyrl-U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z-Cyrl-UZ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z-Cyrl-UZ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z-Cyrl-UZ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043890" cy="6045348"/>
          </a:xfrm>
        </p:spPr>
        <p:txBody>
          <a:bodyPr/>
          <a:lstStyle/>
          <a:p>
            <a:pPr algn="just"/>
            <a:r>
              <a:rPr lang="en-US" dirty="0" smtClean="0"/>
              <a:t>      </a:t>
            </a:r>
            <a:r>
              <a:rPr lang="uz-Cyrl-UZ" dirty="0" smtClean="0"/>
              <a:t>ℱ − kommutativ halqa yoki maydon bo’lsin, uning elementlarini skalyarlar deb ataymiz.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uz-Cyrl-UZ" dirty="0" smtClean="0"/>
          </a:p>
          <a:p>
            <a:endParaRPr lang="en-US" dirty="0" smtClean="0"/>
          </a:p>
          <a:p>
            <a:pPr algn="just"/>
            <a:r>
              <a:rPr lang="en-US" dirty="0" smtClean="0"/>
              <a:t>      </a:t>
            </a:r>
            <a:r>
              <a:rPr lang="uz-Cyrl-UZ" dirty="0" smtClean="0"/>
              <a:t>ℱ ustidagi matritsa bo’lsin (</a:t>
            </a:r>
            <a:r>
              <a:rPr lang="en-US" i="1" dirty="0" err="1" smtClean="0"/>
              <a:t>A∈F</a:t>
            </a:r>
            <a:r>
              <a:rPr lang="en-US" i="1" baseline="30000" dirty="0" err="1" smtClean="0"/>
              <a:t>n×n</a:t>
            </a:r>
            <a:r>
              <a:rPr lang="en-US" dirty="0" smtClean="0"/>
              <a:t>)</a:t>
            </a:r>
            <a:r>
              <a:rPr lang="uz-Cyrl-UZ" dirty="0" smtClean="0"/>
              <a:t>.</a:t>
            </a:r>
            <a:r>
              <a:rPr lang="en-US" dirty="0" smtClean="0"/>
              <a:t>                     </a:t>
            </a:r>
            <a:r>
              <a:rPr lang="uz-Cyrl-UZ" i="1" dirty="0" smtClean="0"/>
              <a:t>S</a:t>
            </a:r>
            <a:r>
              <a:rPr lang="uz-Cyrl-UZ" i="1" baseline="-25000" dirty="0" smtClean="0"/>
              <a:t>n</a:t>
            </a:r>
            <a:r>
              <a:rPr lang="uz-Cyrl-UZ" i="1" dirty="0" smtClean="0"/>
              <a:t> </a:t>
            </a:r>
            <a:r>
              <a:rPr lang="en-US" i="1" dirty="0" smtClean="0"/>
              <a:t>−</a:t>
            </a:r>
            <a:r>
              <a:rPr lang="en-US" dirty="0" smtClean="0"/>
              <a:t> </a:t>
            </a:r>
            <a:r>
              <a:rPr lang="uz-Cyrl-UZ" i="1" dirty="0" smtClean="0"/>
              <a:t>{1,2,…,n}</a:t>
            </a:r>
            <a:r>
              <a:rPr lang="uz-Cyrl-UZ" dirty="0" smtClean="0"/>
              <a:t> to’plamdagi barcha o’rniga qo’yishlar to’plami bo’lsin. </a:t>
            </a:r>
          </a:p>
          <a:p>
            <a:endParaRPr lang="uz-Cyrl-U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3000364" y="1643050"/>
            <a:ext cx="3003319" cy="1368000"/>
          </a:xfrm>
          <a:prstGeom prst="rect">
            <a:avLst/>
          </a:prstGeom>
          <a:noFill/>
        </p:spPr>
      </p:pic>
      <p:sp>
        <p:nvSpPr>
          <p:cNvPr id="10" name="Дата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1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286808" cy="61882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      </a:t>
            </a:r>
            <a:r>
              <a:rPr lang="uz-Cyrl-UZ" dirty="0" smtClean="0"/>
              <a:t>A matrisaning har bir satri va ustunidan bittadan olingan elementlar ko’paytmasidan tuzilgan barcha ko’paytmalar to’plamini M(A) deb belgilaymiz. M(A) to’plamning har bir elementi </a:t>
            </a:r>
            <a:r>
              <a:rPr lang="uz-Cyrl-UZ" i="1" dirty="0" smtClean="0"/>
              <a:t>n</a:t>
            </a:r>
            <a:r>
              <a:rPr lang="uz-Cyrl-UZ" dirty="0" smtClean="0"/>
              <a:t> ta ko’paytuvchidan iborat bo’lib, uni </a:t>
            </a:r>
            <a:endParaRPr lang="en-US" dirty="0" smtClean="0"/>
          </a:p>
          <a:p>
            <a:pPr algn="just"/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ko’rinishida yozish mumkin. (1) elementga </a:t>
            </a:r>
            <a:r>
              <a:rPr lang="uz-Cyrl-UZ" i="1" dirty="0" smtClean="0"/>
              <a:t>{1,2,…,n}</a:t>
            </a:r>
            <a:r>
              <a:rPr lang="uz-Cyrl-UZ" dirty="0" smtClean="0"/>
              <a:t> to’plamdagi</a:t>
            </a:r>
            <a:endParaRPr lang="en-US" dirty="0" smtClean="0"/>
          </a:p>
          <a:p>
            <a:pPr algn="just"/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o’rniga qo’yishni mos qo’yamiz. Aksincha, </a:t>
            </a:r>
            <a:r>
              <a:rPr lang="uz-Cyrl-UZ" i="1" dirty="0" smtClean="0"/>
              <a:t>S</a:t>
            </a:r>
            <a:r>
              <a:rPr lang="uz-Cyrl-UZ" i="1" baseline="-25000" dirty="0" smtClean="0"/>
              <a:t>n</a:t>
            </a:r>
            <a:r>
              <a:rPr lang="uz-Cyrl-UZ" dirty="0" smtClean="0"/>
              <a:t> to’plamdagi har bir </a:t>
            </a:r>
            <a:endParaRPr lang="en-US" dirty="0" smtClean="0"/>
          </a:p>
          <a:p>
            <a:pPr algn="just"/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τ o’rniga qo’yishga M(A) to’plamning yagona elementi, ya’ni </a:t>
            </a:r>
            <a:endParaRPr lang="en-US" dirty="0" smtClean="0"/>
          </a:p>
          <a:p>
            <a:pPr algn="just">
              <a:buNone/>
            </a:pPr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element mos keladi. </a:t>
            </a:r>
          </a:p>
          <a:p>
            <a:pPr algn="just"/>
            <a:r>
              <a:rPr lang="en-US" dirty="0" smtClean="0"/>
              <a:t>     </a:t>
            </a:r>
            <a:r>
              <a:rPr lang="uz-Cyrl-UZ" dirty="0" smtClean="0"/>
              <a:t>Shunday qilib, </a:t>
            </a:r>
            <a:r>
              <a:rPr lang="uz-Cyrl-UZ" i="1" dirty="0" smtClean="0"/>
              <a:t>S</a:t>
            </a:r>
            <a:r>
              <a:rPr lang="uz-Cyrl-UZ" i="1" baseline="-25000" dirty="0" smtClean="0"/>
              <a:t>n</a:t>
            </a:r>
            <a:r>
              <a:rPr lang="uz-Cyrl-UZ" dirty="0" smtClean="0"/>
              <a:t> to’plamdagi har bir τ o’rniga qo’yishga M(A) to’plamning (4) elementini mos keltiruvchi akslantirish</a:t>
            </a:r>
            <a:r>
              <a:rPr lang="uz-Cyrl-UZ" i="1" dirty="0" smtClean="0"/>
              <a:t> S</a:t>
            </a:r>
            <a:r>
              <a:rPr lang="uz-Cyrl-UZ" i="1" baseline="-25000" dirty="0" smtClean="0"/>
              <a:t>n</a:t>
            </a:r>
            <a:r>
              <a:rPr lang="uz-Cyrl-UZ" dirty="0" smtClean="0"/>
              <a:t> ni M(A) ga in’ektiv akslantirish bo’ladi. </a:t>
            </a:r>
          </a:p>
          <a:p>
            <a:pPr algn="just"/>
            <a:endParaRPr lang="uz-Cyrl-UZ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8000"/>
          </a:blip>
          <a:srcRect/>
          <a:stretch>
            <a:fillRect/>
          </a:stretch>
        </p:blipFill>
        <p:spPr bwMode="auto">
          <a:xfrm>
            <a:off x="2643174" y="1571612"/>
            <a:ext cx="4474285" cy="432000"/>
          </a:xfrm>
          <a:prstGeom prst="rect">
            <a:avLst/>
          </a:prstGeom>
          <a:noFill/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3000"/>
          </a:blip>
          <a:srcRect/>
          <a:stretch>
            <a:fillRect/>
          </a:stretch>
        </p:blipFill>
        <p:spPr bwMode="auto">
          <a:xfrm>
            <a:off x="2786049" y="2428868"/>
            <a:ext cx="4045714" cy="576000"/>
          </a:xfrm>
          <a:prstGeom prst="rect">
            <a:avLst/>
          </a:prstGeom>
          <a:noFill/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9000"/>
          </a:blip>
          <a:srcRect/>
          <a:stretch>
            <a:fillRect/>
          </a:stretch>
        </p:blipFill>
        <p:spPr bwMode="auto">
          <a:xfrm>
            <a:off x="2643174" y="3429000"/>
            <a:ext cx="3898047" cy="576000"/>
          </a:xfrm>
          <a:prstGeom prst="rect">
            <a:avLst/>
          </a:prstGeom>
          <a:noFill/>
        </p:spPr>
      </p:pic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/>
          </a:blip>
          <a:srcRect/>
          <a:stretch>
            <a:fillRect/>
          </a:stretch>
        </p:blipFill>
        <p:spPr bwMode="auto">
          <a:xfrm>
            <a:off x="2928924" y="4357694"/>
            <a:ext cx="4366285" cy="432000"/>
          </a:xfrm>
          <a:prstGeom prst="rect">
            <a:avLst/>
          </a:prstGeom>
          <a:noFill/>
        </p:spPr>
      </p:pic>
      <p:sp>
        <p:nvSpPr>
          <p:cNvPr id="13" name="Дата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2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115328" cy="611678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uz-Cyrl-UZ" b="1" dirty="0" smtClean="0">
                <a:solidFill>
                  <a:srgbClr val="C00000"/>
                </a:solidFill>
              </a:rPr>
              <a:t>TA’RIF</a:t>
            </a:r>
            <a:r>
              <a:rPr lang="uz-Cyrl-UZ" dirty="0" smtClean="0"/>
              <a:t>. </a:t>
            </a:r>
            <a:r>
              <a:rPr lang="en-US" dirty="0" smtClean="0"/>
              <a:t>A </a:t>
            </a:r>
            <a:r>
              <a:rPr lang="uz-Cyrl-UZ" dirty="0" smtClean="0"/>
              <a:t>matrisaning determinanti deb, </a:t>
            </a:r>
            <a:endParaRPr lang="en-US" dirty="0" smtClean="0"/>
          </a:p>
          <a:p>
            <a:endParaRPr lang="en-US" dirty="0" smtClean="0"/>
          </a:p>
          <a:p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yig’indiga aytiladi.  Bu yig’indi </a:t>
            </a:r>
            <a:r>
              <a:rPr lang="uz-Cyrl-UZ" i="1" dirty="0" smtClean="0"/>
              <a:t>n</a:t>
            </a:r>
            <a:r>
              <a:rPr lang="uz-Cyrl-UZ" dirty="0" smtClean="0"/>
              <a:t>! ta qo’shiluvchidan iborat va </a:t>
            </a:r>
            <a:r>
              <a:rPr lang="uz-Cyrl-UZ" i="1" dirty="0" smtClean="0"/>
              <a:t>S</a:t>
            </a:r>
            <a:r>
              <a:rPr lang="uz-Cyrl-UZ" i="1" baseline="-25000" dirty="0" smtClean="0"/>
              <a:t>n</a:t>
            </a:r>
            <a:r>
              <a:rPr lang="uz-Cyrl-UZ" dirty="0" smtClean="0"/>
              <a:t> to’plamdagi har bir τ o’rniga qo’yishga aniq bitta qo’shiluvchi mos keladi. </a:t>
            </a:r>
          </a:p>
          <a:p>
            <a:r>
              <a:rPr lang="en-US" dirty="0" smtClean="0"/>
              <a:t>     </a:t>
            </a:r>
            <a:r>
              <a:rPr lang="uz-Cyrl-UZ" dirty="0" smtClean="0"/>
              <a:t>A matrisaning determinantini |A| yoki det</a:t>
            </a:r>
            <a:r>
              <a:rPr lang="uz-Cyrl-UZ" i="1" dirty="0" smtClean="0"/>
              <a:t> A</a:t>
            </a:r>
            <a:r>
              <a:rPr lang="uz-Cyrl-UZ" dirty="0" smtClean="0"/>
              <a:t>  yoki </a:t>
            </a:r>
            <a:endParaRPr lang="en-US" dirty="0" smtClean="0"/>
          </a:p>
          <a:p>
            <a:endParaRPr lang="en-US" dirty="0" smtClean="0"/>
          </a:p>
          <a:p>
            <a:endParaRPr lang="uz-Cyrl-UZ" dirty="0" smtClean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uz-Cyrl-UZ" dirty="0" smtClean="0"/>
              <a:t>kabi belgilanadi.</a:t>
            </a:r>
          </a:p>
          <a:p>
            <a:endParaRPr lang="uz-Cyrl-UZ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1000"/>
          </a:blip>
          <a:srcRect/>
          <a:stretch>
            <a:fillRect/>
          </a:stretch>
        </p:blipFill>
        <p:spPr bwMode="auto">
          <a:xfrm>
            <a:off x="2714607" y="1428736"/>
            <a:ext cx="4381710" cy="864000"/>
          </a:xfrm>
          <a:prstGeom prst="rect">
            <a:avLst/>
          </a:prstGeom>
          <a:noFill/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3929050" y="4000504"/>
            <a:ext cx="2226982" cy="1368000"/>
          </a:xfrm>
          <a:prstGeom prst="rect">
            <a:avLst/>
          </a:prstGeom>
          <a:noFill/>
        </p:spPr>
      </p:pic>
      <p:sp>
        <p:nvSpPr>
          <p:cNvPr id="9" name="Дата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dirty="0" smtClean="0"/>
              <a:t>20.04.2012</a:t>
            </a:r>
            <a:endParaRPr lang="uz-Cyrl-UZ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3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58204" cy="6188224"/>
          </a:xfrm>
        </p:spPr>
        <p:txBody>
          <a:bodyPr/>
          <a:lstStyle/>
          <a:p>
            <a:r>
              <a:rPr lang="uz-Cyrl-UZ" dirty="0" smtClean="0"/>
              <a:t>Agar </a:t>
            </a:r>
            <a:r>
              <a:rPr lang="uz-Cyrl-UZ" i="1" dirty="0" smtClean="0"/>
              <a:t>n=1</a:t>
            </a:r>
            <a:r>
              <a:rPr lang="uz-Cyrl-UZ" dirty="0" smtClean="0"/>
              <a:t> bo’lsa,  </a:t>
            </a:r>
            <a:endParaRPr lang="en-US" dirty="0" smtClean="0"/>
          </a:p>
          <a:p>
            <a:endParaRPr lang="en-US" i="1" dirty="0" smtClean="0"/>
          </a:p>
          <a:p>
            <a:r>
              <a:rPr lang="uz-Cyrl-UZ" i="1" dirty="0" smtClean="0"/>
              <a:t>n=2</a:t>
            </a:r>
            <a:r>
              <a:rPr lang="uz-Cyrl-UZ" dirty="0" smtClean="0"/>
              <a:t> bo’lsa,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uz-Cyrl-UZ" dirty="0" smtClean="0"/>
          </a:p>
          <a:p>
            <a:r>
              <a:rPr lang="uz-Cyrl-UZ" dirty="0" smtClean="0"/>
              <a:t>Agar </a:t>
            </a:r>
            <a:r>
              <a:rPr lang="uz-Cyrl-UZ" i="1" dirty="0" smtClean="0"/>
              <a:t>n=</a:t>
            </a:r>
            <a:r>
              <a:rPr lang="en-US" i="1" dirty="0" smtClean="0"/>
              <a:t>3</a:t>
            </a:r>
            <a:r>
              <a:rPr lang="uz-Cyrl-UZ" dirty="0" smtClean="0"/>
              <a:t> bo’lsa,</a:t>
            </a:r>
          </a:p>
          <a:p>
            <a:endParaRPr lang="uz-Cyrl-UZ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3071802" y="785794"/>
            <a:ext cx="2237760" cy="504000"/>
          </a:xfrm>
          <a:prstGeom prst="rect">
            <a:avLst/>
          </a:prstGeom>
          <a:noFill/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2500298" y="1928802"/>
            <a:ext cx="4462246" cy="756000"/>
          </a:xfrm>
          <a:prstGeom prst="rect">
            <a:avLst/>
          </a:prstGeom>
          <a:noFill/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928662" y="3714752"/>
            <a:ext cx="7656000" cy="1044000"/>
          </a:xfrm>
          <a:prstGeom prst="rect">
            <a:avLst/>
          </a:prstGeom>
          <a:noFill/>
        </p:spPr>
      </p:pic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1000100" y="5072074"/>
            <a:ext cx="7378560" cy="432000"/>
          </a:xfrm>
          <a:prstGeom prst="rect">
            <a:avLst/>
          </a:prstGeom>
          <a:noFill/>
        </p:spPr>
      </p:pic>
      <p:sp>
        <p:nvSpPr>
          <p:cNvPr id="13" name="Дата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4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86766" cy="6188224"/>
          </a:xfrm>
        </p:spPr>
        <p:txBody>
          <a:bodyPr/>
          <a:lstStyle/>
          <a:p>
            <a:pPr algn="just"/>
            <a:r>
              <a:rPr lang="en-US" dirty="0" smtClean="0"/>
              <a:t>  </a:t>
            </a:r>
            <a:r>
              <a:rPr lang="uz-Cyrl-UZ" dirty="0" smtClean="0">
                <a:solidFill>
                  <a:srgbClr val="C00000"/>
                </a:solidFill>
              </a:rPr>
              <a:t>TEOREMA.</a:t>
            </a:r>
            <a:r>
              <a:rPr lang="uz-Cyrl-UZ" dirty="0" smtClean="0"/>
              <a:t> Nol satrli (ustunli) matrisa determinanti nolga teng.</a:t>
            </a:r>
          </a:p>
          <a:p>
            <a:pPr algn="just"/>
            <a:r>
              <a:rPr lang="en-US" dirty="0" smtClean="0"/>
              <a:t>  </a:t>
            </a:r>
            <a:r>
              <a:rPr lang="uz-Cyrl-UZ" dirty="0" smtClean="0">
                <a:solidFill>
                  <a:srgbClr val="C00000"/>
                </a:solidFill>
              </a:rPr>
              <a:t>TA’RIF.</a:t>
            </a:r>
            <a:r>
              <a:rPr lang="uz-Cyrl-UZ" dirty="0" smtClean="0"/>
              <a:t> Agar matrisaning bosh diagonaldan tashqarida joylashgan barcha elementlari nolga teng bo’lsa, bunday kvadrat matrisani </a:t>
            </a:r>
            <a:r>
              <a:rPr lang="uz-Cyrl-UZ" i="1" dirty="0" smtClean="0">
                <a:solidFill>
                  <a:srgbClr val="C00000"/>
                </a:solidFill>
              </a:rPr>
              <a:t>diagonal </a:t>
            </a:r>
            <a:r>
              <a:rPr lang="uz-Cyrl-UZ" dirty="0" smtClean="0"/>
              <a:t>matrisa deyiladi.</a:t>
            </a:r>
          </a:p>
          <a:p>
            <a:pPr algn="just"/>
            <a:r>
              <a:rPr lang="en-US" dirty="0" smtClean="0"/>
              <a:t>  </a:t>
            </a:r>
            <a:r>
              <a:rPr lang="uz-Cyrl-UZ" dirty="0" smtClean="0">
                <a:solidFill>
                  <a:srgbClr val="C00000"/>
                </a:solidFill>
              </a:rPr>
              <a:t>TEOREMA.</a:t>
            </a:r>
            <a:r>
              <a:rPr lang="uz-Cyrl-UZ" dirty="0" smtClean="0"/>
              <a:t> Diagonal matrisaning determinanti uning diagonalidagi  elementlari ko’paytmasiga teng.</a:t>
            </a:r>
          </a:p>
          <a:p>
            <a:pPr algn="just"/>
            <a:r>
              <a:rPr lang="en-US" dirty="0" smtClean="0"/>
              <a:t>  </a:t>
            </a:r>
            <a:r>
              <a:rPr lang="uz-Cyrl-UZ" dirty="0" smtClean="0">
                <a:solidFill>
                  <a:srgbClr val="C00000"/>
                </a:solidFill>
              </a:rPr>
              <a:t>TA’RIF.</a:t>
            </a:r>
            <a:r>
              <a:rPr lang="uz-Cyrl-UZ" dirty="0" smtClean="0"/>
              <a:t> Agar matrisaning bosh diagonaldan yuqorida (pastda) joylashgan barcha elementlari nolga teng bo’lsa, bunday kvadrat matrisani </a:t>
            </a:r>
            <a:r>
              <a:rPr lang="uz-Cyrl-UZ" i="1" dirty="0" smtClean="0">
                <a:solidFill>
                  <a:srgbClr val="C00000"/>
                </a:solidFill>
              </a:rPr>
              <a:t>uchburchakli </a:t>
            </a:r>
            <a:r>
              <a:rPr lang="uz-Cyrl-UZ" dirty="0" smtClean="0"/>
              <a:t>matrisa deyiladi.</a:t>
            </a:r>
          </a:p>
          <a:p>
            <a:pPr algn="just"/>
            <a:r>
              <a:rPr lang="en-US" dirty="0" smtClean="0"/>
              <a:t>  </a:t>
            </a:r>
            <a:r>
              <a:rPr lang="uz-Cyrl-UZ" dirty="0" smtClean="0">
                <a:solidFill>
                  <a:srgbClr val="C00000"/>
                </a:solidFill>
              </a:rPr>
              <a:t>TEOREMA.</a:t>
            </a:r>
            <a:r>
              <a:rPr lang="uz-Cyrl-UZ" dirty="0" smtClean="0"/>
              <a:t> Uchburchakli matrisaning determinanti uning diagonalidagi  elementlari ko’paytmasiga teng.</a:t>
            </a:r>
          </a:p>
          <a:p>
            <a:pPr algn="just"/>
            <a:endParaRPr lang="uz-Cyrl-UZ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5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58204" cy="62596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z-Cyrl-UZ" dirty="0" smtClean="0"/>
              <a:t>       </a:t>
            </a:r>
            <a:r>
              <a:rPr lang="uz-Cyrl-UZ" b="1" dirty="0" smtClean="0"/>
              <a:t>Determinanlarning eng ko’p uchraydigan xossalari:</a:t>
            </a:r>
          </a:p>
          <a:p>
            <a:pPr algn="just"/>
            <a:endParaRPr lang="en-US" b="1" i="1" dirty="0" smtClean="0">
              <a:solidFill>
                <a:srgbClr val="C00000"/>
              </a:solidFill>
            </a:endParaRPr>
          </a:p>
          <a:p>
            <a:pPr algn="just"/>
            <a:endParaRPr lang="en-US" b="1" i="1" dirty="0" smtClean="0">
              <a:solidFill>
                <a:srgbClr val="C00000"/>
              </a:solidFill>
            </a:endParaRP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1− XOSSA</a:t>
            </a:r>
            <a:r>
              <a:rPr lang="uz-Cyrl-UZ" i="1" dirty="0" smtClean="0"/>
              <a:t>.</a:t>
            </a:r>
            <a:r>
              <a:rPr lang="uz-Cyrl-UZ" dirty="0" smtClean="0"/>
              <a:t> </a:t>
            </a:r>
            <a:r>
              <a:rPr lang="en-US" dirty="0" smtClean="0"/>
              <a:t>A </a:t>
            </a:r>
            <a:r>
              <a:rPr lang="uz-Cyrl-UZ" dirty="0" smtClean="0"/>
              <a:t>kvadrat matrisa va unga transponirlangan </a:t>
            </a:r>
            <a:r>
              <a:rPr lang="uz-Cyrl-UZ" i="1" baseline="30000" dirty="0" smtClean="0"/>
              <a:t>t</a:t>
            </a:r>
            <a:r>
              <a:rPr lang="uz-Cyrl-UZ" i="1" dirty="0" smtClean="0"/>
              <a:t>A</a:t>
            </a:r>
            <a:r>
              <a:rPr lang="uz-Cyrl-UZ" dirty="0" smtClean="0"/>
              <a:t> matrisaning determinantlari teng. </a:t>
            </a: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2− XOSSA</a:t>
            </a:r>
            <a:r>
              <a:rPr lang="uz-Cyrl-UZ" i="1" dirty="0" smtClean="0"/>
              <a:t>.</a:t>
            </a:r>
            <a:r>
              <a:rPr lang="uz-Cyrl-UZ" dirty="0" smtClean="0"/>
              <a:t> Agar matrisaning ikkita satri (ustuni) o’rinlari almashtirilsa, uning determinantining ishorasi o’zgaradi.</a:t>
            </a: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3− XOSSA</a:t>
            </a:r>
            <a:r>
              <a:rPr lang="uz-Cyrl-UZ" i="1" dirty="0" smtClean="0"/>
              <a:t>.</a:t>
            </a:r>
            <a:r>
              <a:rPr lang="uz-Cyrl-UZ" dirty="0" smtClean="0"/>
              <a:t> Ikkita satri (ustuni) bir xil bo’lgan matrisaning determinanti nolga teng. </a:t>
            </a:r>
          </a:p>
          <a:p>
            <a:endParaRPr lang="uz-Cyrl-UZ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6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85794"/>
            <a:ext cx="8001056" cy="5688158"/>
          </a:xfrm>
        </p:spPr>
        <p:txBody>
          <a:bodyPr>
            <a:normAutofit lnSpcReduction="10000"/>
          </a:bodyPr>
          <a:lstStyle/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4− XOSSA</a:t>
            </a:r>
            <a:r>
              <a:rPr lang="uz-Cyrl-UZ" i="1" dirty="0" smtClean="0"/>
              <a:t>.</a:t>
            </a:r>
            <a:r>
              <a:rPr lang="uz-Cyrl-UZ" dirty="0" smtClean="0"/>
              <a:t> Agar A  matrisaning biror satri (ustuni) ni λ skalyarga ko’paytirilsa, A  matrisaning determinanti λ skalyarga ko’paytiriladi.</a:t>
            </a: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5− XOSSA</a:t>
            </a:r>
            <a:r>
              <a:rPr lang="uz-Cyrl-UZ" i="1" dirty="0" smtClean="0"/>
              <a:t>.</a:t>
            </a:r>
            <a:r>
              <a:rPr lang="uz-Cyrl-UZ" dirty="0" smtClean="0"/>
              <a:t> Agar matrisaning ikkita satri (ustuni) proportsional bo’lsa, uning determinanti nolga teng bo’ladi.</a:t>
            </a: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6− XOSSA</a:t>
            </a:r>
            <a:r>
              <a:rPr lang="uz-Cyrl-UZ" i="1" dirty="0" smtClean="0"/>
              <a:t>.</a:t>
            </a:r>
            <a:r>
              <a:rPr lang="uz-Cyrl-UZ" dirty="0" smtClean="0"/>
              <a:t> Agar A kvadrat matrisaning </a:t>
            </a:r>
            <a:r>
              <a:rPr lang="uz-Cyrl-UZ" i="1" dirty="0" smtClean="0"/>
              <a:t>i -</a:t>
            </a:r>
            <a:r>
              <a:rPr lang="uz-Cyrl-UZ" dirty="0" smtClean="0"/>
              <a:t> satri (ustuni) ning har bir elementi </a:t>
            </a:r>
            <a:r>
              <a:rPr lang="uz-Cyrl-UZ" i="1" dirty="0" smtClean="0"/>
              <a:t>m </a:t>
            </a:r>
            <a:r>
              <a:rPr lang="uz-Cyrl-UZ" dirty="0" smtClean="0"/>
              <a:t>ta qo’shiluvchidan iborat yig’indidan iborat bo’lsa, A matrisaning determinanti  </a:t>
            </a:r>
            <a:r>
              <a:rPr lang="uz-Cyrl-UZ" i="1" dirty="0" smtClean="0"/>
              <a:t>m </a:t>
            </a:r>
            <a:r>
              <a:rPr lang="uz-Cyrl-UZ" dirty="0" smtClean="0"/>
              <a:t>ta determinant yig’indisiga teng bo’ladi, bunda birinchi determinant matrisasining </a:t>
            </a:r>
            <a:r>
              <a:rPr lang="uz-Cyrl-UZ" i="1" dirty="0" smtClean="0"/>
              <a:t>i -</a:t>
            </a:r>
            <a:r>
              <a:rPr lang="uz-Cyrl-UZ" dirty="0" smtClean="0"/>
              <a:t> satri (ustuni) da birinchi qo’shiluvchilar, ikkinchi determinant matrisasining </a:t>
            </a:r>
            <a:r>
              <a:rPr lang="uz-Cyrl-UZ" i="1" dirty="0" smtClean="0"/>
              <a:t>i -</a:t>
            </a:r>
            <a:r>
              <a:rPr lang="uz-Cyrl-UZ" dirty="0" smtClean="0"/>
              <a:t> satri (ustuni) da ikkinchi qo’shiluvchilar va h.k. qo’shiluvchilardan iborat bo’ladi, qolgan satrlar esa, A matrisaniki kabi bo’ladi.  </a:t>
            </a:r>
          </a:p>
          <a:p>
            <a:endParaRPr lang="uz-Cyrl-UZ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7</a:t>
            </a:fld>
            <a:endParaRPr lang="uz-Cyrl-U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/>
          <a:lstStyle/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7− XOSSA</a:t>
            </a:r>
            <a:r>
              <a:rPr lang="uz-Cyrl-UZ" i="1" dirty="0" smtClean="0"/>
              <a:t>.</a:t>
            </a:r>
            <a:r>
              <a:rPr lang="uz-Cyrl-UZ" dirty="0" smtClean="0"/>
              <a:t> Agar matrisa determinantining biror satri (ustuni) ga ixtiyoriy skalyarga ko’paytirilgan boshqa satr (ustun) ni qo’shilsa, u holda bu matrisa determinanti o’zgarmaydi.</a:t>
            </a:r>
          </a:p>
          <a:p>
            <a:pPr algn="just"/>
            <a:r>
              <a:rPr lang="uz-Cyrl-UZ" dirty="0" smtClean="0"/>
              <a:t> </a:t>
            </a:r>
            <a:r>
              <a:rPr lang="uz-Cyrl-UZ" b="1" i="1" dirty="0" smtClean="0">
                <a:solidFill>
                  <a:srgbClr val="C00000"/>
                </a:solidFill>
              </a:rPr>
              <a:t>8− XOSSA</a:t>
            </a:r>
            <a:r>
              <a:rPr lang="uz-Cyrl-UZ" i="1" dirty="0" smtClean="0"/>
              <a:t>.</a:t>
            </a:r>
            <a:r>
              <a:rPr lang="uz-Cyrl-UZ" dirty="0" smtClean="0"/>
              <a:t>  Agar matrisa determinantining biror satri (ustuni) ga boshqa satr (ustun) larning chiziqli kombinatsiyasini  qo’shilsa, u holda bu matrisa determinanti o’zgarmaydi.</a:t>
            </a: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9− XOSSA</a:t>
            </a:r>
            <a:r>
              <a:rPr lang="uz-Cyrl-UZ" i="1" dirty="0" smtClean="0"/>
              <a:t>.</a:t>
            </a:r>
            <a:r>
              <a:rPr lang="uz-Cyrl-UZ" dirty="0" smtClean="0"/>
              <a:t> Agar matrisa determinantining biror satri (ustuni)  boshqa satr (ustun) larning chiziqli kombinatsiyasidan iborat bo’lsa, bu matrisa determinanti nolga teng bo’ladi.</a:t>
            </a:r>
          </a:p>
          <a:p>
            <a:pPr algn="just"/>
            <a:endParaRPr lang="uz-Cyrl-UZ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8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582</Words>
  <Application>Microsoft Office PowerPoint</Application>
  <PresentationFormat>Экран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9</cp:revision>
  <dcterms:created xsi:type="dcterms:W3CDTF">2011-05-19T16:06:18Z</dcterms:created>
  <dcterms:modified xsi:type="dcterms:W3CDTF">2016-04-20T15:43:13Z</dcterms:modified>
</cp:coreProperties>
</file>