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52" r:id="rId2"/>
  </p:sldMasterIdLst>
  <p:sldIdLst>
    <p:sldId id="26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9" r:id="rId11"/>
    <p:sldId id="264" r:id="rId12"/>
    <p:sldId id="265" r:id="rId13"/>
  </p:sldIdLst>
  <p:sldSz cx="9144000" cy="6858000" type="screen4x3"/>
  <p:notesSz cx="6858000" cy="9144000"/>
  <p:defaultTextStyle>
    <a:defPPr>
      <a:defRPr lang="uz-Cyrl-U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3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4ED17-638D-4449-877D-330AECB64245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ACA15-C1F5-4E9F-B7A8-39FBE1F55024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C6641-8057-45C7-8A89-30786D704465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901CC-0BCC-4C43-9567-3B86D822B428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5F4E9-2643-49D2-9C7B-72553F5A4635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52FA4-B22E-4CCD-B11E-68DA0EA738C7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44ED17-638D-4449-877D-330AECB64245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EACA15-C1F5-4E9F-B7A8-39FBE1F55024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BA7AE9-D3D1-464E-8744-B4BDB65895AA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F19EA-9BE4-4ACC-88DD-6FBA9538236A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953FDF-AD13-4A6C-B14D-E88F00CFE039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8DF48-2B58-4529-9956-BA33EA3A716B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49D7F9-CD43-4ABE-841D-725859861368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C9D795-1C3F-4CA9-A9D2-948A20790574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5A8FC-0324-42EE-B51F-D6CA5591E181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62B15-F208-4560-AF56-44FE861501EC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30309-B134-4A04-9A89-3B9D454CD2DF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E7A2C7-4097-42BC-8585-DA28CB284A49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1BA19D-8364-467F-8A68-1578925399ED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BBB72-D3FF-4039-9569-FB1301B7B86F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911132-8F89-468D-AD4E-115B7DCC8522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317D4-A93D-4D44-96E9-2CC594840853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A7AE9-D3D1-464E-8744-B4BDB65895AA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F19EA-9BE4-4ACC-88DD-6FBA9538236A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038E8E-843A-4086-858F-EA259980FF53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C9C42A2-E6E6-41A0-A7DD-38F85FD07A3F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C6641-8057-45C7-8A89-30786D704465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901CC-0BCC-4C43-9567-3B86D822B428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85F4E9-2643-49D2-9C7B-72553F5A4635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52FA4-B22E-4CCD-B11E-68DA0EA738C7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53FDF-AD13-4A6C-B14D-E88F00CFE039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DF48-2B58-4529-9956-BA33EA3A716B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9D7F9-CD43-4ABE-841D-725859861368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9D795-1C3F-4CA9-A9D2-948A20790574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62B15-F208-4560-AF56-44FE861501EC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5A8FC-0324-42EE-B51F-D6CA5591E181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30309-B134-4A04-9A89-3B9D454CD2DF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7A2C7-4097-42BC-8585-DA28CB284A49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BA19D-8364-467F-8A68-1578925399ED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BBB72-D3FF-4039-9569-FB1301B7B86F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11132-8F89-468D-AD4E-115B7DCC8522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317D4-A93D-4D44-96E9-2CC594840853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38E8E-843A-4086-858F-EA259980FF53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C42A2-E6E6-41A0-A7DD-38F85FD07A3F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021D29-354C-4E53-83F0-5E30CCCC74D2}" type="datetimeFigureOut">
              <a:rPr lang="uz-Cyrl-UZ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0CC8C8-C516-4914-B00B-E414ADD30DB1}" type="slidenum">
              <a:rPr lang="uz-Cyrl-UZ"/>
              <a:pPr>
                <a:defRPr/>
              </a:pPr>
              <a:t>‹#›</a:t>
            </a:fld>
            <a:endParaRPr lang="uz-Cyrl-UZ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7" r:id="rId2"/>
    <p:sldLayoutId id="2147483726" r:id="rId3"/>
    <p:sldLayoutId id="2147483718" r:id="rId4"/>
    <p:sldLayoutId id="2147483727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C9004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A7003F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C9004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C9004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0021D29-354C-4E53-83F0-5E30CCCC74D2}" type="datetimeFigureOut">
              <a:rPr lang="uz-Cyrl-UZ" smtClean="0"/>
              <a:pPr>
                <a:defRPr/>
              </a:pPr>
              <a:t>22.10.2018</a:t>
            </a:fld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30CC8C8-C516-4914-B00B-E414ADD30DB1}" type="slidenum">
              <a:rPr lang="uz-Cyrl-UZ" smtClean="0"/>
              <a:pPr>
                <a:defRPr/>
              </a:pPr>
              <a:t>‹#›</a:t>
            </a:fld>
            <a:endParaRPr lang="uz-Cyrl-UZ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wip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z-Cyrl-UZ" sz="3200" dirty="0" smtClean="0"/>
              <a:t>Reja.</a:t>
            </a:r>
          </a:p>
          <a:p>
            <a:r>
              <a:rPr lang="uz-Cyrl-UZ" sz="3200" dirty="0" smtClean="0"/>
              <a:t>1. Vektor.</a:t>
            </a:r>
          </a:p>
          <a:p>
            <a:r>
              <a:rPr lang="uz-Cyrl-UZ" sz="3200" dirty="0" smtClean="0"/>
              <a:t>2. Vektorlar ustida amallar.</a:t>
            </a:r>
          </a:p>
          <a:p>
            <a:r>
              <a:rPr lang="uz-Cyrl-UZ" sz="3200" dirty="0" smtClean="0"/>
              <a:t>3. Arifmetik vektor fazo ta’rifi.</a:t>
            </a:r>
          </a:p>
          <a:p>
            <a:r>
              <a:rPr lang="uz-Cyrl-UZ" sz="3200" dirty="0" smtClean="0"/>
              <a:t>4. Arifmetik vektor fazoning xossalari.</a:t>
            </a:r>
          </a:p>
          <a:p>
            <a:pPr>
              <a:buNone/>
            </a:pPr>
            <a:endParaRPr lang="uz-Cyrl-UZ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z-Latn-UZ" dirty="0" smtClean="0">
                <a:solidFill>
                  <a:schemeClr val="accent4">
                    <a:lumMod val="50000"/>
                  </a:schemeClr>
                </a:solidFill>
              </a:rPr>
              <a:t>ARIFMETIK VEKTOR FAZO VA UNING XOSSALARI</a:t>
            </a:r>
            <a:endParaRPr lang="uz-Latn-UZ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442915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200" smtClean="0">
                <a:solidFill>
                  <a:srgbClr val="FF0000"/>
                </a:solidFill>
              </a:rPr>
              <a:t>        </a:t>
            </a:r>
            <a:r>
              <a:rPr lang="uz-Cyrl-UZ" sz="3200" dirty="0" smtClean="0">
                <a:solidFill>
                  <a:srgbClr val="FF0000"/>
                </a:solidFill>
              </a:rPr>
              <a:t>TEOREMA.  </a:t>
            </a:r>
            <a:r>
              <a:rPr sz="3200" smtClean="0">
                <a:solidFill>
                  <a:srgbClr val="FF0000"/>
                </a:solidFill>
              </a:rPr>
              <a:t>        </a:t>
            </a:r>
            <a: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  <a:t>arifmetik vektor fazoning bosh amallari (qo’shish va skalyarga ko’paytirish) quyidagi xossalarga ega:</a:t>
            </a:r>
            <a:b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sz="400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>.                         </a:t>
            </a:r>
            <a: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  <a:t>algebra abel gruppasi bo’ladi, bu yerda 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>                            </a:t>
            </a:r>
            <a:r>
              <a:rPr lang="ru-RU" sz="3200" dirty="0" smtClean="0"/>
              <a:t>.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>                 </a:t>
            </a:r>
            <a: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b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sz="400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>.    </a:t>
            </a:r>
            <a: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  <a:t>Skalyarlarga ko’paytirish assosiativ, ya’ni 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2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z-Cyrl-UZ" sz="3200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z-Cyrl-UZ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3316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3000"/>
          </a:blip>
          <a:srcRect/>
          <a:stretch>
            <a:fillRect/>
          </a:stretch>
        </p:blipFill>
        <p:spPr bwMode="auto">
          <a:xfrm>
            <a:off x="3428992" y="714356"/>
            <a:ext cx="449262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3318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6000" contrast="-6000"/>
          </a:blip>
          <a:srcRect/>
          <a:stretch>
            <a:fillRect/>
          </a:stretch>
        </p:blipFill>
        <p:spPr bwMode="auto">
          <a:xfrm>
            <a:off x="1143000" y="2214563"/>
            <a:ext cx="16637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3320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8000"/>
          </a:blip>
          <a:srcRect/>
          <a:stretch>
            <a:fillRect/>
          </a:stretch>
        </p:blipFill>
        <p:spPr bwMode="auto">
          <a:xfrm>
            <a:off x="2143125" y="2786063"/>
            <a:ext cx="43195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3322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6000"/>
          </a:blip>
          <a:srcRect/>
          <a:stretch>
            <a:fillRect/>
          </a:stretch>
        </p:blipFill>
        <p:spPr bwMode="auto">
          <a:xfrm>
            <a:off x="1800225" y="4032250"/>
            <a:ext cx="5688013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400052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4000" smtClean="0">
                <a:solidFill>
                  <a:schemeClr val="accent6">
                    <a:lumMod val="50000"/>
                  </a:schemeClr>
                </a:solidFill>
              </a:rPr>
              <a:t>3.   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>Skalyarga ko’paytirish amali qo’shishga nisbatan distributiv, ya’ni 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2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sz="4000" smtClean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>Vektorga ko’paytirish skalyarlarni qo’shishga nisbatan distributiv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2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b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sz="4400" smtClean="0">
                <a:solidFill>
                  <a:schemeClr val="accent6">
                    <a:lumMod val="50000"/>
                  </a:schemeClr>
                </a:solidFill>
              </a:rPr>
              <a:t>5.                     </a:t>
            </a: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>uchun</a:t>
            </a:r>
            <a:r>
              <a:rPr sz="3200" smtClean="0">
                <a:solidFill>
                  <a:schemeClr val="accent6">
                    <a:lumMod val="50000"/>
                  </a:schemeClr>
                </a:solidFill>
              </a:rPr>
              <a:t>       </a:t>
            </a: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z-Latn-UZ" sz="3600" i="1" smtClean="0">
                <a:solidFill>
                  <a:schemeClr val="accent6">
                    <a:lumMod val="50000"/>
                  </a:schemeClr>
                </a:solidFill>
              </a:rPr>
              <a:t>1∙  </a:t>
            </a:r>
            <a:r>
              <a:rPr lang="uz-Latn-UZ" sz="3600" b="1" i="1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uz-Latn-UZ" sz="3600" i="1" smtClean="0">
                <a:solidFill>
                  <a:schemeClr val="accent6">
                    <a:lumMod val="50000"/>
                  </a:schemeClr>
                </a:solidFill>
              </a:rPr>
              <a:t>=</a:t>
            </a:r>
            <a:r>
              <a:rPr lang="uz-Latn-UZ" sz="3600" b="1" i="1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z-Latn-UZ" sz="3200" smtClean="0">
                <a:solidFill>
                  <a:schemeClr val="accent6">
                    <a:lumMod val="50000"/>
                  </a:schemeClr>
                </a:solidFill>
              </a:rPr>
            </a:br>
            <a:endParaRPr lang="uz-Cyrl-UZ" sz="320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4340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6000"/>
          </a:blip>
          <a:srcRect/>
          <a:stretch>
            <a:fillRect/>
          </a:stretch>
        </p:blipFill>
        <p:spPr bwMode="auto">
          <a:xfrm>
            <a:off x="1428750" y="1857375"/>
            <a:ext cx="597535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4342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8000"/>
          </a:blip>
          <a:srcRect/>
          <a:stretch>
            <a:fillRect/>
          </a:stretch>
        </p:blipFill>
        <p:spPr bwMode="auto">
          <a:xfrm>
            <a:off x="1500188" y="3214688"/>
            <a:ext cx="60833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4344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2000"/>
          </a:blip>
          <a:srcRect/>
          <a:stretch>
            <a:fillRect/>
          </a:stretch>
        </p:blipFill>
        <p:spPr bwMode="auto">
          <a:xfrm>
            <a:off x="1428750" y="3857625"/>
            <a:ext cx="118745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sz="3200" smtClean="0">
                <a:latin typeface="Arial Black" pitchFamily="34" charset="0"/>
              </a:rPr>
              <a:t>   </a:t>
            </a:r>
            <a:r>
              <a:rPr lang="ru-RU" sz="3200" dirty="0" smtClean="0">
                <a:solidFill>
                  <a:srgbClr val="C00000"/>
                </a:solidFill>
                <a:latin typeface="Arial Black" pitchFamily="34" charset="0"/>
              </a:rPr>
              <a:t>TA’RIF.  </a:t>
            </a:r>
            <a:r>
              <a:rPr sz="3200" smtClean="0">
                <a:solidFill>
                  <a:srgbClr val="C00000"/>
                </a:solidFill>
                <a:latin typeface="Arial Black" pitchFamily="34" charset="0"/>
              </a:rPr>
              <a:t>F </a:t>
            </a:r>
            <a:r>
              <a:rPr lang="uz-Cyrl-UZ" sz="3200" dirty="0" smtClean="0">
                <a:solidFill>
                  <a:srgbClr val="C00000"/>
                </a:solidFill>
                <a:latin typeface="Arial Black" pitchFamily="34" charset="0"/>
              </a:rPr>
              <a:t>maydon ustida berilgan </a:t>
            </a:r>
            <a:r>
              <a:rPr sz="320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sz="320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sz="320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n</a:t>
            </a:r>
            <a:r>
              <a:rPr lang="uz-Cyrl-UZ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– o’lchovli vektor </a:t>
            </a:r>
            <a:r>
              <a:rPr lang="uz-Cyrl-UZ" sz="3200" dirty="0" smtClean="0">
                <a:solidFill>
                  <a:srgbClr val="C00000"/>
                </a:solidFill>
                <a:latin typeface="Arial Black" pitchFamily="34" charset="0"/>
              </a:rPr>
              <a:t>deb, </a:t>
            </a:r>
            <a:r>
              <a:rPr sz="3200" smtClean="0">
                <a:solidFill>
                  <a:srgbClr val="C00000"/>
                </a:solidFill>
                <a:latin typeface="Arial Black" pitchFamily="34" charset="0"/>
              </a:rPr>
              <a:t>F </a:t>
            </a:r>
            <a:r>
              <a:rPr lang="uz-Cyrl-UZ" sz="3200" dirty="0" smtClean="0">
                <a:solidFill>
                  <a:srgbClr val="C00000"/>
                </a:solidFill>
                <a:latin typeface="Arial Black" pitchFamily="34" charset="0"/>
              </a:rPr>
              <a:t>maydonning ixtiyoriy </a:t>
            </a:r>
            <a:r>
              <a:rPr sz="3200" smtClean="0">
                <a:solidFill>
                  <a:srgbClr val="C00000"/>
                </a:solidFill>
                <a:latin typeface="Arial Black" pitchFamily="34" charset="0"/>
              </a:rPr>
              <a:t>n </a:t>
            </a:r>
            <a:r>
              <a:rPr lang="uz-Cyrl-UZ" sz="3200" dirty="0" smtClean="0">
                <a:solidFill>
                  <a:srgbClr val="C00000"/>
                </a:solidFill>
                <a:latin typeface="Arial Black" pitchFamily="34" charset="0"/>
              </a:rPr>
              <a:t>ta elementidan tuzilgan kortejga aytiladi. </a:t>
            </a:r>
            <a:r>
              <a:rPr sz="320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endParaRPr lang="uz-Cyrl-UZ" sz="32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4495598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sz="2800" dirty="0" smtClean="0">
                <a:solidFill>
                  <a:schemeClr val="accent4">
                    <a:lumMod val="75000"/>
                  </a:schemeClr>
                </a:solidFill>
              </a:rPr>
              <a:t>           </a:t>
            </a:r>
            <a:r>
              <a:rPr sz="3600" dirty="0" smtClean="0">
                <a:solidFill>
                  <a:srgbClr val="C00000"/>
                </a:solidFill>
              </a:rPr>
              <a:t>F </a:t>
            </a:r>
            <a:r>
              <a:rPr lang="uz-Cyrl-UZ" sz="3600" dirty="0" smtClean="0">
                <a:solidFill>
                  <a:srgbClr val="C00000"/>
                </a:solidFill>
              </a:rPr>
              <a:t>maydon ustidagi barcha </a:t>
            </a:r>
            <a:r>
              <a:rPr sz="3600" dirty="0" smtClean="0">
                <a:solidFill>
                  <a:srgbClr val="C00000"/>
                </a:solidFill>
              </a:rPr>
              <a:t>n</a:t>
            </a:r>
            <a:r>
              <a:rPr lang="uz-Cyrl-UZ" sz="3600" dirty="0" smtClean="0">
                <a:solidFill>
                  <a:srgbClr val="C00000"/>
                </a:solidFill>
              </a:rPr>
              <a:t> – o’lchovli vektorlar to’plamini </a:t>
            </a:r>
            <a:r>
              <a:rPr sz="3600" i="1" dirty="0" err="1" smtClean="0">
                <a:solidFill>
                  <a:srgbClr val="C00000"/>
                </a:solidFill>
              </a:rPr>
              <a:t>F</a:t>
            </a:r>
            <a:r>
              <a:rPr sz="3600" i="1" baseline="30000" dirty="0" err="1" smtClean="0">
                <a:solidFill>
                  <a:srgbClr val="C00000"/>
                </a:solidFill>
              </a:rPr>
              <a:t>n</a:t>
            </a:r>
            <a:r>
              <a:rPr sz="3600" i="1" dirty="0" smtClean="0">
                <a:solidFill>
                  <a:srgbClr val="C00000"/>
                </a:solidFill>
              </a:rPr>
              <a:t> </a:t>
            </a:r>
            <a:r>
              <a:rPr lang="uz-Cyrl-UZ" sz="3600" dirty="0" smtClean="0">
                <a:solidFill>
                  <a:srgbClr val="C00000"/>
                </a:solidFill>
              </a:rPr>
              <a:t>kabi belgilanadi.</a:t>
            </a:r>
            <a:br>
              <a:rPr lang="uz-Cyrl-UZ" sz="3600" dirty="0" smtClean="0">
                <a:solidFill>
                  <a:srgbClr val="C00000"/>
                </a:solidFill>
              </a:rPr>
            </a:br>
            <a:r>
              <a:rPr sz="3600" dirty="0" smtClean="0">
                <a:solidFill>
                  <a:srgbClr val="C00000"/>
                </a:solidFill>
              </a:rPr>
              <a:t>         </a:t>
            </a:r>
            <a:br>
              <a:rPr sz="3600" dirty="0" smtClean="0">
                <a:solidFill>
                  <a:srgbClr val="C00000"/>
                </a:solidFill>
              </a:rPr>
            </a:br>
            <a:r>
              <a:rPr sz="3600" dirty="0" smtClean="0">
                <a:solidFill>
                  <a:srgbClr val="C00000"/>
                </a:solidFill>
              </a:rPr>
              <a:t>       </a:t>
            </a:r>
            <a:r>
              <a:rPr lang="uz-Cyrl-UZ" sz="3600" dirty="0" smtClean="0">
                <a:solidFill>
                  <a:srgbClr val="C00000"/>
                </a:solidFill>
              </a:rPr>
              <a:t>Vektorlar, odatda, ustun yoki satr ko’rinishida yoziladi. n – o’lchovli vektorni (α</a:t>
            </a:r>
            <a:r>
              <a:rPr lang="uz-Cyrl-UZ" sz="3600" baseline="-25000" dirty="0" smtClean="0">
                <a:solidFill>
                  <a:srgbClr val="C00000"/>
                </a:solidFill>
              </a:rPr>
              <a:t>1</a:t>
            </a:r>
            <a:r>
              <a:rPr lang="uz-Cyrl-UZ" sz="3600" dirty="0" smtClean="0">
                <a:solidFill>
                  <a:srgbClr val="C00000"/>
                </a:solidFill>
              </a:rPr>
              <a:t>,α</a:t>
            </a:r>
            <a:r>
              <a:rPr lang="uz-Cyrl-UZ" sz="3600" baseline="-25000" dirty="0" smtClean="0">
                <a:solidFill>
                  <a:srgbClr val="C00000"/>
                </a:solidFill>
              </a:rPr>
              <a:t>2</a:t>
            </a:r>
            <a:r>
              <a:rPr lang="uz-Cyrl-UZ" sz="3600" dirty="0" smtClean="0">
                <a:solidFill>
                  <a:srgbClr val="C00000"/>
                </a:solidFill>
              </a:rPr>
              <a:t>,...,α</a:t>
            </a:r>
            <a:r>
              <a:rPr lang="uz-Cyrl-UZ" sz="3600" baseline="-25000" dirty="0" smtClean="0">
                <a:solidFill>
                  <a:srgbClr val="C00000"/>
                </a:solidFill>
              </a:rPr>
              <a:t>n</a:t>
            </a:r>
            <a:r>
              <a:rPr lang="uz-Cyrl-UZ" sz="3600" dirty="0" smtClean="0">
                <a:solidFill>
                  <a:srgbClr val="C00000"/>
                </a:solidFill>
              </a:rPr>
              <a:t>) ko’rinishda yozamiz.</a:t>
            </a:r>
            <a:r>
              <a:rPr sz="3600" dirty="0" smtClean="0">
                <a:solidFill>
                  <a:srgbClr val="C00000"/>
                </a:solidFill>
              </a:rPr>
              <a:t> </a:t>
            </a:r>
            <a:r>
              <a:rPr lang="uz-Cyrl-UZ" sz="3600" dirty="0" smtClean="0">
                <a:solidFill>
                  <a:srgbClr val="C00000"/>
                </a:solidFill>
              </a:rPr>
              <a:t>(bu yerda α</a:t>
            </a:r>
            <a:r>
              <a:rPr lang="uz-Cyrl-UZ" sz="3600" baseline="-25000" dirty="0" smtClean="0">
                <a:solidFill>
                  <a:srgbClr val="C00000"/>
                </a:solidFill>
              </a:rPr>
              <a:t>1</a:t>
            </a:r>
            <a:r>
              <a:rPr lang="uz-Cyrl-UZ" sz="3600" dirty="0" smtClean="0">
                <a:solidFill>
                  <a:srgbClr val="C00000"/>
                </a:solidFill>
              </a:rPr>
              <a:t>,α</a:t>
            </a:r>
            <a:r>
              <a:rPr lang="uz-Cyrl-UZ" sz="3600" baseline="-25000" dirty="0" smtClean="0">
                <a:solidFill>
                  <a:srgbClr val="C00000"/>
                </a:solidFill>
              </a:rPr>
              <a:t>2</a:t>
            </a:r>
            <a:r>
              <a:rPr lang="uz-Cyrl-UZ" sz="3600" dirty="0" smtClean="0">
                <a:solidFill>
                  <a:srgbClr val="C00000"/>
                </a:solidFill>
              </a:rPr>
              <a:t>,...,α</a:t>
            </a:r>
            <a:r>
              <a:rPr lang="uz-Cyrl-UZ" sz="3600" baseline="-25000" dirty="0" smtClean="0">
                <a:solidFill>
                  <a:srgbClr val="C00000"/>
                </a:solidFill>
              </a:rPr>
              <a:t>n</a:t>
            </a:r>
            <a:r>
              <a:rPr lang="uz-Cyrl-UZ" sz="3600" dirty="0" smtClean="0">
                <a:solidFill>
                  <a:srgbClr val="C00000"/>
                </a:solidFill>
              </a:rPr>
              <a:t> </a:t>
            </a:r>
            <a:r>
              <a:rPr sz="3600" dirty="0" smtClean="0">
                <a:solidFill>
                  <a:srgbClr val="C00000"/>
                </a:solidFill>
              </a:rPr>
              <a:t>       )</a:t>
            </a:r>
            <a:r>
              <a:rPr dirty="0" smtClean="0">
                <a:solidFill>
                  <a:schemeClr val="accent4">
                    <a:lumMod val="75000"/>
                  </a:schemeClr>
                </a:solidFill>
              </a:rPr>
              <a:t>     </a:t>
            </a:r>
            <a:endParaRPr lang="uz-Cyrl-UZ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-12000"/>
          </a:blip>
          <a:stretch>
            <a:fillRect/>
          </a:stretch>
        </p:blipFill>
        <p:spPr bwMode="auto">
          <a:xfrm>
            <a:off x="2428860" y="5357826"/>
            <a:ext cx="584639" cy="50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57298"/>
            <a:ext cx="8501122" cy="321471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z-Cyrl-UZ" dirty="0" smtClean="0"/>
              <a:t> </a:t>
            </a:r>
            <a:r>
              <a:rPr smtClean="0"/>
              <a:t> </a:t>
            </a:r>
            <a:r>
              <a:rPr lang="uz-Cyrl-UZ" dirty="0" smtClean="0">
                <a:solidFill>
                  <a:srgbClr val="C00000"/>
                </a:solidFill>
              </a:rPr>
              <a:t>TA’RIF.</a:t>
            </a:r>
            <a:r>
              <a:rPr lang="uz-Cyrl-U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Agar </a:t>
            </a:r>
            <a:r>
              <a:rPr smtClean="0">
                <a:solidFill>
                  <a:schemeClr val="accent4">
                    <a:lumMod val="75000"/>
                  </a:schemeClr>
                </a:solidFill>
              </a:rPr>
              <a:t>                                  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 bo’lsa,</a:t>
            </a:r>
            <a:r>
              <a:rPr smtClean="0">
                <a:solidFill>
                  <a:schemeClr val="accent4">
                    <a:lumMod val="75000"/>
                  </a:schemeClr>
                </a:solidFill>
              </a:rPr>
              <a:t>      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 (α</a:t>
            </a:r>
            <a:r>
              <a:rPr lang="uz-Cyrl-UZ" baseline="-25000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,α</a:t>
            </a:r>
            <a:r>
              <a:rPr lang="uz-Cyrl-UZ" baseline="-25000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,...,α</a:t>
            </a:r>
            <a:r>
              <a:rPr lang="uz-Cyrl-UZ" baseline="-25000" dirty="0" smtClean="0">
                <a:solidFill>
                  <a:schemeClr val="accent4">
                    <a:lumMod val="75000"/>
                  </a:schemeClr>
                </a:solidFill>
              </a:rPr>
              <a:t>n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)  va </a:t>
            </a:r>
            <a:r>
              <a:rPr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(β</a:t>
            </a:r>
            <a:r>
              <a:rPr lang="uz-Cyrl-UZ" baseline="-25000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,β</a:t>
            </a:r>
            <a:r>
              <a:rPr lang="uz-Cyrl-UZ" baseline="-25000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,...,β</a:t>
            </a:r>
            <a:r>
              <a:rPr lang="uz-Cyrl-UZ" baseline="-25000" dirty="0" smtClean="0">
                <a:solidFill>
                  <a:schemeClr val="accent4">
                    <a:lumMod val="75000"/>
                  </a:schemeClr>
                </a:solidFill>
              </a:rPr>
              <a:t>n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)  </a:t>
            </a:r>
            <a:r>
              <a:rPr lang="uz-Cyrl-UZ" dirty="0" smtClean="0">
                <a:solidFill>
                  <a:srgbClr val="C00000"/>
                </a:solidFill>
              </a:rPr>
              <a:t>vektorlar</a:t>
            </a:r>
            <a:r>
              <a:rPr smtClean="0">
                <a:solidFill>
                  <a:srgbClr val="C00000"/>
                </a:solidFill>
              </a:rPr>
              <a:t> </a:t>
            </a:r>
            <a:r>
              <a:rPr lang="uz-Cyrl-UZ" smtClean="0">
                <a:solidFill>
                  <a:srgbClr val="C00000"/>
                </a:solidFill>
              </a:rPr>
              <a:t> </a:t>
            </a:r>
            <a:r>
              <a:rPr lang="uz-Cyrl-UZ" dirty="0" smtClean="0">
                <a:solidFill>
                  <a:srgbClr val="C00000"/>
                </a:solidFill>
              </a:rPr>
              <a:t>teng </a:t>
            </a:r>
            <a:r>
              <a:rPr lang="uz-Cyrl-UZ" dirty="0" smtClean="0">
                <a:solidFill>
                  <a:schemeClr val="accent4">
                    <a:lumMod val="75000"/>
                  </a:schemeClr>
                </a:solidFill>
              </a:rPr>
              <a:t>deyiladi.</a:t>
            </a:r>
            <a:r>
              <a:rPr lang="uz-Cyrl-UZ" dirty="0" smtClean="0"/>
              <a:t/>
            </a:r>
            <a:br>
              <a:rPr lang="uz-Cyrl-UZ" dirty="0" smtClean="0"/>
            </a:br>
            <a:endParaRPr lang="uz-Cyrl-UZ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z-Cyrl-UZ">
              <a:latin typeface="Constantia" pitchFamily="18" charset="0"/>
            </a:endParaRPr>
          </a:p>
        </p:txBody>
      </p:sp>
      <p:pic>
        <p:nvPicPr>
          <p:cNvPr id="717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9000"/>
          </a:blip>
          <a:srcRect/>
          <a:stretch>
            <a:fillRect/>
          </a:stretch>
        </p:blipFill>
        <p:spPr bwMode="auto">
          <a:xfrm>
            <a:off x="3786182" y="2000240"/>
            <a:ext cx="48958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3929090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sz="360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TA’RIF. (α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,α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,...,α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)  va (β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,β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,...,β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)  vektorlarning yi</a:t>
            </a:r>
            <a:r>
              <a:rPr sz="3600" smtClean="0">
                <a:solidFill>
                  <a:schemeClr val="accent2">
                    <a:lumMod val="75000"/>
                  </a:schemeClr>
                </a:solidFill>
              </a:rPr>
              <a:t>g'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indisi deb,</a:t>
            </a:r>
            <a:r>
              <a:rPr sz="360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sz="360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(α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 +β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,</a:t>
            </a:r>
            <a:r>
              <a:rPr sz="360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 +β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,...,</a:t>
            </a:r>
            <a:r>
              <a:rPr sz="360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α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+β</a:t>
            </a:r>
            <a:r>
              <a:rPr lang="uz-Cyrl-UZ" sz="36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)  vektorga aytiladi, </a:t>
            </a:r>
            <a:b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z-Cyrl-UZ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(α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,α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,...,α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)+(β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,β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,...,β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)=(α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+β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,α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+β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,...,α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+β</a:t>
            </a:r>
            <a:r>
              <a:rPr lang="uz-Cyrl-UZ" sz="3200" baseline="-25000" dirty="0" smtClean="0">
                <a:solidFill>
                  <a:schemeClr val="accent2">
                    <a:lumMod val="75000"/>
                  </a:schemeClr>
                </a:solidFill>
              </a:rPr>
              <a:t>n</a:t>
            </a:r>
            <a: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  <a:t>) .</a:t>
            </a:r>
            <a:br>
              <a:rPr lang="uz-Cyrl-UZ" sz="32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uz-Cyrl-UZ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745224"/>
            <a:ext cx="8229600" cy="45719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chemeClr val="accent2">
                    <a:lumMod val="75000"/>
                  </a:schemeClr>
                </a:solidFill>
              </a:rPr>
              <a:t>       </a:t>
            </a:r>
            <a:r>
              <a:rPr lang="uz-Cyrl-UZ" dirty="0" smtClean="0">
                <a:solidFill>
                  <a:schemeClr val="accent2">
                    <a:lumMod val="75000"/>
                  </a:schemeClr>
                </a:solidFill>
              </a:rPr>
              <a:t>TA’RIF. 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(α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,...,α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n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)  vektorni 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λ</a:t>
            </a:r>
            <a:r>
              <a:rPr lang="el-GR" dirty="0" smtClean="0"/>
              <a:t>  </a:t>
            </a:r>
            <a:r>
              <a:rPr lang="uz-Cyrl-UZ" dirty="0" smtClean="0">
                <a:solidFill>
                  <a:schemeClr val="accent2">
                    <a:lumMod val="75000"/>
                  </a:schemeClr>
                </a:solidFill>
              </a:rPr>
              <a:t>ska</a:t>
            </a:r>
            <a:r>
              <a:rPr smtClean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uz-Cyrl-UZ" dirty="0" smtClean="0">
                <a:solidFill>
                  <a:schemeClr val="accent2">
                    <a:lumMod val="75000"/>
                  </a:schemeClr>
                </a:solidFill>
              </a:rPr>
              <a:t>lyarga ko’paytmasi</a:t>
            </a:r>
            <a:r>
              <a:rPr lang="uz-Cyrl-UZ" dirty="0" smtClean="0"/>
              <a:t> 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deb, (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λ 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λ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 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,..., </a:t>
            </a: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λ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 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n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) vektorga aytiladi, ya’ni  </a:t>
            </a:r>
            <a:r>
              <a:rPr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λ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(α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,...,α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n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)=(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λ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λ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,...,</a:t>
            </a:r>
            <a:r>
              <a:rPr lang="el-GR" dirty="0" smtClean="0">
                <a:solidFill>
                  <a:schemeClr val="accent4">
                    <a:lumMod val="50000"/>
                  </a:schemeClr>
                </a:solidFill>
              </a:rPr>
              <a:t>λ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α</a:t>
            </a:r>
            <a:r>
              <a:rPr lang="uz-Cyrl-UZ" baseline="-25000" dirty="0" smtClean="0">
                <a:solidFill>
                  <a:schemeClr val="accent4">
                    <a:lumMod val="50000"/>
                  </a:schemeClr>
                </a:solidFill>
              </a:rPr>
              <a:t>n</a:t>
            </a:r>
            <a: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  <a:t>).</a:t>
            </a:r>
            <a:br>
              <a:rPr lang="uz-Cyrl-UZ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uz-Cyrl-UZ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966" y="714356"/>
            <a:ext cx="8172000" cy="4644000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el-GR" smtClean="0">
                <a:solidFill>
                  <a:schemeClr val="accent3">
                    <a:lumMod val="50000"/>
                  </a:schemeClr>
                </a:solidFill>
              </a:rPr>
              <a:t>λ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skalyarga ko’paytirish amalini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       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simvol bilan belgilaymiz,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ya’ni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br>
              <a:rPr lang="uz-Cyrl-UZ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ru-RU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(α</a:t>
            </a:r>
            <a:r>
              <a:rPr lang="uz-Cyrl-UZ" baseline="-2500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,α</a:t>
            </a:r>
            <a:r>
              <a:rPr lang="uz-Cyrl-UZ" baseline="-2500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,...,α</a:t>
            </a:r>
            <a:r>
              <a:rPr lang="uz-Cyrl-UZ" baseline="-25000" smtClean="0">
                <a:solidFill>
                  <a:schemeClr val="accent3">
                    <a:lumMod val="50000"/>
                  </a:schemeClr>
                </a:solidFill>
              </a:rPr>
              <a:t>n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)=</a:t>
            </a:r>
            <a:r>
              <a:rPr lang="el-GR" smtClean="0">
                <a:solidFill>
                  <a:schemeClr val="accent3">
                    <a:lumMod val="50000"/>
                  </a:schemeClr>
                </a:solidFill>
              </a:rPr>
              <a:t>λ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(α</a:t>
            </a:r>
            <a:r>
              <a:rPr lang="uz-Cyrl-UZ" baseline="-2500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,α</a:t>
            </a:r>
            <a:r>
              <a:rPr lang="uz-Cyrl-UZ" baseline="-2500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,...,α</a:t>
            </a:r>
            <a:r>
              <a:rPr lang="uz-Cyrl-UZ" baseline="-25000" smtClean="0">
                <a:solidFill>
                  <a:schemeClr val="accent3">
                    <a:lumMod val="50000"/>
                  </a:schemeClr>
                </a:solidFill>
              </a:rPr>
              <a:t>n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z-Cyrl-UZ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amal </a:t>
            </a:r>
            <a:r>
              <a:rPr lang="uz-Cyrl-UZ" i="1" smtClean="0">
                <a:solidFill>
                  <a:schemeClr val="accent3">
                    <a:lumMod val="50000"/>
                  </a:schemeClr>
                </a:solidFill>
              </a:rPr>
              <a:t>F</a:t>
            </a:r>
            <a:r>
              <a:rPr lang="uz-Cyrl-UZ" i="1" baseline="30000" smtClean="0">
                <a:solidFill>
                  <a:schemeClr val="accent3">
                    <a:lumMod val="50000"/>
                  </a:schemeClr>
                </a:solidFill>
              </a:rPr>
              <a:t>n </a:t>
            </a:r>
            <a:r>
              <a:rPr i="1" baseline="3000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z-Cyrl-UZ" i="1" smtClean="0">
                <a:solidFill>
                  <a:schemeClr val="accent3">
                    <a:lumMod val="50000"/>
                  </a:schemeClr>
                </a:solidFill>
              </a:rPr>
              <a:t>n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– o’lchovli vektorlar to’plamida har bir 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l-GR" smtClean="0">
                <a:solidFill>
                  <a:schemeClr val="accent3">
                    <a:lumMod val="50000"/>
                  </a:schemeClr>
                </a:solidFill>
              </a:rPr>
              <a:t>λ</a:t>
            </a:r>
            <a:r>
              <a:rPr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uz-Cyrl-UZ" smtClean="0">
                <a:solidFill>
                  <a:schemeClr val="accent3">
                    <a:lumMod val="50000"/>
                  </a:schemeClr>
                </a:solidFill>
              </a:rPr>
              <a:t> uchun unar amal bo’ladi.</a:t>
            </a:r>
            <a:endParaRPr lang="uz-Cyrl-UZ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4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6000" contrast="64000"/>
          </a:blip>
          <a:srcRect/>
          <a:stretch>
            <a:fillRect/>
          </a:stretch>
        </p:blipFill>
        <p:spPr bwMode="auto">
          <a:xfrm>
            <a:off x="755650" y="1223963"/>
            <a:ext cx="7112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6000" contrast="64000"/>
          </a:blip>
          <a:srcRect/>
          <a:stretch>
            <a:fillRect/>
          </a:stretch>
        </p:blipFill>
        <p:spPr bwMode="auto">
          <a:xfrm>
            <a:off x="1619250" y="2376488"/>
            <a:ext cx="712788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6000" contrast="64000"/>
          </a:blip>
          <a:srcRect/>
          <a:stretch>
            <a:fillRect/>
          </a:stretch>
        </p:blipFill>
        <p:spPr bwMode="auto">
          <a:xfrm>
            <a:off x="900113" y="3563938"/>
            <a:ext cx="7112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" y="714356"/>
            <a:ext cx="8305800" cy="5286412"/>
          </a:xfrm>
          <a:noFill/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sz="3600" smtClean="0"/>
              <a:t/>
            </a:r>
            <a:br>
              <a:rPr sz="3600" smtClean="0"/>
            </a:br>
            <a:r>
              <a:rPr sz="3600" smtClean="0"/>
              <a:t/>
            </a:r>
            <a:br>
              <a:rPr sz="3600" smtClean="0"/>
            </a:br>
            <a:r>
              <a:rPr sz="3600" smtClean="0"/>
              <a:t>        </a:t>
            </a:r>
            <a:r>
              <a:rPr lang="uz-Cyrl-UZ" sz="3600" dirty="0" smtClean="0">
                <a:solidFill>
                  <a:srgbClr val="002060"/>
                </a:solidFill>
              </a:rPr>
              <a:t>(0,0,...,0) vektor nol vektor deyiladi va </a:t>
            </a:r>
            <a:r>
              <a:rPr lang="uz-Cyrl-UZ" sz="3600" b="1" dirty="0" smtClean="0">
                <a:solidFill>
                  <a:srgbClr val="002060"/>
                </a:solidFill>
              </a:rPr>
              <a:t>0</a:t>
            </a:r>
            <a:r>
              <a:rPr lang="uz-Cyrl-UZ" sz="3600" dirty="0" smtClean="0">
                <a:solidFill>
                  <a:srgbClr val="002060"/>
                </a:solidFill>
              </a:rPr>
              <a:t> bilan belgilanadi. </a:t>
            </a:r>
            <a:r>
              <a:rPr lang="en-US" sz="3600" dirty="0" smtClean="0">
                <a:solidFill>
                  <a:srgbClr val="002060"/>
                </a:solidFill>
              </a:rPr>
              <a:t>     </a:t>
            </a:r>
            <a:r>
              <a:rPr lang="uz-Cyrl-UZ" sz="3600" dirty="0" smtClean="0">
                <a:solidFill>
                  <a:srgbClr val="002060"/>
                </a:solidFill>
              </a:rPr>
              <a:t>Nol vektor qo’shishga nibatan </a:t>
            </a:r>
            <a:r>
              <a:rPr lang="uz-Cyrl-UZ" sz="3600" dirty="0" smtClean="0">
                <a:solidFill>
                  <a:srgbClr val="C00000"/>
                </a:solidFill>
              </a:rPr>
              <a:t>neytral element</a:t>
            </a:r>
            <a:r>
              <a:rPr lang="uz-Cyrl-UZ" sz="3600" dirty="0" smtClean="0">
                <a:solidFill>
                  <a:srgbClr val="002060"/>
                </a:solidFill>
              </a:rPr>
              <a:t> bo’ladi.</a:t>
            </a: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sz="3600" smtClean="0">
                <a:solidFill>
                  <a:srgbClr val="002060"/>
                </a:solidFill>
              </a:rPr>
              <a:t/>
            </a:r>
            <a:br>
              <a:rPr sz="3600" smtClean="0">
                <a:solidFill>
                  <a:srgbClr val="002060"/>
                </a:solidFill>
              </a:rPr>
            </a:br>
            <a:r>
              <a:rPr lang="uz-Cyrl-UZ" sz="3600" dirty="0" smtClean="0">
                <a:solidFill>
                  <a:srgbClr val="002060"/>
                </a:solidFill>
              </a:rPr>
              <a:t/>
            </a:r>
            <a:br>
              <a:rPr lang="uz-Cyrl-UZ" sz="3600" dirty="0" smtClean="0">
                <a:solidFill>
                  <a:srgbClr val="002060"/>
                </a:solidFill>
              </a:rPr>
            </a:br>
            <a:r>
              <a:rPr sz="3600" smtClean="0">
                <a:solidFill>
                  <a:srgbClr val="002060"/>
                </a:solidFill>
              </a:rPr>
              <a:t>       </a:t>
            </a:r>
            <a:r>
              <a:rPr lang="uz-Cyrl-UZ" sz="3600" dirty="0" smtClean="0">
                <a:solidFill>
                  <a:srgbClr val="002060"/>
                </a:solidFill>
              </a:rPr>
              <a:t>-1∙(α</a:t>
            </a:r>
            <a:r>
              <a:rPr lang="uz-Cyrl-UZ" sz="3600" baseline="-25000" dirty="0" smtClean="0">
                <a:solidFill>
                  <a:srgbClr val="002060"/>
                </a:solidFill>
              </a:rPr>
              <a:t>1</a:t>
            </a:r>
            <a:r>
              <a:rPr lang="uz-Cyrl-UZ" sz="3600" dirty="0" smtClean="0">
                <a:solidFill>
                  <a:srgbClr val="002060"/>
                </a:solidFill>
              </a:rPr>
              <a:t>,α</a:t>
            </a:r>
            <a:r>
              <a:rPr lang="uz-Cyrl-UZ" sz="3600" baseline="-25000" dirty="0" smtClean="0">
                <a:solidFill>
                  <a:srgbClr val="002060"/>
                </a:solidFill>
              </a:rPr>
              <a:t>2</a:t>
            </a:r>
            <a:r>
              <a:rPr lang="uz-Cyrl-UZ" sz="3600" dirty="0" smtClean="0">
                <a:solidFill>
                  <a:srgbClr val="002060"/>
                </a:solidFill>
              </a:rPr>
              <a:t>,...,α</a:t>
            </a:r>
            <a:r>
              <a:rPr lang="uz-Cyrl-UZ" sz="3600" baseline="-25000" dirty="0" smtClean="0">
                <a:solidFill>
                  <a:srgbClr val="002060"/>
                </a:solidFill>
              </a:rPr>
              <a:t>n</a:t>
            </a:r>
            <a:r>
              <a:rPr lang="uz-Cyrl-UZ" sz="3600" dirty="0" smtClean="0">
                <a:solidFill>
                  <a:srgbClr val="002060"/>
                </a:solidFill>
              </a:rPr>
              <a:t>)  vektor </a:t>
            </a:r>
            <a:r>
              <a:rPr lang="uz-Cyrl-UZ" sz="3600" b="1" i="1" dirty="0" smtClean="0">
                <a:solidFill>
                  <a:srgbClr val="002060"/>
                </a:solidFill>
              </a:rPr>
              <a:t>a</a:t>
            </a:r>
            <a:r>
              <a:rPr lang="uz-Cyrl-UZ" sz="3600" dirty="0" smtClean="0">
                <a:solidFill>
                  <a:srgbClr val="002060"/>
                </a:solidFill>
              </a:rPr>
              <a:t>=(α</a:t>
            </a:r>
            <a:r>
              <a:rPr lang="uz-Cyrl-UZ" sz="3600" baseline="-25000" dirty="0" smtClean="0">
                <a:solidFill>
                  <a:srgbClr val="002060"/>
                </a:solidFill>
              </a:rPr>
              <a:t>1</a:t>
            </a:r>
            <a:r>
              <a:rPr lang="uz-Cyrl-UZ" sz="3600" dirty="0" smtClean="0">
                <a:solidFill>
                  <a:srgbClr val="002060"/>
                </a:solidFill>
              </a:rPr>
              <a:t>,α</a:t>
            </a:r>
            <a:r>
              <a:rPr lang="uz-Cyrl-UZ" sz="3600" baseline="-25000" dirty="0" smtClean="0">
                <a:solidFill>
                  <a:srgbClr val="002060"/>
                </a:solidFill>
              </a:rPr>
              <a:t>2</a:t>
            </a:r>
            <a:r>
              <a:rPr lang="uz-Cyrl-UZ" sz="3600" dirty="0" smtClean="0">
                <a:solidFill>
                  <a:srgbClr val="002060"/>
                </a:solidFill>
              </a:rPr>
              <a:t>,...,α</a:t>
            </a:r>
            <a:r>
              <a:rPr lang="uz-Cyrl-UZ" sz="3600" baseline="-25000" dirty="0" smtClean="0">
                <a:solidFill>
                  <a:srgbClr val="002060"/>
                </a:solidFill>
              </a:rPr>
              <a:t>n</a:t>
            </a:r>
            <a:r>
              <a:rPr lang="uz-Cyrl-UZ" sz="3600" dirty="0" smtClean="0">
                <a:solidFill>
                  <a:srgbClr val="002060"/>
                </a:solidFill>
              </a:rPr>
              <a:t>)  vektorga </a:t>
            </a:r>
            <a:r>
              <a:rPr lang="uz-Cyrl-UZ" sz="3600" dirty="0" smtClean="0">
                <a:solidFill>
                  <a:srgbClr val="C00000"/>
                </a:solidFill>
              </a:rPr>
              <a:t>qarama-qarshi vektor </a:t>
            </a:r>
            <a:r>
              <a:rPr lang="uz-Cyrl-UZ" sz="3600" dirty="0" smtClean="0">
                <a:solidFill>
                  <a:srgbClr val="002060"/>
                </a:solidFill>
              </a:rPr>
              <a:t>deyiladi va </a:t>
            </a:r>
            <a:r>
              <a:rPr sz="3600" smtClean="0">
                <a:solidFill>
                  <a:srgbClr val="002060"/>
                </a:solidFill>
              </a:rPr>
              <a:t/>
            </a:r>
            <a:br>
              <a:rPr sz="3600" smtClean="0">
                <a:solidFill>
                  <a:srgbClr val="002060"/>
                </a:solidFill>
              </a:rPr>
            </a:br>
            <a:r>
              <a:rPr lang="uz-Cyrl-UZ" sz="3600" dirty="0" smtClean="0">
                <a:solidFill>
                  <a:srgbClr val="002060"/>
                </a:solidFill>
              </a:rPr>
              <a:t> -</a:t>
            </a:r>
            <a:r>
              <a:rPr lang="uz-Cyrl-UZ" sz="3600" b="1" i="1" dirty="0" smtClean="0">
                <a:solidFill>
                  <a:srgbClr val="002060"/>
                </a:solidFill>
              </a:rPr>
              <a:t>a </a:t>
            </a:r>
            <a:r>
              <a:rPr lang="uz-Cyrl-UZ" sz="3600" dirty="0" smtClean="0">
                <a:solidFill>
                  <a:srgbClr val="002060"/>
                </a:solidFill>
              </a:rPr>
              <a:t>kabi belgilanadi.  Ma’lumki,    </a:t>
            </a:r>
            <a:r>
              <a:rPr lang="uz-Cyrl-UZ" sz="3600" b="1" i="1" dirty="0" smtClean="0">
                <a:solidFill>
                  <a:srgbClr val="002060"/>
                </a:solidFill>
              </a:rPr>
              <a:t>a+(-a)=0</a:t>
            </a:r>
            <a:r>
              <a:rPr lang="uz-Cyrl-UZ" sz="3600" dirty="0" smtClean="0">
                <a:solidFill>
                  <a:srgbClr val="002060"/>
                </a:solidFill>
              </a:rPr>
              <a:t/>
            </a:r>
            <a:br>
              <a:rPr lang="uz-Cyrl-UZ" sz="3600" dirty="0" smtClean="0">
                <a:solidFill>
                  <a:srgbClr val="002060"/>
                </a:solidFill>
              </a:rPr>
            </a:br>
            <a:endParaRPr lang="uz-Cyrl-UZ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6733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sz="3600" dirty="0" smtClean="0"/>
              <a:t>       </a:t>
            </a:r>
            <a:r>
              <a:rPr lang="uz-Cyrl-UZ" sz="3600" dirty="0" smtClean="0">
                <a:solidFill>
                  <a:srgbClr val="C00000"/>
                </a:solidFill>
              </a:rPr>
              <a:t>TA’RIF.</a:t>
            </a:r>
            <a:r>
              <a:rPr lang="uz-Cyrl-UZ" sz="3600" dirty="0" smtClean="0"/>
              <a:t> ℱ maydon ustida qurilgan </a:t>
            </a:r>
            <a:r>
              <a:rPr lang="en-US" sz="3600" dirty="0" smtClean="0"/>
              <a:t>    </a:t>
            </a:r>
            <a:r>
              <a:rPr lang="uz-Cyrl-UZ" sz="3600" i="1" dirty="0" smtClean="0">
                <a:solidFill>
                  <a:srgbClr val="C00000"/>
                </a:solidFill>
              </a:rPr>
              <a:t>n – o’lchovli arifmetik vektor fazo</a:t>
            </a:r>
            <a:r>
              <a:rPr lang="uz-Cyrl-UZ" sz="3600" dirty="0" smtClean="0">
                <a:solidFill>
                  <a:srgbClr val="C00000"/>
                </a:solidFill>
              </a:rPr>
              <a:t> </a:t>
            </a:r>
            <a:r>
              <a:rPr lang="uz-Cyrl-UZ" sz="3600" dirty="0" smtClean="0"/>
              <a:t>deb,</a:t>
            </a:r>
            <a:r>
              <a:rPr lang="uz-Cyrl-UZ" sz="3600" i="1" baseline="30000" dirty="0" smtClean="0"/>
              <a:t> </a:t>
            </a:r>
            <a:r>
              <a:rPr lang="uz-Cyrl-UZ" sz="3600" dirty="0" smtClean="0"/>
              <a:t>  qo’shish binar amali va skalyarga ko’paytirish </a:t>
            </a:r>
            <a:r>
              <a:rPr lang="en-US" sz="3600" dirty="0" smtClean="0"/>
              <a:t>     u</a:t>
            </a:r>
            <a:r>
              <a:rPr lang="uz-Cyrl-UZ" sz="3600" dirty="0" smtClean="0"/>
              <a:t>nar amallari  bilan berilgan </a:t>
            </a:r>
            <a:r>
              <a:rPr lang="uz-Cyrl-UZ" sz="3600" i="1" dirty="0" smtClean="0"/>
              <a:t>F</a:t>
            </a:r>
            <a:r>
              <a:rPr lang="uz-Cyrl-UZ" sz="3600" i="1" baseline="30000" dirty="0" smtClean="0"/>
              <a:t>n</a:t>
            </a:r>
            <a:r>
              <a:rPr lang="uz-Cyrl-UZ" sz="3600" dirty="0" smtClean="0"/>
              <a:t> to’plamiga, ya’ni </a:t>
            </a:r>
            <a:endParaRPr lang="en-US" sz="36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en-US" sz="36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en-US" sz="36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uz-Cyrl-UZ" sz="3600" dirty="0" smtClean="0"/>
              <a:t> algebraga aytiladi.</a:t>
            </a:r>
          </a:p>
          <a:p>
            <a:endParaRPr lang="uz-Cyrl-UZ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4000" contrast="-10000"/>
          </a:blip>
          <a:srcRect/>
          <a:stretch>
            <a:fillRect/>
          </a:stretch>
        </p:blipFill>
        <p:spPr bwMode="auto">
          <a:xfrm>
            <a:off x="3214678" y="2571744"/>
            <a:ext cx="637267" cy="6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2786050" y="4000504"/>
            <a:ext cx="3819789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Бумаж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292</TotalTime>
  <Words>191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Бумажная</vt:lpstr>
      <vt:lpstr>Поток</vt:lpstr>
      <vt:lpstr>ARIFMETIK VEKTOR FAZO VA UNING XOSSALARI</vt:lpstr>
      <vt:lpstr>   TA’RIF.  F maydon ustida berilgan  n – o’lchovli vektor deb, F maydonning ixtiyoriy n ta elementidan tuzilgan kortejga aytiladi.  </vt:lpstr>
      <vt:lpstr>           F maydon ustidagi barcha n – o’lchovli vektorlar to’plamini Fn kabi belgilanadi.                  Vektorlar, odatda, ustun yoki satr ko’rinishida yoziladi. n – o’lchovli vektorni (α1,α2,...,αn) ko’rinishda yozamiz. (bu yerda α1,α2,...,αn        )     </vt:lpstr>
      <vt:lpstr>  TA’RIF. Agar                                    bo’lsa,       (α1,α2,...,αn)  va  (β1,β2,...,βn)  vektorlar  teng deyiladi. </vt:lpstr>
      <vt:lpstr>          TA’RIF. (α1,α2,...,αn)  va (β1,β2,...,βn)  vektorlarning yig'indisi deb,   (α1 +β1, α2 +β2,..., αn+βn)  vektorga aytiladi,    (α1,α2,...,αn)+(β1,β2,...,βn)=(α1+β1,α2+β2,...,αn+βn) . </vt:lpstr>
      <vt:lpstr>       TA’RIF. (α1,α2,...,αn)  vektorni λ  ska-lyarga ko’paytmasi deb, (λ α1, λ α2,..., λ αn) vektorga aytiladi, ya’ni    λ(α1,α2,...,αn)=(λα1,λα2,...,λαn). </vt:lpstr>
      <vt:lpstr>       λ  skalyarga ko’paytirish amalini          simvol bilan belgilaymiz, ya’ni      (α1,α2,...,αn)=λ(α1,α2,...,αn)           amal Fn  n – o’lchovli vektorlar to’plamida har bir  λ   uchun unar amal bo’ladi.</vt:lpstr>
      <vt:lpstr>          (0,0,...,0) vektor nol vektor deyiladi va 0 bilan belgilanadi.      Nol vektor qo’shishga nibatan neytral element bo’ladi.          -1∙(α1,α2,...,αn)  vektor a=(α1,α2,...,αn)  vektorga qarama-qarshi vektor deyiladi va   -a kabi belgilanadi.  Ma’lumki,    a+(-a)=0 </vt:lpstr>
      <vt:lpstr>Слайд 9</vt:lpstr>
      <vt:lpstr>        TEOREMA.          arifmetik vektor fazoning bosh amallari (qo’shish va skalyarga ko’paytirish) quyidagi xossalarga ega:  1.                         algebra abel gruppasi bo’ladi, bu yerda                             .                 . 2.    Skalyarlarga ko’paytirish assosiativ, ya’ni   </vt:lpstr>
      <vt:lpstr>3.    Skalyarga ko’paytirish amali qo’shishga nisbatan distributiv, ya’ni   4.     Vektorga ko’paytirish skalyarlarni qo’shishga nisbatan distributiv   5.                     uchun        1∙  a=a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TA’RIF.  F maydon ustida berilgan  n – o’lchovli vektor deb, F maydonning ixtiyoriy n ta elementidan tuzilgan kortejga aytiladi.</dc:title>
  <dc:creator>USER</dc:creator>
  <cp:lastModifiedBy>user</cp:lastModifiedBy>
  <cp:revision>27</cp:revision>
  <dcterms:created xsi:type="dcterms:W3CDTF">2011-02-03T19:06:23Z</dcterms:created>
  <dcterms:modified xsi:type="dcterms:W3CDTF">2018-10-22T06:56:56Z</dcterms:modified>
</cp:coreProperties>
</file>