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4044" r:id="rId2"/>
    <p:sldMasterId id="2147484056" r:id="rId3"/>
    <p:sldMasterId id="2147484068" r:id="rId4"/>
    <p:sldMasterId id="2147484080" r:id="rId5"/>
    <p:sldMasterId id="2147484092" r:id="rId6"/>
    <p:sldMasterId id="2147484104" r:id="rId7"/>
  </p:sldMasterIdLst>
  <p:notesMasterIdLst>
    <p:notesMasterId r:id="rId20"/>
  </p:notesMasterIdLst>
  <p:sldIdLst>
    <p:sldId id="269" r:id="rId8"/>
    <p:sldId id="257" r:id="rId9"/>
    <p:sldId id="258" r:id="rId10"/>
    <p:sldId id="266" r:id="rId11"/>
    <p:sldId id="259" r:id="rId12"/>
    <p:sldId id="260" r:id="rId13"/>
    <p:sldId id="267" r:id="rId14"/>
    <p:sldId id="261" r:id="rId15"/>
    <p:sldId id="262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EF609-3929-48DD-8651-A54DB7DF1C5B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54229-6C81-4C95-94BA-FA770FC51038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="" xmlns:p14="http://schemas.microsoft.com/office/powerpoint/2010/main" val="88161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5DFEAC-8469-46EA-8758-D8FA76722FC7}" type="datetimeFigureOut">
              <a:rPr lang="uz-Cyrl-UZ" smtClean="0"/>
              <a:pPr/>
              <a:t>25.10.2018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46CC0-F701-4874-9206-8050FC6BD329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7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7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13.png"/><Relationship Id="rId10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0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3200" dirty="0" smtClean="0"/>
              <a:t>CHIZIQLI BOG’LIQ, CHIZIQLI BOG’LIQ BO’LMAGAN VEKTORLAR SISTEMALARI, XOSSALARI</a:t>
            </a:r>
            <a:endParaRPr lang="uz-Cyrl-UZ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1.   </a:t>
            </a:r>
            <a:r>
              <a:rPr lang="uz-Cyrl-UZ" dirty="0" smtClean="0"/>
              <a:t>Vektorlar sistemalari.</a:t>
            </a:r>
          </a:p>
          <a:p>
            <a:pPr lvl="0">
              <a:buNone/>
            </a:pPr>
            <a:r>
              <a:rPr lang="en-US" dirty="0" smtClean="0"/>
              <a:t>2.   </a:t>
            </a:r>
            <a:r>
              <a:rPr lang="uz-Cyrl-UZ" dirty="0" smtClean="0"/>
              <a:t>Vektorlar sistemalarining chiziqli kombinatsiyasi.</a:t>
            </a:r>
          </a:p>
          <a:p>
            <a:pPr lvl="0">
              <a:buNone/>
            </a:pPr>
            <a:r>
              <a:rPr lang="en-US" dirty="0" smtClean="0"/>
              <a:t>3.   </a:t>
            </a:r>
            <a:r>
              <a:rPr lang="uz-Cyrl-UZ" dirty="0" smtClean="0"/>
              <a:t>Vektorlarning  chiziqli bog’liq sistemasi.</a:t>
            </a:r>
          </a:p>
          <a:p>
            <a:pPr lvl="0">
              <a:buNone/>
            </a:pPr>
            <a:r>
              <a:rPr lang="en-US" dirty="0" smtClean="0"/>
              <a:t>4.   </a:t>
            </a:r>
            <a:r>
              <a:rPr lang="uz-Cyrl-UZ" dirty="0" smtClean="0"/>
              <a:t>Vektorlarning chiziqli erkli (bog’liq bo’lmagan) sistemasi. </a:t>
            </a:r>
          </a:p>
          <a:p>
            <a:pPr lvl="0">
              <a:buNone/>
            </a:pPr>
            <a:r>
              <a:rPr lang="en-US" dirty="0" smtClean="0"/>
              <a:t>5.   </a:t>
            </a:r>
            <a:r>
              <a:rPr lang="uz-Cyrl-UZ" dirty="0" smtClean="0"/>
              <a:t>Vektorlarning  chiziqli bog’liq va chiziqli erkli sistemalari xossalari.</a:t>
            </a:r>
          </a:p>
          <a:p>
            <a:endParaRPr lang="uz-Cyrl-U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186766" cy="571504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        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/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/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/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00B0F0"/>
                </a:solidFill>
              </a:rPr>
              <a:t>          </a:t>
            </a:r>
            <a:r>
              <a:rPr lang="uz-Cyrl-UZ" sz="2200" b="1" dirty="0" smtClean="0">
                <a:solidFill>
                  <a:srgbClr val="00B0F0"/>
                </a:solidFill>
              </a:rPr>
              <a:t>2</a:t>
            </a:r>
            <a:r>
              <a:rPr lang="uz-Cyrl-UZ" sz="2200" b="1" baseline="30000" dirty="0" smtClean="0">
                <a:solidFill>
                  <a:srgbClr val="00B0F0"/>
                </a:solidFill>
              </a:rPr>
              <a:t>0</a:t>
            </a:r>
            <a:r>
              <a:rPr lang="uz-Cyrl-UZ" sz="2200" dirty="0" smtClean="0">
                <a:solidFill>
                  <a:srgbClr val="00B0F0"/>
                </a:solidFill>
              </a:rPr>
              <a:t>. Agar vektorlar sistemasining qandaydir sistemaostisi chiziqli bog’liq bo’lsa, bu vektorlar sistemasining o’zi ham chiziqli bog’liq bo’ladi.</a:t>
            </a:r>
            <a:r>
              <a:rPr lang="uz-Cyrl-U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uz-Cyrl-U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uz-Cyrl-U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286808" cy="518809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i="1" dirty="0" smtClean="0"/>
              <a:t>              </a:t>
            </a:r>
            <a:r>
              <a:rPr lang="uz-Cyrl-UZ" i="1" dirty="0" smtClean="0"/>
              <a:t>ISBOTI.</a:t>
            </a:r>
            <a:r>
              <a:rPr lang="uz-Cyrl-UZ" dirty="0" smtClean="0"/>
              <a:t> </a:t>
            </a:r>
            <a:r>
              <a:rPr lang="en-US" dirty="0" smtClean="0"/>
              <a:t>                  </a:t>
            </a:r>
            <a:r>
              <a:rPr lang="uz-Cyrl-UZ" dirty="0" smtClean="0"/>
              <a:t> </a:t>
            </a:r>
            <a:r>
              <a:rPr lang="uz-Latn-UZ" dirty="0" smtClean="0"/>
              <a:t>vektorlar</a:t>
            </a:r>
            <a:r>
              <a:rPr lang="en-US" dirty="0" smtClean="0"/>
              <a:t>                   </a:t>
            </a:r>
            <a:r>
              <a:rPr lang="uz-Cyrl-UZ" dirty="0" smtClean="0"/>
              <a:t> sistemasining   </a:t>
            </a:r>
            <a:r>
              <a:rPr lang="en-US" dirty="0" smtClean="0"/>
              <a:t>                               </a:t>
            </a:r>
            <a:r>
              <a:rPr lang="uz-Cyrl-UZ" dirty="0" smtClean="0"/>
              <a:t>chiziqli bog’liq sistemaostisi, </a:t>
            </a:r>
            <a:r>
              <a:rPr lang="en-US" dirty="0" smtClean="0"/>
              <a:t>  </a:t>
            </a:r>
            <a:r>
              <a:rPr lang="uz-Cyrl-UZ" dirty="0" smtClean="0"/>
              <a:t>ya’ni  </a:t>
            </a:r>
            <a:r>
              <a:rPr lang="en-US" dirty="0" smtClean="0"/>
              <a:t>                   </a:t>
            </a:r>
            <a:r>
              <a:rPr lang="uz-Cyrl-UZ" dirty="0" smtClean="0"/>
              <a:t>skalyarlardan kamida bittasi noldan farqli bo’lsin. U holda,   </a:t>
            </a:r>
            <a:r>
              <a:rPr lang="en-US" dirty="0" smtClean="0"/>
              <a:t/>
            </a:r>
            <a:br>
              <a:rPr lang="en-US" dirty="0" smtClean="0"/>
            </a:br>
            <a:endParaRPr lang="uz-Cyrl-UZ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</a:t>
            </a:r>
            <a:r>
              <a:rPr lang="uz-Cyrl-UZ" dirty="0" smtClean="0"/>
              <a:t>Demak,  vektorlar sistemasi chiziqli bog’liq.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          </a:t>
            </a:r>
            <a:r>
              <a:rPr lang="uz-Cyrl-UZ" i="1" u="sng" dirty="0" smtClean="0"/>
              <a:t>Natija</a:t>
            </a:r>
            <a:r>
              <a:rPr lang="uz-Cyrl-UZ" dirty="0" smtClean="0"/>
              <a:t>. </a:t>
            </a:r>
            <a:r>
              <a:rPr lang="uz-Cyrl-UZ" i="1" dirty="0" smtClean="0"/>
              <a:t>Chiziqli erkli vektorlar sistemasining har qanday sistamaostisi chiziqli erklidir. </a:t>
            </a:r>
          </a:p>
          <a:p>
            <a:pPr>
              <a:buNone/>
            </a:pPr>
            <a:endParaRPr lang="uz-Cyrl-U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" contrast="13000"/>
          </a:blip>
          <a:srcRect/>
          <a:stretch>
            <a:fillRect/>
          </a:stretch>
        </p:blipFill>
        <p:spPr bwMode="auto">
          <a:xfrm>
            <a:off x="4929191" y="1428736"/>
            <a:ext cx="1367997" cy="360000"/>
          </a:xfrm>
          <a:prstGeom prst="rect">
            <a:avLst/>
          </a:prstGeom>
          <a:noFill/>
        </p:spPr>
      </p:pic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4000" y="2016000"/>
            <a:ext cx="2318400" cy="360000"/>
          </a:xfrm>
          <a:prstGeom prst="rect">
            <a:avLst/>
          </a:prstGeom>
          <a:noFill/>
        </p:spPr>
      </p:pic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571744"/>
            <a:ext cx="1339200" cy="360000"/>
          </a:xfrm>
          <a:prstGeom prst="rect">
            <a:avLst/>
          </a:prstGeom>
          <a:noFill/>
        </p:spPr>
      </p:pic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643314"/>
            <a:ext cx="5587200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672414" cy="785818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solidFill>
                  <a:srgbClr val="00B0F0"/>
                </a:solidFill>
              </a:rPr>
              <a:t>       </a:t>
            </a:r>
            <a:r>
              <a:rPr lang="uz-Cyrl-UZ" sz="2000" dirty="0" smtClean="0">
                <a:solidFill>
                  <a:srgbClr val="00B0F0"/>
                </a:solidFill>
              </a:rPr>
              <a:t>3</a:t>
            </a:r>
            <a:r>
              <a:rPr lang="uz-Cyrl-UZ" sz="2000" baseline="30000" dirty="0" smtClean="0">
                <a:solidFill>
                  <a:srgbClr val="00B0F0"/>
                </a:solidFill>
              </a:rPr>
              <a:t>0</a:t>
            </a:r>
            <a:r>
              <a:rPr lang="uz-Cyrl-UZ" sz="2000" dirty="0" smtClean="0">
                <a:solidFill>
                  <a:srgbClr val="00B0F0"/>
                </a:solidFill>
              </a:rPr>
              <a:t>.  vektorlar sistemasi chiziqli bog’langan bo’lishi uchun ulardan kamida bittasi qolganlari orqali chiziqli ifodalanishi zarur va yetarli</a:t>
            </a:r>
            <a:r>
              <a:rPr lang="uz-Cyrl-UZ" sz="2000" dirty="0" smtClean="0"/>
              <a:t>. </a:t>
            </a:r>
            <a:br>
              <a:rPr lang="uz-Cyrl-UZ" sz="2000" dirty="0" smtClean="0"/>
            </a:br>
            <a:endParaRPr lang="uz-Cyrl-UZ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142984"/>
            <a:ext cx="8358246" cy="5429288"/>
          </a:xfrm>
        </p:spPr>
        <p:txBody>
          <a:bodyPr>
            <a:normAutofit/>
          </a:bodyPr>
          <a:lstStyle/>
          <a:p>
            <a:pPr algn="just"/>
            <a:r>
              <a:rPr lang="en-US" i="1" dirty="0" smtClean="0"/>
              <a:t>              </a:t>
            </a:r>
            <a:r>
              <a:rPr lang="uz-Cyrl-UZ" sz="2000" i="1" dirty="0" smtClean="0"/>
              <a:t>ISBOTI. </a:t>
            </a:r>
            <a:r>
              <a:rPr lang="en-US" sz="2000" i="1" dirty="0" smtClean="0"/>
              <a:t>    </a:t>
            </a:r>
            <a:r>
              <a:rPr lang="uz-Cyrl-UZ" sz="2000" i="1" dirty="0" smtClean="0"/>
              <a:t>Zaruriyligi.</a:t>
            </a:r>
            <a:r>
              <a:rPr lang="uz-Cyrl-UZ" sz="2000" dirty="0" smtClean="0"/>
              <a:t> </a:t>
            </a:r>
            <a:r>
              <a:rPr lang="en-US" sz="2000" dirty="0" smtClean="0"/>
              <a:t>                 </a:t>
            </a:r>
            <a:r>
              <a:rPr lang="uz-Cyrl-UZ" sz="2000" dirty="0" smtClean="0"/>
              <a:t> sistema chiziqli bog’langan bo’lsin. Vektorlar sistemasining chiziqli bog’liqligi ta’rifiga ko’ra,  </a:t>
            </a:r>
          </a:p>
          <a:p>
            <a:pPr algn="just"/>
            <a:r>
              <a:rPr lang="uz-Cyrl-UZ" sz="2000" dirty="0" smtClean="0"/>
              <a:t>                                                         </a:t>
            </a:r>
            <a:r>
              <a:rPr lang="en-US" sz="2000" dirty="0" smtClean="0"/>
              <a:t>                                   </a:t>
            </a:r>
            <a:r>
              <a:rPr lang="uz-Cyrl-UZ" sz="2000" dirty="0" smtClean="0"/>
              <a:t>  (1)</a:t>
            </a:r>
          </a:p>
          <a:p>
            <a:r>
              <a:rPr lang="uz-Cyrl-UZ" sz="2000" dirty="0" smtClean="0"/>
              <a:t>tenglikda koeffitsientlardan kamida bittasi </a:t>
            </a:r>
            <a:r>
              <a:rPr lang="en-US" sz="2000" dirty="0" smtClean="0"/>
              <a:t>n</a:t>
            </a:r>
            <a:r>
              <a:rPr lang="uz-Cyrl-UZ" sz="2000" dirty="0" smtClean="0"/>
              <a:t>oldan farqlidir. Faraz qilaylik, </a:t>
            </a:r>
            <a:r>
              <a:rPr lang="en-US" sz="2000" dirty="0" smtClean="0"/>
              <a:t>             </a:t>
            </a:r>
            <a:r>
              <a:rPr lang="uz-Cyrl-UZ" sz="2000" dirty="0" smtClean="0"/>
              <a:t>bo’lsin. (1) dan  </a:t>
            </a:r>
            <a:r>
              <a:rPr lang="en-US" sz="2000" dirty="0" smtClean="0"/>
              <a:t>                     </a:t>
            </a:r>
            <a:r>
              <a:rPr lang="uz-Cyrl-UZ" sz="2000" dirty="0" smtClean="0"/>
              <a:t> </a:t>
            </a:r>
            <a:r>
              <a:rPr lang="en-US" sz="2000" dirty="0" smtClean="0"/>
              <a:t>               </a:t>
            </a:r>
            <a:r>
              <a:rPr lang="uz-Cyrl-UZ" sz="2000" dirty="0" smtClean="0"/>
              <a:t>tenglik yoki</a:t>
            </a:r>
          </a:p>
          <a:p>
            <a:pPr algn="just"/>
            <a:r>
              <a:rPr lang="uz-Cyrl-UZ" sz="2000" dirty="0" smtClean="0"/>
              <a:t>                                                                               </a:t>
            </a:r>
            <a:r>
              <a:rPr lang="en-US" sz="2000" dirty="0" smtClean="0"/>
              <a:t>               </a:t>
            </a:r>
            <a:r>
              <a:rPr lang="uz-Cyrl-UZ" sz="2000" dirty="0" smtClean="0"/>
              <a:t>(2)          </a:t>
            </a:r>
          </a:p>
          <a:p>
            <a:pPr algn="just">
              <a:lnSpc>
                <a:spcPct val="160000"/>
              </a:lnSpc>
            </a:pPr>
            <a:r>
              <a:rPr lang="uz-Cyrl-UZ" sz="2000" dirty="0" smtClean="0"/>
              <a:t>tenglik hosil bo’ladi, bu yerda  </a:t>
            </a:r>
            <a:r>
              <a:rPr lang="en-US" sz="2000" dirty="0" smtClean="0"/>
              <a:t>                            </a:t>
            </a:r>
            <a:r>
              <a:rPr lang="uz-Cyrl-UZ" sz="2000" dirty="0" smtClean="0"/>
              <a:t>skalyar miq</a:t>
            </a:r>
            <a:r>
              <a:rPr lang="en-US" sz="2000" dirty="0" smtClean="0"/>
              <a:t>-</a:t>
            </a:r>
            <a:r>
              <a:rPr lang="uz-Cyrl-UZ" sz="2000" dirty="0" smtClean="0"/>
              <a:t>dordir. Demak, </a:t>
            </a:r>
            <a:r>
              <a:rPr lang="ru-RU" sz="2000" dirty="0" smtClean="0"/>
              <a:t> </a:t>
            </a:r>
            <a:r>
              <a:rPr lang="en-US" sz="2000" dirty="0" smtClean="0"/>
              <a:t>     </a:t>
            </a:r>
            <a:r>
              <a:rPr lang="uz-Cyrl-UZ" sz="2000" dirty="0" smtClean="0"/>
              <a:t>vektor qolganlari orqali chiziqli ifodalanadi.</a:t>
            </a:r>
            <a:endParaRPr lang="en-US" sz="2000" dirty="0" smtClean="0"/>
          </a:p>
          <a:p>
            <a:pPr algn="just"/>
            <a:r>
              <a:rPr lang="en-US" sz="2000" dirty="0" smtClean="0"/>
              <a:t>              </a:t>
            </a:r>
            <a:r>
              <a:rPr lang="uz-Cyrl-UZ" sz="2000" dirty="0" smtClean="0"/>
              <a:t>Ye</a:t>
            </a:r>
            <a:r>
              <a:rPr lang="uz-Cyrl-UZ" sz="2000" i="1" dirty="0" smtClean="0"/>
              <a:t>tarliligi</a:t>
            </a:r>
            <a:r>
              <a:rPr lang="uz-Cyrl-UZ" sz="2000" dirty="0" smtClean="0"/>
              <a:t>. Fa</a:t>
            </a:r>
            <a:r>
              <a:rPr lang="en-US" sz="2000" dirty="0" err="1" smtClean="0"/>
              <a:t>raz</a:t>
            </a:r>
            <a:r>
              <a:rPr lang="uz-Cyrl-UZ" sz="2000" dirty="0" smtClean="0"/>
              <a:t> qilaylik,  (2) shart bajarilsin. U holda bu tenglikni   </a:t>
            </a:r>
            <a:r>
              <a:rPr lang="en-US" sz="2000" dirty="0" smtClean="0"/>
              <a:t>                              </a:t>
            </a:r>
            <a:r>
              <a:rPr lang="uz-Cyrl-UZ" sz="2000" dirty="0" smtClean="0"/>
              <a:t>  </a:t>
            </a:r>
            <a:r>
              <a:rPr lang="en-US" sz="2000" dirty="0" smtClean="0"/>
              <a:t>           </a:t>
            </a:r>
            <a:r>
              <a:rPr lang="uz-Cyrl-UZ" sz="2000" dirty="0" smtClean="0"/>
              <a:t>(3) ko’rinishda yoza olamiz. </a:t>
            </a:r>
            <a:r>
              <a:rPr lang="en-US" sz="2000" dirty="0" smtClean="0"/>
              <a:t>        </a:t>
            </a:r>
            <a:r>
              <a:rPr lang="uz-Cyrl-UZ" sz="2000" dirty="0" smtClean="0"/>
              <a:t>Bu yerda,  </a:t>
            </a:r>
            <a:endParaRPr lang="en-US" sz="2000" dirty="0" smtClean="0"/>
          </a:p>
          <a:p>
            <a:pPr algn="just"/>
            <a:r>
              <a:rPr lang="uz-Cyrl-UZ" sz="2000" dirty="0" smtClean="0"/>
              <a:t>bo’lib</a:t>
            </a:r>
            <a:r>
              <a:rPr lang="en-US" sz="2000" dirty="0" smtClean="0"/>
              <a:t> </a:t>
            </a:r>
            <a:r>
              <a:rPr lang="uz-Cyrl-UZ" sz="2000" dirty="0" smtClean="0"/>
              <a:t>(3) tenglik  berilga</a:t>
            </a:r>
            <a:r>
              <a:rPr lang="en-US" sz="2000" dirty="0" smtClean="0"/>
              <a:t>n</a:t>
            </a:r>
            <a:r>
              <a:rPr lang="uz-Cyrl-UZ" sz="2000" dirty="0" smtClean="0"/>
              <a:t> </a:t>
            </a:r>
            <a:r>
              <a:rPr lang="en-US" sz="2000" dirty="0" smtClean="0"/>
              <a:t>                 </a:t>
            </a:r>
            <a:r>
              <a:rPr lang="uz-Cyrl-UZ" sz="2000" dirty="0" smtClean="0"/>
              <a:t>sistemaning chiziqli bog’langan sistema ekanini ko’rsatadi.</a:t>
            </a:r>
          </a:p>
          <a:p>
            <a:endParaRPr lang="uz-Cyrl-UZ" sz="2000" dirty="0"/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6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214422"/>
            <a:ext cx="1231200" cy="324000"/>
          </a:xfrm>
          <a:prstGeom prst="rect">
            <a:avLst/>
          </a:prstGeom>
          <a:noFill/>
        </p:spPr>
      </p:pic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143116"/>
            <a:ext cx="3355200" cy="360000"/>
          </a:xfrm>
          <a:prstGeom prst="rect">
            <a:avLst/>
          </a:prstGeom>
          <a:noFill/>
        </p:spPr>
      </p:pic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0000" y="2808000"/>
            <a:ext cx="673920" cy="324000"/>
          </a:xfrm>
          <a:prstGeom prst="rect">
            <a:avLst/>
          </a:prstGeom>
          <a:noFill/>
        </p:spPr>
      </p:pic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5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786058"/>
            <a:ext cx="3081600" cy="360000"/>
          </a:xfrm>
          <a:prstGeom prst="rect">
            <a:avLst/>
          </a:prstGeom>
          <a:noFill/>
        </p:spPr>
      </p:pic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7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357562"/>
            <a:ext cx="2592000" cy="360000"/>
          </a:xfrm>
          <a:prstGeom prst="rect">
            <a:avLst/>
          </a:prstGeom>
          <a:noFill/>
        </p:spPr>
      </p:pic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9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786190"/>
            <a:ext cx="1986611" cy="576000"/>
          </a:xfrm>
          <a:prstGeom prst="rect">
            <a:avLst/>
          </a:prstGeom>
          <a:noFill/>
        </p:spPr>
      </p:pic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81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357694"/>
            <a:ext cx="259200" cy="360000"/>
          </a:xfrm>
          <a:prstGeom prst="rect">
            <a:avLst/>
          </a:prstGeom>
          <a:noFill/>
        </p:spPr>
      </p:pic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83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2000" y="5112000"/>
            <a:ext cx="2928958" cy="324000"/>
          </a:xfrm>
          <a:prstGeom prst="rect">
            <a:avLst/>
          </a:prstGeom>
          <a:noFill/>
        </p:spPr>
      </p:pic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85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429264"/>
            <a:ext cx="2990769" cy="324000"/>
          </a:xfrm>
          <a:prstGeom prst="rect">
            <a:avLst/>
          </a:prstGeom>
          <a:noFill/>
        </p:spPr>
      </p:pic>
      <p:sp>
        <p:nvSpPr>
          <p:cNvPr id="10958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87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5715016"/>
            <a:ext cx="1368000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uz-Cyrl-UZ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uz-Cyrl-UZ" sz="1800" b="1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Agar  </a:t>
            </a:r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(4)  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vektorlar sistemasi chiziqli erkli bo’lib,  </a:t>
            </a:r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vektorlar chiziqli bog’liq bo’lsa, u</a:t>
            </a:r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holda</a:t>
            </a:r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vektor</a:t>
            </a:r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(4)  </a:t>
            </a:r>
            <a:r>
              <a:rPr lang="uz-Cyrl-UZ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vektorlar orqali yagona tarzda chiziqli ifodalanadi</a:t>
            </a:r>
            <a:endParaRPr lang="uz-Cyrl-UZ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643998" cy="511665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i="1" dirty="0" smtClean="0"/>
              <a:t>            </a:t>
            </a:r>
            <a:r>
              <a:rPr lang="uz-Cyrl-UZ" i="1" dirty="0" smtClean="0"/>
              <a:t>ISBOTI</a:t>
            </a:r>
            <a:r>
              <a:rPr lang="uz-Cyrl-UZ" dirty="0" smtClean="0"/>
              <a:t>.</a:t>
            </a:r>
            <a:r>
              <a:rPr lang="en-US" dirty="0" smtClean="0"/>
              <a:t>  </a:t>
            </a:r>
            <a:r>
              <a:rPr lang="uz-Cyrl-UZ" dirty="0" smtClean="0"/>
              <a:t> Shartga ko’ra,  </a:t>
            </a:r>
            <a:r>
              <a:rPr lang="en-US" dirty="0" smtClean="0"/>
              <a:t>            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vektorlar sistemasi chiziqli bog’liq, ya’ni kamida bittasi noldan farqli</a:t>
            </a:r>
            <a:endParaRPr lang="en-US" dirty="0" smtClean="0"/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                           </a:t>
            </a:r>
            <a:r>
              <a:rPr lang="uz-Cyrl-UZ" dirty="0" smtClean="0"/>
              <a:t>skalyarlar mavjud bo’lib,</a:t>
            </a:r>
            <a:r>
              <a:rPr lang="en-US" dirty="0" smtClean="0"/>
              <a:t>                                                     </a:t>
            </a:r>
          </a:p>
          <a:p>
            <a:pPr algn="just">
              <a:buNone/>
            </a:pPr>
            <a:r>
              <a:rPr lang="en-US" dirty="0" smtClean="0"/>
              <a:t>                                                                                                        </a:t>
            </a:r>
            <a:r>
              <a:rPr lang="uz-Cyrl-UZ" dirty="0" smtClean="0"/>
              <a:t>(5)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tenglik o’rinli bo’ladi.  Bu yerda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bo’lib,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uz-Cyrl-UZ" dirty="0" smtClean="0"/>
              <a:t> (4) sistemaning chiziqli erkli ekanligiga zid. 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uz-Cyrl-UZ" dirty="0" smtClean="0"/>
              <a:t>Demak, </a:t>
            </a:r>
            <a:r>
              <a:rPr lang="en-US" dirty="0" smtClean="0"/>
              <a:t>            b</a:t>
            </a:r>
            <a:r>
              <a:rPr lang="uz-Cyrl-UZ" dirty="0" smtClean="0"/>
              <a:t>o’lib,   (5) tenglikdan 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kelib chiqadi. </a:t>
            </a:r>
          </a:p>
          <a:p>
            <a:pPr algn="just"/>
            <a:r>
              <a:rPr lang="uz-Cyrl-UZ" dirty="0" smtClean="0"/>
              <a:t> </a:t>
            </a:r>
            <a:r>
              <a:rPr lang="en-US" dirty="0" smtClean="0"/>
              <a:t>          </a:t>
            </a:r>
            <a:r>
              <a:rPr lang="uz-Cyrl-UZ" dirty="0" smtClean="0"/>
              <a:t>Bu tenglikning yagonaligini ko’rsatamiz. 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uz-Cyrl-UZ" dirty="0" smtClean="0"/>
              <a:t>Agar  </a:t>
            </a:r>
            <a:r>
              <a:rPr lang="en-US" dirty="0" smtClean="0"/>
              <a:t>  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uz-Cyrl-UZ" dirty="0" smtClean="0"/>
              <a:t>bo’lsa,  u holda </a:t>
            </a:r>
          </a:p>
          <a:p>
            <a:pPr algn="just">
              <a:buNone/>
            </a:pPr>
            <a:r>
              <a:rPr lang="en-US" dirty="0" smtClean="0"/>
              <a:t>    (4) </a:t>
            </a:r>
            <a:r>
              <a:rPr lang="uz-Cyrl-UZ" dirty="0" smtClean="0"/>
              <a:t>sistemaning chiziqli erkli ekanidan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</a:t>
            </a:r>
            <a:endParaRPr lang="uz-Cyrl-UZ" dirty="0" smtClean="0"/>
          </a:p>
          <a:p>
            <a:pPr algn="just"/>
            <a:endParaRPr lang="uz-Cyrl-UZ" dirty="0"/>
          </a:p>
        </p:txBody>
      </p:sp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92000" y="252000"/>
            <a:ext cx="1188000" cy="312631"/>
          </a:xfrm>
          <a:prstGeom prst="rect">
            <a:avLst/>
          </a:prstGeom>
          <a:noFill/>
        </p:spPr>
      </p:pic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5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24000" y="540000"/>
            <a:ext cx="1404000" cy="310617"/>
          </a:xfrm>
          <a:prstGeom prst="rect">
            <a:avLst/>
          </a:prstGeom>
          <a:noFill/>
        </p:spPr>
      </p:pic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6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368000" y="828000"/>
            <a:ext cx="129600" cy="32400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357298"/>
            <a:ext cx="1464492" cy="324000"/>
          </a:xfrm>
          <a:prstGeom prst="rect">
            <a:avLst/>
          </a:prstGeom>
          <a:noFill/>
        </p:spPr>
      </p:pic>
      <p:sp>
        <p:nvSpPr>
          <p:cNvPr id="147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6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928802"/>
            <a:ext cx="1404000" cy="319090"/>
          </a:xfrm>
          <a:prstGeom prst="rect">
            <a:avLst/>
          </a:prstGeom>
          <a:noFill/>
        </p:spPr>
      </p:pic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65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143116"/>
            <a:ext cx="3420000" cy="310908"/>
          </a:xfrm>
          <a:prstGeom prst="rect">
            <a:avLst/>
          </a:prstGeom>
          <a:noFill/>
        </p:spPr>
      </p:pic>
      <p:sp>
        <p:nvSpPr>
          <p:cNvPr id="147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67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714623"/>
            <a:ext cx="4284000" cy="343267"/>
          </a:xfrm>
          <a:prstGeom prst="rect">
            <a:avLst/>
          </a:prstGeom>
          <a:noFill/>
        </p:spPr>
      </p:pic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71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571877"/>
            <a:ext cx="3636000" cy="320071"/>
          </a:xfrm>
          <a:prstGeom prst="rect">
            <a:avLst/>
          </a:prstGeom>
          <a:noFill/>
        </p:spPr>
      </p:pic>
      <p:sp>
        <p:nvSpPr>
          <p:cNvPr id="147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73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429132"/>
            <a:ext cx="5292000" cy="343634"/>
          </a:xfrm>
          <a:prstGeom prst="rect">
            <a:avLst/>
          </a:prstGeom>
          <a:noFill/>
        </p:spPr>
      </p:pic>
      <p:sp>
        <p:nvSpPr>
          <p:cNvPr id="1474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75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3" y="4714884"/>
            <a:ext cx="3719535" cy="324000"/>
          </a:xfrm>
          <a:prstGeom prst="rect">
            <a:avLst/>
          </a:prstGeom>
          <a:noFill/>
        </p:spPr>
      </p:pic>
      <p:sp>
        <p:nvSpPr>
          <p:cNvPr id="147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77" name="Picture 2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429263"/>
            <a:ext cx="3420000" cy="331398"/>
          </a:xfrm>
          <a:prstGeom prst="rect">
            <a:avLst/>
          </a:prstGeom>
          <a:noFill/>
        </p:spPr>
      </p:pic>
      <p:sp>
        <p:nvSpPr>
          <p:cNvPr id="147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79" name="Picture 2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2000" y="3348000"/>
            <a:ext cx="540000" cy="300000"/>
          </a:xfrm>
          <a:prstGeom prst="rect">
            <a:avLst/>
          </a:prstGeom>
          <a:noFill/>
        </p:spPr>
      </p:pic>
      <p:sp>
        <p:nvSpPr>
          <p:cNvPr id="147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47481" name="Picture 2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6000" y="5436000"/>
            <a:ext cx="2412000" cy="34457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uz-Cyrl-UZ" dirty="0" smtClean="0"/>
              <a:t>ℱ </a:t>
            </a:r>
            <a:r>
              <a:rPr lang="uz-Cyrl-UZ" dirty="0"/>
              <a:t>- skalyarlar maydoni va </a:t>
            </a:r>
            <a:r>
              <a:rPr lang="en-US" dirty="0"/>
              <a:t>F</a:t>
            </a:r>
            <a:r>
              <a:rPr lang="uz-Cyrl-UZ" dirty="0"/>
              <a:t> uning asosiy to’plami bo’lsin.   𝔉=ℱ</a:t>
            </a:r>
            <a:r>
              <a:rPr lang="uz-Cyrl-UZ" baseline="30000" dirty="0"/>
              <a:t>n  </a:t>
            </a:r>
            <a:r>
              <a:rPr lang="uz-Cyrl-UZ" dirty="0"/>
              <a:t>  to’plam</a:t>
            </a:r>
            <a:r>
              <a:rPr lang="uz-Cyrl-UZ" baseline="30000" dirty="0"/>
              <a:t>    </a:t>
            </a:r>
            <a:r>
              <a:rPr lang="uz-Cyrl-UZ" dirty="0"/>
              <a:t>ℱ  maydon ustida berilgan </a:t>
            </a:r>
            <a:r>
              <a:rPr lang="uz-Cyrl-UZ" baseline="30000" dirty="0"/>
              <a:t> </a:t>
            </a:r>
            <a:r>
              <a:rPr lang="uz-Cyrl-UZ" dirty="0"/>
              <a:t>n – o’lchovli arifmetik vektor fazo </a:t>
            </a:r>
            <a:r>
              <a:rPr lang="uz-Cyrl-UZ" dirty="0" smtClean="0"/>
              <a:t>bo’lsin.</a:t>
            </a:r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                       </a:t>
            </a:r>
            <a:r>
              <a:rPr lang="uz-Cyrl-UZ" dirty="0" smtClean="0"/>
              <a:t> </a:t>
            </a:r>
            <a:r>
              <a:rPr lang="uz-Cyrl-UZ" dirty="0"/>
              <a:t>– 𝔉 </a:t>
            </a:r>
            <a:r>
              <a:rPr lang="uz-Cyrl-UZ" dirty="0" smtClean="0"/>
              <a:t>fazoning vektorlar </a:t>
            </a:r>
            <a:r>
              <a:rPr lang="uz-Cyrl-UZ" dirty="0"/>
              <a:t>sistemasi </a:t>
            </a:r>
            <a:r>
              <a:rPr lang="uz-Cyrl-UZ" dirty="0" smtClean="0"/>
              <a:t>bo’l</a:t>
            </a:r>
            <a:r>
              <a:rPr lang="en-US" dirty="0" err="1" smtClean="0"/>
              <a:t>adi</a:t>
            </a:r>
            <a:r>
              <a:rPr lang="uz-Cyrl-UZ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/>
          </a:p>
          <a:p>
            <a:pPr>
              <a:buNone/>
            </a:pPr>
            <a:endParaRPr lang="uz-Cyrl-UZ" dirty="0">
              <a:solidFill>
                <a:srgbClr val="FFC000"/>
              </a:solidFill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84000" contrast="22000"/>
          </a:blip>
          <a:srcRect/>
          <a:stretch>
            <a:fillRect/>
          </a:stretch>
        </p:blipFill>
        <p:spPr bwMode="auto">
          <a:xfrm>
            <a:off x="1043608" y="3695636"/>
            <a:ext cx="1827619" cy="48095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85794"/>
            <a:ext cx="7772400" cy="556976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                       </a:t>
            </a:r>
            <a:r>
              <a:rPr lang="uz-Cyrl-UZ" dirty="0" smtClean="0"/>
              <a:t>TA’RIF. </a:t>
            </a:r>
            <a:r>
              <a:rPr lang="en-US" dirty="0" smtClean="0"/>
              <a:t>                               </a:t>
            </a:r>
            <a:r>
              <a:rPr lang="en-US" dirty="0" smtClean="0"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v</a:t>
            </a:r>
            <a:r>
              <a:rPr lang="uz-Cyrl-UZ" dirty="0" smtClean="0"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ektorlar sistemasining chiziqli kombinatsiyasi </a:t>
            </a:r>
            <a:r>
              <a:rPr lang="uz-Cyrl-UZ" dirty="0" smtClean="0"/>
              <a:t>deb,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</a:t>
            </a:r>
            <a:r>
              <a:rPr lang="uz-Cyrl-UZ" dirty="0" smtClean="0"/>
              <a:t>   </a:t>
            </a:r>
            <a:r>
              <a:rPr lang="en-US" dirty="0" smtClean="0"/>
              <a:t>                 </a:t>
            </a:r>
            <a:r>
              <a:rPr lang="uz-Cyrl-UZ" dirty="0" smtClean="0"/>
              <a:t>ko’rinishdagi yig’indiga aytiladi, bu yerda  </a:t>
            </a:r>
            <a:r>
              <a:rPr lang="en-US" dirty="0" smtClean="0"/>
              <a:t>                           </a:t>
            </a:r>
            <a:r>
              <a:rPr lang="uz-Cyrl-UZ" dirty="0" smtClean="0"/>
              <a:t> .     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                  </a:t>
            </a:r>
            <a:r>
              <a:rPr lang="uz-Cyrl-UZ" dirty="0" smtClean="0"/>
              <a:t>skalyarlar</a:t>
            </a:r>
            <a:r>
              <a:rPr lang="en-US" dirty="0" smtClean="0"/>
              <a:t> </a:t>
            </a:r>
            <a:r>
              <a:rPr lang="uz-Cyrl-UZ" dirty="0" smtClean="0"/>
              <a:t>chiziqli kombinatsiyaning </a:t>
            </a:r>
            <a:r>
              <a:rPr lang="uz-Cyrl-UZ" dirty="0" smtClean="0"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koeffitsientlari</a:t>
            </a:r>
            <a:r>
              <a:rPr lang="uz-Cyrl-UZ" dirty="0" smtClean="0"/>
              <a:t> deyiladi.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uz-Cyrl-UZ" dirty="0" smtClean="0"/>
              <a:t> </a:t>
            </a:r>
            <a:r>
              <a:rPr lang="en-US" dirty="0" smtClean="0"/>
              <a:t>           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uz-Cyrl-UZ" sz="2800" i="1" dirty="0" smtClean="0"/>
              <a:t>Agar chiziqli kombinatsiyaning kamida bitta koeffitsienti noldan farqli bo’lsa, bunday kombinatsiya </a:t>
            </a:r>
            <a:r>
              <a:rPr lang="uz-Cyrl-UZ" sz="2800" i="1" dirty="0" smtClean="0"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notrivial kombinatsiya</a:t>
            </a:r>
            <a:r>
              <a:rPr lang="uz-Cyrl-UZ" sz="2800" i="1" dirty="0" smtClean="0"/>
              <a:t>, agar koeffitsientlarning barchasi nolga teng bo’lsa, bunday kombinatsiya </a:t>
            </a:r>
            <a:r>
              <a:rPr lang="uz-Cyrl-UZ" sz="2800" i="1" dirty="0" smtClean="0"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trivial kombinatsiya </a:t>
            </a:r>
            <a:r>
              <a:rPr lang="uz-Cyrl-UZ" sz="2800" i="1" dirty="0" smtClean="0"/>
              <a:t>deyiladi.</a:t>
            </a:r>
          </a:p>
          <a:p>
            <a:endParaRPr lang="uz-Cyrl-U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84000" contrast="22000"/>
          </a:blip>
          <a:srcRect/>
          <a:stretch>
            <a:fillRect/>
          </a:stretch>
        </p:blipFill>
        <p:spPr bwMode="auto">
          <a:xfrm>
            <a:off x="4357686" y="785794"/>
            <a:ext cx="1827619" cy="480952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100000" contrast="-100000"/>
          </a:blip>
          <a:srcRect/>
          <a:stretch>
            <a:fillRect/>
          </a:stretch>
        </p:blipFill>
        <p:spPr bwMode="auto">
          <a:xfrm>
            <a:off x="1451240" y="1707035"/>
            <a:ext cx="3384000" cy="436081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4357686" y="2143116"/>
            <a:ext cx="2016000" cy="420000"/>
          </a:xfrm>
          <a:prstGeom prst="rect">
            <a:avLst/>
          </a:prstGeom>
          <a:noFill/>
          <a:ln w="0" cap="sq"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3143240" y="2643182"/>
            <a:ext cx="2016000" cy="420000"/>
          </a:xfrm>
          <a:prstGeom prst="rect">
            <a:avLst/>
          </a:prstGeom>
          <a:noFill/>
          <a:ln w="0" cap="sq">
            <a:noFill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800" i="1" dirty="0" smtClean="0"/>
              <a:t>    a</a:t>
            </a:r>
            <a:r>
              <a:rPr lang="en-US" sz="2800" i="1" baseline="-25000" dirty="0" smtClean="0"/>
              <a:t>1</a:t>
            </a:r>
            <a:r>
              <a:rPr lang="en-US" sz="2800" dirty="0" smtClean="0"/>
              <a:t>= (1,0,3,- 2);   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2</a:t>
            </a:r>
            <a:r>
              <a:rPr lang="en-US" sz="2800" dirty="0" smtClean="0"/>
              <a:t> = ( - 1,1,4,3);   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3</a:t>
            </a:r>
            <a:r>
              <a:rPr lang="en-US" sz="2800" dirty="0" smtClean="0"/>
              <a:t>= (- 5,3,5,3)  </a:t>
            </a:r>
            <a:r>
              <a:rPr lang="en-US" sz="2800" dirty="0" err="1" smtClean="0"/>
              <a:t>vektorlarning</a:t>
            </a:r>
            <a:r>
              <a:rPr lang="en-US" sz="2800" dirty="0" smtClean="0"/>
              <a:t> </a:t>
            </a:r>
            <a:r>
              <a:rPr lang="en-US" sz="2800" dirty="0" err="1" smtClean="0"/>
              <a:t>chiziqli</a:t>
            </a:r>
            <a:r>
              <a:rPr lang="en-US" sz="2800" dirty="0" smtClean="0"/>
              <a:t> </a:t>
            </a:r>
            <a:r>
              <a:rPr lang="en-US" sz="2800" dirty="0" err="1" smtClean="0"/>
              <a:t>kombinatsiyasini</a:t>
            </a:r>
            <a:r>
              <a:rPr lang="en-US" sz="2800" dirty="0" smtClean="0"/>
              <a:t> toping. </a:t>
            </a:r>
            <a:endParaRPr lang="uz-Cyrl-UZ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1 - variant</a:t>
            </a:r>
            <a:endParaRPr lang="uz-Cyrl-UZ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 algn="ctr"/>
            <a:r>
              <a:rPr lang="en-US" sz="14400" dirty="0" smtClean="0"/>
              <a:t>   I1 - variant</a:t>
            </a:r>
            <a:endParaRPr lang="uz-Cyrl-UZ" sz="14400" dirty="0" smtClean="0"/>
          </a:p>
          <a:p>
            <a:endParaRPr lang="uz-Cyrl-UZ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2a</a:t>
            </a:r>
            <a:r>
              <a:rPr lang="en-US" sz="4800" baseline="-25000" dirty="0" smtClean="0"/>
              <a:t>1</a:t>
            </a:r>
            <a:r>
              <a:rPr lang="en-US" sz="4800" dirty="0" smtClean="0"/>
              <a:t> – 3a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+a</a:t>
            </a:r>
            <a:r>
              <a:rPr lang="en-US" sz="4800" baseline="-25000" dirty="0" smtClean="0"/>
              <a:t>3</a:t>
            </a:r>
            <a:endParaRPr lang="uz-Cyrl-UZ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5a</a:t>
            </a:r>
            <a:r>
              <a:rPr lang="en-US" sz="4800" baseline="-25000" dirty="0" smtClean="0"/>
              <a:t>1</a:t>
            </a:r>
            <a:r>
              <a:rPr lang="en-US" sz="4800" dirty="0" smtClean="0"/>
              <a:t> + a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– 2a</a:t>
            </a:r>
            <a:r>
              <a:rPr lang="en-US" sz="4800" baseline="-25000" dirty="0" smtClean="0"/>
              <a:t>3</a:t>
            </a:r>
            <a:endParaRPr lang="uz-Cyrl-U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914400" y="428604"/>
            <a:ext cx="7772400" cy="6143668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                      </a:t>
            </a:r>
            <a:r>
              <a:rPr lang="uz-Cyrl-UZ" dirty="0" smtClean="0"/>
              <a:t>TA’RIF. </a:t>
            </a:r>
            <a:r>
              <a:rPr lang="en-US" dirty="0" smtClean="0"/>
              <a:t>        </a:t>
            </a:r>
            <a:r>
              <a:rPr lang="uz-Cyrl-UZ" dirty="0" smtClean="0"/>
              <a:t>Agar</a:t>
            </a:r>
            <a:r>
              <a:rPr lang="en-US" dirty="0" smtClean="0"/>
              <a:t>   </a:t>
            </a:r>
            <a:r>
              <a:rPr lang="uz-Cyrl-UZ" dirty="0" smtClean="0"/>
              <a:t>  </a:t>
            </a:r>
            <a:r>
              <a:rPr lang="en-US" dirty="0" smtClean="0"/>
              <a:t>                                 </a:t>
            </a:r>
            <a:r>
              <a:rPr lang="uz-Cyrl-UZ" dirty="0" smtClean="0"/>
              <a:t>skalyarlar </a:t>
            </a:r>
            <a:r>
              <a:rPr lang="en-US" dirty="0" smtClean="0"/>
              <a:t>  </a:t>
            </a:r>
            <a:r>
              <a:rPr lang="uz-Cyrl-UZ" dirty="0" smtClean="0"/>
              <a:t>uchun  </a:t>
            </a:r>
            <a:r>
              <a:rPr lang="en-US" dirty="0" smtClean="0"/>
              <a:t>                                        </a:t>
            </a:r>
            <a:r>
              <a:rPr lang="en-US" dirty="0" err="1" smtClean="0"/>
              <a:t>teng</a:t>
            </a:r>
            <a:r>
              <a:rPr lang="uz-Cyrl-UZ" dirty="0" smtClean="0"/>
              <a:t>likdan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tengliklar kelib chiqsa, u holda </a:t>
            </a:r>
            <a:r>
              <a:rPr lang="en-US" dirty="0" smtClean="0"/>
              <a:t>            </a:t>
            </a:r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 v</a:t>
            </a:r>
            <a:r>
              <a:rPr lang="uz-Cyrl-UZ" dirty="0" smtClean="0"/>
              <a:t>ektorlar sistemasi </a:t>
            </a:r>
            <a:r>
              <a:rPr lang="uz-Cyrl-UZ" i="1" dirty="0" smtClean="0"/>
              <a:t>chiziqli erkli vektorlar sistemasi</a:t>
            </a:r>
            <a:r>
              <a:rPr lang="uz-Cyrl-UZ" dirty="0" smtClean="0"/>
              <a:t> deyiladi. </a:t>
            </a:r>
            <a:endParaRPr lang="en-US" dirty="0" smtClean="0"/>
          </a:p>
          <a:p>
            <a:pPr algn="just">
              <a:buNone/>
            </a:pPr>
            <a:r>
              <a:rPr lang="en-US" sz="2200" i="1" dirty="0" smtClean="0"/>
              <a:t>            </a:t>
            </a:r>
            <a:r>
              <a:rPr lang="uz-Cyrl-UZ" sz="2200" i="1" dirty="0" smtClean="0"/>
              <a:t>Boshqacha aytganda, chekli vektorlar sistemasi bu sistema vektorlarning har qanday notrivial (kamida bitta koeffitsienti noldan farqli) chiziqli kombinatsiyasi nol vektorga teng bo’lmaganda va faqat shu holdagina chiziqli erkli bo’ladi.</a:t>
            </a:r>
          </a:p>
          <a:p>
            <a:r>
              <a:rPr lang="en-US" dirty="0" smtClean="0"/>
              <a:t>        </a:t>
            </a:r>
            <a:r>
              <a:rPr lang="uz-Cyrl-UZ" dirty="0" smtClean="0"/>
              <a:t>Vektorlar </a:t>
            </a:r>
            <a:r>
              <a:rPr lang="uz-Cyrl-UZ" dirty="0"/>
              <a:t>sistemasining bo’sh to’plami chiziqli erkli hisoblanadi. </a:t>
            </a:r>
          </a:p>
          <a:p>
            <a:endParaRPr lang="uz-Cyrl-UZ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6072198" y="500042"/>
            <a:ext cx="2016000" cy="420000"/>
          </a:xfrm>
          <a:prstGeom prst="rect">
            <a:avLst/>
          </a:prstGeom>
          <a:noFill/>
          <a:ln w="0" cap="sq">
            <a:noFill/>
          </a:ln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4214810" y="928670"/>
            <a:ext cx="3744000" cy="408733"/>
          </a:xfrm>
          <a:prstGeom prst="rect">
            <a:avLst/>
          </a:prstGeom>
          <a:noFill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3428992" y="1714488"/>
            <a:ext cx="3136335" cy="396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6429388" y="2214554"/>
            <a:ext cx="1641601" cy="432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      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uz-Cyrl-UZ" dirty="0" smtClean="0"/>
              <a:t>TA’RIF.  </a:t>
            </a:r>
            <a:r>
              <a:rPr lang="en-US" dirty="0" smtClean="0"/>
              <a:t>                               V</a:t>
            </a:r>
            <a:r>
              <a:rPr lang="uz-Cyrl-UZ" dirty="0" smtClean="0"/>
              <a:t>ektorlar</a:t>
            </a:r>
            <a:r>
              <a:rPr lang="en-US" dirty="0" smtClean="0"/>
              <a:t>  </a:t>
            </a:r>
            <a:r>
              <a:rPr lang="uz-Cyrl-UZ" dirty="0" smtClean="0"/>
              <a:t> uchun kamida bittasi noldan farqli bo’lgan    </a:t>
            </a:r>
            <a:r>
              <a:rPr lang="en-US" dirty="0" smtClean="0"/>
              <a:t>           </a:t>
            </a:r>
            <a:r>
              <a:rPr lang="uz-Cyrl-UZ" dirty="0" smtClean="0"/>
              <a:t>   skalyarlar </a:t>
            </a:r>
            <a:r>
              <a:rPr lang="en-US" dirty="0" smtClean="0"/>
              <a:t> </a:t>
            </a:r>
            <a:r>
              <a:rPr lang="uz-Cyrl-UZ" dirty="0" smtClean="0"/>
              <a:t>topilib,</a:t>
            </a:r>
            <a:r>
              <a:rPr lang="en-US" dirty="0" smtClean="0"/>
              <a:t>    </a:t>
            </a:r>
          </a:p>
          <a:p>
            <a:endParaRPr lang="uz-Cyrl-UZ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uz-Cyrl-UZ" dirty="0" smtClean="0"/>
              <a:t>tenglik o’rinli bo’lsa, u holda    </a:t>
            </a:r>
            <a:r>
              <a:rPr lang="en-US" dirty="0" smtClean="0"/>
              <a:t>                       </a:t>
            </a:r>
            <a:r>
              <a:rPr lang="uz-Cyrl-UZ" dirty="0" smtClean="0"/>
              <a:t> vektorlar sistemasi </a:t>
            </a:r>
            <a:r>
              <a:rPr lang="uz-Cyrl-UZ" i="1" dirty="0" smtClean="0"/>
              <a:t>chiziqli bog’liq  vektorlar sistemasi</a:t>
            </a:r>
            <a:r>
              <a:rPr lang="uz-Cyrl-UZ" dirty="0" smtClean="0"/>
              <a:t> deyiladi. </a:t>
            </a:r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200" dirty="0" smtClean="0"/>
              <a:t>                   </a:t>
            </a:r>
            <a:r>
              <a:rPr lang="uz-Cyrl-UZ" sz="2200" i="1" dirty="0" smtClean="0"/>
              <a:t>Boshqacha aytganda, agar vektorlar sistemasining nol vektorga teng bo’lgan notrivial (kamida bitta koeffitsienti noldan farqli) chiziqli kombinatsiyasi mavjud bo’lsa,  chekli vektorlar sistemasi chiziqli bog’liq vektorlar sistemasi bo’ladi.</a:t>
            </a:r>
          </a:p>
          <a:p>
            <a:endParaRPr lang="uz-Cyrl-U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929058" y="1428736"/>
            <a:ext cx="1641601" cy="4320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6143636" y="1857364"/>
            <a:ext cx="2016000" cy="420000"/>
          </a:xfrm>
          <a:prstGeom prst="rect">
            <a:avLst/>
          </a:prstGeom>
          <a:noFill/>
          <a:ln w="0" cap="sq">
            <a:noFill/>
          </a:ln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2786050" y="2643182"/>
            <a:ext cx="3744000" cy="408733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5214942" y="3071810"/>
            <a:ext cx="1641601" cy="4320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z-Cyrl-UZ" sz="3600" dirty="0" smtClean="0"/>
              <a:t>Berilgan vektorlarning chizi</a:t>
            </a:r>
            <a:r>
              <a:rPr sz="3600" smtClean="0"/>
              <a:t>q</a:t>
            </a:r>
            <a:r>
              <a:rPr lang="uz-Cyrl-UZ" sz="3600" dirty="0" smtClean="0"/>
              <a:t>li bo</a:t>
            </a:r>
            <a:r>
              <a:rPr sz="3600" smtClean="0"/>
              <a:t>g’</a:t>
            </a:r>
            <a:r>
              <a:rPr lang="uz-Cyrl-UZ" sz="3600" dirty="0" smtClean="0"/>
              <a:t>li</a:t>
            </a:r>
            <a:r>
              <a:rPr sz="3600" smtClean="0"/>
              <a:t>q </a:t>
            </a:r>
            <a:r>
              <a:rPr lang="uz-Cyrl-UZ" sz="3600" dirty="0" smtClean="0"/>
              <a:t>yoki erkli ekanligini tekshiring.</a:t>
            </a:r>
            <a:endParaRPr lang="uz-Cyrl-UZ" sz="36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I - variant</a:t>
            </a:r>
            <a:endParaRPr lang="uz-Cyrl-UZ" sz="4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17600" dirty="0" smtClean="0"/>
              <a:t>II - variant</a:t>
            </a:r>
            <a:endParaRPr lang="uz-Cyrl-UZ" sz="17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1</a:t>
            </a:r>
            <a:r>
              <a:rPr lang="en-US" sz="4400" i="1" dirty="0" smtClean="0"/>
              <a:t>= (1, 0);   </a:t>
            </a:r>
          </a:p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2</a:t>
            </a:r>
            <a:r>
              <a:rPr lang="en-US" sz="4400" i="1" dirty="0" smtClean="0"/>
              <a:t> = (</a:t>
            </a:r>
            <a:r>
              <a:rPr lang="uz-Cyrl-UZ" sz="4400" i="1" dirty="0" smtClean="0"/>
              <a:t> - </a:t>
            </a:r>
            <a:r>
              <a:rPr lang="en-US" sz="4400" i="1" dirty="0" smtClean="0"/>
              <a:t>4, 3); </a:t>
            </a:r>
          </a:p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3</a:t>
            </a:r>
            <a:r>
              <a:rPr lang="en-US" sz="4400" i="1" dirty="0" smtClean="0"/>
              <a:t>= (</a:t>
            </a:r>
            <a:r>
              <a:rPr lang="uz-Cyrl-UZ" sz="4400" i="1" dirty="0" smtClean="0"/>
              <a:t>- 3, 3</a:t>
            </a:r>
            <a:r>
              <a:rPr lang="en-US" sz="4400" i="1" dirty="0" smtClean="0"/>
              <a:t>)  </a:t>
            </a:r>
            <a:endParaRPr lang="uz-Cyrl-UZ" sz="4400" dirty="0" smtClean="0"/>
          </a:p>
          <a:p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endParaRPr lang="uz-Cyrl-UZ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a</a:t>
            </a:r>
            <a:r>
              <a:rPr lang="en-US" sz="4000" i="1" baseline="-25000" dirty="0" smtClean="0"/>
              <a:t>1</a:t>
            </a:r>
            <a:r>
              <a:rPr lang="en-US" sz="4000" i="1" dirty="0" smtClean="0"/>
              <a:t>= (</a:t>
            </a:r>
            <a:r>
              <a:rPr lang="uz-Cyrl-UZ" sz="4000" i="1" dirty="0" smtClean="0"/>
              <a:t>4</a:t>
            </a:r>
            <a:r>
              <a:rPr lang="en-US" sz="4000" i="1" dirty="0" smtClean="0"/>
              <a:t>, 0</a:t>
            </a:r>
            <a:r>
              <a:rPr lang="uz-Cyrl-UZ" sz="4000" i="1" dirty="0" smtClean="0"/>
              <a:t>, 5</a:t>
            </a:r>
            <a:r>
              <a:rPr lang="en-US" sz="4000" i="1" dirty="0" smtClean="0"/>
              <a:t>);    </a:t>
            </a:r>
          </a:p>
          <a:p>
            <a:r>
              <a:rPr lang="en-US" sz="4000" i="1" dirty="0" smtClean="0"/>
              <a:t>a</a:t>
            </a:r>
            <a:r>
              <a:rPr lang="en-US" sz="4000" i="1" baseline="-25000" dirty="0" smtClean="0"/>
              <a:t>2</a:t>
            </a:r>
            <a:r>
              <a:rPr lang="en-US" sz="4000" i="1" dirty="0" smtClean="0"/>
              <a:t> = ( - 1, 3</a:t>
            </a:r>
            <a:r>
              <a:rPr lang="uz-Cyrl-UZ" sz="4000" i="1" dirty="0" smtClean="0"/>
              <a:t>, 6</a:t>
            </a:r>
            <a:r>
              <a:rPr lang="en-US" sz="4000" i="1" dirty="0" smtClean="0"/>
              <a:t>) </a:t>
            </a:r>
            <a:endParaRPr lang="uz-Cyrl-U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uz-Cyrl-UZ" sz="3100" i="1" dirty="0" smtClean="0"/>
              <a:t>Chiziqli erkli va chiziqli bog’liq bo’lgan vektorlar sistemasining xossalari 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uz-Cyrl-U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543824" cy="50720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smtClean="0"/>
              <a:t>           </a:t>
            </a:r>
            <a:r>
              <a:rPr lang="uz-Cyrl-UZ" sz="2400" b="1" dirty="0" smtClean="0"/>
              <a:t>1</a:t>
            </a:r>
            <a:r>
              <a:rPr lang="uz-Cyrl-UZ" sz="2400" b="1" baseline="30000" dirty="0" smtClean="0"/>
              <a:t>0</a:t>
            </a:r>
            <a:r>
              <a:rPr lang="uz-Cyrl-UZ" sz="2400" b="1" dirty="0" smtClean="0"/>
              <a:t>.</a:t>
            </a:r>
            <a:r>
              <a:rPr lang="uz-Cyrl-UZ" sz="2400" dirty="0" smtClean="0"/>
              <a:t> Agar vektorlar sistemasining kamida bitta vektori nol vektordan iborat bo’lsa, bu  vektorlar sistemasi chiziqli bog’liq bo’ladi. </a:t>
            </a:r>
          </a:p>
          <a:p>
            <a:pPr algn="just"/>
            <a:r>
              <a:rPr lang="en-US" sz="2400" b="1" dirty="0" smtClean="0"/>
              <a:t>           </a:t>
            </a:r>
            <a:r>
              <a:rPr lang="uz-Cyrl-UZ" sz="2400" b="1" dirty="0" smtClean="0"/>
              <a:t>2</a:t>
            </a:r>
            <a:r>
              <a:rPr lang="uz-Cyrl-UZ" sz="2400" b="1" baseline="30000" dirty="0" smtClean="0"/>
              <a:t>0</a:t>
            </a:r>
            <a:r>
              <a:rPr lang="uz-Cyrl-UZ" sz="2400" dirty="0" smtClean="0"/>
              <a:t>. Agar vektorlar sistemasining qandaydir sistemaostisi chiziqli bog’liq bo’lsa, bu vektorlar sistemasining o’zi ham chiziqli bog’liq bo’ladi.</a:t>
            </a:r>
          </a:p>
          <a:p>
            <a:pPr algn="just"/>
            <a:r>
              <a:rPr lang="en-US" sz="2400" b="1" dirty="0" smtClean="0"/>
              <a:t>          </a:t>
            </a:r>
            <a:r>
              <a:rPr lang="uz-Cyrl-UZ" sz="2400" b="1" dirty="0" smtClean="0"/>
              <a:t>3</a:t>
            </a:r>
            <a:r>
              <a:rPr lang="uz-Cyrl-UZ" sz="2400" b="1" baseline="30000" dirty="0" smtClean="0"/>
              <a:t>0</a:t>
            </a:r>
            <a:r>
              <a:rPr lang="uz-Cyrl-UZ" sz="2400" dirty="0" smtClean="0"/>
              <a:t>.  </a:t>
            </a:r>
            <a:r>
              <a:rPr lang="en-US" sz="2400" dirty="0" smtClean="0"/>
              <a:t>               </a:t>
            </a:r>
            <a:r>
              <a:rPr lang="uz-Cyrl-UZ" sz="2400" dirty="0" smtClean="0"/>
              <a:t>vektorlar sistemasi chiziqli bog’langan bo’lishi uchun ulardan kamida bittasi qolganlari orqali chiziqli ifodalanishi zarur va yetarli. </a:t>
            </a:r>
          </a:p>
          <a:p>
            <a:pPr algn="just"/>
            <a:r>
              <a:rPr lang="en-US" sz="2400" b="1" dirty="0" smtClean="0"/>
              <a:t>          </a:t>
            </a:r>
            <a:r>
              <a:rPr lang="uz-Cyrl-UZ" sz="2400" b="1" dirty="0" smtClean="0"/>
              <a:t>4</a:t>
            </a:r>
            <a:r>
              <a:rPr lang="uz-Cyrl-UZ" sz="2400" b="1" baseline="30000" dirty="0" smtClean="0"/>
              <a:t>0</a:t>
            </a:r>
            <a:r>
              <a:rPr lang="uz-Cyrl-UZ" sz="2400" dirty="0" smtClean="0"/>
              <a:t>. Agar  </a:t>
            </a:r>
            <a:r>
              <a:rPr lang="en-US" sz="2400" dirty="0" smtClean="0"/>
              <a:t>                  (1)  </a:t>
            </a:r>
            <a:r>
              <a:rPr lang="uz-Cyrl-UZ" sz="2400" dirty="0" smtClean="0"/>
              <a:t>vektorlar sistemasi chiziqli erkli bo’lib,  </a:t>
            </a:r>
            <a:r>
              <a:rPr lang="en-US" sz="2400" dirty="0" smtClean="0"/>
              <a:t>                    </a:t>
            </a:r>
            <a:r>
              <a:rPr lang="uz-Cyrl-UZ" sz="2400" dirty="0" smtClean="0"/>
              <a:t>vektorlar chiziqli bog’liq bo’lsa, u</a:t>
            </a:r>
            <a:r>
              <a:rPr lang="en-US" sz="2400" dirty="0" smtClean="0"/>
              <a:t> </a:t>
            </a:r>
            <a:r>
              <a:rPr lang="uz-Cyrl-UZ" sz="2400" dirty="0" smtClean="0"/>
              <a:t>holda</a:t>
            </a:r>
            <a:r>
              <a:rPr lang="en-US" sz="2400" dirty="0" smtClean="0"/>
              <a:t> </a:t>
            </a:r>
            <a:r>
              <a:rPr lang="uz-Cyrl-UZ" sz="2400" dirty="0" smtClean="0"/>
              <a:t>vektor</a:t>
            </a:r>
            <a:r>
              <a:rPr lang="en-US" sz="2400" dirty="0" smtClean="0"/>
              <a:t> (1)</a:t>
            </a:r>
            <a:r>
              <a:rPr lang="uz-Cyrl-UZ" sz="2400" dirty="0" smtClean="0"/>
              <a:t>    </a:t>
            </a:r>
            <a:r>
              <a:rPr lang="en-US" sz="2400" dirty="0" smtClean="0"/>
              <a:t>                                                                         </a:t>
            </a:r>
            <a:r>
              <a:rPr lang="uz-Cyrl-UZ" sz="2400" dirty="0" smtClean="0"/>
              <a:t>vektorlar orqali yagona tarzda chiziqli ifodalanadi. </a:t>
            </a:r>
          </a:p>
          <a:p>
            <a:endParaRPr lang="uz-Cyrl-UZ" sz="2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357562"/>
            <a:ext cx="1476000" cy="38842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714884"/>
            <a:ext cx="1476000" cy="38842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072074"/>
            <a:ext cx="1656000" cy="36637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429264"/>
            <a:ext cx="144000" cy="36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5"/>
            <a:ext cx="8062912" cy="928694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400" b="1" dirty="0" smtClean="0"/>
              <a:t>     </a:t>
            </a:r>
            <a:r>
              <a:rPr lang="uz-Cyrl-UZ" sz="2400" b="1" dirty="0" smtClean="0">
                <a:solidFill>
                  <a:schemeClr val="accent1"/>
                </a:solidFill>
              </a:rPr>
              <a:t>1</a:t>
            </a:r>
            <a:r>
              <a:rPr lang="uz-Cyrl-UZ" sz="2400" b="1" baseline="30000" dirty="0" smtClean="0">
                <a:solidFill>
                  <a:schemeClr val="accent1"/>
                </a:solidFill>
              </a:rPr>
              <a:t>0</a:t>
            </a:r>
            <a:r>
              <a:rPr lang="uz-Cyrl-UZ" sz="2400" b="1" dirty="0" smtClean="0">
                <a:solidFill>
                  <a:schemeClr val="accent1"/>
                </a:solidFill>
              </a:rPr>
              <a:t>.</a:t>
            </a:r>
            <a:r>
              <a:rPr lang="uz-Cyrl-UZ" sz="2400" dirty="0" smtClean="0">
                <a:solidFill>
                  <a:schemeClr val="accent1"/>
                </a:solidFill>
              </a:rPr>
              <a:t> Agar vektorlar sistemasining kamida bitta vektori nol vektordan iborat bo’lsa, bu  vektorlar sistemasi chiziqli bog’liq bo’ladi.</a:t>
            </a:r>
            <a:endParaRPr lang="uz-Cyrl-UZ" sz="24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91540" cy="2288392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400" i="1" dirty="0" smtClean="0"/>
              <a:t>            </a:t>
            </a:r>
            <a:r>
              <a:rPr lang="uz-Cyrl-UZ" sz="2400" i="1" dirty="0" smtClean="0"/>
              <a:t>ISBOTI</a:t>
            </a:r>
            <a:r>
              <a:rPr lang="uz-Cyrl-UZ" sz="2400" dirty="0" smtClean="0"/>
              <a:t>. </a:t>
            </a:r>
            <a:r>
              <a:rPr lang="en-US" sz="2400" dirty="0" smtClean="0"/>
              <a:t>      </a:t>
            </a:r>
            <a:r>
              <a:rPr lang="uz-Cyrl-UZ" sz="2400" dirty="0" smtClean="0"/>
              <a:t>Agar  </a:t>
            </a:r>
            <a:r>
              <a:rPr lang="en-US" sz="2400" dirty="0" smtClean="0"/>
              <a:t>                   </a:t>
            </a:r>
            <a:r>
              <a:rPr lang="uz-Cyrl-UZ" sz="2400" dirty="0" smtClean="0"/>
              <a:t>vektorlar sistemasidagi qandaydir vektor,</a:t>
            </a:r>
            <a:r>
              <a:rPr lang="en-US" sz="2400" dirty="0" smtClean="0"/>
              <a:t> </a:t>
            </a:r>
            <a:r>
              <a:rPr lang="uz-Cyrl-UZ" sz="2400" dirty="0" smtClean="0"/>
              <a:t>masalan, </a:t>
            </a:r>
            <a:r>
              <a:rPr lang="en-US" sz="2400" dirty="0" smtClean="0"/>
              <a:t>     </a:t>
            </a:r>
            <a:r>
              <a:rPr lang="uz-Cyrl-UZ" sz="2400" dirty="0" smtClean="0"/>
              <a:t>vektor nol vektor bo’lsin,  u holda shu vektorga mos</a:t>
            </a:r>
            <a:r>
              <a:rPr lang="en-US" sz="2400" dirty="0" smtClean="0"/>
              <a:t> </a:t>
            </a:r>
            <a:r>
              <a:rPr lang="uz-Cyrl-UZ" sz="2400" dirty="0" smtClean="0"/>
              <a:t>koeffitsientdan tashqari barcha koeffitsientlari nollardan iborat bo’lgan chiziqli kombinatsiya nol vektorga teng bo’ladi. Demak, bunday sistema chiziqli bog’liq ekan. </a:t>
            </a:r>
          </a:p>
          <a:p>
            <a:pPr>
              <a:lnSpc>
                <a:spcPct val="160000"/>
              </a:lnSpc>
            </a:pPr>
            <a:endParaRPr lang="uz-Cyrl-UZ" sz="2400" dirty="0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29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100000"/>
          </a:blip>
          <a:srcRect/>
          <a:stretch>
            <a:fillRect/>
          </a:stretch>
        </p:blipFill>
        <p:spPr bwMode="auto">
          <a:xfrm>
            <a:off x="4500562" y="1857364"/>
            <a:ext cx="2448000" cy="440288"/>
          </a:xfrm>
          <a:prstGeom prst="rect">
            <a:avLst/>
          </a:prstGeom>
          <a:noFill/>
        </p:spPr>
      </p:pic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 contrast="100000"/>
          </a:blip>
          <a:srcRect/>
          <a:stretch>
            <a:fillRect/>
          </a:stretch>
        </p:blipFill>
        <p:spPr bwMode="auto">
          <a:xfrm>
            <a:off x="7072330" y="2428868"/>
            <a:ext cx="396000" cy="495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Метро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616</TotalTime>
  <Words>794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Метро</vt:lpstr>
      <vt:lpstr>Эркер</vt:lpstr>
      <vt:lpstr>Тема Office</vt:lpstr>
      <vt:lpstr>Апекс</vt:lpstr>
      <vt:lpstr>Изящная</vt:lpstr>
      <vt:lpstr>Солнцестояние</vt:lpstr>
      <vt:lpstr>Начальная</vt:lpstr>
      <vt:lpstr>CHIZIQLI BOG’LIQ, CHIZIQLI BOG’LIQ BO’LMAGAN VEKTORLAR SISTEMALARI, XOSSALARI</vt:lpstr>
      <vt:lpstr>Слайд 2</vt:lpstr>
      <vt:lpstr>Слайд 3</vt:lpstr>
      <vt:lpstr>    a1= (1,0,3,- 2);   a2 = ( - 1,1,4,3);   a3= (- 5,3,5,3)  vektorlarning chiziqli kombinatsiyasini toping. </vt:lpstr>
      <vt:lpstr>Слайд 5</vt:lpstr>
      <vt:lpstr>Слайд 6</vt:lpstr>
      <vt:lpstr>Berilgan vektorlarning chiziqli bog’liq yoki erkli ekanligini tekshiring.</vt:lpstr>
      <vt:lpstr>    Chiziqli erkli va chiziqli bog’liq bo’lgan vektorlar sistemasining xossalari  </vt:lpstr>
      <vt:lpstr>     10. Agar vektorlar sistemasining kamida bitta vektori nol vektordan iborat bo’lsa, bu  vektorlar sistemasi chiziqli bog’liq bo’ladi.</vt:lpstr>
      <vt:lpstr>                      20. Agar vektorlar sistemasining qandaydir sistemaostisi chiziqli bog’liq bo’lsa, bu vektorlar sistemasining o’zi ham chiziqli bog’liq bo’ladi. </vt:lpstr>
      <vt:lpstr>       30.  vektorlar sistemasi chiziqli bog’langan bo’lishi uchun ulardan kamida bittasi qolganlari orqali chiziqli ifodalanishi zarur va yetarli.  </vt:lpstr>
      <vt:lpstr>              40. Agar                          (4)  vektorlar sistemasi chiziqli erkli bo’lib,                             vektorlar chiziqli bog’liq bo’lsa, u holda      vektor (4)  vektorlar orqali yagona tarzda chiziqli ifodalanadi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CHIZIQLI BOG’LIQ, CHIZIQLI BOG’LIQ BO’LMAGAN VEKTORLAR SISTEMALARI, XOSSALARI.</dc:title>
  <dc:creator>USER</dc:creator>
  <cp:lastModifiedBy>user</cp:lastModifiedBy>
  <cp:revision>61</cp:revision>
  <dcterms:created xsi:type="dcterms:W3CDTF">2011-02-07T18:56:30Z</dcterms:created>
  <dcterms:modified xsi:type="dcterms:W3CDTF">2018-10-25T05:23:16Z</dcterms:modified>
</cp:coreProperties>
</file>