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  <p:sldMasterId id="2147483732" r:id="rId3"/>
    <p:sldMasterId id="2147483744" r:id="rId4"/>
    <p:sldMasterId id="2147483768" r:id="rId5"/>
    <p:sldMasterId id="2147483780" r:id="rId6"/>
  </p:sldMasterIdLst>
  <p:notesMasterIdLst>
    <p:notesMasterId r:id="rId27"/>
  </p:notesMasterIdLst>
  <p:sldIdLst>
    <p:sldId id="256" r:id="rId7"/>
    <p:sldId id="257" r:id="rId8"/>
    <p:sldId id="258" r:id="rId9"/>
    <p:sldId id="259" r:id="rId10"/>
    <p:sldId id="260" r:id="rId11"/>
    <p:sldId id="271" r:id="rId12"/>
    <p:sldId id="261" r:id="rId13"/>
    <p:sldId id="262" r:id="rId14"/>
    <p:sldId id="263" r:id="rId15"/>
    <p:sldId id="264" r:id="rId16"/>
    <p:sldId id="272" r:id="rId17"/>
    <p:sldId id="265" r:id="rId18"/>
    <p:sldId id="267" r:id="rId19"/>
    <p:sldId id="269" r:id="rId20"/>
    <p:sldId id="270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7F3E8-A0B1-48D8-9C69-41AAAE7C95F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800D4-2B62-44BB-9AD3-800C034E7D2A}" type="slidenum">
              <a:rPr lang="uz-Cyrl-UZ" smtClean="0"/>
              <a:pPr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071043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z-Cyrl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800D4-2B62-44BB-9AD3-800C034E7D2A}" type="slidenum">
              <a:rPr lang="uz-Cyrl-UZ" smtClean="0"/>
              <a:pPr/>
              <a:t>4</a:t>
            </a:fld>
            <a:endParaRPr lang="uz-Cyrl-U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uz-Cyrl-UZ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uz-Cyrl-UZ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z-Cyrl-UZ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z-Cyrl-UZ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z-Cyrl-UZ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5AE2B30-3D30-48A3-9F70-72F2C2CD5F7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E498E9-321B-48B1-B456-891758C0412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0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857387"/>
          </a:xfrm>
        </p:spPr>
        <p:txBody>
          <a:bodyPr>
            <a:normAutofit/>
          </a:bodyPr>
          <a:lstStyle/>
          <a:p>
            <a:pPr algn="just"/>
            <a:r>
              <a:rPr lang="en-US" sz="2800" b="1" i="1" smtClean="0"/>
              <a:t>      </a:t>
            </a:r>
            <a:r>
              <a:rPr lang="uz-Cyrl-UZ" sz="2800" b="1" i="1" smtClean="0"/>
              <a:t> </a:t>
            </a:r>
            <a:r>
              <a:rPr lang="uz-Cyrl-UZ" sz="2800" b="1" i="1" dirty="0" smtClean="0"/>
              <a:t>C</a:t>
            </a:r>
            <a:r>
              <a:rPr lang="en-US" sz="2800" b="1" i="1" dirty="0" smtClean="0"/>
              <a:t>H</a:t>
            </a:r>
            <a:r>
              <a:rPr lang="uz-Cyrl-UZ" sz="2800" b="1" i="1" dirty="0" smtClean="0"/>
              <a:t>EKLI VEKTORLAR SISTEMALARINING BAZISI VA RANGI.</a:t>
            </a:r>
            <a:r>
              <a:rPr lang="uz-Cyrl-UZ" sz="2800" i="1" dirty="0" smtClean="0"/>
              <a:t> </a:t>
            </a:r>
            <a:r>
              <a:rPr lang="uz-Cyrl-UZ" sz="2800" b="1" dirty="0" smtClean="0"/>
              <a:t>VEKTOR FAZONING BAZISI VA O’LC</a:t>
            </a:r>
            <a:r>
              <a:rPr lang="en-US" sz="2800" b="1" dirty="0" smtClean="0"/>
              <a:t>H</a:t>
            </a:r>
            <a:r>
              <a:rPr lang="uz-Cyrl-UZ" sz="2800" b="1" dirty="0" smtClean="0"/>
              <a:t>OVI</a:t>
            </a:r>
            <a:endParaRPr lang="uz-Cyrl-UZ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3281370"/>
          </a:xfrm>
        </p:spPr>
        <p:txBody>
          <a:bodyPr/>
          <a:lstStyle/>
          <a:p>
            <a:pPr algn="ctr"/>
            <a:r>
              <a:rPr lang="uz-Cyrl-UZ" sz="2800" i="1" dirty="0"/>
              <a:t>Reja.</a:t>
            </a:r>
          </a:p>
          <a:p>
            <a:r>
              <a:rPr lang="uz-Cyrl-UZ" sz="2800" dirty="0"/>
              <a:t>1. Vektorlar chekli sistemasining bazisi.</a:t>
            </a:r>
          </a:p>
          <a:p>
            <a:r>
              <a:rPr lang="uz-Cyrl-UZ" sz="2800" dirty="0"/>
              <a:t>2. Vektorlar chekli sistemasining rangi.</a:t>
            </a:r>
          </a:p>
          <a:p>
            <a:r>
              <a:rPr lang="en-US" dirty="0" smtClean="0"/>
              <a:t>3.</a:t>
            </a:r>
            <a:r>
              <a:rPr lang="uz-Cyrl-UZ" b="1" dirty="0" smtClean="0"/>
              <a:t> </a:t>
            </a:r>
            <a:r>
              <a:rPr lang="uz-Cyrl-UZ" dirty="0" smtClean="0"/>
              <a:t>Vektor fazoning bazisi va o’lc</a:t>
            </a:r>
            <a:r>
              <a:rPr lang="en-US" dirty="0" smtClean="0"/>
              <a:t>h</a:t>
            </a:r>
            <a:r>
              <a:rPr lang="uz-Cyrl-UZ" dirty="0" smtClean="0"/>
              <a:t>ovi</a:t>
            </a:r>
            <a:endParaRPr lang="uz-Cyrl-UZ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      </a:t>
            </a:r>
            <a:r>
              <a:rPr lang="uz-Cyrl-UZ" dirty="0" smtClean="0"/>
              <a:t>TA’RIF. </a:t>
            </a:r>
            <a:r>
              <a:rPr lang="uz-Cyrl-UZ" dirty="0" smtClean="0">
                <a:solidFill>
                  <a:srgbClr val="00B0F0"/>
                </a:solidFill>
              </a:rPr>
              <a:t>Vektorlar sistemasining rangi </a:t>
            </a:r>
            <a:r>
              <a:rPr lang="uz-Cyrl-UZ" dirty="0" smtClean="0"/>
              <a:t>deb, bu sistemaning ixtiyoriy bazisi</a:t>
            </a:r>
            <a:r>
              <a:rPr lang="en-US" dirty="0" err="1" smtClean="0"/>
              <a:t>dagi</a:t>
            </a:r>
            <a:r>
              <a:rPr lang="uz-Cyrl-UZ" dirty="0" smtClean="0"/>
              <a:t> vektorlar soniga aytiladi.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</a:t>
            </a:r>
            <a:r>
              <a:rPr lang="uz-Cyrl-UZ" dirty="0" smtClean="0"/>
              <a:t>Nol vektorlar sistemasi va bo’sh vektorlar sistemasining rangi nolga teng deb hisoblanadi.</a:t>
            </a:r>
          </a:p>
          <a:p>
            <a:pPr>
              <a:buNone/>
            </a:pPr>
            <a:endParaRPr lang="uz-Cyrl-UZ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4429132"/>
            <a:ext cx="8610600" cy="1863718"/>
          </a:xfrm>
        </p:spPr>
        <p:txBody>
          <a:bodyPr>
            <a:noAutofit/>
          </a:bodyPr>
          <a:lstStyle/>
          <a:p>
            <a:pPr algn="just"/>
            <a:r>
              <a:rPr lang="uz-Latn-UZ" sz="2800" i="1" dirty="0" smtClean="0">
                <a:latin typeface="Times New Roman" pitchFamily="18" charset="0"/>
                <a:cs typeface="Times New Roman" pitchFamily="18" charset="0"/>
              </a:rPr>
              <a:t>BERILGAN VEKTORLARNING CHIZIQLI BOG’LIQ YOKI ERKLI EKANLIGINI TEKSHIRING VA BAZISINI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z-Latn-UZ" sz="2800" i="1" dirty="0" smtClean="0">
                <a:latin typeface="Times New Roman" pitchFamily="18" charset="0"/>
                <a:cs typeface="Times New Roman" pitchFamily="18" charset="0"/>
              </a:rPr>
              <a:t>  RANGINI TOPING.</a:t>
            </a:r>
            <a:endParaRPr lang="uz-Latn-UZ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4400" dirty="0" smtClean="0"/>
              <a:t>I - variant</a:t>
            </a:r>
            <a:endParaRPr lang="uz-Cyrl-UZ" sz="4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17600" dirty="0" smtClean="0"/>
              <a:t>II - variant</a:t>
            </a:r>
            <a:endParaRPr lang="uz-Cyrl-UZ" sz="17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sz="4400" i="1" dirty="0" smtClean="0"/>
              <a:t>a</a:t>
            </a:r>
            <a:r>
              <a:rPr lang="en-US" sz="4400" i="1" baseline="-25000" dirty="0" smtClean="0"/>
              <a:t>1</a:t>
            </a:r>
            <a:r>
              <a:rPr lang="en-US" sz="4400" i="1" dirty="0" smtClean="0"/>
              <a:t>= (-2, 6);   </a:t>
            </a:r>
          </a:p>
          <a:p>
            <a:pPr>
              <a:buNone/>
            </a:pPr>
            <a:r>
              <a:rPr lang="en-US" sz="4400" i="1" dirty="0" smtClean="0"/>
              <a:t>   a</a:t>
            </a:r>
            <a:r>
              <a:rPr lang="en-US" sz="4400" i="1" baseline="-25000" dirty="0" smtClean="0"/>
              <a:t>2</a:t>
            </a:r>
            <a:r>
              <a:rPr lang="en-US" sz="4400" i="1" dirty="0" smtClean="0"/>
              <a:t> = ( 6, 0); </a:t>
            </a:r>
          </a:p>
          <a:p>
            <a:pPr>
              <a:buNone/>
            </a:pPr>
            <a:r>
              <a:rPr lang="en-US" sz="4400" i="1" dirty="0" smtClean="0"/>
              <a:t>   a</a:t>
            </a:r>
            <a:r>
              <a:rPr lang="en-US" sz="4400" i="1" baseline="-25000" dirty="0" smtClean="0"/>
              <a:t>3</a:t>
            </a:r>
            <a:r>
              <a:rPr lang="en-US" sz="4400" i="1" dirty="0" smtClean="0"/>
              <a:t>= ( 8</a:t>
            </a:r>
            <a:r>
              <a:rPr lang="uz-Cyrl-UZ" sz="4400" i="1" dirty="0" smtClean="0"/>
              <a:t>, </a:t>
            </a:r>
            <a:r>
              <a:rPr lang="en-US" sz="4400" i="1" dirty="0" smtClean="0"/>
              <a:t>-6)  </a:t>
            </a:r>
            <a:endParaRPr lang="uz-Cyrl-UZ" sz="4400" dirty="0" smtClean="0"/>
          </a:p>
          <a:p>
            <a:endParaRPr lang="en-US" i="1" dirty="0" smtClean="0"/>
          </a:p>
          <a:p>
            <a:pPr>
              <a:buNone/>
            </a:pPr>
            <a:r>
              <a:rPr lang="en-US" i="1" dirty="0" smtClean="0"/>
              <a:t>    </a:t>
            </a:r>
            <a:endParaRPr lang="uz-Cyrl-UZ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041657"/>
          </a:xfrm>
        </p:spPr>
        <p:txBody>
          <a:bodyPr>
            <a:normAutofit/>
          </a:bodyPr>
          <a:lstStyle/>
          <a:p>
            <a:r>
              <a:rPr lang="en-US" sz="4400" i="1" dirty="0" smtClean="0"/>
              <a:t>a</a:t>
            </a:r>
            <a:r>
              <a:rPr lang="en-US" sz="4400" i="1" baseline="-25000" dirty="0" smtClean="0"/>
              <a:t>1</a:t>
            </a:r>
            <a:r>
              <a:rPr lang="en-US" sz="4400" i="1" dirty="0" smtClean="0"/>
              <a:t>= (2, 2 </a:t>
            </a:r>
            <a:r>
              <a:rPr lang="uz-Cyrl-UZ" sz="4400" i="1" dirty="0" smtClean="0"/>
              <a:t>, 5</a:t>
            </a:r>
            <a:r>
              <a:rPr lang="en-US" sz="4400" i="1" dirty="0" smtClean="0"/>
              <a:t>);    </a:t>
            </a:r>
          </a:p>
          <a:p>
            <a:pPr>
              <a:buNone/>
            </a:pPr>
            <a:r>
              <a:rPr lang="en-US" sz="4400" i="1" dirty="0" smtClean="0"/>
              <a:t>   a</a:t>
            </a:r>
            <a:r>
              <a:rPr lang="en-US" sz="4400" i="1" baseline="-25000" dirty="0" smtClean="0"/>
              <a:t>2</a:t>
            </a:r>
            <a:r>
              <a:rPr lang="en-US" sz="4400" i="1" dirty="0" smtClean="0"/>
              <a:t> = ( - 1, 2</a:t>
            </a:r>
            <a:r>
              <a:rPr lang="uz-Cyrl-UZ" sz="4400" i="1" dirty="0" smtClean="0"/>
              <a:t>, </a:t>
            </a:r>
            <a:r>
              <a:rPr lang="en-US" sz="4400" i="1" dirty="0" smtClean="0"/>
              <a:t>1);</a:t>
            </a:r>
          </a:p>
          <a:p>
            <a:pPr>
              <a:buNone/>
            </a:pPr>
            <a:r>
              <a:rPr lang="en-US" sz="4400" i="1" dirty="0" smtClean="0"/>
              <a:t>   a</a:t>
            </a:r>
            <a:r>
              <a:rPr lang="en-US" sz="4400" i="1" baseline="-25000" dirty="0" smtClean="0"/>
              <a:t>3</a:t>
            </a:r>
            <a:r>
              <a:rPr lang="en-US" sz="4400" i="1" dirty="0" smtClean="0"/>
              <a:t> = (  1, 1</a:t>
            </a:r>
            <a:r>
              <a:rPr lang="uz-Cyrl-UZ" sz="4400" i="1" dirty="0" smtClean="0"/>
              <a:t>, </a:t>
            </a:r>
            <a:r>
              <a:rPr lang="en-US" sz="4400" i="1" dirty="0" smtClean="0"/>
              <a:t>1)</a:t>
            </a:r>
            <a:endParaRPr lang="uz-Cyrl-U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709160"/>
          </a:xfrm>
        </p:spPr>
        <p:txBody>
          <a:bodyPr/>
          <a:lstStyle/>
          <a:p>
            <a:pPr marL="0" algn="just">
              <a:lnSpc>
                <a:spcPct val="150000"/>
              </a:lnSpc>
              <a:buNone/>
            </a:pPr>
            <a:r>
              <a:rPr lang="en-US" dirty="0" smtClean="0"/>
              <a:t>         </a:t>
            </a:r>
            <a:r>
              <a:rPr lang="uz-Cyrl-UZ" sz="3600" dirty="0" smtClean="0"/>
              <a:t>TEOREMA (*).  Agar</a:t>
            </a:r>
            <a:endParaRPr lang="en-US" sz="3600" dirty="0" smtClean="0"/>
          </a:p>
          <a:p>
            <a:pPr marL="0" algn="just">
              <a:lnSpc>
                <a:spcPct val="150000"/>
              </a:lnSpc>
              <a:buNone/>
            </a:pPr>
            <a:r>
              <a:rPr lang="uz-Cyrl-UZ" sz="3600" dirty="0" smtClean="0"/>
              <a:t> </a:t>
            </a:r>
            <a:r>
              <a:rPr lang="en-US" sz="3600" dirty="0" smtClean="0"/>
              <a:t>  </a:t>
            </a:r>
          </a:p>
          <a:p>
            <a:pPr marL="0" algn="just">
              <a:buNone/>
            </a:pPr>
            <a:r>
              <a:rPr lang="en-US" sz="3600" dirty="0" smtClean="0"/>
              <a:t> </a:t>
            </a:r>
            <a:r>
              <a:rPr lang="uz-Cyrl-UZ" sz="3600" dirty="0" smtClean="0"/>
              <a:t>bo’lsa, u holda  </a:t>
            </a:r>
            <a:r>
              <a:rPr lang="en-US" sz="3600" dirty="0" smtClean="0"/>
              <a:t>                   </a:t>
            </a:r>
            <a:r>
              <a:rPr lang="uz-Cyrl-UZ" sz="3600" dirty="0" smtClean="0"/>
              <a:t> vektor sistemaning rangi  </a:t>
            </a:r>
            <a:r>
              <a:rPr lang="en-US" sz="3600" dirty="0" smtClean="0"/>
              <a:t>                      </a:t>
            </a:r>
            <a:r>
              <a:rPr lang="uz-Cyrl-UZ" sz="3600" dirty="0" smtClean="0"/>
              <a:t>vektor sistemaning rangidan </a:t>
            </a:r>
            <a:r>
              <a:rPr lang="en-US" sz="3600" dirty="0" err="1" smtClean="0"/>
              <a:t>katta</a:t>
            </a:r>
            <a:r>
              <a:rPr lang="en-US" sz="3600" dirty="0" smtClean="0"/>
              <a:t> </a:t>
            </a:r>
            <a:r>
              <a:rPr lang="en-US" sz="3600" dirty="0" err="1" smtClean="0"/>
              <a:t>emas</a:t>
            </a:r>
            <a:r>
              <a:rPr lang="en-US" sz="3600" dirty="0" smtClean="0"/>
              <a:t>.</a:t>
            </a:r>
            <a:endParaRPr lang="uz-Cyrl-UZ" sz="3600" dirty="0" smtClean="0"/>
          </a:p>
          <a:p>
            <a:endParaRPr lang="uz-Cyrl-UZ" dirty="0"/>
          </a:p>
        </p:txBody>
      </p:sp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43000"/>
          </a:blip>
          <a:srcRect/>
          <a:stretch>
            <a:fillRect/>
          </a:stretch>
        </p:blipFill>
        <p:spPr bwMode="auto">
          <a:xfrm>
            <a:off x="2714612" y="2786058"/>
            <a:ext cx="4575274" cy="432000"/>
          </a:xfrm>
          <a:prstGeom prst="rect">
            <a:avLst/>
          </a:prstGeom>
          <a:noFill/>
        </p:spPr>
      </p:pic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4572000" y="3500438"/>
            <a:ext cx="1865457" cy="432000"/>
          </a:xfrm>
          <a:prstGeom prst="rect">
            <a:avLst/>
          </a:prstGeom>
          <a:noFill/>
        </p:spPr>
      </p:pic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957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4643438" y="4143380"/>
            <a:ext cx="1747634" cy="43200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pPr algn="just"/>
            <a:r>
              <a:rPr lang="uz-Cyrl-UZ" sz="2800" dirty="0" smtClean="0"/>
              <a:t>Vektorlar </a:t>
            </a:r>
            <a:r>
              <a:rPr lang="en-US" sz="2800" dirty="0" err="1" smtClean="0"/>
              <a:t>chekli</a:t>
            </a:r>
            <a:r>
              <a:rPr lang="en-US" sz="2800" dirty="0" smtClean="0"/>
              <a:t> </a:t>
            </a:r>
            <a:r>
              <a:rPr lang="uz-Cyrl-UZ" sz="2800" dirty="0" smtClean="0"/>
              <a:t>sistema</a:t>
            </a:r>
            <a:r>
              <a:rPr lang="en-US" sz="2800" dirty="0" err="1" smtClean="0"/>
              <a:t>si</a:t>
            </a:r>
            <a:r>
              <a:rPr lang="en-US" sz="2800" dirty="0" smtClean="0"/>
              <a:t> </a:t>
            </a:r>
            <a:r>
              <a:rPr lang="en-US" sz="2800" dirty="0" err="1" smtClean="0"/>
              <a:t>rangining</a:t>
            </a:r>
            <a:r>
              <a:rPr lang="en-US" sz="2800" dirty="0" smtClean="0"/>
              <a:t> </a:t>
            </a:r>
            <a:r>
              <a:rPr lang="uz-Cyrl-UZ" sz="2800" dirty="0" smtClean="0"/>
              <a:t>ba’zi xossalari</a:t>
            </a:r>
            <a:endParaRPr lang="uz-Cyrl-UZ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just"/>
            <a:r>
              <a:rPr lang="en-US" b="1" dirty="0" smtClean="0"/>
              <a:t>       </a:t>
            </a:r>
            <a:r>
              <a:rPr lang="uz-Cyrl-UZ" b="1" dirty="0" smtClean="0"/>
              <a:t>1</a:t>
            </a:r>
            <a:r>
              <a:rPr lang="uz-Cyrl-UZ" b="1" baseline="30000" dirty="0" smtClean="0"/>
              <a:t>0</a:t>
            </a:r>
            <a:r>
              <a:rPr lang="uz-Cyrl-UZ" dirty="0" smtClean="0"/>
              <a:t>. Chekli vektor sistemaning ixtiyoriy sistemaostisining rangi berilgan sistemaning rangidan katta emas.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</a:t>
            </a:r>
            <a:r>
              <a:rPr lang="uz-Cyrl-UZ" dirty="0" smtClean="0"/>
              <a:t>ISBOTI.  Bo’sh sistemaosti uchun bu tasdiq o’rinli. Agar sistemaosti bo’sh bo’lmasa,  1</a:t>
            </a:r>
            <a:r>
              <a:rPr lang="uz-Cyrl-UZ" baseline="30000" dirty="0" smtClean="0"/>
              <a:t>0</a:t>
            </a:r>
            <a:r>
              <a:rPr lang="uz-Cyrl-UZ" dirty="0" smtClean="0"/>
              <a:t> – xossaning isboti (*) teoremadan kelib chiqadi. </a:t>
            </a:r>
          </a:p>
          <a:p>
            <a:pPr algn="just"/>
            <a:r>
              <a:rPr lang="en-US" b="1" dirty="0" smtClean="0"/>
              <a:t>      </a:t>
            </a:r>
            <a:r>
              <a:rPr lang="uz-Cyrl-UZ" b="1" dirty="0" smtClean="0"/>
              <a:t>2</a:t>
            </a:r>
            <a:r>
              <a:rPr lang="uz-Cyrl-UZ" b="1" baseline="30000" dirty="0" smtClean="0"/>
              <a:t>0</a:t>
            </a:r>
            <a:r>
              <a:rPr lang="uz-Cyrl-UZ" dirty="0" smtClean="0"/>
              <a:t>. </a:t>
            </a:r>
            <a:r>
              <a:rPr lang="en-US" dirty="0" smtClean="0"/>
              <a:t>E</a:t>
            </a:r>
            <a:r>
              <a:rPr lang="uz-Cyrl-UZ" dirty="0" smtClean="0"/>
              <a:t>kvivalent vektorlar</a:t>
            </a:r>
            <a:r>
              <a:rPr lang="en-US" dirty="0" smtClean="0"/>
              <a:t> c</a:t>
            </a:r>
            <a:r>
              <a:rPr lang="uz-Cyrl-UZ" dirty="0" smtClean="0"/>
              <a:t>hekli sistemasilarining ranglari teng.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 </a:t>
            </a:r>
            <a:r>
              <a:rPr lang="en-US" dirty="0" smtClean="0"/>
              <a:t>     </a:t>
            </a:r>
            <a:r>
              <a:rPr lang="uz-Cyrl-UZ" dirty="0" smtClean="0"/>
              <a:t>Bu xossaning isboti bevosita (*) teoremadan kelib chiqadi.</a:t>
            </a:r>
          </a:p>
          <a:p>
            <a:endParaRPr lang="uz-Cyrl-UZ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571500"/>
            <a:ext cx="8472518" cy="5737225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endParaRPr lang="en-US" b="1" dirty="0" smtClean="0"/>
          </a:p>
          <a:p>
            <a:pPr algn="just"/>
            <a:r>
              <a:rPr lang="en-US" b="1" dirty="0" smtClean="0"/>
              <a:t>      </a:t>
            </a:r>
            <a:r>
              <a:rPr lang="uz-Cyrl-UZ" b="1" dirty="0" smtClean="0"/>
              <a:t>3</a:t>
            </a:r>
            <a:r>
              <a:rPr lang="uz-Cyrl-UZ" b="1" baseline="30000" dirty="0" smtClean="0"/>
              <a:t>0</a:t>
            </a:r>
            <a:r>
              <a:rPr lang="uz-Cyrl-UZ" dirty="0" smtClean="0"/>
              <a:t>. </a:t>
            </a:r>
            <a:r>
              <a:rPr lang="en-US" dirty="0" smtClean="0"/>
              <a:t>n – </a:t>
            </a:r>
            <a:r>
              <a:rPr lang="uz-Cyrl-UZ" dirty="0" smtClean="0"/>
              <a:t>o’lchovli vektor fazodan olingan ixtiyoriy vektor</a:t>
            </a:r>
            <a:r>
              <a:rPr lang="en-US" dirty="0" err="1" smtClean="0"/>
              <a:t>lar</a:t>
            </a:r>
            <a:r>
              <a:rPr lang="uz-Cyrl-UZ" dirty="0" smtClean="0"/>
              <a:t> chekli</a:t>
            </a:r>
            <a:r>
              <a:rPr lang="en-US" dirty="0" smtClean="0"/>
              <a:t> </a:t>
            </a:r>
            <a:r>
              <a:rPr lang="uz-Cyrl-UZ" dirty="0" smtClean="0"/>
              <a:t>sistemasining rangi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uz-Cyrl-UZ" dirty="0" smtClean="0"/>
              <a:t>dan katta emas. </a:t>
            </a:r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uz-Cyrl-UZ" dirty="0" smtClean="0"/>
              <a:t>ISBOTI.  </a:t>
            </a:r>
            <a:r>
              <a:rPr lang="en-US" dirty="0" smtClean="0"/>
              <a:t>                    </a:t>
            </a:r>
            <a:r>
              <a:rPr lang="uz-Cyrl-UZ" dirty="0" smtClean="0"/>
              <a:t>vektorlar sistemasi    vektor fazoning  birlik vektorlari bo’lsin, ya’ni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uz-Cyrl-UZ" dirty="0" smtClean="0"/>
              <a:t>    bo’lsin. </a:t>
            </a:r>
            <a:r>
              <a:rPr lang="en-US" dirty="0" smtClean="0"/>
              <a:t>Bu </a:t>
            </a:r>
            <a:r>
              <a:rPr lang="en-US" dirty="0" err="1" smtClean="0"/>
              <a:t>fazoning</a:t>
            </a:r>
            <a:r>
              <a:rPr lang="en-US" dirty="0" smtClean="0"/>
              <a:t> </a:t>
            </a:r>
            <a:r>
              <a:rPr lang="en-US" dirty="0" err="1" smtClean="0"/>
              <a:t>ixtiyoriy</a:t>
            </a:r>
            <a:r>
              <a:rPr lang="en-US" dirty="0" smtClean="0"/>
              <a:t>           </a:t>
            </a:r>
            <a:r>
              <a:rPr lang="uz-Cyrl-UZ" dirty="0" smtClean="0"/>
              <a:t>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vektorlar sistemasi birlik vektorlar chiziqli qobig’iga tegishli: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uz-Cyrl-UZ" dirty="0" smtClean="0"/>
              <a:t>Demak, (*) teoremaga ko’ra,  </a:t>
            </a:r>
            <a:r>
              <a:rPr lang="en-US" dirty="0" smtClean="0"/>
              <a:t>          </a:t>
            </a:r>
            <a:r>
              <a:rPr lang="uz-Cyrl-UZ" dirty="0" smtClean="0"/>
              <a:t> vektor sistemaning rangi </a:t>
            </a:r>
            <a:r>
              <a:rPr lang="en-US" i="1" dirty="0" smtClean="0"/>
              <a:t>n </a:t>
            </a:r>
            <a:r>
              <a:rPr lang="uz-Cyrl-UZ" dirty="0" smtClean="0"/>
              <a:t>dan katta emas. </a:t>
            </a:r>
          </a:p>
          <a:p>
            <a:pPr algn="just"/>
            <a:endParaRPr lang="uz-Cyrl-U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3143240" y="2071678"/>
            <a:ext cx="1620001" cy="396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1500165" y="3060000"/>
            <a:ext cx="6516000" cy="327287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6012000" y="3600000"/>
            <a:ext cx="1959299" cy="3240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3024000" y="4500000"/>
            <a:ext cx="4565447" cy="3600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6156000" y="5000636"/>
            <a:ext cx="1620000" cy="360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282" y="428625"/>
            <a:ext cx="8472518" cy="5880100"/>
          </a:xfrm>
          <a:solidFill>
            <a:schemeClr val="accent6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       </a:t>
            </a:r>
            <a:r>
              <a:rPr lang="uz-Cyrl-UZ" b="1" dirty="0" smtClean="0"/>
              <a:t>4</a:t>
            </a:r>
            <a:r>
              <a:rPr lang="uz-Cyrl-UZ" b="1" baseline="30000" dirty="0" smtClean="0"/>
              <a:t>0</a:t>
            </a:r>
            <a:r>
              <a:rPr lang="uz-Cyrl-UZ" b="1" dirty="0" smtClean="0"/>
              <a:t>.</a:t>
            </a:r>
            <a:r>
              <a:rPr lang="uz-Cyrl-UZ" dirty="0" smtClean="0"/>
              <a:t>  </a:t>
            </a:r>
            <a:r>
              <a:rPr lang="en-US" dirty="0" smtClean="0"/>
              <a:t>                    </a:t>
            </a:r>
            <a:r>
              <a:rPr lang="uz-Cyrl-UZ" dirty="0" smtClean="0"/>
              <a:t>(1) vektorlar sistemasining rangi </a:t>
            </a:r>
            <a:r>
              <a:rPr lang="en-US" dirty="0" smtClean="0"/>
              <a:t>                                                 (2) 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sistemasining</a:t>
            </a:r>
            <a:r>
              <a:rPr lang="en-US" dirty="0" smtClean="0"/>
              <a:t> </a:t>
            </a:r>
            <a:r>
              <a:rPr lang="en-US" dirty="0" err="1" smtClean="0"/>
              <a:t>rangiga</a:t>
            </a:r>
            <a:r>
              <a:rPr lang="en-US" dirty="0" smtClean="0"/>
              <a:t> </a:t>
            </a:r>
            <a:r>
              <a:rPr lang="en-US" dirty="0" err="1" smtClean="0"/>
              <a:t>teng</a:t>
            </a:r>
            <a:r>
              <a:rPr lang="en-US" dirty="0" smtClean="0"/>
              <a:t> </a:t>
            </a:r>
            <a:r>
              <a:rPr lang="uz-Cyrl-UZ" dirty="0" smtClean="0"/>
              <a:t>bo’lsa, </a:t>
            </a:r>
            <a:r>
              <a:rPr lang="en-US" dirty="0" smtClean="0"/>
              <a:t>     </a:t>
            </a:r>
            <a:r>
              <a:rPr lang="uz-Cyrl-UZ" dirty="0" smtClean="0"/>
              <a:t>vektorni  (1) vektorlar sistemasi orqali chiziqli ifodalash mumkin.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 </a:t>
            </a:r>
            <a:r>
              <a:rPr lang="uz-Cyrl-UZ" dirty="0" smtClean="0"/>
              <a:t>ISBOTI. (1) va (2) sistemalarning rangi nolga teng bo’lsa, bu xossa o’rinli ekani ravshan. Faraz qilaylik, (1) sistemaning rangi 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teng</a:t>
            </a:r>
            <a:r>
              <a:rPr lang="en-US" dirty="0" smtClean="0"/>
              <a:t> </a:t>
            </a:r>
            <a:r>
              <a:rPr lang="en-US" dirty="0" err="1" smtClean="0"/>
              <a:t>bo’lsin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          </a:t>
            </a:r>
            <a:r>
              <a:rPr lang="uz-Cyrl-UZ" dirty="0" smtClean="0"/>
              <a:t> </a:t>
            </a:r>
            <a:r>
              <a:rPr lang="en-US" dirty="0" smtClean="0"/>
              <a:t> (</a:t>
            </a:r>
            <a:r>
              <a:rPr lang="uz-Cyrl-UZ" dirty="0" smtClean="0"/>
              <a:t>1) sistemaning bazisi bo’lsin. Shartga ko’ra, (2) sistemaning rangi ham </a:t>
            </a:r>
            <a:r>
              <a:rPr lang="uz-Cyrl-UZ" i="1" dirty="0" smtClean="0"/>
              <a:t>r</a:t>
            </a:r>
            <a:r>
              <a:rPr lang="uz-Cyrl-UZ" dirty="0" smtClean="0"/>
              <a:t> ga teng, u holda uning  </a:t>
            </a:r>
            <a:r>
              <a:rPr lang="en-US" dirty="0" smtClean="0"/>
              <a:t>              </a:t>
            </a:r>
            <a:r>
              <a:rPr lang="uz-Cyrl-UZ" dirty="0" smtClean="0"/>
              <a:t> sistema</a:t>
            </a:r>
            <a:r>
              <a:rPr lang="en-US" dirty="0" smtClean="0"/>
              <a:t>-</a:t>
            </a:r>
            <a:r>
              <a:rPr lang="uz-Cyrl-UZ" dirty="0" smtClean="0"/>
              <a:t>ostisi chiziqli bog’liq. </a:t>
            </a:r>
            <a:r>
              <a:rPr lang="en-US" dirty="0" smtClean="0"/>
              <a:t>  </a:t>
            </a:r>
            <a:r>
              <a:rPr lang="uz-Cyrl-UZ" dirty="0" smtClean="0"/>
              <a:t>Demak,</a:t>
            </a:r>
            <a:r>
              <a:rPr lang="en-US" dirty="0" smtClean="0"/>
              <a:t>   </a:t>
            </a:r>
            <a:endParaRPr lang="uz-Cyrl-UZ" dirty="0" smtClean="0"/>
          </a:p>
          <a:p>
            <a:endParaRPr lang="uz-Cyrl-UZ" dirty="0"/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901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2412000" y="612000"/>
            <a:ext cx="1620000" cy="360000"/>
          </a:xfrm>
          <a:prstGeom prst="rect">
            <a:avLst/>
          </a:prstGeom>
          <a:noFill/>
        </p:spPr>
      </p:pic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2664000" y="1152000"/>
            <a:ext cx="1944000" cy="365538"/>
          </a:xfrm>
          <a:prstGeom prst="rect">
            <a:avLst/>
          </a:prstGeom>
          <a:noFill/>
        </p:spPr>
      </p:pic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7128000" y="1836000"/>
            <a:ext cx="147274" cy="324000"/>
          </a:xfrm>
          <a:prstGeom prst="rect">
            <a:avLst/>
          </a:prstGeom>
          <a:noFill/>
        </p:spPr>
      </p:pic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9011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6552000" y="4104000"/>
            <a:ext cx="1538181" cy="360000"/>
          </a:xfrm>
          <a:prstGeom prst="rect">
            <a:avLst/>
          </a:prstGeom>
          <a:noFill/>
        </p:spPr>
      </p:pic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90121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5760000" y="5220000"/>
            <a:ext cx="1634726" cy="324000"/>
          </a:xfrm>
          <a:prstGeom prst="rect">
            <a:avLst/>
          </a:prstGeom>
          <a:noFill/>
        </p:spPr>
      </p:pic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90123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100000"/>
          </a:blip>
          <a:srcRect/>
          <a:stretch>
            <a:fillRect/>
          </a:stretch>
        </p:blipFill>
        <p:spPr bwMode="auto">
          <a:xfrm>
            <a:off x="5148000" y="5760000"/>
            <a:ext cx="2952000" cy="34362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          </a:t>
            </a:r>
            <a:r>
              <a:rPr lang="uz-Cyrl-UZ" dirty="0" smtClean="0"/>
              <a:t>𝒱 – asosiy to’plami V bo’lgan vektor fazo bo’lsin. Agar V to’plamda </a:t>
            </a:r>
            <a:r>
              <a:rPr lang="en-US" dirty="0" smtClean="0"/>
              <a:t>                   </a:t>
            </a:r>
            <a:r>
              <a:rPr lang="uz-Cyrl-UZ" dirty="0" smtClean="0"/>
              <a:t>tenglikni qanoatlantiruvchi  </a:t>
            </a:r>
            <a:r>
              <a:rPr lang="en-US" dirty="0" smtClean="0"/>
              <a:t>                  </a:t>
            </a:r>
            <a:r>
              <a:rPr lang="uz-Cyrl-UZ" dirty="0" smtClean="0"/>
              <a:t>vektorlar chekli to’plami mavjud bo’lsa, u holda </a:t>
            </a:r>
            <a:r>
              <a:rPr lang="en-US" dirty="0" smtClean="0"/>
              <a:t> </a:t>
            </a:r>
            <a:r>
              <a:rPr lang="uz-Cyrl-UZ" dirty="0" smtClean="0"/>
              <a:t>𝒱 </a:t>
            </a:r>
            <a:r>
              <a:rPr lang="en-US" dirty="0" smtClean="0"/>
              <a:t>  </a:t>
            </a:r>
            <a:r>
              <a:rPr lang="uz-Cyrl-UZ" dirty="0" smtClean="0"/>
              <a:t>fazo </a:t>
            </a:r>
            <a:r>
              <a:rPr lang="en-US" dirty="0" smtClean="0"/>
              <a:t>       </a:t>
            </a:r>
            <a:r>
              <a:rPr lang="uz-Cyrl-UZ" dirty="0" smtClean="0"/>
              <a:t> </a:t>
            </a:r>
            <a:endParaRPr lang="en-US" dirty="0" smtClean="0"/>
          </a:p>
          <a:p>
            <a:pPr marL="0" indent="0" algn="just">
              <a:buNone/>
            </a:pPr>
            <a:r>
              <a:rPr lang="uz-Cyrl-UZ" dirty="0" smtClean="0"/>
              <a:t>chekli to’plam bilan hosil qilingan deyiladi va bu to’plam </a:t>
            </a:r>
            <a:r>
              <a:rPr lang="uz-Cyrl-UZ" i="1" dirty="0" smtClean="0"/>
              <a:t>𝒱 fazoni tashkil etuvchi to’plam (yoki sistema)</a:t>
            </a:r>
            <a:r>
              <a:rPr lang="uz-Cyrl-UZ" dirty="0" smtClean="0"/>
              <a:t> deb yuritiladi. </a:t>
            </a:r>
          </a:p>
          <a:p>
            <a:pPr marL="0" indent="0" algn="just">
              <a:buNone/>
            </a:pPr>
            <a:r>
              <a:rPr lang="en-US" dirty="0" smtClean="0"/>
              <a:t>        </a:t>
            </a:r>
            <a:r>
              <a:rPr lang="uz-Cyrl-UZ" b="1" dirty="0" smtClean="0">
                <a:solidFill>
                  <a:srgbClr val="C00000"/>
                </a:solidFill>
              </a:rPr>
              <a:t>TA’RIF</a:t>
            </a:r>
            <a:r>
              <a:rPr lang="uz-Cyrl-UZ" dirty="0" smtClean="0"/>
              <a:t>. Agar vektor fazo chekli vektorlar to’plami bilan hosil qilingan bo’lsa, bunday vektor fazo </a:t>
            </a:r>
            <a:r>
              <a:rPr lang="uz-Cyrl-UZ" i="1" dirty="0" smtClean="0"/>
              <a:t>chekli o’lchovli</a:t>
            </a:r>
            <a:r>
              <a:rPr lang="uz-Cyrl-UZ" dirty="0" smtClean="0"/>
              <a:t> vektor fazo deyiladi.  </a:t>
            </a:r>
          </a:p>
          <a:p>
            <a:pPr marL="0" indent="0" algn="just">
              <a:buNone/>
            </a:pPr>
            <a:r>
              <a:rPr lang="en-US" dirty="0" smtClean="0"/>
              <a:t>        </a:t>
            </a:r>
            <a:r>
              <a:rPr lang="uz-Cyrl-UZ" b="1" dirty="0" smtClean="0">
                <a:solidFill>
                  <a:srgbClr val="C00000"/>
                </a:solidFill>
              </a:rPr>
              <a:t>TA’RIF</a:t>
            </a:r>
            <a:r>
              <a:rPr lang="uz-Cyrl-UZ" dirty="0" smtClean="0"/>
              <a:t>.  Chekli o’lchovli vektor fazoning bazisi deb, bu fazoni tashkil etuvchi bo’sh bo’lmagan chekli chiziqli erkli vektorlar sistemasiga aytiladi.</a:t>
            </a:r>
          </a:p>
          <a:p>
            <a:pPr marL="0" indent="0" algn="just"/>
            <a:endParaRPr lang="uz-Cyrl-U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857232"/>
            <a:ext cx="2349473" cy="576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214422"/>
            <a:ext cx="1530946" cy="5760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1643050"/>
            <a:ext cx="1626630" cy="61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     </a:t>
            </a:r>
            <a:r>
              <a:rPr lang="uz-Cyrl-UZ" dirty="0" smtClean="0">
                <a:solidFill>
                  <a:srgbClr val="C00000"/>
                </a:solidFill>
              </a:rPr>
              <a:t>M i s o l.  </a:t>
            </a:r>
            <a:r>
              <a:rPr lang="uz-Cyrl-UZ" dirty="0" smtClean="0"/>
              <a:t>𝒱 = </a:t>
            </a:r>
            <a:r>
              <a:rPr lang="uz-Cyrl-UZ" i="1" dirty="0" smtClean="0"/>
              <a:t>𝔉</a:t>
            </a:r>
            <a:r>
              <a:rPr lang="uz-Cyrl-UZ" dirty="0" smtClean="0"/>
              <a:t> </a:t>
            </a:r>
            <a:r>
              <a:rPr lang="uz-Cyrl-UZ" i="1" baseline="30000" dirty="0" smtClean="0"/>
              <a:t>n</a:t>
            </a:r>
            <a:r>
              <a:rPr lang="uz-Cyrl-UZ" dirty="0" smtClean="0"/>
              <a:t>   − </a:t>
            </a:r>
            <a:r>
              <a:rPr lang="uz-Cyrl-UZ" i="1" dirty="0" smtClean="0"/>
              <a:t>𝔉</a:t>
            </a:r>
            <a:r>
              <a:rPr lang="uz-Cyrl-UZ" dirty="0" smtClean="0"/>
              <a:t>  maydon ustidagi arifmetik vektor fazo bo’lsin.</a:t>
            </a:r>
          </a:p>
          <a:p>
            <a:pPr>
              <a:buNone/>
            </a:pPr>
            <a:r>
              <a:rPr lang="en-US" dirty="0" smtClean="0"/>
              <a:t>   </a:t>
            </a:r>
          </a:p>
          <a:p>
            <a:pPr marL="0" algn="just">
              <a:buNone/>
            </a:pPr>
            <a:r>
              <a:rPr lang="uz-Cyrl-UZ" dirty="0" smtClean="0"/>
              <a:t>birlik vektorlar sistemasi chiziqli erkli va 𝒱 vektor fazoni tashkil etuvchi vektorlar sistemasidir, ya’ni</a:t>
            </a:r>
            <a:r>
              <a:rPr lang="en-US" dirty="0" smtClean="0"/>
              <a:t>,  </a:t>
            </a:r>
            <a:r>
              <a:rPr lang="uz-Cyrl-UZ" dirty="0" smtClean="0"/>
              <a:t>  </a:t>
            </a:r>
            <a:endParaRPr lang="en-US" dirty="0" smtClean="0"/>
          </a:p>
          <a:p>
            <a:pPr marL="0" algn="just">
              <a:buNone/>
            </a:pPr>
            <a:r>
              <a:rPr lang="en-US" dirty="0" smtClean="0"/>
              <a:t>       </a:t>
            </a:r>
            <a:r>
              <a:rPr lang="uz-Cyrl-UZ" dirty="0" smtClean="0"/>
              <a:t>Demak,  </a:t>
            </a:r>
            <a:r>
              <a:rPr lang="en-US" dirty="0" smtClean="0"/>
              <a:t>           </a:t>
            </a:r>
            <a:r>
              <a:rPr lang="uz-Cyrl-UZ" dirty="0" smtClean="0"/>
              <a:t>vektorlar sistemasi  </a:t>
            </a:r>
            <a:r>
              <a:rPr lang="uz-Cyrl-UZ" i="1" dirty="0" smtClean="0"/>
              <a:t>𝔉</a:t>
            </a:r>
            <a:r>
              <a:rPr lang="uz-Cyrl-UZ" dirty="0" smtClean="0"/>
              <a:t> </a:t>
            </a:r>
            <a:r>
              <a:rPr lang="uz-Cyrl-UZ" i="1" baseline="30000" dirty="0" smtClean="0"/>
              <a:t>n</a:t>
            </a:r>
            <a:r>
              <a:rPr lang="uz-Cyrl-UZ" dirty="0" smtClean="0"/>
              <a:t> fazoning bazisini tashkil etadi. </a:t>
            </a:r>
          </a:p>
          <a:p>
            <a:endParaRPr lang="uz-Cyrl-UZ" dirty="0"/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54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428868"/>
            <a:ext cx="5234212" cy="612000"/>
          </a:xfrm>
          <a:prstGeom prst="rect">
            <a:avLst/>
          </a:prstGeom>
          <a:noFill/>
        </p:spPr>
      </p:pic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54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3" y="4071942"/>
            <a:ext cx="2288844" cy="576000"/>
          </a:xfrm>
          <a:prstGeom prst="rect">
            <a:avLst/>
          </a:prstGeom>
          <a:noFill/>
        </p:spPr>
      </p:pic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54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000" y="4608000"/>
            <a:ext cx="1296000" cy="6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28654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       </a:t>
            </a:r>
            <a:r>
              <a:rPr lang="uz-Cyrl-UZ" dirty="0" smtClean="0">
                <a:solidFill>
                  <a:srgbClr val="C00000"/>
                </a:solidFill>
              </a:rPr>
              <a:t>TEOREMA</a:t>
            </a:r>
            <a:r>
              <a:rPr lang="en-US" dirty="0" smtClean="0">
                <a:solidFill>
                  <a:srgbClr val="C00000"/>
                </a:solidFill>
              </a:rPr>
              <a:t> 4.</a:t>
            </a:r>
            <a:r>
              <a:rPr lang="uz-Cyrl-UZ" dirty="0" smtClean="0"/>
              <a:t> </a:t>
            </a:r>
            <a:r>
              <a:rPr lang="en-US" dirty="0" smtClean="0"/>
              <a:t> </a:t>
            </a:r>
            <a:r>
              <a:rPr lang="uz-Cyrl-UZ" i="1" dirty="0" smtClean="0"/>
              <a:t>Ixtiyoriy chekli o’lchovli noldan farqli vektor fazo bazisga ega. Agar</a:t>
            </a:r>
            <a:endParaRPr lang="uz-Cyrl-UZ" dirty="0" smtClean="0"/>
          </a:p>
          <a:p>
            <a:pPr marL="0" indent="0" algn="just">
              <a:buNone/>
            </a:pPr>
            <a:r>
              <a:rPr lang="uz-Cyrl-UZ" b="1" i="1" dirty="0" smtClean="0"/>
              <a:t> </a:t>
            </a:r>
            <a:endParaRPr lang="uz-Cyrl-UZ" dirty="0" smtClean="0"/>
          </a:p>
          <a:p>
            <a:pPr marL="0" indent="0" algn="just">
              <a:buNone/>
            </a:pPr>
            <a:r>
              <a:rPr lang="uz-Cyrl-UZ" i="1" dirty="0" smtClean="0"/>
              <a:t>vektorlar sistemasi 𝒱 fazoning tashkil etuvchilari bo’lsa, u holda (1) vektorlar sistemasi 𝒱  fazoning bazisi bo’ladi. </a:t>
            </a:r>
            <a:endParaRPr lang="uz-Cyrl-UZ" dirty="0" smtClean="0"/>
          </a:p>
          <a:p>
            <a:pPr marL="0" indent="0" algn="just">
              <a:buNone/>
            </a:pPr>
            <a:r>
              <a:rPr lang="en-US" dirty="0" smtClean="0"/>
              <a:t>          </a:t>
            </a:r>
            <a:r>
              <a:rPr lang="uz-Cyrl-UZ" dirty="0" smtClean="0">
                <a:solidFill>
                  <a:srgbClr val="C00000"/>
                </a:solidFill>
              </a:rPr>
              <a:t>I s b o t i. </a:t>
            </a:r>
            <a:r>
              <a:rPr lang="uz-Cyrl-UZ" dirty="0" smtClean="0"/>
              <a:t>Faraz qilaylik, </a:t>
            </a:r>
            <a:r>
              <a:rPr lang="uz-Cyrl-UZ" i="1" dirty="0" smtClean="0"/>
              <a:t>𝒱 </a:t>
            </a:r>
            <a:r>
              <a:rPr lang="uz-Cyrl-UZ" dirty="0" smtClean="0"/>
              <a:t> fazo (1) vektor sistema bilan hosil qilingan, ya’ni </a:t>
            </a:r>
            <a:r>
              <a:rPr lang="uz-Cyrl-UZ" i="1" dirty="0" smtClean="0"/>
              <a:t>V=L (</a:t>
            </a:r>
            <a:r>
              <a:rPr lang="uz-Cyrl-UZ" b="1" i="1" dirty="0" smtClean="0"/>
              <a:t>a</a:t>
            </a:r>
            <a:r>
              <a:rPr lang="uz-Cyrl-UZ" i="1" baseline="-25000" dirty="0" smtClean="0"/>
              <a:t>1</a:t>
            </a:r>
            <a:r>
              <a:rPr lang="uz-Cyrl-UZ" i="1" dirty="0" smtClean="0"/>
              <a:t>, </a:t>
            </a:r>
            <a:r>
              <a:rPr lang="uz-Cyrl-UZ" dirty="0" smtClean="0"/>
              <a:t>…,</a:t>
            </a:r>
            <a:r>
              <a:rPr lang="uz-Cyrl-UZ" i="1" dirty="0" smtClean="0"/>
              <a:t> </a:t>
            </a:r>
            <a:r>
              <a:rPr lang="uz-Cyrl-UZ" b="1" i="1" dirty="0" smtClean="0"/>
              <a:t>a</a:t>
            </a:r>
            <a:r>
              <a:rPr lang="uz-Cyrl-UZ" i="1" baseline="-25000" dirty="0" smtClean="0"/>
              <a:t>m </a:t>
            </a:r>
            <a:r>
              <a:rPr lang="uz-Cyrl-UZ" i="1" dirty="0" smtClean="0"/>
              <a:t>) </a:t>
            </a:r>
            <a:r>
              <a:rPr lang="uz-Cyrl-UZ" dirty="0" smtClean="0"/>
              <a:t> bo’lsin; (1) sistemadagi  vektorlar noldan farqli deyish mumkin. Vektor sistema bazisi xossasiga ko’ra, (1) sistema bazisga ega. </a:t>
            </a:r>
          </a:p>
          <a:p>
            <a:pPr marL="0" indent="0" algn="just">
              <a:buNone/>
            </a:pPr>
            <a:endParaRPr lang="uz-Cyrl-UZ" dirty="0" smtClean="0"/>
          </a:p>
          <a:p>
            <a:pPr marL="0" indent="0" algn="just"/>
            <a:r>
              <a:rPr lang="uz-Cyrl-UZ" dirty="0" smtClean="0"/>
              <a:t>(1)  sistemaning bazisi bo’lsin. U holda (2) sistema ham </a:t>
            </a:r>
            <a:r>
              <a:rPr lang="uz-Cyrl-UZ" i="1" dirty="0" smtClean="0"/>
              <a:t>𝒱 </a:t>
            </a:r>
            <a:r>
              <a:rPr lang="uz-Cyrl-UZ" dirty="0" smtClean="0"/>
              <a:t> fazoning tashkil etuvchisi bo’ladi, ya’ni  </a:t>
            </a:r>
            <a:r>
              <a:rPr lang="uz-Cyrl-UZ" i="1" dirty="0" smtClean="0"/>
              <a:t>V=L (</a:t>
            </a:r>
            <a:r>
              <a:rPr lang="uz-Cyrl-UZ" b="1" i="1" dirty="0" smtClean="0"/>
              <a:t>b</a:t>
            </a:r>
            <a:r>
              <a:rPr lang="uz-Cyrl-UZ" i="1" baseline="-25000" dirty="0" smtClean="0"/>
              <a:t>1</a:t>
            </a:r>
            <a:r>
              <a:rPr lang="uz-Cyrl-UZ" i="1" dirty="0" smtClean="0"/>
              <a:t>, </a:t>
            </a:r>
            <a:r>
              <a:rPr lang="uz-Cyrl-UZ" dirty="0" smtClean="0"/>
              <a:t>…,</a:t>
            </a:r>
            <a:r>
              <a:rPr lang="uz-Cyrl-UZ" i="1" dirty="0" smtClean="0"/>
              <a:t> </a:t>
            </a:r>
            <a:r>
              <a:rPr lang="uz-Cyrl-UZ" b="1" i="1" dirty="0" smtClean="0"/>
              <a:t>b</a:t>
            </a:r>
            <a:r>
              <a:rPr lang="uz-Cyrl-UZ" i="1" baseline="-25000" dirty="0" smtClean="0"/>
              <a:t>n </a:t>
            </a:r>
            <a:r>
              <a:rPr lang="uz-Cyrl-UZ" i="1" dirty="0" smtClean="0"/>
              <a:t>)</a:t>
            </a:r>
            <a:r>
              <a:rPr lang="uz-Cyrl-UZ" dirty="0" smtClean="0"/>
              <a:t>. Bundan tashqari, (2) sistema chiziqli erkli. Demak, (1) sistemaning bazisi − (2) sistema </a:t>
            </a:r>
            <a:r>
              <a:rPr lang="uz-Cyrl-UZ" i="1" dirty="0" smtClean="0"/>
              <a:t>𝒱 </a:t>
            </a:r>
            <a:r>
              <a:rPr lang="uz-Cyrl-UZ" dirty="0" smtClean="0"/>
              <a:t> fazoning bazisidir. </a:t>
            </a:r>
            <a:endParaRPr lang="uz-Cyrl-UZ" dirty="0"/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64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3" y="1142984"/>
            <a:ext cx="1985683" cy="576000"/>
          </a:xfrm>
          <a:prstGeom prst="rect">
            <a:avLst/>
          </a:prstGeom>
          <a:noFill/>
        </p:spPr>
      </p:pic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4071942"/>
            <a:ext cx="1909893" cy="57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14366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         </a:t>
            </a:r>
            <a:r>
              <a:rPr lang="uz-Cyrl-UZ" dirty="0" smtClean="0">
                <a:solidFill>
                  <a:srgbClr val="C00000"/>
                </a:solidFill>
              </a:rPr>
              <a:t>TEOREMA</a:t>
            </a:r>
            <a:r>
              <a:rPr lang="en-US" dirty="0" smtClean="0">
                <a:solidFill>
                  <a:srgbClr val="C00000"/>
                </a:solidFill>
              </a:rPr>
              <a:t> 5</a:t>
            </a:r>
            <a:r>
              <a:rPr lang="uz-Cyrl-UZ" dirty="0" smtClean="0"/>
              <a:t>. </a:t>
            </a:r>
            <a:r>
              <a:rPr lang="uz-Cyrl-UZ" i="1" dirty="0" smtClean="0"/>
              <a:t>𝒱</a:t>
            </a:r>
            <a:r>
              <a:rPr lang="uz-Cyrl-UZ" dirty="0" smtClean="0"/>
              <a:t>  − chekli o’lchovli noldan farqli vektor fazo bo’lsin.  U holda </a:t>
            </a:r>
            <a:r>
              <a:rPr lang="uz-Cyrl-UZ" i="1" dirty="0" smtClean="0"/>
              <a:t>𝒱 </a:t>
            </a:r>
            <a:r>
              <a:rPr lang="uz-Cyrl-UZ" dirty="0" smtClean="0"/>
              <a:t> fazoning bir bazisidagi vektorlar soni uning ixtiyoriy boshqa bazisidagi vektorlar soniga teng bo’ladi.</a:t>
            </a:r>
          </a:p>
          <a:p>
            <a:pPr marL="0" indent="0" algn="just">
              <a:buNone/>
            </a:pPr>
            <a:r>
              <a:rPr lang="en-US" dirty="0" smtClean="0"/>
              <a:t>          </a:t>
            </a:r>
            <a:r>
              <a:rPr lang="uz-Cyrl-UZ" dirty="0" smtClean="0">
                <a:solidFill>
                  <a:srgbClr val="C00000"/>
                </a:solidFill>
              </a:rPr>
              <a:t>I s b o t i. </a:t>
            </a:r>
            <a:r>
              <a:rPr lang="en-US" dirty="0" smtClean="0"/>
              <a:t>4 -</a:t>
            </a:r>
            <a:r>
              <a:rPr lang="uz-Cyrl-UZ" dirty="0" smtClean="0"/>
              <a:t> teoremaga ko’ra, </a:t>
            </a:r>
            <a:r>
              <a:rPr lang="uz-Cyrl-UZ" i="1" dirty="0" smtClean="0"/>
              <a:t>𝒱</a:t>
            </a:r>
            <a:r>
              <a:rPr lang="uz-Cyrl-UZ" dirty="0" smtClean="0"/>
              <a:t>  fazo bazisga ega. 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uz-Cyrl-UZ" dirty="0" smtClean="0"/>
          </a:p>
          <a:p>
            <a:pPr marL="0" lvl="0" indent="0" algn="just">
              <a:buNone/>
            </a:pPr>
            <a:r>
              <a:rPr lang="uz-Cyrl-UZ" i="1" dirty="0" smtClean="0"/>
              <a:t>𝒱</a:t>
            </a:r>
            <a:r>
              <a:rPr lang="uz-Cyrl-UZ" dirty="0" smtClean="0"/>
              <a:t>  fazoning birorta bazisi va </a:t>
            </a:r>
          </a:p>
          <a:p>
            <a:pPr marL="0" indent="0" algn="just">
              <a:buNone/>
            </a:pPr>
            <a:r>
              <a:rPr lang="uz-Cyrl-UZ" b="1" dirty="0" smtClean="0"/>
              <a:t> </a:t>
            </a:r>
            <a:endParaRPr lang="uz-Cyrl-UZ" dirty="0" smtClean="0"/>
          </a:p>
          <a:p>
            <a:pPr marL="0" indent="0" algn="just">
              <a:buNone/>
            </a:pPr>
            <a:r>
              <a:rPr lang="uz-Cyrl-UZ" i="1" dirty="0" smtClean="0"/>
              <a:t>𝒱</a:t>
            </a:r>
            <a:r>
              <a:rPr lang="uz-Cyrl-UZ" dirty="0" smtClean="0"/>
              <a:t>  fazoning ixtiyoriy boshqa bazisi bo’lsin. U holda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uz-Cyrl-UZ" dirty="0" smtClean="0"/>
              <a:t>Shu sababli, (1) va (2) vektorlar sistemasi ekvivalent. Bundan tashqari, bu vektor sistemalarning har biri chiziqli erkli. Demak, </a:t>
            </a:r>
            <a:r>
              <a:rPr lang="en-US" i="1" dirty="0" smtClean="0"/>
              <a:t>n = s</a:t>
            </a:r>
            <a:r>
              <a:rPr lang="en-US" dirty="0" smtClean="0"/>
              <a:t>. </a:t>
            </a:r>
            <a:endParaRPr lang="uz-Cyrl-UZ" dirty="0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75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80000" y="2664000"/>
            <a:ext cx="1909893" cy="576000"/>
          </a:xfrm>
          <a:prstGeom prst="rect">
            <a:avLst/>
          </a:prstGeom>
          <a:noFill/>
        </p:spPr>
      </p:pic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571876"/>
            <a:ext cx="1803790" cy="576000"/>
          </a:xfrm>
          <a:prstGeom prst="rect">
            <a:avLst/>
          </a:prstGeom>
          <a:noFill/>
        </p:spPr>
      </p:pic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572008"/>
            <a:ext cx="4486737" cy="57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     </a:t>
            </a:r>
            <a:r>
              <a:rPr lang="uz-Cyrl-UZ" sz="3100" dirty="0" smtClean="0"/>
              <a:t>Vektorlarning chekli sistemalari to’plamida</a:t>
            </a:r>
            <a:r>
              <a:rPr lang="en-US" sz="3100" dirty="0" smtClean="0"/>
              <a:t>  </a:t>
            </a:r>
            <a:r>
              <a:rPr lang="uz-Cyrl-UZ" sz="2800" dirty="0" smtClean="0"/>
              <a:t>~ </a:t>
            </a:r>
            <a:r>
              <a:rPr lang="uz-Cyrl-UZ" sz="3100" dirty="0" smtClean="0"/>
              <a:t>binar munosabatni kiritamiz. </a:t>
            </a:r>
            <a:r>
              <a:rPr lang="uz-Cyrl-UZ" dirty="0" smtClean="0"/>
              <a:t/>
            </a:r>
            <a:br>
              <a:rPr lang="uz-Cyrl-UZ" dirty="0" smtClean="0"/>
            </a:br>
            <a:endParaRPr lang="uz-Cyrl-UZ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uz-Cyrl-UZ" dirty="0" smtClean="0"/>
              <a:t> </a:t>
            </a:r>
            <a:r>
              <a:rPr lang="en-US" dirty="0" smtClean="0"/>
              <a:t>    </a:t>
            </a:r>
            <a:r>
              <a:rPr lang="uz-Cyrl-UZ" dirty="0" smtClean="0"/>
              <a:t>TA’RIF.  S va T vektor</a:t>
            </a:r>
            <a:r>
              <a:rPr lang="en-US" dirty="0" err="1" smtClean="0"/>
              <a:t>larning</a:t>
            </a:r>
            <a:r>
              <a:rPr lang="en-US" dirty="0" smtClean="0"/>
              <a:t> </a:t>
            </a:r>
            <a:r>
              <a:rPr lang="en-US" dirty="0" err="1" smtClean="0"/>
              <a:t>chekli</a:t>
            </a:r>
            <a:r>
              <a:rPr lang="uz-Cyrl-UZ" dirty="0" smtClean="0"/>
              <a:t> sistemalari bo’lsin. Agar bu sistemalarning biridan olingan ixtiyoriy noldan farqli vektorni ikkinchi sistemaning vektorlari orqali ifodalash mumkin bo’lsa, S~T deyiladi.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    </a:t>
            </a:r>
            <a:r>
              <a:rPr lang="uz-Cyrl-UZ" dirty="0" smtClean="0"/>
              <a:t>Bu  binar munosabat refleksif, simmetrik va tranzitiv ekanini tekshirish qiyin emas, demak,  binar munosabat ekvivalentlik munosabati bo’ladi. </a:t>
            </a:r>
          </a:p>
          <a:p>
            <a:endParaRPr lang="uz-Cyrl-UZ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21510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uz-Cyrl-UZ" dirty="0" smtClean="0">
                <a:solidFill>
                  <a:srgbClr val="C00000"/>
                </a:solidFill>
              </a:rPr>
              <a:t>−NATIJA.  </a:t>
            </a:r>
            <a:r>
              <a:rPr lang="uz-Cyrl-UZ" dirty="0" smtClean="0"/>
              <a:t>Agar </a:t>
            </a:r>
            <a:r>
              <a:rPr lang="uz-Cyrl-UZ" i="1" dirty="0" smtClean="0"/>
              <a:t>𝒱 </a:t>
            </a:r>
            <a:r>
              <a:rPr lang="uz-Cyrl-UZ" dirty="0" smtClean="0"/>
              <a:t> vektor fazoning bazisi </a:t>
            </a:r>
            <a:r>
              <a:rPr lang="uz-Cyrl-UZ" i="1" dirty="0" smtClean="0"/>
              <a:t>n</a:t>
            </a:r>
            <a:r>
              <a:rPr lang="uz-Cyrl-UZ" dirty="0" smtClean="0"/>
              <a:t> ta elementdan iborat bo’lsa, u holda </a:t>
            </a:r>
            <a:r>
              <a:rPr lang="uz-Cyrl-UZ" i="1" dirty="0" smtClean="0"/>
              <a:t>k &gt; n</a:t>
            </a:r>
            <a:r>
              <a:rPr lang="uz-Cyrl-UZ" dirty="0" smtClean="0"/>
              <a:t> bo’lganda </a:t>
            </a:r>
            <a:r>
              <a:rPr lang="uz-Cyrl-UZ" i="1" dirty="0" smtClean="0"/>
              <a:t>𝒱 </a:t>
            </a:r>
            <a:r>
              <a:rPr lang="uz-Cyrl-UZ" dirty="0" smtClean="0"/>
              <a:t> vektor fazoning </a:t>
            </a:r>
            <a:r>
              <a:rPr lang="uz-Cyrl-UZ" i="1" dirty="0" smtClean="0"/>
              <a:t>k</a:t>
            </a:r>
            <a:r>
              <a:rPr lang="uz-Cyrl-UZ" dirty="0" smtClean="0"/>
              <a:t> ta vektoridan iborat bo’lgan ixtiyoriy vektor sistemasi chiziqli bog’liq bo’ladi. </a:t>
            </a:r>
          </a:p>
          <a:p>
            <a:pPr marL="0" indent="0" algn="just">
              <a:buNone/>
            </a:pPr>
            <a:r>
              <a:rPr lang="en-US" dirty="0" smtClean="0"/>
              <a:t>         </a:t>
            </a:r>
            <a:r>
              <a:rPr lang="uz-Cyrl-UZ" dirty="0" smtClean="0">
                <a:solidFill>
                  <a:srgbClr val="C00000"/>
                </a:solidFill>
              </a:rPr>
              <a:t>I s b o t i. </a:t>
            </a:r>
            <a:r>
              <a:rPr lang="uz-Cyrl-UZ" dirty="0" smtClean="0"/>
              <a:t>Agar </a:t>
            </a:r>
            <a:r>
              <a:rPr lang="en-US" dirty="0" smtClean="0"/>
              <a:t>               </a:t>
            </a:r>
            <a:r>
              <a:rPr lang="uz-Cyrl-UZ" b="1" dirty="0" smtClean="0"/>
              <a:t> − </a:t>
            </a:r>
            <a:r>
              <a:rPr lang="uz-Cyrl-UZ" i="1" dirty="0" smtClean="0"/>
              <a:t>𝒱 </a:t>
            </a:r>
            <a:r>
              <a:rPr lang="uz-Cyrl-UZ" dirty="0" smtClean="0"/>
              <a:t> vektor fazoning bazisi va </a:t>
            </a:r>
            <a:r>
              <a:rPr lang="uz-Cyrl-UZ" b="1" dirty="0" smtClean="0"/>
              <a:t> </a:t>
            </a:r>
            <a:r>
              <a:rPr lang="en-US" b="1" dirty="0" smtClean="0"/>
              <a:t>                  </a:t>
            </a:r>
            <a:r>
              <a:rPr lang="uz-Cyrl-UZ" dirty="0" smtClean="0"/>
              <a:t>–</a:t>
            </a:r>
            <a:r>
              <a:rPr lang="uz-Cyrl-UZ" b="1" dirty="0" smtClean="0"/>
              <a:t> </a:t>
            </a:r>
            <a:r>
              <a:rPr lang="uz-Cyrl-UZ" dirty="0" smtClean="0"/>
              <a:t>V ga tegishli</a:t>
            </a:r>
            <a:r>
              <a:rPr lang="uz-Cyrl-UZ" b="1" dirty="0" smtClean="0"/>
              <a:t> </a:t>
            </a:r>
            <a:r>
              <a:rPr lang="uz-Cyrl-UZ" dirty="0" smtClean="0"/>
              <a:t>ixtiyoriy vektorlar bo’lsa, </a:t>
            </a:r>
            <a:r>
              <a:rPr lang="en-US" dirty="0" smtClean="0"/>
              <a:t>   </a:t>
            </a:r>
            <a:r>
              <a:rPr lang="uz-Cyrl-UZ" dirty="0" smtClean="0"/>
              <a:t>u </a:t>
            </a:r>
            <a:r>
              <a:rPr lang="en-US" dirty="0" smtClean="0"/>
              <a:t>  </a:t>
            </a:r>
            <a:r>
              <a:rPr lang="uz-Cyrl-UZ" dirty="0" smtClean="0"/>
              <a:t>holda 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uz-Cyrl-UZ" dirty="0" smtClean="0"/>
              <a:t>bo’ladi. </a:t>
            </a:r>
            <a:r>
              <a:rPr lang="en-US" dirty="0" smtClean="0"/>
              <a:t>    </a:t>
            </a:r>
            <a:r>
              <a:rPr lang="uz-Cyrl-UZ" dirty="0" smtClean="0"/>
              <a:t>Bu yerdan, </a:t>
            </a:r>
            <a:r>
              <a:rPr lang="uz-Cyrl-UZ" i="1" dirty="0" smtClean="0"/>
              <a:t>k &gt; n</a:t>
            </a:r>
            <a:r>
              <a:rPr lang="uz-Cyrl-UZ" dirty="0" smtClean="0"/>
              <a:t> bo’lganda, </a:t>
            </a:r>
            <a:r>
              <a:rPr lang="uz-Cyrl-UZ" b="1" dirty="0" smtClean="0"/>
              <a:t> </a:t>
            </a:r>
            <a:r>
              <a:rPr lang="uz-Cyrl-UZ" dirty="0" smtClean="0"/>
              <a:t> </a:t>
            </a:r>
            <a:endParaRPr lang="en-US" dirty="0" smtClean="0"/>
          </a:p>
          <a:p>
            <a:pPr marL="0" indent="0" algn="just">
              <a:buNone/>
            </a:pPr>
            <a:r>
              <a:rPr lang="uz-Cyrl-UZ" dirty="0" smtClean="0"/>
              <a:t>vektorlar sistemasi chiziqli bog’liq bo’lishi kelib chiqadi. </a:t>
            </a:r>
          </a:p>
          <a:p>
            <a:pPr marL="0" indent="0" algn="just"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uz-Cyrl-UZ" dirty="0" smtClean="0">
                <a:solidFill>
                  <a:srgbClr val="C00000"/>
                </a:solidFill>
              </a:rPr>
              <a:t>−NATIJA. </a:t>
            </a:r>
            <a:r>
              <a:rPr lang="uz-Cyrl-UZ" dirty="0" smtClean="0"/>
              <a:t>Agar </a:t>
            </a:r>
            <a:r>
              <a:rPr lang="uz-Cyrl-UZ" i="1" dirty="0" smtClean="0"/>
              <a:t>𝒱 </a:t>
            </a:r>
            <a:r>
              <a:rPr lang="uz-Cyrl-UZ" dirty="0" smtClean="0"/>
              <a:t> vektor fazoning bazisi </a:t>
            </a:r>
            <a:r>
              <a:rPr lang="uz-Cyrl-UZ" i="1" dirty="0" smtClean="0"/>
              <a:t>n</a:t>
            </a:r>
            <a:r>
              <a:rPr lang="uz-Cyrl-UZ" dirty="0" smtClean="0"/>
              <a:t> ta elementdan iborat bo’lsa, u holda </a:t>
            </a:r>
            <a:r>
              <a:rPr lang="uz-Cyrl-UZ" i="1" dirty="0" smtClean="0"/>
              <a:t>𝒱 </a:t>
            </a:r>
            <a:r>
              <a:rPr lang="uz-Cyrl-UZ" dirty="0" smtClean="0"/>
              <a:t> vektor fazoni tashkil etuvchi </a:t>
            </a:r>
            <a:r>
              <a:rPr lang="uz-Cyrl-UZ" i="1" dirty="0" smtClean="0"/>
              <a:t>n</a:t>
            </a:r>
            <a:r>
              <a:rPr lang="uz-Cyrl-UZ" dirty="0" smtClean="0"/>
              <a:t> ta vektordan iborat ixtiyoriy sistema bu fazoning bazisi bo’ladi.</a:t>
            </a:r>
          </a:p>
          <a:p>
            <a:pPr marL="0" indent="0" algn="just"/>
            <a:endParaRPr lang="uz-Cyrl-UZ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85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4000" y="1908000"/>
            <a:ext cx="1165262" cy="540000"/>
          </a:xfrm>
          <a:prstGeom prst="rect">
            <a:avLst/>
          </a:prstGeom>
          <a:noFill/>
        </p:spPr>
      </p:pic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85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232000"/>
            <a:ext cx="1165262" cy="540000"/>
          </a:xfrm>
          <a:prstGeom prst="rect">
            <a:avLst/>
          </a:prstGeom>
          <a:noFill/>
        </p:spPr>
      </p:pic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854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000372"/>
            <a:ext cx="3395371" cy="576000"/>
          </a:xfrm>
          <a:prstGeom prst="rect">
            <a:avLst/>
          </a:prstGeom>
          <a:noFill/>
        </p:spPr>
      </p:pic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855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3500438"/>
            <a:ext cx="1165262" cy="54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         </a:t>
            </a:r>
            <a:r>
              <a:rPr lang="uz-Cyrl-UZ" dirty="0" smtClean="0"/>
              <a:t>TEOREMA</a:t>
            </a:r>
            <a:r>
              <a:rPr lang="en-US" dirty="0" smtClean="0"/>
              <a:t> 1</a:t>
            </a:r>
            <a:r>
              <a:rPr lang="uz-Cyrl-UZ" dirty="0" smtClean="0"/>
              <a:t>. Agar ikki vektorlar sistemasi ekvivalent bo’lib, bu sistemalar chiziqli erkli bo’lsa, u holda bu sistemadagi vektorlar soni teng bo’ladi.</a:t>
            </a:r>
          </a:p>
          <a:p>
            <a:endParaRPr lang="uz-Cyrl-UZ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472518" cy="628654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      </a:t>
            </a:r>
            <a:r>
              <a:rPr lang="uz-Cyrl-UZ" dirty="0" smtClean="0"/>
              <a:t>TARIF. Vektorlar sistemasidagi vektorlarni quyidagicha o’zgartirish elementar almashtirishlar deyiladi: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a) </a:t>
            </a:r>
            <a:r>
              <a:rPr lang="uz-Cyrl-UZ" dirty="0" smtClean="0"/>
              <a:t>sistemadagi ixtiyoriy vektorni noldan farqli skalyarga ko’paytirish;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b) </a:t>
            </a:r>
            <a:r>
              <a:rPr lang="uz-Cyrl-UZ" dirty="0" smtClean="0"/>
              <a:t>sistema vektorlaridan birini skalyarga ko’paytirib, shu sistemaning boshqa vektoriga qo’shish (ayirish);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c) </a:t>
            </a:r>
            <a:r>
              <a:rPr lang="en-US" dirty="0" err="1" smtClean="0"/>
              <a:t>sistemadan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vektorni</a:t>
            </a:r>
            <a:r>
              <a:rPr lang="en-US" dirty="0" smtClean="0"/>
              <a:t> chi</a:t>
            </a:r>
            <a:r>
              <a:rPr lang="uz-Cyrl-UZ" dirty="0" smtClean="0"/>
              <a:t>qarish (kiritish).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     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     </a:t>
            </a:r>
            <a:r>
              <a:rPr lang="uz-Cyrl-UZ" dirty="0" smtClean="0"/>
              <a:t>TEOREMA</a:t>
            </a:r>
            <a:r>
              <a:rPr lang="en-US" dirty="0" smtClean="0"/>
              <a:t> 2</a:t>
            </a:r>
            <a:r>
              <a:rPr lang="uz-Cyrl-UZ" dirty="0" smtClean="0"/>
              <a:t>. Agar vektorlarning bir chekli sistemasi ikkinchi vektorlar sistemasidagi vektorlarni elementar almashtirishlar yordamida hosil qilingan bo’lsa, u holda bu vektorlar sistemalari ekvivalentdir.</a:t>
            </a:r>
          </a:p>
          <a:p>
            <a:pPr algn="just">
              <a:lnSpc>
                <a:spcPct val="150000"/>
              </a:lnSpc>
              <a:buNone/>
            </a:pPr>
            <a:endParaRPr lang="uz-Cyrl-UZ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7"/>
          </a:xfrm>
        </p:spPr>
        <p:txBody>
          <a:bodyPr/>
          <a:lstStyle/>
          <a:p>
            <a:pPr algn="just"/>
            <a:r>
              <a:rPr lang="en-US" dirty="0" smtClean="0"/>
              <a:t>        </a:t>
            </a:r>
            <a:r>
              <a:rPr lang="uz-Cyrl-UZ" dirty="0" smtClean="0"/>
              <a:t>TA’RIF. </a:t>
            </a:r>
            <a:r>
              <a:rPr lang="uz-Cyrl-UZ" dirty="0" smtClean="0">
                <a:solidFill>
                  <a:srgbClr val="00B0F0"/>
                </a:solidFill>
              </a:rPr>
              <a:t>Chekli vektorlar sistemasining bazisi </a:t>
            </a:r>
            <a:r>
              <a:rPr lang="uz-Cyrl-UZ" dirty="0" smtClean="0"/>
              <a:t>deb, uning shu vektor sistemaga ekvivalent bo’lgan bo’sh bo’lmagan chiziqli erkli sistemaostisiga aytiladi.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             </a:t>
            </a:r>
            <a:r>
              <a:rPr lang="uz-Cyrl-UZ" dirty="0" smtClean="0"/>
              <a:t>Boshqacha aytganda, </a:t>
            </a:r>
            <a:r>
              <a:rPr lang="uz-Cyrl-UZ" dirty="0" smtClean="0">
                <a:solidFill>
                  <a:srgbClr val="00B0F0"/>
                </a:solidFill>
              </a:rPr>
              <a:t>vektor sistemaning bazisi</a:t>
            </a:r>
            <a:r>
              <a:rPr lang="uz-Cyrl-UZ" dirty="0" smtClean="0"/>
              <a:t> – uning bo’sh bo’lmagan chiziqli erkli sistemaostisi bo’lib, sistemadagi ixtiyoriy vektor bu sistemaostidagi vektorlar orqali chiziqli ifodalanadi.  </a:t>
            </a:r>
          </a:p>
          <a:p>
            <a:pPr algn="just"/>
            <a:endParaRPr lang="uz-Cyrl-UZ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I - variant</a:t>
            </a:r>
            <a:endParaRPr lang="uz-Cyrl-UZ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4400" i="1" dirty="0" smtClean="0"/>
              <a:t>a</a:t>
            </a:r>
            <a:r>
              <a:rPr lang="en-US" sz="4400" i="1" baseline="-25000" dirty="0" smtClean="0"/>
              <a:t>1</a:t>
            </a:r>
            <a:r>
              <a:rPr lang="en-US" sz="4400" i="1" dirty="0" smtClean="0"/>
              <a:t>= (1, 0);   </a:t>
            </a:r>
          </a:p>
          <a:p>
            <a:r>
              <a:rPr lang="en-US" sz="4400" i="1" dirty="0" smtClean="0"/>
              <a:t>a</a:t>
            </a:r>
            <a:r>
              <a:rPr lang="en-US" sz="4400" i="1" baseline="-25000" dirty="0" smtClean="0"/>
              <a:t>2</a:t>
            </a:r>
            <a:r>
              <a:rPr lang="en-US" sz="4400" i="1" dirty="0" smtClean="0"/>
              <a:t> = (</a:t>
            </a:r>
            <a:r>
              <a:rPr lang="uz-Cyrl-UZ" sz="4400" i="1" dirty="0" smtClean="0"/>
              <a:t> - </a:t>
            </a:r>
            <a:r>
              <a:rPr lang="en-US" sz="4400" i="1" dirty="0" smtClean="0"/>
              <a:t>4, 3); </a:t>
            </a:r>
          </a:p>
          <a:p>
            <a:r>
              <a:rPr lang="en-US" sz="4400" i="1" dirty="0" smtClean="0"/>
              <a:t>a</a:t>
            </a:r>
            <a:r>
              <a:rPr lang="en-US" sz="4400" i="1" baseline="-25000" dirty="0" smtClean="0"/>
              <a:t>3</a:t>
            </a:r>
            <a:r>
              <a:rPr lang="en-US" sz="4400" i="1" dirty="0" smtClean="0"/>
              <a:t>= (</a:t>
            </a:r>
            <a:r>
              <a:rPr lang="uz-Cyrl-UZ" sz="4400" i="1" dirty="0" smtClean="0"/>
              <a:t>- 3, 3</a:t>
            </a:r>
            <a:r>
              <a:rPr lang="en-US" sz="4400" i="1" dirty="0" smtClean="0"/>
              <a:t>)  </a:t>
            </a:r>
            <a:endParaRPr lang="uz-Cyrl-UZ" sz="4400" dirty="0" smtClean="0"/>
          </a:p>
          <a:p>
            <a:endParaRPr lang="en-US" i="1" dirty="0" smtClean="0"/>
          </a:p>
          <a:p>
            <a:pPr>
              <a:buNone/>
            </a:pPr>
            <a:r>
              <a:rPr lang="en-US" i="1" dirty="0" smtClean="0"/>
              <a:t>    </a:t>
            </a:r>
            <a:endParaRPr lang="uz-Cyrl-UZ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a</a:t>
            </a:r>
            <a:r>
              <a:rPr lang="en-US" sz="4000" i="1" baseline="-25000" dirty="0" smtClean="0"/>
              <a:t>1</a:t>
            </a:r>
            <a:r>
              <a:rPr lang="en-US" sz="4000" i="1" dirty="0" smtClean="0"/>
              <a:t>= (</a:t>
            </a:r>
            <a:r>
              <a:rPr lang="uz-Cyrl-UZ" sz="4000" i="1" dirty="0" smtClean="0"/>
              <a:t>4</a:t>
            </a:r>
            <a:r>
              <a:rPr lang="en-US" sz="4000" i="1" dirty="0" smtClean="0"/>
              <a:t>, 0</a:t>
            </a:r>
            <a:r>
              <a:rPr lang="uz-Cyrl-UZ" sz="4000" i="1" dirty="0" smtClean="0"/>
              <a:t>, 5</a:t>
            </a:r>
            <a:r>
              <a:rPr lang="en-US" sz="4000" i="1" dirty="0" smtClean="0"/>
              <a:t>);    </a:t>
            </a:r>
          </a:p>
          <a:p>
            <a:r>
              <a:rPr lang="en-US" sz="4000" i="1" dirty="0" smtClean="0"/>
              <a:t>a</a:t>
            </a:r>
            <a:r>
              <a:rPr lang="en-US" sz="4000" i="1" baseline="-25000" dirty="0" smtClean="0"/>
              <a:t>2</a:t>
            </a:r>
            <a:r>
              <a:rPr lang="en-US" sz="4000" i="1" dirty="0" smtClean="0"/>
              <a:t> = ( - 1, 3</a:t>
            </a:r>
            <a:r>
              <a:rPr lang="uz-Cyrl-UZ" sz="4000" i="1" dirty="0" smtClean="0"/>
              <a:t>, 6</a:t>
            </a:r>
            <a:r>
              <a:rPr lang="en-US" sz="4000" i="1" dirty="0" smtClean="0"/>
              <a:t>) </a:t>
            </a:r>
            <a:endParaRPr lang="uz-Cyrl-UZ" sz="40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uz-Cyrl-UZ" sz="3200" dirty="0" smtClean="0"/>
              <a:t>Berilgan vektorlarning chizi</a:t>
            </a:r>
            <a:r>
              <a:rPr sz="3200" smtClean="0"/>
              <a:t>q</a:t>
            </a:r>
            <a:r>
              <a:rPr lang="uz-Cyrl-UZ" sz="3200" dirty="0" smtClean="0"/>
              <a:t>li bo</a:t>
            </a:r>
            <a:r>
              <a:rPr sz="3200" smtClean="0"/>
              <a:t>g’</a:t>
            </a:r>
            <a:r>
              <a:rPr lang="uz-Cyrl-UZ" sz="3200" dirty="0" smtClean="0"/>
              <a:t>li</a:t>
            </a:r>
            <a:r>
              <a:rPr sz="3200" smtClean="0"/>
              <a:t>q </a:t>
            </a:r>
            <a:r>
              <a:rPr lang="uz-Cyrl-UZ" sz="3200" dirty="0" smtClean="0"/>
              <a:t>yoki erkli ekanligini tekshiring</a:t>
            </a:r>
            <a:r>
              <a:rPr sz="3200" smtClean="0"/>
              <a:t> va bazisini toping</a:t>
            </a:r>
            <a:r>
              <a:rPr lang="uz-Cyrl-UZ" sz="3200" dirty="0" smtClean="0"/>
              <a:t>.</a:t>
            </a:r>
            <a:endParaRPr lang="uz-Cyrl-UZ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17600" dirty="0" smtClean="0"/>
              <a:t>II - variant</a:t>
            </a:r>
            <a:endParaRPr lang="uz-Cyrl-UZ" sz="17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5448"/>
            <a:ext cx="8472518" cy="1252728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    </a:t>
            </a:r>
            <a:r>
              <a:rPr lang="uz-Cyrl-UZ" sz="2400" dirty="0" smtClean="0"/>
              <a:t>TEOREMA</a:t>
            </a:r>
            <a:r>
              <a:rPr lang="en-US" sz="2400" dirty="0" smtClean="0"/>
              <a:t>3</a:t>
            </a:r>
            <a:r>
              <a:rPr lang="uz-Cyrl-UZ" sz="2400" dirty="0" smtClean="0"/>
              <a:t>. Kamida bitta noldan farqli vektorga ega bo’lgan vektorlar chekli</a:t>
            </a:r>
            <a:r>
              <a:rPr lang="en-US" sz="2400" dirty="0" smtClean="0"/>
              <a:t> </a:t>
            </a:r>
            <a:r>
              <a:rPr lang="uz-Cyrl-UZ" sz="2400" dirty="0" smtClean="0"/>
              <a:t>sistemasi bazisga ega. Vektorlar chekli sistemasining ixtiyoriy bazisidagi vektorlari soni teng bo’ladi.</a:t>
            </a:r>
            <a:br>
              <a:rPr lang="uz-Cyrl-UZ" sz="2400" dirty="0" smtClean="0"/>
            </a:br>
            <a:endParaRPr lang="uz-Cyrl-UZ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5"/>
            <a:ext cx="8858312" cy="4900626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         </a:t>
            </a:r>
            <a:r>
              <a:rPr lang="uz-Cyrl-UZ" dirty="0" smtClean="0"/>
              <a:t>ISBOTI.  </a:t>
            </a:r>
            <a:r>
              <a:rPr lang="en-US" dirty="0" smtClean="0"/>
              <a:t>                     </a:t>
            </a:r>
            <a:r>
              <a:rPr lang="uz-Cyrl-UZ" dirty="0" smtClean="0"/>
              <a:t>   (1)  faqat nol vektorlardan iborat bo’lmagan vektorlar sistemasi berilgan bo’lsin. Nol vektorlarni sistemadan chiqarib tashlash mumkin, chunki hosil bo’lgan sistema dastlabki sistemaga ekvivalent bo’ladi. Shuning uchun, </a:t>
            </a:r>
            <a:r>
              <a:rPr lang="en-US" dirty="0" smtClean="0"/>
              <a:t>   </a:t>
            </a:r>
            <a:r>
              <a:rPr lang="uz-Cyrl-UZ" dirty="0" smtClean="0"/>
              <a:t> deb hisoblaymiz. Agar (1) sistema chiziqli erkli bo’lsa, bu sistema bazis bo’ladi. </a:t>
            </a:r>
          </a:p>
          <a:p>
            <a:pPr>
              <a:buNone/>
            </a:pPr>
            <a:endParaRPr lang="uz-Cyrl-UZ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40000" y="1584000"/>
            <a:ext cx="2844000" cy="450130"/>
          </a:xfrm>
          <a:prstGeom prst="rect">
            <a:avLst/>
          </a:prstGeom>
          <a:noFill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28000" y="4104000"/>
            <a:ext cx="953999" cy="3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472518" cy="6429420"/>
          </a:xfrm>
        </p:spPr>
        <p:txBody>
          <a:bodyPr>
            <a:noAutofit/>
          </a:bodyPr>
          <a:lstStyle/>
          <a:p>
            <a:pPr marL="0" algn="just">
              <a:buNone/>
            </a:pPr>
            <a:r>
              <a:rPr lang="en-US" sz="2800" dirty="0" smtClean="0"/>
              <a:t>          </a:t>
            </a:r>
            <a:r>
              <a:rPr lang="uz-Cyrl-UZ" sz="2800" dirty="0" smtClean="0"/>
              <a:t>Agar </a:t>
            </a:r>
            <a:r>
              <a:rPr lang="uz-Cyrl-UZ" sz="2800" dirty="0"/>
              <a:t>(1) sistema chiziqli bog’liq bo’lsa, u holda shunday vektor, </a:t>
            </a:r>
            <a:r>
              <a:rPr lang="uz-Cyrl-UZ" sz="2800" dirty="0" smtClean="0"/>
              <a:t>masalan</a:t>
            </a:r>
            <a:r>
              <a:rPr lang="en-US" sz="2800" dirty="0" smtClean="0"/>
              <a:t>          </a:t>
            </a:r>
            <a:r>
              <a:rPr lang="uz-Cyrl-UZ" sz="2800" dirty="0" smtClean="0"/>
              <a:t>vektor </a:t>
            </a:r>
            <a:r>
              <a:rPr lang="uz-Cyrl-UZ" sz="2800" dirty="0"/>
              <a:t>mavjudki, u qolgan vektorlar orqali chiziqli ifodalanadi</a:t>
            </a:r>
            <a:r>
              <a:rPr lang="uz-Cyrl-UZ" sz="2800" dirty="0" smtClean="0"/>
              <a:t>.</a:t>
            </a:r>
            <a:endParaRPr lang="en-US" sz="2800" dirty="0" smtClean="0"/>
          </a:p>
          <a:p>
            <a:pPr marL="0" algn="just">
              <a:buNone/>
            </a:pPr>
            <a:r>
              <a:rPr lang="en-US" sz="2800" dirty="0" smtClean="0"/>
              <a:t>                                                            </a:t>
            </a:r>
            <a:r>
              <a:rPr lang="uz-Cyrl-UZ" sz="2800" dirty="0" smtClean="0"/>
              <a:t>(</a:t>
            </a:r>
            <a:r>
              <a:rPr lang="uz-Cyrl-UZ" sz="2800" dirty="0"/>
              <a:t>2) </a:t>
            </a:r>
            <a:r>
              <a:rPr lang="uz-Cyrl-UZ" sz="2800" dirty="0" smtClean="0"/>
              <a:t>dastlabki </a:t>
            </a:r>
            <a:r>
              <a:rPr lang="uz-Cyrl-UZ" sz="2800" dirty="0"/>
              <a:t>vektorlar sistemasiga ekvivalent va noldan farqli vektorga ega. (2) sistema chiziqli erkli bo’lsa, bu sistema (1) ning bazisi bo’ladi. Agar  (2) sistema chiziqli bog’liq bo’lsa, u holda shunday </a:t>
            </a:r>
            <a:r>
              <a:rPr lang="uz-Cyrl-UZ" sz="2800" dirty="0" smtClean="0"/>
              <a:t>vektor</a:t>
            </a:r>
            <a:r>
              <a:rPr lang="en-US" sz="2800" dirty="0" smtClean="0"/>
              <a:t> </a:t>
            </a:r>
            <a:r>
              <a:rPr lang="uz-Cyrl-UZ" sz="2800" dirty="0" smtClean="0"/>
              <a:t>mavjudki</a:t>
            </a:r>
            <a:r>
              <a:rPr lang="uz-Cyrl-UZ" sz="2800" dirty="0"/>
              <a:t>, u qolgan vektorlar orqali chiziqli ifodalanadi va hakozo. Bu jarayonni davom ettirib, birorta vektori qolganlari orqali chiziqli ifodalanmaydigan sistemaostini hosil qilamiz. Bu sistemaosti (1) sistemaning bazisi bo’ladi, chunki u chiziqli erkli va bo’sh emas </a:t>
            </a:r>
            <a:r>
              <a:rPr lang="uz-Cyrl-UZ" sz="2800" dirty="0" smtClean="0"/>
              <a:t>(</a:t>
            </a:r>
            <a:r>
              <a:rPr lang="en-US" sz="2800" dirty="0" smtClean="0"/>
              <a:t>             </a:t>
            </a:r>
            <a:r>
              <a:rPr lang="uz-Cyrl-UZ" sz="2800" dirty="0" smtClean="0"/>
              <a:t> </a:t>
            </a:r>
            <a:r>
              <a:rPr lang="uz-Cyrl-UZ" sz="2800" dirty="0"/>
              <a:t>vektorga ega).</a:t>
            </a:r>
          </a:p>
          <a:p>
            <a:pPr algn="just"/>
            <a:endParaRPr lang="uz-Cyrl-UZ" dirty="0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75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7000"/>
          </a:blip>
          <a:srcRect/>
          <a:stretch>
            <a:fillRect/>
          </a:stretch>
        </p:blipFill>
        <p:spPr bwMode="auto">
          <a:xfrm>
            <a:off x="1000100" y="1500174"/>
            <a:ext cx="3845457" cy="360000"/>
          </a:xfrm>
          <a:prstGeom prst="rect">
            <a:avLst/>
          </a:prstGeom>
          <a:noFill/>
        </p:spPr>
      </p:pic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76000" y="612000"/>
            <a:ext cx="432001" cy="396000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/>
          </a:blip>
          <a:srcRect/>
          <a:stretch>
            <a:fillRect/>
          </a:stretch>
        </p:blipFill>
        <p:spPr bwMode="auto">
          <a:xfrm>
            <a:off x="1357290" y="5429264"/>
            <a:ext cx="867258" cy="360000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</a:t>
            </a:r>
            <a:r>
              <a:rPr lang="uz-Cyrl-UZ" sz="2800" dirty="0" smtClean="0"/>
              <a:t>Berilgan </a:t>
            </a:r>
            <a:r>
              <a:rPr lang="uz-Cyrl-UZ" sz="2800" dirty="0"/>
              <a:t>vektor sistemaning ikkita bazisi   </a:t>
            </a:r>
          </a:p>
          <a:p>
            <a:pPr algn="just">
              <a:buNone/>
            </a:pPr>
            <a:r>
              <a:rPr lang="en-US" sz="2800" dirty="0" smtClean="0"/>
              <a:t>                                           </a:t>
            </a:r>
          </a:p>
          <a:p>
            <a:pPr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uz-Cyrl-UZ" sz="2800" dirty="0" smtClean="0"/>
              <a:t>berilgan </a:t>
            </a:r>
            <a:r>
              <a:rPr lang="uz-Cyrl-UZ" sz="2800" dirty="0"/>
              <a:t>bo’lsin. Har  ikki vektor sistema (1) sistemaga ekvivalent bo’lgani uchun  bu bazislar ekvivalentdir.  Ekvivalent vektorlar sistemasi haqidagi teoremaga ko’ra, bu bazislar bir xil sondagi vektorlardan tashkil topgan.</a:t>
            </a:r>
          </a:p>
          <a:p>
            <a:endParaRPr lang="uz-Cyrl-UZ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85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214422"/>
            <a:ext cx="3166358" cy="324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3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4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445</TotalTime>
  <Words>1199</Words>
  <Application>Microsoft Office PowerPoint</Application>
  <PresentationFormat>Экран (4:3)</PresentationFormat>
  <Paragraphs>100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Обычная</vt:lpstr>
      <vt:lpstr>Изящная</vt:lpstr>
      <vt:lpstr>Модульная</vt:lpstr>
      <vt:lpstr>Тема Office</vt:lpstr>
      <vt:lpstr>Бумажная</vt:lpstr>
      <vt:lpstr>Трек</vt:lpstr>
      <vt:lpstr>       CHEKLI VEKTORLAR SISTEMALARINING BAZISI VA RANGI. VEKTOR FAZONING BAZISI VA O’LCHOVI</vt:lpstr>
      <vt:lpstr>        Vektorlarning chekli sistemalari to’plamida  ~ binar munosabatni kiritamiz.  </vt:lpstr>
      <vt:lpstr>Презентация PowerPoint</vt:lpstr>
      <vt:lpstr>Презентация PowerPoint</vt:lpstr>
      <vt:lpstr>Презентация PowerPoint</vt:lpstr>
      <vt:lpstr>Berilgan vektorlarning chiziqli bog’liq yoki erkli ekanligini tekshiring va bazisini toping.</vt:lpstr>
      <vt:lpstr>    TEOREMA3. Kamida bitta noldan farqli vektorga ega bo’lgan vektorlar chekli sistemasi bazisga ega. Vektorlar chekli sistemasining ixtiyoriy bazisidagi vektorlari soni teng bo’ladi. </vt:lpstr>
      <vt:lpstr>Презентация PowerPoint</vt:lpstr>
      <vt:lpstr>Презентация PowerPoint</vt:lpstr>
      <vt:lpstr>Презентация PowerPoint</vt:lpstr>
      <vt:lpstr>BERILGAN VEKTORLARNING CHIZIQLI BOG’LIQ YOKI ERKLI EKANLIGINI TEKSHIRING VA BAZISINI,  RANGINI TOPING.</vt:lpstr>
      <vt:lpstr>Презентация PowerPoint</vt:lpstr>
      <vt:lpstr>Vektorlar chekli sistemasi rangining ba’zi xossalari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EKVIVALENT VEKTORLAR SISTEMALARI. CHEKLI VEKTORLAR SISTEMALARINING BAZISI VA RANGI.</dc:title>
  <dc:creator>USER</dc:creator>
  <cp:lastModifiedBy>Home</cp:lastModifiedBy>
  <cp:revision>41</cp:revision>
  <dcterms:created xsi:type="dcterms:W3CDTF">2011-02-17T05:03:12Z</dcterms:created>
  <dcterms:modified xsi:type="dcterms:W3CDTF">2016-04-20T15:23:23Z</dcterms:modified>
</cp:coreProperties>
</file>