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708" r:id="rId3"/>
    <p:sldMasterId id="2147483720" r:id="rId4"/>
    <p:sldMasterId id="2147483732" r:id="rId5"/>
    <p:sldMasterId id="2147483744" r:id="rId6"/>
    <p:sldMasterId id="2147483756" r:id="rId7"/>
    <p:sldMasterId id="2147483768" r:id="rId8"/>
    <p:sldMasterId id="2147483792" r:id="rId9"/>
    <p:sldMasterId id="2147483804" r:id="rId10"/>
    <p:sldMasterId id="2147483816" r:id="rId11"/>
    <p:sldMasterId id="2147483828" r:id="rId12"/>
  </p:sldMasterIdLst>
  <p:sldIdLst>
    <p:sldId id="256" r:id="rId13"/>
    <p:sldId id="257" r:id="rId14"/>
    <p:sldId id="258" r:id="rId15"/>
    <p:sldId id="268" r:id="rId16"/>
    <p:sldId id="259" r:id="rId17"/>
    <p:sldId id="269" r:id="rId18"/>
    <p:sldId id="260" r:id="rId19"/>
    <p:sldId id="261" r:id="rId20"/>
    <p:sldId id="270" r:id="rId21"/>
    <p:sldId id="271" r:id="rId22"/>
    <p:sldId id="262" r:id="rId23"/>
    <p:sldId id="263" r:id="rId24"/>
    <p:sldId id="264" r:id="rId25"/>
    <p:sldId id="265" r:id="rId26"/>
    <p:sldId id="266" r:id="rId27"/>
    <p:sldId id="267" r:id="rId28"/>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20" name="Нижний колонтитул 19"/>
          <p:cNvSpPr>
            <a:spLocks noGrp="1"/>
          </p:cNvSpPr>
          <p:nvPr>
            <p:ph type="ftr" sz="quarter" idx="11"/>
          </p:nvPr>
        </p:nvSpPr>
        <p:spPr/>
        <p:txBody>
          <a:bodyPr/>
          <a:lstStyle>
            <a:extLst/>
          </a:lstStyle>
          <a:p>
            <a:endParaRPr lang="uz-Cyrl-UZ"/>
          </a:p>
        </p:txBody>
      </p:sp>
      <p:sp>
        <p:nvSpPr>
          <p:cNvPr id="10" name="Номер слайда 9"/>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17" name="Нижний колонтитул 16"/>
          <p:cNvSpPr>
            <a:spLocks noGrp="1"/>
          </p:cNvSpPr>
          <p:nvPr>
            <p:ph type="ftr" sz="quarter" idx="11"/>
          </p:nvPr>
        </p:nvSpPr>
        <p:spPr/>
        <p:txBody>
          <a:bodyPr/>
          <a:lstStyle/>
          <a:p>
            <a:endParaRPr lang="uz-Cyrl-UZ"/>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6AFC5CC0-5534-4D5A-ADD7-FE4D63B7544C}" type="slidenum">
              <a:rPr lang="uz-Cyrl-UZ" smtClean="0"/>
              <a:pPr/>
              <a:t>‹#›</a:t>
            </a:fld>
            <a:endParaRPr lang="uz-Cyrl-UZ"/>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a:xfrm>
            <a:off x="800100" y="6172200"/>
            <a:ext cx="4000500" cy="457200"/>
          </a:xfrm>
        </p:spPr>
        <p:txBody>
          <a:bodyPr/>
          <a:lstStyle/>
          <a:p>
            <a:endParaRPr lang="uz-Cyrl-UZ"/>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6AFC5CC0-5534-4D5A-ADD7-FE4D63B7544C}" type="slidenum">
              <a:rPr lang="uz-Cyrl-UZ" smtClean="0"/>
              <a:pPr/>
              <a:t>‹#›</a:t>
            </a:fld>
            <a:endParaRPr lang="uz-Cyrl-UZ"/>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a:xfrm>
            <a:off x="914400" y="6172200"/>
            <a:ext cx="3886200" cy="457200"/>
          </a:xfrm>
        </p:spPr>
        <p:txBody>
          <a:bodyPr/>
          <a:lstStyle/>
          <a:p>
            <a:endParaRPr lang="uz-Cyrl-UZ"/>
          </a:p>
        </p:txBody>
      </p:sp>
      <p:sp>
        <p:nvSpPr>
          <p:cNvPr id="7" name="Номер слайда 6"/>
          <p:cNvSpPr>
            <a:spLocks noGrp="1"/>
          </p:cNvSpPr>
          <p:nvPr>
            <p:ph type="sldNum" sz="quarter" idx="12"/>
          </p:nvPr>
        </p:nvSpPr>
        <p:spPr>
          <a:xfrm>
            <a:off x="146304" y="6208776"/>
            <a:ext cx="457200" cy="457200"/>
          </a:xfrm>
        </p:spPr>
        <p:txBody>
          <a:bodyPr/>
          <a:lstStyle/>
          <a:p>
            <a:fld id="{6AFC5CC0-5534-4D5A-ADD7-FE4D63B7544C}" type="slidenum">
              <a:rPr lang="uz-Cyrl-UZ" smtClean="0"/>
              <a:pPr/>
              <a:t>‹#›</a:t>
            </a:fld>
            <a:endParaRPr lang="uz-Cyrl-UZ"/>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19" name="Нижний колонтитул 18"/>
          <p:cNvSpPr>
            <a:spLocks noGrp="1"/>
          </p:cNvSpPr>
          <p:nvPr>
            <p:ph type="ftr" sz="quarter" idx="11"/>
          </p:nvPr>
        </p:nvSpPr>
        <p:spPr/>
        <p:txBody>
          <a:bodyPr/>
          <a:lstStyle/>
          <a:p>
            <a:endParaRPr lang="uz-Cyrl-UZ"/>
          </a:p>
        </p:txBody>
      </p:sp>
      <p:sp>
        <p:nvSpPr>
          <p:cNvPr id="27" name="Номер слайда 2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overrideClrMapping bg1="dk1" tx1="lt1" bg2="dk2" tx2="lt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a:xfrm>
            <a:off x="8077200" y="6356350"/>
            <a:ext cx="609600" cy="365125"/>
          </a:xfrm>
        </p:spPr>
        <p:txBody>
          <a:bodyPr/>
          <a:lstStyle/>
          <a:p>
            <a:fld id="{6AFC5CC0-5534-4D5A-ADD7-FE4D63B7544C}" type="slidenum">
              <a:rPr lang="uz-Cyrl-UZ" smtClean="0"/>
              <a:pPr/>
              <a:t>‹#›</a:t>
            </a:fld>
            <a:endParaRPr lang="uz-Cyrl-UZ"/>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20" name="Нижний колонтитул 19"/>
          <p:cNvSpPr>
            <a:spLocks noGrp="1"/>
          </p:cNvSpPr>
          <p:nvPr>
            <p:ph type="ftr" sz="quarter" idx="11"/>
          </p:nvPr>
        </p:nvSpPr>
        <p:spPr/>
        <p:txBody>
          <a:bodyPr/>
          <a:lstStyle>
            <a:extLst/>
          </a:lstStyle>
          <a:p>
            <a:endParaRPr lang="uz-Cyrl-UZ"/>
          </a:p>
        </p:txBody>
      </p:sp>
      <p:sp>
        <p:nvSpPr>
          <p:cNvPr id="10" name="Номер слайда 9"/>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20" name="Нижний колонтитул 19"/>
          <p:cNvSpPr>
            <a:spLocks noGrp="1"/>
          </p:cNvSpPr>
          <p:nvPr>
            <p:ph type="ftr" sz="quarter" idx="11"/>
          </p:nvPr>
        </p:nvSpPr>
        <p:spPr/>
        <p:txBody>
          <a:bodyPr/>
          <a:lstStyle>
            <a:extLst/>
          </a:lstStyle>
          <a:p>
            <a:endParaRPr lang="uz-Cyrl-UZ"/>
          </a:p>
        </p:txBody>
      </p:sp>
      <p:sp>
        <p:nvSpPr>
          <p:cNvPr id="10" name="Номер слайда 9"/>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extLst/>
          </a:lstStyle>
          <a:p>
            <a:endParaRPr lang="uz-Cyrl-UZ"/>
          </a:p>
        </p:txBody>
      </p:sp>
      <p:sp>
        <p:nvSpPr>
          <p:cNvPr id="9" name="Номер слайда 8"/>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extLst/>
          </a:lstStyle>
          <a:p>
            <a:endParaRPr lang="uz-Cyrl-UZ"/>
          </a:p>
        </p:txBody>
      </p:sp>
      <p:sp>
        <p:nvSpPr>
          <p:cNvPr id="5" name="Номер слайда 4"/>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extLst/>
          </a:lstStyle>
          <a:p>
            <a:endParaRPr lang="uz-Cyrl-UZ"/>
          </a:p>
        </p:txBody>
      </p:sp>
      <p:sp>
        <p:nvSpPr>
          <p:cNvPr id="4" name="Номер слайда 3"/>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extLst/>
          </a:lstStyle>
          <a:p>
            <a:endParaRPr lang="uz-Cyrl-UZ"/>
          </a:p>
        </p:txBody>
      </p:sp>
      <p:sp>
        <p:nvSpPr>
          <p:cNvPr id="9" name="Номер слайда 8"/>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extLst/>
          </a:lstStyle>
          <a:p>
            <a:endParaRPr lang="uz-Cyrl-UZ"/>
          </a:p>
        </p:txBody>
      </p:sp>
      <p:sp>
        <p:nvSpPr>
          <p:cNvPr id="5" name="Номер слайда 4"/>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extLst/>
          </a:lstStyle>
          <a:p>
            <a:endParaRPr lang="uz-Cyrl-UZ"/>
          </a:p>
        </p:txBody>
      </p:sp>
      <p:sp>
        <p:nvSpPr>
          <p:cNvPr id="4" name="Номер слайда 3"/>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7E19040F-9184-47AF-B496-6382BCFEBFA2}" type="datetimeFigureOut">
              <a:rPr lang="uz-Cyrl-UZ" smtClean="0"/>
              <a:pPr/>
              <a:t>20.04.2016</a:t>
            </a:fld>
            <a:endParaRPr lang="uz-Cyrl-UZ"/>
          </a:p>
        </p:txBody>
      </p:sp>
      <p:sp>
        <p:nvSpPr>
          <p:cNvPr id="17" name="Нижний колонтитул 16"/>
          <p:cNvSpPr>
            <a:spLocks noGrp="1"/>
          </p:cNvSpPr>
          <p:nvPr>
            <p:ph type="ftr" sz="quarter" idx="11"/>
          </p:nvPr>
        </p:nvSpPr>
        <p:spPr>
          <a:xfrm>
            <a:off x="5410200" y="4205288"/>
            <a:ext cx="1295400" cy="457200"/>
          </a:xfrm>
        </p:spPr>
        <p:txBody>
          <a:bodyPr/>
          <a:lstStyle/>
          <a:p>
            <a:endParaRPr lang="uz-Cyrl-UZ"/>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AFC5CC0-5534-4D5A-ADD7-FE4D63B7544C}" type="slidenum">
              <a:rPr lang="uz-Cyrl-UZ" smtClean="0"/>
              <a:pPr/>
              <a:t>‹#›</a:t>
            </a:fld>
            <a:endParaRPr lang="uz-Cyrl-UZ"/>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7E19040F-9184-47AF-B496-6382BCFEBFA2}" type="datetimeFigureOut">
              <a:rPr lang="uz-Cyrl-UZ" smtClean="0"/>
              <a:pPr/>
              <a:t>20.04.2016</a:t>
            </a:fld>
            <a:endParaRPr lang="uz-Cyrl-UZ"/>
          </a:p>
        </p:txBody>
      </p:sp>
      <p:sp>
        <p:nvSpPr>
          <p:cNvPr id="27" name="Номер слайда 26"/>
          <p:cNvSpPr>
            <a:spLocks noGrp="1"/>
          </p:cNvSpPr>
          <p:nvPr>
            <p:ph type="sldNum" sz="quarter" idx="11"/>
          </p:nvPr>
        </p:nvSpPr>
        <p:spPr/>
        <p:txBody>
          <a:bodyPr rtlCol="0"/>
          <a:lstStyle/>
          <a:p>
            <a:fld id="{6AFC5CC0-5534-4D5A-ADD7-FE4D63B7544C}" type="slidenum">
              <a:rPr lang="uz-Cyrl-UZ" smtClean="0"/>
              <a:pPr/>
              <a:t>‹#›</a:t>
            </a:fld>
            <a:endParaRPr lang="uz-Cyrl-UZ"/>
          </a:p>
        </p:txBody>
      </p:sp>
      <p:sp>
        <p:nvSpPr>
          <p:cNvPr id="28" name="Нижний колонтитул 27"/>
          <p:cNvSpPr>
            <a:spLocks noGrp="1"/>
          </p:cNvSpPr>
          <p:nvPr>
            <p:ph type="ftr" sz="quarter" idx="12"/>
          </p:nvPr>
        </p:nvSpPr>
        <p:spPr/>
        <p:txBody>
          <a:bodyPr rtlCol="0"/>
          <a:lstStyle/>
          <a:p>
            <a:endParaRPr lang="uz-Cyrl-UZ"/>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a:xfrm>
            <a:off x="5257800" y="612648"/>
            <a:ext cx="1325880" cy="457200"/>
          </a:xfrm>
        </p:spPr>
        <p:txBody>
          <a:bodyPr/>
          <a:lstStyle/>
          <a:p>
            <a:endParaRPr lang="uz-Cyrl-UZ"/>
          </a:p>
        </p:txBody>
      </p:sp>
      <p:sp>
        <p:nvSpPr>
          <p:cNvPr id="5" name="Номер слайда 4"/>
          <p:cNvSpPr>
            <a:spLocks noGrp="1"/>
          </p:cNvSpPr>
          <p:nvPr>
            <p:ph type="sldNum" sz="quarter" idx="12"/>
          </p:nvPr>
        </p:nvSpPr>
        <p:spPr>
          <a:xfrm>
            <a:off x="8174736" y="2272"/>
            <a:ext cx="762000" cy="365760"/>
          </a:xfrm>
        </p:spPr>
        <p:txBody>
          <a:bodyPr/>
          <a:lstStyle/>
          <a:p>
            <a:fld id="{6AFC5CC0-5534-4D5A-ADD7-FE4D63B7544C}" type="slidenum">
              <a:rPr lang="uz-Cyrl-UZ" smtClean="0"/>
              <a:pPr/>
              <a:t>‹#›</a:t>
            </a:fld>
            <a:endParaRPr lang="uz-Cyrl-UZ"/>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17" name="Нижний колонтитул 16"/>
          <p:cNvSpPr>
            <a:spLocks noGrp="1"/>
          </p:cNvSpPr>
          <p:nvPr>
            <p:ph type="ftr" sz="quarter" idx="11"/>
          </p:nvPr>
        </p:nvSpPr>
        <p:spPr/>
        <p:txBody>
          <a:bodyPr/>
          <a:lstStyle/>
          <a:p>
            <a:endParaRPr lang="uz-Cyrl-UZ"/>
          </a:p>
        </p:txBody>
      </p:sp>
      <p:sp>
        <p:nvSpPr>
          <p:cNvPr id="29" name="Номер слайда 28"/>
          <p:cNvSpPr>
            <a:spLocks noGrp="1"/>
          </p:cNvSpPr>
          <p:nvPr>
            <p:ph type="sldNum" sz="quarter" idx="12"/>
          </p:nvPr>
        </p:nvSpPr>
        <p:spPr/>
        <p:txBody>
          <a:bodyPr/>
          <a:lstStyle/>
          <a:p>
            <a:fld id="{6AFC5CC0-5534-4D5A-ADD7-FE4D63B7544C}" type="slidenum">
              <a:rPr lang="uz-Cyrl-UZ" smtClean="0"/>
              <a:pPr/>
              <a:t>‹#›</a:t>
            </a:fld>
            <a:endParaRPr lang="uz-Cyrl-UZ"/>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a:xfrm>
            <a:off x="7924800" y="6416675"/>
            <a:ext cx="762000" cy="365125"/>
          </a:xfrm>
        </p:spPr>
        <p:txBody>
          <a:bodyPr/>
          <a:lstStyle/>
          <a:p>
            <a:fld id="{6AFC5CC0-5534-4D5A-ADD7-FE4D63B7544C}" type="slidenum">
              <a:rPr lang="uz-Cyrl-UZ" smtClean="0"/>
              <a:pPr/>
              <a:t>‹#›</a:t>
            </a:fld>
            <a:endParaRPr lang="uz-Cyrl-UZ"/>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E19040F-9184-47AF-B496-6382BCFEBFA2}" type="datetimeFigureOut">
              <a:rPr lang="uz-Cyrl-UZ" smtClean="0"/>
              <a:pPr/>
              <a:t>20.04.2016</a:t>
            </a:fld>
            <a:endParaRPr lang="uz-Cyrl-UZ"/>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uz-Cyrl-UZ"/>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AFC5CC0-5534-4D5A-ADD7-FE4D63B7544C}" type="slidenum">
              <a:rPr lang="uz-Cyrl-UZ" smtClean="0"/>
              <a:pPr/>
              <a:t>‹#›</a:t>
            </a:fld>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uz-Cyrl-UZ"/>
          </a:p>
        </p:txBody>
      </p:sp>
      <p:sp>
        <p:nvSpPr>
          <p:cNvPr id="6" name="Номер слайда 5"/>
          <p:cNvSpPr>
            <a:spLocks noGrp="1"/>
          </p:cNvSpPr>
          <p:nvPr>
            <p:ph type="sldNum" sz="quarter" idx="12"/>
          </p:nvPr>
        </p:nvSpPr>
        <p:spPr>
          <a:xfrm>
            <a:off x="6733952" y="6555112"/>
            <a:ext cx="588336" cy="228600"/>
          </a:xfrm>
        </p:spPr>
        <p:txBody>
          <a:bodyPr/>
          <a:lstStyle>
            <a:extLst/>
          </a:lstStyle>
          <a:p>
            <a:fld id="{6AFC5CC0-5534-4D5A-ADD7-FE4D63B7544C}" type="slidenum">
              <a:rPr lang="uz-Cyrl-UZ" smtClean="0"/>
              <a:pPr/>
              <a:t>‹#›</a:t>
            </a:fld>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extLst/>
          </a:lstStyle>
          <a:p>
            <a:endParaRPr lang="uz-Cyrl-UZ"/>
          </a:p>
        </p:txBody>
      </p:sp>
      <p:sp>
        <p:nvSpPr>
          <p:cNvPr id="9" name="Номер слайда 8"/>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extLst/>
          </a:lstStyle>
          <a:p>
            <a:endParaRPr lang="uz-Cyrl-UZ"/>
          </a:p>
        </p:txBody>
      </p:sp>
      <p:sp>
        <p:nvSpPr>
          <p:cNvPr id="9" name="Номер слайда 8"/>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extLst/>
          </a:lstStyle>
          <a:p>
            <a:endParaRPr lang="uz-Cyrl-UZ"/>
          </a:p>
        </p:txBody>
      </p:sp>
      <p:sp>
        <p:nvSpPr>
          <p:cNvPr id="5" name="Номер слайда 4"/>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uz-Cyrl-UZ"/>
          </a:p>
        </p:txBody>
      </p:sp>
      <p:sp>
        <p:nvSpPr>
          <p:cNvPr id="4" name="Номер слайда 3"/>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uz-Cyrl-UZ"/>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AFC5CC0-5534-4D5A-ADD7-FE4D63B7544C}" type="slidenum">
              <a:rPr lang="uz-Cyrl-UZ" smtClean="0"/>
              <a:pPr/>
              <a:t>‹#›</a:t>
            </a:fld>
            <a:endParaRPr lang="uz-Cyrl-UZ"/>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7E19040F-9184-47AF-B496-6382BCFEBFA2}" type="datetimeFigureOut">
              <a:rPr lang="uz-Cyrl-UZ" smtClean="0"/>
              <a:pPr/>
              <a:t>20.04.2016</a:t>
            </a:fld>
            <a:endParaRPr lang="uz-Cyrl-UZ"/>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uz-Cyrl-UZ"/>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6AFC5CC0-5534-4D5A-ADD7-FE4D63B7544C}" type="slidenum">
              <a:rPr lang="uz-Cyrl-UZ" smtClean="0"/>
              <a:pPr/>
              <a:t>‹#›</a:t>
            </a:fld>
            <a:endParaRPr lang="uz-Cyrl-UZ"/>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extLst/>
          </a:lstStyle>
          <a:p>
            <a:endParaRPr lang="uz-Cyrl-UZ"/>
          </a:p>
        </p:txBody>
      </p:sp>
      <p:sp>
        <p:nvSpPr>
          <p:cNvPr id="5" name="Номер слайда 4"/>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extLst/>
          </a:lstStyle>
          <a:p>
            <a:endParaRPr lang="uz-Cyrl-UZ"/>
          </a:p>
        </p:txBody>
      </p:sp>
      <p:sp>
        <p:nvSpPr>
          <p:cNvPr id="9" name="Номер слайда 8"/>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extLst/>
          </a:lstStyle>
          <a:p>
            <a:endParaRPr lang="uz-Cyrl-UZ"/>
          </a:p>
        </p:txBody>
      </p:sp>
      <p:sp>
        <p:nvSpPr>
          <p:cNvPr id="5" name="Номер слайда 4"/>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extLst/>
          </a:lstStyle>
          <a:p>
            <a:endParaRPr lang="uz-Cyrl-UZ"/>
          </a:p>
        </p:txBody>
      </p:sp>
      <p:sp>
        <p:nvSpPr>
          <p:cNvPr id="4" name="Номер слайда 3"/>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uz-Cyrl-UZ"/>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6AFC5CC0-5534-4D5A-ADD7-FE4D63B7544C}" type="slidenum">
              <a:rPr lang="uz-Cyrl-UZ" smtClean="0"/>
              <a:pPr/>
              <a:t>‹#›</a:t>
            </a:fld>
            <a:endParaRPr lang="uz-Cyrl-UZ"/>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extLst/>
          </a:lstStyle>
          <a:p>
            <a:endParaRPr lang="uz-Cyrl-UZ"/>
          </a:p>
        </p:txBody>
      </p:sp>
      <p:sp>
        <p:nvSpPr>
          <p:cNvPr id="6" name="Номер слайда 5"/>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16" name="Номер слайда 15"/>
          <p:cNvSpPr>
            <a:spLocks noGrp="1"/>
          </p:cNvSpPr>
          <p:nvPr>
            <p:ph type="sldNum" sz="quarter" idx="11"/>
          </p:nvPr>
        </p:nvSpPr>
        <p:spPr/>
        <p:txBody>
          <a:bodyPr/>
          <a:lstStyle/>
          <a:p>
            <a:fld id="{6AFC5CC0-5534-4D5A-ADD7-FE4D63B7544C}" type="slidenum">
              <a:rPr lang="uz-Cyrl-UZ" smtClean="0"/>
              <a:pPr/>
              <a:t>‹#›</a:t>
            </a:fld>
            <a:endParaRPr lang="uz-Cyrl-UZ"/>
          </a:p>
        </p:txBody>
      </p:sp>
      <p:sp>
        <p:nvSpPr>
          <p:cNvPr id="17" name="Нижний колонтитул 16"/>
          <p:cNvSpPr>
            <a:spLocks noGrp="1"/>
          </p:cNvSpPr>
          <p:nvPr>
            <p:ph type="ftr" sz="quarter" idx="12"/>
          </p:nvPr>
        </p:nvSpPr>
        <p:spPr/>
        <p:txBody>
          <a:bodyPr/>
          <a:lstStyle/>
          <a:p>
            <a:endParaRPr lang="uz-Cyrl-UZ"/>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7E19040F-9184-47AF-B496-6382BCFEBFA2}" type="datetimeFigureOut">
              <a:rPr lang="uz-Cyrl-UZ" smtClean="0"/>
              <a:pPr/>
              <a:t>20.04.2016</a:t>
            </a:fld>
            <a:endParaRPr lang="uz-Cyrl-UZ"/>
          </a:p>
        </p:txBody>
      </p:sp>
      <p:sp>
        <p:nvSpPr>
          <p:cNvPr id="15" name="Номер слайда 14"/>
          <p:cNvSpPr>
            <a:spLocks noGrp="1"/>
          </p:cNvSpPr>
          <p:nvPr>
            <p:ph type="sldNum" sz="quarter" idx="15"/>
          </p:nvPr>
        </p:nvSpPr>
        <p:spPr/>
        <p:txBody>
          <a:bodyPr/>
          <a:lstStyle>
            <a:lvl1pPr algn="ctr">
              <a:defRPr/>
            </a:lvl1pPr>
          </a:lstStyle>
          <a:p>
            <a:fld id="{6AFC5CC0-5534-4D5A-ADD7-FE4D63B7544C}" type="slidenum">
              <a:rPr lang="uz-Cyrl-UZ" smtClean="0"/>
              <a:pPr/>
              <a:t>‹#›</a:t>
            </a:fld>
            <a:endParaRPr lang="uz-Cyrl-UZ"/>
          </a:p>
        </p:txBody>
      </p:sp>
      <p:sp>
        <p:nvSpPr>
          <p:cNvPr id="16" name="Нижний колонтитул 15"/>
          <p:cNvSpPr>
            <a:spLocks noGrp="1"/>
          </p:cNvSpPr>
          <p:nvPr>
            <p:ph type="ftr" sz="quarter" idx="16"/>
          </p:nvPr>
        </p:nvSpPr>
        <p:spPr/>
        <p:txBody>
          <a:bodyPr/>
          <a:lstStyle/>
          <a:p>
            <a:endParaRPr lang="uz-Cyrl-UZ"/>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extLst/>
          </a:lstStyle>
          <a:p>
            <a:endParaRPr lang="uz-Cyrl-UZ"/>
          </a:p>
        </p:txBody>
      </p:sp>
      <p:sp>
        <p:nvSpPr>
          <p:cNvPr id="4" name="Номер слайда 3"/>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6AFC5CC0-5534-4D5A-ADD7-FE4D63B7544C}" type="slidenum">
              <a:rPr lang="uz-Cyrl-UZ" smtClean="0"/>
              <a:pPr/>
              <a:t>‹#›</a:t>
            </a:fld>
            <a:endParaRPr lang="uz-Cyrl-UZ"/>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7E19040F-9184-47AF-B496-6382BCFEBFA2}" type="datetimeFigureOut">
              <a:rPr lang="uz-Cyrl-UZ" smtClean="0"/>
              <a:pPr/>
              <a:t>20.04.2016</a:t>
            </a:fld>
            <a:endParaRPr lang="uz-Cyrl-UZ"/>
          </a:p>
        </p:txBody>
      </p:sp>
      <p:sp>
        <p:nvSpPr>
          <p:cNvPr id="9" name="Номер слайда 8"/>
          <p:cNvSpPr>
            <a:spLocks noGrp="1"/>
          </p:cNvSpPr>
          <p:nvPr>
            <p:ph type="sldNum" sz="quarter" idx="15"/>
          </p:nvPr>
        </p:nvSpPr>
        <p:spPr/>
        <p:txBody>
          <a:bodyPr/>
          <a:lstStyle/>
          <a:p>
            <a:fld id="{6AFC5CC0-5534-4D5A-ADD7-FE4D63B7544C}" type="slidenum">
              <a:rPr lang="uz-Cyrl-UZ" smtClean="0"/>
              <a:pPr/>
              <a:t>‹#›</a:t>
            </a:fld>
            <a:endParaRPr lang="uz-Cyrl-UZ"/>
          </a:p>
        </p:txBody>
      </p:sp>
      <p:sp>
        <p:nvSpPr>
          <p:cNvPr id="10" name="Нижний колонтитул 9"/>
          <p:cNvSpPr>
            <a:spLocks noGrp="1"/>
          </p:cNvSpPr>
          <p:nvPr>
            <p:ph type="ftr" sz="quarter" idx="16"/>
          </p:nvPr>
        </p:nvSpPr>
        <p:spPr/>
        <p:txBody>
          <a:bodyPr/>
          <a:lstStyle/>
          <a:p>
            <a:endParaRPr lang="uz-Cyrl-UZ"/>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9" name="Номер слайда 8"/>
          <p:cNvSpPr>
            <a:spLocks noGrp="1"/>
          </p:cNvSpPr>
          <p:nvPr>
            <p:ph type="sldNum" sz="quarter" idx="11"/>
          </p:nvPr>
        </p:nvSpPr>
        <p:spPr/>
        <p:txBody>
          <a:bodyPr/>
          <a:lstStyle/>
          <a:p>
            <a:fld id="{6AFC5CC0-5534-4D5A-ADD7-FE4D63B7544C}" type="slidenum">
              <a:rPr lang="uz-Cyrl-UZ" smtClean="0"/>
              <a:pPr/>
              <a:t>‹#›</a:t>
            </a:fld>
            <a:endParaRPr lang="uz-Cyrl-UZ"/>
          </a:p>
        </p:txBody>
      </p:sp>
      <p:sp>
        <p:nvSpPr>
          <p:cNvPr id="10" name="Нижний колонтитул 9"/>
          <p:cNvSpPr>
            <a:spLocks noGrp="1"/>
          </p:cNvSpPr>
          <p:nvPr>
            <p:ph type="ftr" sz="quarter" idx="12"/>
          </p:nvPr>
        </p:nvSpPr>
        <p:spPr/>
        <p:txBody>
          <a:bodyPr/>
          <a:lstStyle/>
          <a:p>
            <a:endParaRPr lang="uz-Cyrl-UZ"/>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7E19040F-9184-47AF-B496-6382BCFEBFA2}" type="datetimeFigureOut">
              <a:rPr lang="uz-Cyrl-UZ" smtClean="0"/>
              <a:pPr/>
              <a:t>20.04.2016</a:t>
            </a:fld>
            <a:endParaRPr lang="uz-Cyrl-UZ"/>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z-Cyrl-UZ"/>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6AFC5CC0-5534-4D5A-ADD7-FE4D63B7544C}" type="slidenum">
              <a:rPr lang="uz-Cyrl-UZ" smtClean="0"/>
              <a:pPr/>
              <a:t>‹#›</a:t>
            </a:fld>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7E19040F-9184-47AF-B496-6382BCFEBFA2}" type="datetimeFigureOut">
              <a:rPr lang="uz-Cyrl-UZ" smtClean="0"/>
              <a:pPr/>
              <a:t>20.04.2016</a:t>
            </a:fld>
            <a:endParaRPr lang="uz-Cyrl-UZ"/>
          </a:p>
        </p:txBody>
      </p:sp>
      <p:sp>
        <p:nvSpPr>
          <p:cNvPr id="9" name="Номер слайда 8"/>
          <p:cNvSpPr>
            <a:spLocks noGrp="1"/>
          </p:cNvSpPr>
          <p:nvPr>
            <p:ph type="sldNum" sz="quarter" idx="15"/>
          </p:nvPr>
        </p:nvSpPr>
        <p:spPr/>
        <p:txBody>
          <a:bodyPr rtlCol="0"/>
          <a:lstStyle/>
          <a:p>
            <a:fld id="{6AFC5CC0-5534-4D5A-ADD7-FE4D63B7544C}" type="slidenum">
              <a:rPr lang="uz-Cyrl-UZ" smtClean="0"/>
              <a:pPr/>
              <a:t>‹#›</a:t>
            </a:fld>
            <a:endParaRPr lang="uz-Cyrl-UZ"/>
          </a:p>
        </p:txBody>
      </p:sp>
      <p:sp>
        <p:nvSpPr>
          <p:cNvPr id="10" name="Нижний колонтитул 9"/>
          <p:cNvSpPr>
            <a:spLocks noGrp="1"/>
          </p:cNvSpPr>
          <p:nvPr>
            <p:ph type="ftr" sz="quarter" idx="16"/>
          </p:nvPr>
        </p:nvSpPr>
        <p:spPr/>
        <p:txBody>
          <a:bodyPr rtlCol="0"/>
          <a:lstStyle/>
          <a:p>
            <a:endParaRPr lang="uz-Cyrl-U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z-Cyrl-UZ"/>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6AFC5CC0-5534-4D5A-ADD7-FE4D63B7544C}" type="slidenum">
              <a:rPr lang="uz-Cyrl-UZ" smtClean="0"/>
              <a:pPr/>
              <a:t>‹#›</a:t>
            </a:fld>
            <a:endParaRPr lang="uz-Cyrl-UZ"/>
          </a:p>
        </p:txBody>
      </p:sp>
    </p:spTree>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7E19040F-9184-47AF-B496-6382BCFEBFA2}" type="datetimeFigureOut">
              <a:rPr lang="uz-Cyrl-UZ" smtClean="0"/>
              <a:pPr/>
              <a:t>20.04.2016</a:t>
            </a:fld>
            <a:endParaRPr lang="uz-Cyrl-UZ"/>
          </a:p>
        </p:txBody>
      </p:sp>
      <p:sp>
        <p:nvSpPr>
          <p:cNvPr id="7" name="Номер слайда 6"/>
          <p:cNvSpPr>
            <a:spLocks noGrp="1"/>
          </p:cNvSpPr>
          <p:nvPr>
            <p:ph type="sldNum" sz="quarter" idx="11"/>
          </p:nvPr>
        </p:nvSpPr>
        <p:spPr/>
        <p:txBody>
          <a:bodyPr rtlCol="0"/>
          <a:lstStyle/>
          <a:p>
            <a:fld id="{6AFC5CC0-5534-4D5A-ADD7-FE4D63B7544C}" type="slidenum">
              <a:rPr lang="uz-Cyrl-UZ" smtClean="0"/>
              <a:pPr/>
              <a:t>‹#›</a:t>
            </a:fld>
            <a:endParaRPr lang="uz-Cyrl-UZ"/>
          </a:p>
        </p:txBody>
      </p:sp>
      <p:sp>
        <p:nvSpPr>
          <p:cNvPr id="8" name="Нижний колонтитул 7"/>
          <p:cNvSpPr>
            <a:spLocks noGrp="1"/>
          </p:cNvSpPr>
          <p:nvPr>
            <p:ph type="ftr" sz="quarter" idx="12"/>
          </p:nvPr>
        </p:nvSpPr>
        <p:spPr/>
        <p:txBody>
          <a:bodyPr rtlCol="0"/>
          <a:lstStyle/>
          <a:p>
            <a:endParaRPr lang="uz-Cyrl-UZ"/>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7E19040F-9184-47AF-B496-6382BCFEBFA2}" type="datetimeFigureOut">
              <a:rPr lang="uz-Cyrl-UZ" smtClean="0"/>
              <a:pPr/>
              <a:t>20.04.2016</a:t>
            </a:fld>
            <a:endParaRPr lang="uz-Cyrl-UZ"/>
          </a:p>
        </p:txBody>
      </p:sp>
      <p:sp>
        <p:nvSpPr>
          <p:cNvPr id="22" name="Номер слайда 21"/>
          <p:cNvSpPr>
            <a:spLocks noGrp="1"/>
          </p:cNvSpPr>
          <p:nvPr>
            <p:ph type="sldNum" sz="quarter" idx="15"/>
          </p:nvPr>
        </p:nvSpPr>
        <p:spPr/>
        <p:txBody>
          <a:bodyPr rtlCol="0"/>
          <a:lstStyle/>
          <a:p>
            <a:fld id="{6AFC5CC0-5534-4D5A-ADD7-FE4D63B7544C}" type="slidenum">
              <a:rPr lang="uz-Cyrl-UZ" smtClean="0"/>
              <a:pPr/>
              <a:t>‹#›</a:t>
            </a:fld>
            <a:endParaRPr lang="uz-Cyrl-UZ"/>
          </a:p>
        </p:txBody>
      </p:sp>
      <p:sp>
        <p:nvSpPr>
          <p:cNvPr id="23" name="Нижний колонтитул 22"/>
          <p:cNvSpPr>
            <a:spLocks noGrp="1"/>
          </p:cNvSpPr>
          <p:nvPr>
            <p:ph type="ftr" sz="quarter" idx="16"/>
          </p:nvPr>
        </p:nvSpPr>
        <p:spPr/>
        <p:txBody>
          <a:bodyPr rtlCol="0"/>
          <a:lstStyle/>
          <a:p>
            <a:endParaRPr lang="uz-Cyrl-UZ"/>
          </a:p>
        </p:txBody>
      </p:sp>
    </p:spTree>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7E19040F-9184-47AF-B496-6382BCFEBFA2}" type="datetimeFigureOut">
              <a:rPr lang="uz-Cyrl-UZ" smtClean="0"/>
              <a:pPr/>
              <a:t>20.04.2016</a:t>
            </a:fld>
            <a:endParaRPr lang="uz-Cyrl-UZ"/>
          </a:p>
        </p:txBody>
      </p:sp>
      <p:sp>
        <p:nvSpPr>
          <p:cNvPr id="18" name="Номер слайда 17"/>
          <p:cNvSpPr>
            <a:spLocks noGrp="1"/>
          </p:cNvSpPr>
          <p:nvPr>
            <p:ph type="sldNum" sz="quarter" idx="11"/>
          </p:nvPr>
        </p:nvSpPr>
        <p:spPr/>
        <p:txBody>
          <a:bodyPr rtlCol="0"/>
          <a:lstStyle/>
          <a:p>
            <a:fld id="{6AFC5CC0-5534-4D5A-ADD7-FE4D63B7544C}" type="slidenum">
              <a:rPr lang="uz-Cyrl-UZ" smtClean="0"/>
              <a:pPr/>
              <a:t>‹#›</a:t>
            </a:fld>
            <a:endParaRPr lang="uz-Cyrl-UZ"/>
          </a:p>
        </p:txBody>
      </p:sp>
      <p:sp>
        <p:nvSpPr>
          <p:cNvPr id="21" name="Нижний колонтитул 20"/>
          <p:cNvSpPr>
            <a:spLocks noGrp="1"/>
          </p:cNvSpPr>
          <p:nvPr>
            <p:ph type="ftr" sz="quarter" idx="12"/>
          </p:nvPr>
        </p:nvSpPr>
        <p:spPr/>
        <p:txBody>
          <a:bodyPr rtlCol="0"/>
          <a:lstStyle/>
          <a:p>
            <a:endParaRPr lang="uz-Cyrl-UZ"/>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19" name="Нижний колонтитул 18"/>
          <p:cNvSpPr>
            <a:spLocks noGrp="1"/>
          </p:cNvSpPr>
          <p:nvPr>
            <p:ph type="ftr" sz="quarter" idx="11"/>
          </p:nvPr>
        </p:nvSpPr>
        <p:spPr/>
        <p:txBody>
          <a:bodyPr/>
          <a:lstStyle/>
          <a:p>
            <a:endParaRPr lang="uz-Cyrl-UZ"/>
          </a:p>
        </p:txBody>
      </p:sp>
      <p:sp>
        <p:nvSpPr>
          <p:cNvPr id="27" name="Номер слайда 2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extLst/>
          </a:lstStyle>
          <a:p>
            <a:endParaRPr lang="uz-Cyrl-UZ"/>
          </a:p>
        </p:txBody>
      </p:sp>
      <p:sp>
        <p:nvSpPr>
          <p:cNvPr id="7" name="Номер слайда 6"/>
          <p:cNvSpPr>
            <a:spLocks noGrp="1"/>
          </p:cNvSpPr>
          <p:nvPr>
            <p:ph type="sldNum" sz="quarter" idx="12"/>
          </p:nvPr>
        </p:nvSpPr>
        <p:spPr/>
        <p:txBody>
          <a:bodyPr/>
          <a:lstStyle>
            <a:extLst/>
          </a:lstStyle>
          <a:p>
            <a:fld id="{6AFC5CC0-5534-4D5A-ADD7-FE4D63B7544C}" type="slidenum">
              <a:rPr lang="uz-Cyrl-UZ" smtClean="0"/>
              <a:pPr/>
              <a:t>‹#›</a:t>
            </a:fld>
            <a:endParaRPr lang="uz-Cyrl-UZ"/>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a:xfrm>
            <a:off x="8077200" y="6356350"/>
            <a:ext cx="609600" cy="365125"/>
          </a:xfrm>
        </p:spPr>
        <p:txBody>
          <a:bodyPr/>
          <a:lstStyle/>
          <a:p>
            <a:fld id="{6AFC5CC0-5534-4D5A-ADD7-FE4D63B7544C}" type="slidenum">
              <a:rPr lang="uz-Cyrl-UZ" smtClean="0"/>
              <a:pPr/>
              <a:t>‹#›</a:t>
            </a:fld>
            <a:endParaRPr lang="uz-Cyrl-UZ"/>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19040F-9184-47AF-B496-6382BCFEBFA2}" type="datetimeFigureOut">
              <a:rPr lang="uz-Cyrl-UZ" smtClean="0"/>
              <a:pPr/>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6AFC5CC0-5534-4D5A-ADD7-FE4D63B7544C}" type="slidenum">
              <a:rPr lang="uz-Cyrl-UZ" smtClean="0"/>
              <a:pPr/>
              <a:t>‹#›</a:t>
            </a:fld>
            <a:endParaRPr lang="uz-Cyrl-U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5.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19040F-9184-47AF-B496-6382BCFEBFA2}" type="datetimeFigureOut">
              <a:rPr lang="uz-Cyrl-UZ" smtClean="0"/>
              <a:pPr/>
              <a:t>20.04.2016</a:t>
            </a:fld>
            <a:endParaRPr lang="uz-Cyrl-UZ"/>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z-Cyrl-UZ"/>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AFC5CC0-5534-4D5A-ADD7-FE4D63B7544C}" type="slidenum">
              <a:rPr lang="uz-Cyrl-UZ" smtClean="0"/>
              <a:pPr/>
              <a:t>‹#›</a:t>
            </a:fld>
            <a:endParaRPr lang="uz-Cyrl-UZ"/>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uz-Cyrl-UZ"/>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AFC5CC0-5534-4D5A-ADD7-FE4D63B7544C}"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19040F-9184-47AF-B496-6382BCFEBFA2}" type="datetimeFigureOut">
              <a:rPr lang="uz-Cyrl-UZ" smtClean="0"/>
              <a:pPr/>
              <a:t>20.04.2016</a:t>
            </a:fld>
            <a:endParaRPr lang="uz-Cyrl-UZ"/>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z-Cyrl-UZ"/>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FC5CC0-5534-4D5A-ADD7-FE4D63B7544C}" type="slidenum">
              <a:rPr lang="uz-Cyrl-UZ" smtClean="0"/>
              <a:pPr/>
              <a:t>‹#›</a:t>
            </a:fld>
            <a:endParaRPr lang="uz-Cyrl-UZ"/>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19040F-9184-47AF-B496-6382BCFEBFA2}" type="datetimeFigureOut">
              <a:rPr lang="uz-Cyrl-UZ" smtClean="0"/>
              <a:pPr/>
              <a:t>20.04.2016</a:t>
            </a:fld>
            <a:endParaRPr lang="uz-Cyrl-UZ"/>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z-Cyrl-UZ"/>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AFC5CC0-5534-4D5A-ADD7-FE4D63B7544C}" type="slidenum">
              <a:rPr lang="uz-Cyrl-UZ" smtClean="0"/>
              <a:pPr/>
              <a:t>‹#›</a:t>
            </a:fld>
            <a:endParaRPr lang="uz-Cyrl-UZ"/>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19040F-9184-47AF-B496-6382BCFEBFA2}" type="datetimeFigureOut">
              <a:rPr lang="uz-Cyrl-UZ" smtClean="0"/>
              <a:pPr/>
              <a:t>20.04.2016</a:t>
            </a:fld>
            <a:endParaRPr lang="uz-Cyrl-UZ"/>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z-Cyrl-UZ"/>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AFC5CC0-5534-4D5A-ADD7-FE4D63B7544C}" type="slidenum">
              <a:rPr lang="uz-Cyrl-UZ" smtClean="0"/>
              <a:pPr/>
              <a:t>‹#›</a:t>
            </a:fld>
            <a:endParaRPr lang="uz-Cyrl-UZ"/>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uz-Cyrl-UZ"/>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AFC5CC0-5534-4D5A-ADD7-FE4D63B7544C}"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uz-Cyrl-UZ"/>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AFC5CC0-5534-4D5A-ADD7-FE4D63B7544C}" type="slidenum">
              <a:rPr lang="uz-Cyrl-UZ" smtClean="0"/>
              <a:pPr/>
              <a:t>‹#›</a:t>
            </a:fld>
            <a:endParaRPr lang="uz-Cyrl-UZ"/>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E19040F-9184-47AF-B496-6382BCFEBFA2}" type="datetimeFigureOut">
              <a:rPr lang="uz-Cyrl-UZ" smtClean="0"/>
              <a:pPr/>
              <a:t>20.04.2016</a:t>
            </a:fld>
            <a:endParaRPr lang="uz-Cyrl-UZ"/>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uz-Cyrl-UZ"/>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AFC5CC0-5534-4D5A-ADD7-FE4D63B7544C}"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19040F-9184-47AF-B496-6382BCFEBFA2}" type="datetimeFigureOut">
              <a:rPr lang="uz-Cyrl-UZ" smtClean="0"/>
              <a:pPr/>
              <a:t>20.04.2016</a:t>
            </a:fld>
            <a:endParaRPr lang="uz-Cyrl-UZ"/>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uz-Cyrl-UZ"/>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AFC5CC0-5534-4D5A-ADD7-FE4D63B7544C}"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E19040F-9184-47AF-B496-6382BCFEBFA2}" type="datetimeFigureOut">
              <a:rPr lang="uz-Cyrl-UZ" smtClean="0"/>
              <a:pPr/>
              <a:t>20.04.2016</a:t>
            </a:fld>
            <a:endParaRPr lang="uz-Cyrl-UZ"/>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uz-Cyrl-UZ"/>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AFC5CC0-5534-4D5A-ADD7-FE4D63B7544C}" type="slidenum">
              <a:rPr lang="uz-Cyrl-UZ" smtClean="0"/>
              <a:pPr/>
              <a:t>‹#›</a:t>
            </a:fld>
            <a:endParaRPr lang="uz-Cyrl-UZ"/>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19040F-9184-47AF-B496-6382BCFEBFA2}" type="datetimeFigureOut">
              <a:rPr lang="uz-Cyrl-UZ" smtClean="0"/>
              <a:pPr/>
              <a:t>20.04.2016</a:t>
            </a:fld>
            <a:endParaRPr lang="uz-Cyrl-UZ"/>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z-Cyrl-UZ"/>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AFC5CC0-5534-4D5A-ADD7-FE4D63B7544C}"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19040F-9184-47AF-B496-6382BCFEBFA2}" type="datetimeFigureOut">
              <a:rPr lang="uz-Cyrl-UZ" smtClean="0"/>
              <a:pPr/>
              <a:t>20.04.2016</a:t>
            </a:fld>
            <a:endParaRPr lang="uz-Cyrl-UZ"/>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z-Cyrl-UZ"/>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FC5CC0-5534-4D5A-ADD7-FE4D63B7544C}" type="slidenum">
              <a:rPr lang="uz-Cyrl-UZ" smtClean="0"/>
              <a:pPr/>
              <a:t>‹#›</a:t>
            </a:fld>
            <a:endParaRPr lang="uz-Cyrl-UZ"/>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68.xml"/><Relationship Id="rId1" Type="http://schemas.openxmlformats.org/officeDocument/2006/relationships/themeOverride" Target="../theme/themeOverride5.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90.xml"/></Relationships>
</file>

<file path=ppt/slides/_rels/slide1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9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4.xml"/><Relationship Id="rId1" Type="http://schemas.openxmlformats.org/officeDocument/2006/relationships/themeOverride" Target="../theme/themeOverride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35.xml"/><Relationship Id="rId1" Type="http://schemas.openxmlformats.org/officeDocument/2006/relationships/themeOverride" Target="../theme/themeOverride3.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71472" y="214290"/>
            <a:ext cx="7929619" cy="6215106"/>
          </a:xfrm>
        </p:spPr>
        <p:txBody>
          <a:bodyPr>
            <a:normAutofit fontScale="40000" lnSpcReduction="20000"/>
          </a:bodyPr>
          <a:lstStyle/>
          <a:p>
            <a:pPr algn="just"/>
            <a:endParaRPr lang="en-US" sz="4500" b="1" dirty="0" smtClean="0">
              <a:latin typeface="Arial Black" pitchFamily="34" charset="0"/>
            </a:endParaRPr>
          </a:p>
          <a:p>
            <a:pPr algn="just"/>
            <a:endParaRPr lang="en-US" sz="4500" b="1" dirty="0" smtClean="0">
              <a:latin typeface="Arial Black" pitchFamily="34" charset="0"/>
            </a:endParaRPr>
          </a:p>
          <a:p>
            <a:pPr algn="just"/>
            <a:r>
              <a:rPr lang="uz-Cyrl-UZ" sz="4500" b="1" dirty="0" smtClean="0">
                <a:latin typeface="Arial Black" pitchFamily="34" charset="0"/>
              </a:rPr>
              <a:t>1</a:t>
            </a:r>
            <a:r>
              <a:rPr lang="uz-Cyrl-UZ" sz="4500" b="1" dirty="0">
                <a:latin typeface="Arial Black" pitchFamily="34" charset="0"/>
              </a:rPr>
              <a:t>. Chiziqli tenglama. Chiziqli tenglamalar sistemasi.</a:t>
            </a:r>
          </a:p>
          <a:p>
            <a:pPr algn="just"/>
            <a:r>
              <a:rPr lang="uz-Cyrl-UZ" sz="4500" b="1" dirty="0">
                <a:latin typeface="Arial Black" pitchFamily="34" charset="0"/>
              </a:rPr>
              <a:t>2. </a:t>
            </a:r>
            <a:r>
              <a:rPr lang="en-US" sz="4500" b="1" dirty="0">
                <a:latin typeface="Arial Black" pitchFamily="34" charset="0"/>
              </a:rPr>
              <a:t>n </a:t>
            </a:r>
            <a:r>
              <a:rPr lang="uz-Cyrl-UZ" sz="4500" b="1" dirty="0">
                <a:latin typeface="Arial Black" pitchFamily="34" charset="0"/>
              </a:rPr>
              <a:t>noma’lumli </a:t>
            </a:r>
            <a:r>
              <a:rPr lang="en-US" sz="4500" b="1" dirty="0">
                <a:latin typeface="Arial Black" pitchFamily="34" charset="0"/>
              </a:rPr>
              <a:t>m </a:t>
            </a:r>
            <a:r>
              <a:rPr lang="uz-Cyrl-UZ" sz="4500" b="1" dirty="0">
                <a:latin typeface="Arial Black" pitchFamily="34" charset="0"/>
              </a:rPr>
              <a:t>ta chiziqli tenglamalar sistemasi.</a:t>
            </a:r>
          </a:p>
          <a:p>
            <a:pPr algn="just"/>
            <a:r>
              <a:rPr lang="uz-Cyrl-UZ" sz="4500" b="1" dirty="0">
                <a:latin typeface="Arial Black" pitchFamily="34" charset="0"/>
              </a:rPr>
              <a:t>3. Chiziqli tenglamalar sistemasining yechimi va natijasi.</a:t>
            </a:r>
          </a:p>
          <a:p>
            <a:pPr algn="just"/>
            <a:r>
              <a:rPr lang="uz-Cyrl-UZ" sz="4500" b="1" dirty="0">
                <a:latin typeface="Arial Black" pitchFamily="34" charset="0"/>
              </a:rPr>
              <a:t>4. Chiziqli tenglamalar sistemasining chiziqli kombinatsiyasi.</a:t>
            </a:r>
          </a:p>
          <a:p>
            <a:pPr algn="just"/>
            <a:r>
              <a:rPr lang="uz-Cyrl-UZ" sz="4500" b="1" dirty="0">
                <a:latin typeface="Arial Black" pitchFamily="34" charset="0"/>
              </a:rPr>
              <a:t>5. Tenglamalar sistemasini elementar almashtirishlar.</a:t>
            </a:r>
          </a:p>
          <a:p>
            <a:pPr algn="just"/>
            <a:r>
              <a:rPr lang="uz-Cyrl-UZ" sz="4500" b="1" dirty="0">
                <a:latin typeface="Arial Black" pitchFamily="34" charset="0"/>
              </a:rPr>
              <a:t>6. Teng kuchli tenglamalar sistemalari, xossalari.</a:t>
            </a:r>
          </a:p>
          <a:p>
            <a:pPr algn="just"/>
            <a:r>
              <a:rPr lang="uz-Cyrl-UZ" sz="4500" b="1" dirty="0">
                <a:latin typeface="Arial Black" pitchFamily="34" charset="0"/>
              </a:rPr>
              <a:t>7. Chiziqli tenglamalar sistemasining hamjoylilik shartlari.</a:t>
            </a:r>
          </a:p>
          <a:p>
            <a:pPr algn="just"/>
            <a:r>
              <a:rPr lang="uz-Cyrl-UZ" sz="4500" b="1" dirty="0">
                <a:latin typeface="Arial Black" pitchFamily="34" charset="0"/>
              </a:rPr>
              <a:t>8. Bir jinsli chiziqli tenglamalar sistemalari.</a:t>
            </a:r>
          </a:p>
          <a:p>
            <a:pPr algn="just"/>
            <a:r>
              <a:rPr lang="uz-Cyrl-UZ" sz="4500" b="1" dirty="0">
                <a:latin typeface="Arial Black" pitchFamily="34" charset="0"/>
              </a:rPr>
              <a:t>9. Bir jinsli bo’lmagan chiziqli tenglamalar sistemalari va unga assotsirlangan bir jinsli chiziqli tenglamalar sistemalari orasidagi bog’lanishlar.</a:t>
            </a:r>
          </a:p>
          <a:p>
            <a:pPr algn="just"/>
            <a:r>
              <a:rPr lang="uz-Cyrl-UZ" sz="4500" b="1" dirty="0">
                <a:latin typeface="Arial Black" pitchFamily="34" charset="0"/>
              </a:rPr>
              <a:t>10. Chiziqli tenglamalar sistemasi yechimlarining fundamental sistemalari.</a:t>
            </a:r>
          </a:p>
          <a:p>
            <a:pPr algn="just"/>
            <a:r>
              <a:rPr lang="uz-Cyrl-UZ" sz="4500" b="1" dirty="0">
                <a:latin typeface="Arial Black" pitchFamily="34" charset="0"/>
              </a:rPr>
              <a:t>11. Chiziqli tenglamalar sistemasi yordamida chiziqli ko’pxillik hosil qilish.</a:t>
            </a:r>
          </a:p>
          <a:p>
            <a:pPr algn="just"/>
            <a:r>
              <a:rPr lang="uz-Cyrl-UZ" sz="4500" b="1" dirty="0">
                <a:latin typeface="Arial Black" pitchFamily="34" charset="0"/>
              </a:rPr>
              <a:t>12. Chiziqli tenglamalar sistemasini Gauss usulida yechish.</a:t>
            </a:r>
          </a:p>
          <a:p>
            <a:pPr algn="just"/>
            <a:r>
              <a:rPr lang="en-US" sz="4500" b="1" dirty="0">
                <a:latin typeface="Arial Black" pitchFamily="34" charset="0"/>
              </a:rPr>
              <a:t>13</a:t>
            </a:r>
            <a:r>
              <a:rPr lang="uz-Cyrl-UZ" sz="4500" b="1" dirty="0">
                <a:latin typeface="Arial Black" pitchFamily="34" charset="0"/>
              </a:rPr>
              <a:t>. Chiziqli tengsizliklar sistemasi. </a:t>
            </a:r>
            <a:r>
              <a:rPr lang="en-US" sz="4500" b="1" dirty="0" err="1">
                <a:latin typeface="Arial Black" pitchFamily="34" charset="0"/>
              </a:rPr>
              <a:t>Minkovskiy</a:t>
            </a:r>
            <a:r>
              <a:rPr lang="en-US" sz="4500" b="1" dirty="0">
                <a:latin typeface="Arial Black" pitchFamily="34" charset="0"/>
              </a:rPr>
              <a:t> </a:t>
            </a:r>
            <a:r>
              <a:rPr lang="en-US" sz="4500" b="1" dirty="0" err="1">
                <a:latin typeface="Arial Black" pitchFamily="34" charset="0"/>
              </a:rPr>
              <a:t>teoremasi</a:t>
            </a:r>
            <a:endParaRPr lang="uz-Cyrl-UZ" sz="4500" b="1" dirty="0">
              <a:latin typeface="Arial Black" pitchFamily="34" charset="0"/>
            </a:endParaRPr>
          </a:p>
          <a:p>
            <a:pPr algn="just"/>
            <a:r>
              <a:rPr lang="uz-Cyrl-UZ" sz="4500" b="1" dirty="0">
                <a:latin typeface="Arial Black" pitchFamily="34" charset="0"/>
              </a:rPr>
              <a:t>14. Chiziqli tengsizliklar sistemasi</a:t>
            </a:r>
            <a:r>
              <a:rPr lang="en-US" sz="4500" b="1" dirty="0" err="1">
                <a:latin typeface="Arial Black" pitchFamily="34" charset="0"/>
              </a:rPr>
              <a:t>ning</a:t>
            </a:r>
            <a:r>
              <a:rPr lang="en-US" sz="4500" b="1" dirty="0">
                <a:latin typeface="Arial Black" pitchFamily="34" charset="0"/>
              </a:rPr>
              <a:t> </a:t>
            </a:r>
            <a:r>
              <a:rPr lang="en-US" sz="4500" b="1" dirty="0" err="1">
                <a:latin typeface="Arial Black" pitchFamily="34" charset="0"/>
              </a:rPr>
              <a:t>hamjoysizlik</a:t>
            </a:r>
            <a:r>
              <a:rPr lang="en-US" sz="4500" b="1" dirty="0">
                <a:latin typeface="Arial Black" pitchFamily="34" charset="0"/>
              </a:rPr>
              <a:t> </a:t>
            </a:r>
            <a:r>
              <a:rPr lang="en-US" sz="4500" b="1" dirty="0" err="1">
                <a:latin typeface="Arial Black" pitchFamily="34" charset="0"/>
              </a:rPr>
              <a:t>sharti</a:t>
            </a:r>
            <a:r>
              <a:rPr lang="en-US" sz="4500" b="1" dirty="0">
                <a:latin typeface="Arial Black" pitchFamily="34" charset="0"/>
              </a:rPr>
              <a:t>.</a:t>
            </a:r>
            <a:endParaRPr lang="uz-Cyrl-UZ" sz="4500" b="1" dirty="0">
              <a:latin typeface="Arial Black" pitchFamily="34" charset="0"/>
            </a:endParaRPr>
          </a:p>
          <a:p>
            <a:r>
              <a:rPr lang="uz-Cyrl-UZ" dirty="0"/>
              <a:t> </a:t>
            </a:r>
          </a:p>
          <a:p>
            <a:endParaRPr lang="uz-Cyrl-UZ" dirty="0"/>
          </a:p>
        </p:txBody>
      </p:sp>
    </p:spTree>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buNone/>
            </a:pPr>
            <a:r>
              <a:rPr lang="en-US" dirty="0" err="1" smtClean="0"/>
              <a:t>Masalan</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uz-Cyrl-UZ" dirty="0"/>
          </a:p>
        </p:txBody>
      </p:sp>
      <p:sp>
        <p:nvSpPr>
          <p:cNvPr id="3" name="Заголовок 2"/>
          <p:cNvSpPr>
            <a:spLocks noGrp="1"/>
          </p:cNvSpPr>
          <p:nvPr>
            <p:ph type="title"/>
          </p:nvPr>
        </p:nvSpPr>
        <p:spPr/>
        <p:txBody>
          <a:bodyPr>
            <a:normAutofit/>
          </a:bodyPr>
          <a:lstStyle/>
          <a:p>
            <a:pPr algn="ctr"/>
            <a:r>
              <a:rPr lang="en-US" sz="5400" i="1" dirty="0" err="1" smtClean="0"/>
              <a:t>javob</a:t>
            </a:r>
            <a:endParaRPr lang="uz-Cyrl-UZ" sz="5400" i="1" dirty="0"/>
          </a:p>
        </p:txBody>
      </p:sp>
      <p:sp>
        <p:nvSpPr>
          <p:cNvPr id="149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495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57347" y="1928802"/>
            <a:ext cx="5670008" cy="1368000"/>
          </a:xfrm>
          <a:prstGeom prst="rect">
            <a:avLst/>
          </a:prstGeom>
          <a:noFill/>
        </p:spPr>
      </p:pic>
      <p:sp>
        <p:nvSpPr>
          <p:cNvPr id="1495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4950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28796" y="4071942"/>
            <a:ext cx="5819773" cy="1008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5810272"/>
          </a:xfrm>
        </p:spPr>
        <p:txBody>
          <a:bodyPr>
            <a:normAutofit lnSpcReduction="10000"/>
          </a:bodyPr>
          <a:lstStyle/>
          <a:p>
            <a:r>
              <a:rPr lang="uz-Cyrl-UZ" dirty="0" smtClean="0"/>
              <a:t>       </a:t>
            </a:r>
          </a:p>
          <a:p>
            <a:endParaRPr lang="uz-Cyrl-UZ" dirty="0" smtClean="0"/>
          </a:p>
          <a:p>
            <a:endParaRPr lang="uz-Cyrl-UZ" dirty="0" smtClean="0"/>
          </a:p>
          <a:p>
            <a:pPr algn="just">
              <a:buNone/>
            </a:pPr>
            <a:r>
              <a:rPr lang="uz-Cyrl-UZ" dirty="0" smtClean="0"/>
              <a:t>      TA’RIF.  </a:t>
            </a:r>
            <a:r>
              <a:rPr lang="en-US" dirty="0" smtClean="0"/>
              <a:t>  </a:t>
            </a:r>
            <a:endParaRPr lang="ru-RU" dirty="0" smtClean="0"/>
          </a:p>
          <a:p>
            <a:pPr algn="just"/>
            <a:endParaRPr lang="ru-RU" dirty="0" smtClean="0"/>
          </a:p>
          <a:p>
            <a:pPr algn="just">
              <a:buNone/>
            </a:pPr>
            <a:r>
              <a:rPr lang="ru-RU" dirty="0" smtClean="0"/>
              <a:t>   </a:t>
            </a:r>
            <a:r>
              <a:rPr lang="en-US" dirty="0" smtClean="0"/>
              <a:t>( </a:t>
            </a:r>
            <a:r>
              <a:rPr lang="uz-Cyrl-UZ" dirty="0" smtClean="0"/>
              <a:t>bu yerda λ</a:t>
            </a:r>
            <a:r>
              <a:rPr lang="uz-Cyrl-UZ" baseline="-25000" dirty="0" smtClean="0"/>
              <a:t>1</a:t>
            </a:r>
            <a:r>
              <a:rPr lang="uz-Cyrl-UZ" dirty="0" smtClean="0"/>
              <a:t>,...,λ</a:t>
            </a:r>
            <a:r>
              <a:rPr lang="en-US" baseline="-25000" dirty="0" smtClean="0"/>
              <a:t>m</a:t>
            </a:r>
            <a:r>
              <a:rPr lang="en-US" dirty="0" smtClean="0"/>
              <a:t> </a:t>
            </a:r>
            <a:r>
              <a:rPr lang="uz-Cyrl-UZ" dirty="0" smtClean="0"/>
              <a:t>lar ℱ maydonning ixtiyoriy elementlari) chiziqli tenglama (1) </a:t>
            </a:r>
            <a:r>
              <a:rPr lang="uz-Cyrl-UZ" i="1" dirty="0" smtClean="0"/>
              <a:t>tenglamalar sistemasining λ</a:t>
            </a:r>
            <a:r>
              <a:rPr lang="uz-Cyrl-UZ" i="1" baseline="-25000" dirty="0" smtClean="0"/>
              <a:t>1</a:t>
            </a:r>
            <a:r>
              <a:rPr lang="uz-Cyrl-UZ" i="1" dirty="0" smtClean="0"/>
              <a:t>,...,λ</a:t>
            </a:r>
            <a:r>
              <a:rPr lang="en-US" i="1" baseline="-25000" dirty="0" smtClean="0"/>
              <a:t>m</a:t>
            </a:r>
            <a:r>
              <a:rPr lang="en-US" i="1" dirty="0" smtClean="0"/>
              <a:t> </a:t>
            </a:r>
            <a:r>
              <a:rPr lang="uz-Cyrl-UZ" i="1" dirty="0" smtClean="0"/>
              <a:t>koeffitsientli </a:t>
            </a:r>
            <a:r>
              <a:rPr lang="uz-Cyrl-UZ" i="1" dirty="0" smtClean="0">
                <a:solidFill>
                  <a:schemeClr val="tx2">
                    <a:lumMod val="10000"/>
                  </a:schemeClr>
                </a:solidFill>
              </a:rPr>
              <a:t>chiziqli kombinatsiyasi </a:t>
            </a:r>
            <a:r>
              <a:rPr lang="uz-Cyrl-UZ" dirty="0" smtClean="0"/>
              <a:t>deyiladi. </a:t>
            </a:r>
          </a:p>
          <a:p>
            <a:pPr algn="just"/>
            <a:endParaRPr lang="uz-Cyrl-UZ" dirty="0" smtClean="0"/>
          </a:p>
          <a:p>
            <a:pPr algn="just"/>
            <a:r>
              <a:rPr lang="uz-Cyrl-UZ" dirty="0" smtClean="0"/>
              <a:t>     TEOREMA. (1) sistemaning ixtiyoriy chiziqli kombinatsiyasi bu sistemaning natijasi bo’ladi.</a:t>
            </a:r>
          </a:p>
          <a:p>
            <a:pPr algn="just"/>
            <a:r>
              <a:rPr lang="uz-Cyrl-UZ" dirty="0" smtClean="0"/>
              <a:t> </a:t>
            </a:r>
            <a:r>
              <a:rPr lang="uz-Cyrl-UZ" sz="2000" i="1" dirty="0" smtClean="0"/>
              <a:t>Bu teoremaning isboti o’quvchiga mustaqil ish uchun qoldiriladi.</a:t>
            </a:r>
          </a:p>
          <a:p>
            <a:pPr algn="just"/>
            <a:endParaRPr lang="uz-Cyrl-UZ" dirty="0"/>
          </a:p>
        </p:txBody>
      </p:sp>
      <p:sp>
        <p:nvSpPr>
          <p:cNvPr id="1177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17761" name="Picture 1"/>
          <p:cNvPicPr>
            <a:picLocks noChangeAspect="1" noChangeArrowheads="1"/>
          </p:cNvPicPr>
          <p:nvPr/>
        </p:nvPicPr>
        <p:blipFill>
          <a:blip r:embed="rId3" cstate="print">
            <a:clrChange>
              <a:clrFrom>
                <a:srgbClr val="FFFFFF"/>
              </a:clrFrom>
              <a:clrTo>
                <a:srgbClr val="FFFFFF">
                  <a:alpha val="0"/>
                </a:srgbClr>
              </a:clrTo>
            </a:clrChange>
            <a:lum bright="100000"/>
          </a:blip>
          <a:srcRect/>
          <a:stretch>
            <a:fillRect/>
          </a:stretch>
        </p:blipFill>
        <p:spPr bwMode="auto">
          <a:xfrm>
            <a:off x="27818" y="2071678"/>
            <a:ext cx="9116182" cy="324000"/>
          </a:xfrm>
          <a:prstGeom prst="rect">
            <a:avLst/>
          </a:prstGeom>
          <a:noFill/>
        </p:spPr>
      </p:pic>
      <p:pic>
        <p:nvPicPr>
          <p:cNvPr id="6" name="Picture 3"/>
          <p:cNvPicPr>
            <a:picLocks noChangeAspect="1" noChangeArrowheads="1"/>
          </p:cNvPicPr>
          <p:nvPr/>
        </p:nvPicPr>
        <p:blipFill>
          <a:blip r:embed="rId4" cstate="print">
            <a:clrChange>
              <a:clrFrom>
                <a:srgbClr val="FFFFFF"/>
              </a:clrFrom>
              <a:clrTo>
                <a:srgbClr val="FFFFFF">
                  <a:alpha val="0"/>
                </a:srgbClr>
              </a:clrTo>
            </a:clrChange>
            <a:lum bright="100000"/>
          </a:blip>
          <a:srcRect/>
          <a:stretch>
            <a:fillRect/>
          </a:stretch>
        </p:blipFill>
        <p:spPr bwMode="auto">
          <a:xfrm>
            <a:off x="684000" y="1000108"/>
            <a:ext cx="7437274" cy="324000"/>
          </a:xfrm>
          <a:prstGeom prst="rect">
            <a:avLst/>
          </a:prstGeom>
          <a:noFill/>
        </p:spPr>
      </p:pic>
    </p:spTree>
  </p:cSld>
  <p:clrMapOvr>
    <a:masterClrMapping/>
  </p:clrMapOvr>
  <p:transition>
    <p:cut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quarter" idx="1"/>
          </p:nvPr>
        </p:nvSpPr>
        <p:spPr>
          <a:xfrm>
            <a:off x="457200" y="285728"/>
            <a:ext cx="8229600" cy="6143668"/>
          </a:xfrm>
        </p:spPr>
        <p:txBody>
          <a:bodyPr>
            <a:normAutofit/>
          </a:bodyPr>
          <a:lstStyle/>
          <a:p>
            <a:pPr algn="just">
              <a:buNone/>
            </a:pPr>
            <a:r>
              <a:rPr lang="en-US" sz="1700" dirty="0" smtClean="0"/>
              <a:t>         </a:t>
            </a:r>
            <a:r>
              <a:rPr lang="uz-Cyrl-UZ" sz="1700" dirty="0" smtClean="0"/>
              <a:t>Quyida tenglamalar sistemasi deganda, ℱ maydon ustida berilgan  </a:t>
            </a:r>
            <a:r>
              <a:rPr lang="uz-Cyrl-UZ" sz="1700" i="1" dirty="0" smtClean="0"/>
              <a:t>x</a:t>
            </a:r>
            <a:r>
              <a:rPr lang="uz-Cyrl-UZ" sz="1700" i="1" baseline="-25000" dirty="0" smtClean="0"/>
              <a:t>1</a:t>
            </a:r>
            <a:r>
              <a:rPr lang="uz-Cyrl-UZ" sz="1700" i="1" dirty="0" smtClean="0"/>
              <a:t>,x</a:t>
            </a:r>
            <a:r>
              <a:rPr lang="uz-Cyrl-UZ" sz="1700" i="1" baseline="-25000" dirty="0" smtClean="0"/>
              <a:t>2</a:t>
            </a:r>
            <a:r>
              <a:rPr lang="uz-Cyrl-UZ" sz="1700" i="1" dirty="0" smtClean="0"/>
              <a:t>,…,x</a:t>
            </a:r>
            <a:r>
              <a:rPr lang="uz-Cyrl-UZ" sz="1700" i="1" baseline="-25000" dirty="0" smtClean="0"/>
              <a:t>n</a:t>
            </a:r>
            <a:r>
              <a:rPr lang="uz-Cyrl-UZ" sz="1700" i="1" dirty="0" smtClean="0"/>
              <a:t>  </a:t>
            </a:r>
            <a:r>
              <a:rPr lang="uz-Cyrl-UZ" sz="1700" dirty="0" smtClean="0"/>
              <a:t>noma’lumli chiziqli tenglamalar sistemasi nazarda tutiladi.</a:t>
            </a:r>
          </a:p>
          <a:p>
            <a:pPr algn="just"/>
            <a:r>
              <a:rPr lang="uz-Cyrl-UZ" dirty="0" smtClean="0"/>
              <a:t>      TA’RIF. Agar ikki sistema berilgan bo’lib, ulardan ixtiyoriy birining har qanday yechimi ikkinchisining ham yechimi bo’lsa, u holda bu ikki sistema </a:t>
            </a:r>
            <a:r>
              <a:rPr lang="uz-Cyrl-UZ" i="1" dirty="0" smtClean="0">
                <a:solidFill>
                  <a:srgbClr val="C00000"/>
                </a:solidFill>
              </a:rPr>
              <a:t>teng kuchli </a:t>
            </a:r>
            <a:r>
              <a:rPr lang="uz-Cyrl-UZ" dirty="0" smtClean="0"/>
              <a:t>deyiladi. </a:t>
            </a:r>
          </a:p>
          <a:p>
            <a:pPr algn="just">
              <a:buNone/>
            </a:pPr>
            <a:r>
              <a:rPr lang="en-US" dirty="0" smtClean="0"/>
              <a:t>               </a:t>
            </a:r>
            <a:r>
              <a:rPr lang="en-US" i="1" dirty="0" smtClean="0">
                <a:solidFill>
                  <a:srgbClr val="C00000"/>
                </a:solidFill>
              </a:rPr>
              <a:t>T</a:t>
            </a:r>
            <a:r>
              <a:rPr lang="uz-Cyrl-UZ" i="1" dirty="0" smtClean="0">
                <a:solidFill>
                  <a:srgbClr val="C00000"/>
                </a:solidFill>
              </a:rPr>
              <a:t>eng</a:t>
            </a:r>
            <a:r>
              <a:rPr lang="en-US" i="1" dirty="0" smtClean="0">
                <a:solidFill>
                  <a:srgbClr val="C00000"/>
                </a:solidFill>
              </a:rPr>
              <a:t>  </a:t>
            </a:r>
            <a:r>
              <a:rPr lang="uz-Cyrl-UZ" i="1" dirty="0" smtClean="0">
                <a:solidFill>
                  <a:srgbClr val="C00000"/>
                </a:solidFill>
              </a:rPr>
              <a:t>kuchli sistemalarning xossalari</a:t>
            </a:r>
            <a:r>
              <a:rPr lang="en-US" dirty="0" smtClean="0"/>
              <a:t>:</a:t>
            </a:r>
            <a:endParaRPr lang="uz-Cyrl-UZ" dirty="0" smtClean="0"/>
          </a:p>
          <a:p>
            <a:pPr algn="just"/>
            <a:r>
              <a:rPr lang="uz-Cyrl-UZ" dirty="0" smtClean="0"/>
              <a:t>      </a:t>
            </a:r>
            <a:r>
              <a:rPr lang="uz-Cyrl-UZ" dirty="0" smtClean="0">
                <a:solidFill>
                  <a:srgbClr val="C00000"/>
                </a:solidFill>
              </a:rPr>
              <a:t>1</a:t>
            </a:r>
            <a:r>
              <a:rPr lang="uz-Cyrl-UZ" baseline="30000" dirty="0" smtClean="0">
                <a:solidFill>
                  <a:srgbClr val="C00000"/>
                </a:solidFill>
              </a:rPr>
              <a:t>0</a:t>
            </a:r>
            <a:r>
              <a:rPr lang="uz-Cyrl-UZ" dirty="0" smtClean="0"/>
              <a:t>. Ikki chiziqli tenglamalar sistemasi teng kuchli bo’lishi uchun bu ikki chiziqli tenglamalar sistemasining har biri ikkinchisining natijasi bo’lishi zarur va etarli.</a:t>
            </a:r>
          </a:p>
          <a:p>
            <a:pPr algn="just"/>
            <a:r>
              <a:rPr lang="uz-Cyrl-UZ" dirty="0" smtClean="0"/>
              <a:t>     </a:t>
            </a:r>
            <a:r>
              <a:rPr lang="uz-Cyrl-UZ" dirty="0" smtClean="0">
                <a:solidFill>
                  <a:srgbClr val="C00000"/>
                </a:solidFill>
              </a:rPr>
              <a:t>2</a:t>
            </a:r>
            <a:r>
              <a:rPr lang="uz-Cyrl-UZ" baseline="30000" dirty="0" smtClean="0">
                <a:solidFill>
                  <a:srgbClr val="C00000"/>
                </a:solidFill>
              </a:rPr>
              <a:t>0</a:t>
            </a:r>
            <a:r>
              <a:rPr lang="uz-Cyrl-UZ" dirty="0" smtClean="0"/>
              <a:t>. Ikki chiziqli tenglamalar sistemasi teng kuchli bo’lishi uchun bir sistemaning barcha yechimlar to’plami ikkinchi sistemaning barcha yechimlar to’plamiga teng bo’lishi zarur va etarli.</a:t>
            </a:r>
          </a:p>
          <a:p>
            <a:endParaRPr lang="uz-Cyrl-UZ"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258204" cy="6188224"/>
          </a:xfrm>
        </p:spPr>
        <p:txBody>
          <a:bodyPr/>
          <a:lstStyle/>
          <a:p>
            <a:endParaRPr lang="uz-Cyrl-UZ" dirty="0" smtClean="0"/>
          </a:p>
          <a:p>
            <a:endParaRPr lang="uz-Cyrl-UZ" dirty="0" smtClean="0"/>
          </a:p>
          <a:p>
            <a:pPr algn="just"/>
            <a:r>
              <a:rPr lang="uz-Cyrl-UZ" dirty="0" smtClean="0"/>
              <a:t>     TA’RIF. Quyidagi almashtirishlar chiziqli tenglamalar sistemasini elementar almashtirishlari deyiladi:</a:t>
            </a:r>
          </a:p>
          <a:p>
            <a:pPr algn="just">
              <a:buNone/>
            </a:pPr>
            <a:r>
              <a:rPr lang="uz-Cyrl-UZ" dirty="0" smtClean="0"/>
              <a:t>         1) sistemaning qandaydir tenglamasini noldan farqli skalyarga ko’paytirish;</a:t>
            </a:r>
          </a:p>
          <a:p>
            <a:pPr algn="just">
              <a:buNone/>
            </a:pPr>
            <a:r>
              <a:rPr lang="uz-Cyrl-UZ" dirty="0" smtClean="0"/>
              <a:t>         2) sistemadagi ixtiyoriy tenglamaning chap va o’ng qismiga skalyarga ko’paytirilgan boshqa tenglamaning mos qismlarini qo’shish (ayirish);</a:t>
            </a:r>
          </a:p>
          <a:p>
            <a:pPr algn="just">
              <a:buNone/>
            </a:pPr>
            <a:r>
              <a:rPr lang="uz-Cyrl-UZ" dirty="0" smtClean="0"/>
              <a:t>         3) koeffitsientlari va erkli o’zgaruvchilari nollardan iborat chiziqli tenglamani sistemadan chiqarish yoki sistemaga kiritish.</a:t>
            </a:r>
          </a:p>
          <a:p>
            <a:endParaRPr lang="uz-Cyrl-UZ" dirty="0"/>
          </a:p>
        </p:txBody>
      </p:sp>
    </p:spTree>
  </p:cSld>
  <p:clrMapOvr>
    <a:masterClrMapping/>
  </p:clrMapOvr>
  <p:transition>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501122" cy="6215106"/>
          </a:xfrm>
        </p:spPr>
        <p:txBody>
          <a:bodyPr/>
          <a:lstStyle/>
          <a:p>
            <a:pPr algn="just"/>
            <a:r>
              <a:rPr lang="uz-Cyrl-UZ" dirty="0" smtClean="0"/>
              <a:t>      TEOREMA. Agar chiziqli tenglamalar sistemasi ikkinchi tenglamalar sistemasini elementar almashtirishlar natijasida hosil qilingan bo’lsa, u holda bu ikki sistema teng kuchli bo’ladi.</a:t>
            </a:r>
          </a:p>
          <a:p>
            <a:pPr>
              <a:buNone/>
            </a:pPr>
            <a:r>
              <a:rPr lang="uz-Cyrl-UZ" dirty="0" smtClean="0"/>
              <a:t>          ISBOTI. </a:t>
            </a:r>
            <a:r>
              <a:rPr lang="en-US" dirty="0" smtClean="0"/>
              <a:t/>
            </a:r>
            <a:br>
              <a:rPr lang="en-US" dirty="0" smtClean="0"/>
            </a:br>
            <a:endParaRPr lang="uz-Cyrl-UZ" dirty="0" smtClean="0"/>
          </a:p>
          <a:p>
            <a:pPr algn="just">
              <a:buNone/>
            </a:pPr>
            <a:endParaRPr lang="uz-Cyrl-UZ" dirty="0" smtClean="0"/>
          </a:p>
          <a:p>
            <a:pPr algn="just">
              <a:buNone/>
            </a:pPr>
            <a:r>
              <a:rPr lang="uz-Cyrl-UZ" dirty="0" smtClean="0"/>
              <a:t>   berilgan bo’lsin. Agar b</a:t>
            </a:r>
            <a:r>
              <a:rPr lang="en-US" dirty="0" smtClean="0"/>
              <a:t>u</a:t>
            </a:r>
            <a:r>
              <a:rPr lang="uz-Cyrl-UZ" dirty="0" smtClean="0"/>
              <a:t> sistemaning biror tenglamasini, masalan, birinchi tenglamasini λ skalyarga ko’paytirsak, </a:t>
            </a:r>
          </a:p>
          <a:p>
            <a:pPr algn="just">
              <a:buNone/>
            </a:pPr>
            <a:endParaRPr lang="ru-RU" dirty="0" smtClean="0"/>
          </a:p>
          <a:p>
            <a:pPr algn="just">
              <a:buNone/>
            </a:pPr>
            <a:endParaRPr lang="ru-RU" dirty="0" smtClean="0"/>
          </a:p>
          <a:p>
            <a:pPr algn="just">
              <a:buNone/>
            </a:pPr>
            <a:endParaRPr lang="uz-Cyrl-UZ" dirty="0" smtClean="0"/>
          </a:p>
          <a:p>
            <a:pPr algn="just">
              <a:buNone/>
            </a:pPr>
            <a:r>
              <a:rPr lang="uz-Cyrl-UZ" dirty="0" smtClean="0"/>
              <a:t>   sistemaga ega bo’lamiz. (1) sistemaning har bir yechimi (2) ning ham yechim</a:t>
            </a:r>
            <a:r>
              <a:rPr lang="en-US" dirty="0" err="1" smtClean="0"/>
              <a:t>i</a:t>
            </a:r>
            <a:r>
              <a:rPr lang="uz-Cyrl-UZ" dirty="0" smtClean="0"/>
              <a:t> bo’ladi. </a:t>
            </a:r>
            <a:endParaRPr lang="uz-Cyrl-UZ" dirty="0"/>
          </a:p>
        </p:txBody>
      </p:sp>
      <p:sp>
        <p:nvSpPr>
          <p:cNvPr id="1187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187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00298" y="2000240"/>
            <a:ext cx="5748699" cy="1116000"/>
          </a:xfrm>
          <a:prstGeom prst="rect">
            <a:avLst/>
          </a:prstGeom>
          <a:noFill/>
        </p:spPr>
      </p:pic>
      <p:sp>
        <p:nvSpPr>
          <p:cNvPr id="1187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1878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484000" y="4357694"/>
            <a:ext cx="5930369" cy="1116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229600" cy="6215106"/>
          </a:xfrm>
        </p:spPr>
        <p:txBody>
          <a:bodyPr>
            <a:normAutofit lnSpcReduction="10000"/>
          </a:bodyPr>
          <a:lstStyle/>
          <a:p>
            <a:pPr algn="just"/>
            <a:r>
              <a:rPr lang="ru-RU" dirty="0" smtClean="0"/>
              <a:t>       </a:t>
            </a:r>
            <a:r>
              <a:rPr lang="en-US" dirty="0" err="1" smtClean="0"/>
              <a:t>Aksincha</a:t>
            </a:r>
            <a:r>
              <a:rPr lang="uz-Cyrl-UZ" dirty="0" smtClean="0"/>
              <a:t>: agar (</a:t>
            </a:r>
            <a:r>
              <a:rPr lang="uz-Cyrl-UZ" i="1" dirty="0" smtClean="0"/>
              <a:t>ξ</a:t>
            </a:r>
            <a:r>
              <a:rPr lang="uz-Cyrl-UZ" i="1" baseline="-25000" dirty="0" smtClean="0"/>
              <a:t>1</a:t>
            </a:r>
            <a:r>
              <a:rPr lang="uz-Cyrl-UZ" i="1" dirty="0" smtClean="0"/>
              <a:t>,ξ</a:t>
            </a:r>
            <a:r>
              <a:rPr lang="uz-Cyrl-UZ" i="1" baseline="-25000" dirty="0" smtClean="0"/>
              <a:t>2</a:t>
            </a:r>
            <a:r>
              <a:rPr lang="uz-Cyrl-UZ" i="1" dirty="0" smtClean="0"/>
              <a:t>,...,ξ</a:t>
            </a:r>
            <a:r>
              <a:rPr lang="uz-Cyrl-UZ" i="1" baseline="-25000" dirty="0" smtClean="0"/>
              <a:t>n</a:t>
            </a:r>
            <a:r>
              <a:rPr lang="uz-Cyrl-UZ" dirty="0" smtClean="0"/>
              <a:t>) – (2) sistemaning ixtiyoriy yechimi, ya’ni </a:t>
            </a:r>
          </a:p>
          <a:p>
            <a:pPr algn="just"/>
            <a:endParaRPr lang="ru-RU" dirty="0" smtClean="0"/>
          </a:p>
          <a:p>
            <a:pPr algn="just"/>
            <a:endParaRPr lang="ru-RU" dirty="0" smtClean="0"/>
          </a:p>
          <a:p>
            <a:pPr algn="just"/>
            <a:endParaRPr lang="uz-Cyrl-UZ" dirty="0" smtClean="0"/>
          </a:p>
          <a:p>
            <a:pPr algn="just">
              <a:buNone/>
            </a:pPr>
            <a:r>
              <a:rPr lang="uz-Cyrl-UZ" dirty="0" smtClean="0"/>
              <a:t>   bo’lsa, u holda birinchi tenglikni λ</a:t>
            </a:r>
            <a:r>
              <a:rPr lang="uz-Cyrl-UZ" baseline="30000" dirty="0" smtClean="0"/>
              <a:t>-1</a:t>
            </a:r>
            <a:r>
              <a:rPr lang="uz-Cyrl-UZ" dirty="0" smtClean="0"/>
              <a:t> ga ko’paytirib, qolgan tengliklarni o’zgartirmasak, (</a:t>
            </a:r>
            <a:r>
              <a:rPr lang="uz-Cyrl-UZ" i="1" dirty="0" smtClean="0"/>
              <a:t>ξ</a:t>
            </a:r>
            <a:r>
              <a:rPr lang="uz-Cyrl-UZ" i="1" baseline="-25000" dirty="0" smtClean="0"/>
              <a:t>1</a:t>
            </a:r>
            <a:r>
              <a:rPr lang="uz-Cyrl-UZ" i="1" dirty="0" smtClean="0"/>
              <a:t>,ξ</a:t>
            </a:r>
            <a:r>
              <a:rPr lang="uz-Cyrl-UZ" i="1" baseline="-25000" dirty="0" smtClean="0"/>
              <a:t>2</a:t>
            </a:r>
            <a:r>
              <a:rPr lang="uz-Cyrl-UZ" i="1" dirty="0" smtClean="0"/>
              <a:t>,...,ξ</a:t>
            </a:r>
            <a:r>
              <a:rPr lang="uz-Cyrl-UZ" i="1" baseline="-25000" dirty="0" smtClean="0"/>
              <a:t>n</a:t>
            </a:r>
            <a:r>
              <a:rPr lang="uz-Cyrl-UZ" dirty="0" smtClean="0"/>
              <a:t>) vektorning (1) sistemaning yechimi ekaniniga ishonch hosil qilamiz.           Demak, (2) sistema (1) sistemaga teng kuchli ekan. </a:t>
            </a:r>
          </a:p>
          <a:p>
            <a:pPr algn="just">
              <a:buNone/>
            </a:pPr>
            <a:r>
              <a:rPr lang="uz-Cyrl-UZ" dirty="0" smtClean="0"/>
              <a:t>           Xuddi shu kabi, bir marotaba 2)-, 3)- elementar almashtirishlarni tatbiq etib hosil qilingan sistemaning ham berilgan sistemaga teng kuchli ekanini ko’rsatish qiyin emas, teng kuchlilik munosabati tranzitiv ekanidan, ko’p marotaba elementar almashtirishlarni tatbiq qilish natijasida ham berilgan sistemaga teng kuchli bo’lgan sistema hosil bo’ladi.</a:t>
            </a:r>
          </a:p>
          <a:p>
            <a:endParaRPr lang="uz-Cyrl-UZ" dirty="0"/>
          </a:p>
        </p:txBody>
      </p:sp>
      <p:sp>
        <p:nvSpPr>
          <p:cNvPr id="146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464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43174" y="1214422"/>
            <a:ext cx="4514235" cy="1152000"/>
          </a:xfrm>
          <a:prstGeom prst="rect">
            <a:avLst/>
          </a:prstGeom>
          <a:noFill/>
        </p:spPr>
      </p:pic>
    </p:spTree>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42984"/>
            <a:ext cx="8229600" cy="5181616"/>
          </a:xfrm>
        </p:spPr>
        <p:txBody>
          <a:bodyPr/>
          <a:lstStyle/>
          <a:p>
            <a:pPr algn="just"/>
            <a:r>
              <a:rPr lang="uz-Cyrl-UZ" dirty="0" smtClean="0"/>
              <a:t>        </a:t>
            </a:r>
            <a:r>
              <a:rPr lang="uz-Cyrl-UZ" dirty="0" smtClean="0">
                <a:solidFill>
                  <a:srgbClr val="C00000"/>
                </a:solidFill>
              </a:rPr>
              <a:t>1- natija </a:t>
            </a:r>
            <a:r>
              <a:rPr lang="uz-Cyrl-UZ" dirty="0" smtClean="0"/>
              <a:t>. Chiziqli tenglamalar sistemasining bitta tenglamasiga sistemaning qolgan tenglamalarining chiziqli kombinatsiyasini qo’shilsa, berilgan sistemaga teng kuchli sistema hosil bo’ladi.</a:t>
            </a:r>
          </a:p>
          <a:p>
            <a:pPr algn="just">
              <a:buNone/>
            </a:pPr>
            <a:r>
              <a:rPr lang="uz-Cyrl-UZ" dirty="0" smtClean="0"/>
              <a:t>      </a:t>
            </a:r>
          </a:p>
          <a:p>
            <a:pPr algn="just"/>
            <a:r>
              <a:rPr lang="uz-Cyrl-UZ" dirty="0" smtClean="0">
                <a:solidFill>
                  <a:srgbClr val="C00000"/>
                </a:solidFill>
              </a:rPr>
              <a:t>     </a:t>
            </a:r>
            <a:r>
              <a:rPr lang="en-US" dirty="0" smtClean="0">
                <a:solidFill>
                  <a:srgbClr val="C00000"/>
                </a:solidFill>
              </a:rPr>
              <a:t> </a:t>
            </a:r>
            <a:r>
              <a:rPr lang="uz-Cyrl-UZ" dirty="0" smtClean="0">
                <a:solidFill>
                  <a:srgbClr val="C00000"/>
                </a:solidFill>
              </a:rPr>
              <a:t>2-</a:t>
            </a:r>
            <a:r>
              <a:rPr lang="en-US" dirty="0" smtClean="0">
                <a:solidFill>
                  <a:srgbClr val="C00000"/>
                </a:solidFill>
              </a:rPr>
              <a:t>n</a:t>
            </a:r>
            <a:r>
              <a:rPr lang="uz-Cyrl-UZ" dirty="0" smtClean="0">
                <a:solidFill>
                  <a:srgbClr val="C00000"/>
                </a:solidFill>
              </a:rPr>
              <a:t>atija</a:t>
            </a:r>
            <a:r>
              <a:rPr lang="uz-Cyrl-UZ" dirty="0" smtClean="0"/>
              <a:t>. Chiziqli tenglamalar sistemasidan sistemadagi boshqa tenglamalarning chiziqli kombinatsiyasidan iborat bo’lgan tenglamani chiqarilsa yoki sistemaga kiritilsa, u holda berilgan sistemaga teng kuchli sistema hosil bo’ladi. </a:t>
            </a:r>
          </a:p>
          <a:p>
            <a:pPr algn="just"/>
            <a:endParaRPr lang="uz-Cyrl-UZ" dirty="0"/>
          </a:p>
        </p:txBody>
      </p:sp>
    </p:spTree>
  </p:cSld>
  <p:clrMapOvr>
    <a:overrideClrMapping bg1="lt1" tx1="dk1" bg2="lt2" tx2="dk2" accent1="accent1" accent2="accent2" accent3="accent3" accent4="accent4" accent5="accent5" accent6="accent6" hlink="hlink" folHlink="folHlink"/>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z-Cyrl-UZ" sz="2700" b="1" i="1" dirty="0" smtClean="0"/>
              <a:t>C</a:t>
            </a:r>
            <a:r>
              <a:rPr lang="uz-Latn-UZ" sz="2700" b="1" i="1" dirty="0" smtClean="0"/>
              <a:t>H</a:t>
            </a:r>
            <a:r>
              <a:rPr lang="en-US" sz="2700" b="1" i="1" dirty="0" smtClean="0"/>
              <a:t>IZIQLI </a:t>
            </a:r>
            <a:r>
              <a:rPr lang="uz-Cyrl-UZ" sz="2700" b="1" i="1" dirty="0" smtClean="0"/>
              <a:t>T</a:t>
            </a:r>
            <a:r>
              <a:rPr lang="en-US" sz="2700" b="1" i="1" dirty="0" smtClean="0"/>
              <a:t>ENGLAMALAR </a:t>
            </a:r>
            <a:r>
              <a:rPr lang="uz-Cyrl-UZ" sz="2700" b="1" i="1" dirty="0" smtClean="0"/>
              <a:t>S</a:t>
            </a:r>
            <a:r>
              <a:rPr lang="en-US" sz="2700" b="1" i="1" dirty="0" smtClean="0"/>
              <a:t>ISTEMASI</a:t>
            </a:r>
            <a:r>
              <a:rPr lang="uz-Cyrl-UZ" sz="2700" b="1" i="1" dirty="0" smtClean="0"/>
              <a:t>. C</a:t>
            </a:r>
            <a:r>
              <a:rPr lang="uz-Latn-UZ" sz="2700" b="1" i="1" dirty="0" smtClean="0"/>
              <a:t>H</a:t>
            </a:r>
            <a:r>
              <a:rPr lang="en-US" sz="2700" b="1" i="1" dirty="0" smtClean="0"/>
              <a:t>IZIQLI </a:t>
            </a:r>
            <a:r>
              <a:rPr lang="uz-Cyrl-UZ" sz="2700" b="1" i="1" dirty="0" smtClean="0"/>
              <a:t>T</a:t>
            </a:r>
            <a:r>
              <a:rPr lang="en-US" sz="2700" b="1" i="1" dirty="0" smtClean="0"/>
              <a:t>ENGLAMALAR </a:t>
            </a:r>
            <a:r>
              <a:rPr lang="uz-Cyrl-UZ" sz="2700" b="1" i="1" dirty="0" smtClean="0"/>
              <a:t>S</a:t>
            </a:r>
            <a:r>
              <a:rPr lang="en-US" sz="2700" b="1" i="1" dirty="0" smtClean="0"/>
              <a:t>ISTEMASI</a:t>
            </a:r>
            <a:r>
              <a:rPr lang="uz-Cyrl-UZ" sz="2700" b="1" i="1" dirty="0" smtClean="0"/>
              <a:t>NING NATIJASI.</a:t>
            </a:r>
            <a:r>
              <a:rPr lang="uz-Cyrl-UZ" dirty="0" smtClean="0"/>
              <a:t/>
            </a:r>
            <a:br>
              <a:rPr lang="uz-Cyrl-UZ" dirty="0" smtClean="0"/>
            </a:br>
            <a:endParaRPr lang="uz-Cyrl-UZ" dirty="0"/>
          </a:p>
        </p:txBody>
      </p:sp>
      <p:sp>
        <p:nvSpPr>
          <p:cNvPr id="3" name="Подзаголовок 2"/>
          <p:cNvSpPr>
            <a:spLocks noGrp="1"/>
          </p:cNvSpPr>
          <p:nvPr>
            <p:ph type="subTitle" idx="1"/>
          </p:nvPr>
        </p:nvSpPr>
        <p:spPr>
          <a:xfrm>
            <a:off x="1071537" y="1428737"/>
            <a:ext cx="7767663" cy="5072098"/>
          </a:xfrm>
        </p:spPr>
        <p:txBody>
          <a:bodyPr>
            <a:normAutofit lnSpcReduction="10000"/>
          </a:bodyPr>
          <a:lstStyle/>
          <a:p>
            <a:pPr algn="ctr"/>
            <a:r>
              <a:rPr lang="uz-Cyrl-UZ" i="1" dirty="0" smtClean="0"/>
              <a:t>Reja.</a:t>
            </a:r>
            <a:endParaRPr lang="uz-Cyrl-UZ" dirty="0" smtClean="0"/>
          </a:p>
          <a:p>
            <a:pPr algn="just"/>
            <a:r>
              <a:rPr lang="uz-Cyrl-UZ" dirty="0" smtClean="0"/>
              <a:t>1. n noma’lumli m ta chiziqli tengla</a:t>
            </a:r>
            <a:r>
              <a:rPr lang="en-US" dirty="0" smtClean="0"/>
              <a:t>ma</a:t>
            </a:r>
            <a:r>
              <a:rPr lang="uz-Cyrl-UZ" dirty="0" smtClean="0"/>
              <a:t>lar sistemasi (ChTS).</a:t>
            </a:r>
          </a:p>
          <a:p>
            <a:pPr algn="just"/>
            <a:r>
              <a:rPr lang="uz-Cyrl-UZ" dirty="0" smtClean="0"/>
              <a:t>2. Chiziqli tenglamalar sistemasining yechimi.</a:t>
            </a:r>
          </a:p>
          <a:p>
            <a:pPr algn="just"/>
            <a:r>
              <a:rPr lang="uz-Cyrl-UZ" dirty="0" smtClean="0"/>
              <a:t>3. Hamjoyli va hamjoyli bo’lmagan chiziqli tenglamalar sistemasi.</a:t>
            </a:r>
          </a:p>
          <a:p>
            <a:pPr algn="just"/>
            <a:r>
              <a:rPr lang="uz-Cyrl-UZ" dirty="0" smtClean="0"/>
              <a:t>4. Chiziqli tenglamalar sistemasining natijasi.</a:t>
            </a:r>
          </a:p>
          <a:p>
            <a:pPr algn="just"/>
            <a:r>
              <a:rPr lang="uz-Cyrl-UZ" dirty="0" smtClean="0"/>
              <a:t>5. Chiziqli tenglamalar sistemasining chiziqli kombinatsiyasi.</a:t>
            </a:r>
          </a:p>
          <a:p>
            <a:pPr algn="just"/>
            <a:r>
              <a:rPr lang="uz-Cyrl-UZ" dirty="0" smtClean="0"/>
              <a:t>6. Teng kuchli chiziqli tenglamalar sistemalari.</a:t>
            </a:r>
          </a:p>
          <a:p>
            <a:pPr algn="just"/>
            <a:r>
              <a:rPr lang="uz-Cyrl-UZ" dirty="0" smtClean="0"/>
              <a:t>7. Chiziqli tenglamalar sistemasini elementar almashtirishlar.</a:t>
            </a:r>
          </a:p>
          <a:p>
            <a:endParaRPr lang="uz-Cyrl-UZ" dirty="0"/>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428596" y="357166"/>
            <a:ext cx="8229600" cy="5810250"/>
          </a:xfrm>
        </p:spPr>
        <p:txBody>
          <a:bodyPr/>
          <a:lstStyle/>
          <a:p>
            <a:pPr>
              <a:buNone/>
            </a:pPr>
            <a:r>
              <a:rPr lang="en-US" sz="1600" dirty="0" smtClean="0"/>
              <a:t>      </a:t>
            </a:r>
            <a:r>
              <a:rPr lang="uz-Cyrl-UZ" sz="1600" dirty="0" smtClean="0"/>
              <a:t> ℱ ni doim skalyarlar maydoni deb hisoblaymiz.</a:t>
            </a:r>
          </a:p>
          <a:p>
            <a:pPr algn="just"/>
            <a:r>
              <a:rPr lang="en-US" dirty="0" smtClean="0"/>
              <a:t>     </a:t>
            </a:r>
            <a:r>
              <a:rPr lang="uz-Cyrl-UZ" dirty="0" smtClean="0"/>
              <a:t>TA’RIF.  ℱ maydon ustidagi  </a:t>
            </a:r>
            <a:r>
              <a:rPr lang="uz-Cyrl-UZ" i="1" dirty="0" smtClean="0"/>
              <a:t>x</a:t>
            </a:r>
            <a:r>
              <a:rPr lang="uz-Cyrl-UZ" i="1" baseline="-25000" dirty="0" smtClean="0"/>
              <a:t>1</a:t>
            </a:r>
            <a:r>
              <a:rPr lang="uz-Cyrl-UZ" i="1" dirty="0" smtClean="0"/>
              <a:t>,x</a:t>
            </a:r>
            <a:r>
              <a:rPr lang="uz-Cyrl-UZ" i="1" baseline="-25000" dirty="0" smtClean="0"/>
              <a:t>2</a:t>
            </a:r>
            <a:r>
              <a:rPr lang="uz-Cyrl-UZ" i="1" dirty="0" smtClean="0"/>
              <a:t>,…,x</a:t>
            </a:r>
            <a:r>
              <a:rPr lang="uz-Cyrl-UZ" i="1" baseline="-25000" dirty="0" smtClean="0"/>
              <a:t>n</a:t>
            </a:r>
            <a:r>
              <a:rPr lang="uz-Cyrl-UZ" i="1" dirty="0" smtClean="0"/>
              <a:t>  </a:t>
            </a:r>
            <a:r>
              <a:rPr lang="uz-Cyrl-UZ" dirty="0" smtClean="0"/>
              <a:t>noma’lumli (o’zgaruvchili) </a:t>
            </a:r>
            <a:r>
              <a:rPr lang="uz-Cyrl-UZ" i="1" dirty="0" smtClean="0"/>
              <a:t>m</a:t>
            </a:r>
            <a:r>
              <a:rPr lang="uz-Cyrl-UZ" dirty="0" smtClean="0"/>
              <a:t> ta chiziqli tenglamalar sistemasi deb,</a:t>
            </a:r>
            <a:endParaRPr lang="en-US" dirty="0" smtClean="0"/>
          </a:p>
          <a:p>
            <a:endParaRPr lang="en-US" dirty="0" smtClean="0"/>
          </a:p>
          <a:p>
            <a:endParaRPr lang="en-US" dirty="0" smtClean="0"/>
          </a:p>
          <a:p>
            <a:pPr algn="just">
              <a:buNone/>
            </a:pPr>
            <a:endParaRPr lang="ru-RU" dirty="0" smtClean="0"/>
          </a:p>
          <a:p>
            <a:pPr algn="just">
              <a:buNone/>
            </a:pPr>
            <a:r>
              <a:rPr lang="ru-RU" dirty="0" smtClean="0"/>
              <a:t>          </a:t>
            </a:r>
            <a:r>
              <a:rPr lang="uz-Cyrl-UZ" dirty="0" smtClean="0"/>
              <a:t>ko’rinishdagi sistemaga aytiladi, bu yerda α</a:t>
            </a:r>
            <a:r>
              <a:rPr lang="en-US" i="1" baseline="-25000" dirty="0" err="1" smtClean="0"/>
              <a:t>ik</a:t>
            </a:r>
            <a:r>
              <a:rPr lang="en-US" dirty="0" smtClean="0"/>
              <a:t>, </a:t>
            </a:r>
            <a:r>
              <a:rPr lang="ru-RU" dirty="0" err="1" smtClean="0"/>
              <a:t>β</a:t>
            </a:r>
            <a:r>
              <a:rPr lang="en-US" i="1" baseline="-25000" dirty="0" err="1" smtClean="0"/>
              <a:t>i</a:t>
            </a:r>
            <a:r>
              <a:rPr lang="en-US" dirty="0" smtClean="0"/>
              <a:t> ∈ ℱ.</a:t>
            </a:r>
            <a:endParaRPr lang="uz-Cyrl-UZ" dirty="0" smtClean="0"/>
          </a:p>
          <a:p>
            <a:pPr algn="just">
              <a:buNone/>
            </a:pPr>
            <a:r>
              <a:rPr lang="en-US" dirty="0" smtClean="0"/>
              <a:t>      </a:t>
            </a:r>
            <a:r>
              <a:rPr lang="uz-Cyrl-UZ" dirty="0" smtClean="0"/>
              <a:t>Bu m ta chiziqli tenglamal</a:t>
            </a:r>
            <a:r>
              <a:rPr lang="en-US" dirty="0" err="1" smtClean="0"/>
              <a:t>ar</a:t>
            </a:r>
            <a:r>
              <a:rPr lang="en-US" dirty="0" smtClean="0"/>
              <a:t> </a:t>
            </a:r>
            <a:r>
              <a:rPr lang="uz-Cyrl-UZ" dirty="0" smtClean="0"/>
              <a:t>sistema</a:t>
            </a:r>
            <a:r>
              <a:rPr lang="en-US" dirty="0" err="1" smtClean="0"/>
              <a:t>si</a:t>
            </a:r>
            <a:r>
              <a:rPr lang="uz-Cyrl-UZ" dirty="0" smtClean="0"/>
              <a:t>ni qisqacha quyidagi ko’rinishda yozamiz:</a:t>
            </a:r>
          </a:p>
          <a:p>
            <a:pPr>
              <a:buNone/>
            </a:pPr>
            <a:r>
              <a:rPr lang="uz-Cyrl-UZ" dirty="0" smtClean="0"/>
              <a:t> </a:t>
            </a:r>
            <a:endParaRPr lang="uz-Cyrl-UZ"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3317"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357422" y="2071678"/>
            <a:ext cx="4198600" cy="1224000"/>
          </a:xfrm>
          <a:prstGeom prst="rect">
            <a:avLst/>
          </a:prstGeom>
          <a:noFill/>
        </p:spPr>
      </p:pic>
      <p:sp>
        <p:nvSpPr>
          <p:cNvPr id="1332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3319"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76000" y="5500702"/>
            <a:ext cx="8263638" cy="360000"/>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6000" b="1" i="1" dirty="0" err="1" smtClean="0">
                <a:solidFill>
                  <a:srgbClr val="C00000"/>
                </a:solidFill>
              </a:rPr>
              <a:t>Misollar</a:t>
            </a:r>
            <a:r>
              <a:rPr lang="en-US" sz="6000" b="1" i="1" dirty="0" smtClean="0">
                <a:solidFill>
                  <a:srgbClr val="C00000"/>
                </a:solidFill>
              </a:rPr>
              <a:t> </a:t>
            </a:r>
            <a:endParaRPr lang="uz-Cyrl-UZ" sz="6000" b="1" i="1" dirty="0">
              <a:solidFill>
                <a:srgbClr val="C00000"/>
              </a:solidFill>
            </a:endParaRPr>
          </a:p>
        </p:txBody>
      </p:sp>
      <p:sp>
        <p:nvSpPr>
          <p:cNvPr id="3" name="Текст 2"/>
          <p:cNvSpPr>
            <a:spLocks noGrp="1"/>
          </p:cNvSpPr>
          <p:nvPr>
            <p:ph type="body" idx="1"/>
          </p:nvPr>
        </p:nvSpPr>
        <p:spPr>
          <a:solidFill>
            <a:srgbClr val="C00000">
              <a:alpha val="25000"/>
            </a:srgbClr>
          </a:solidFill>
        </p:spPr>
        <p:txBody>
          <a:bodyPr/>
          <a:lstStyle/>
          <a:p>
            <a:pPr algn="ctr"/>
            <a:r>
              <a:rPr lang="en-US" sz="3200" dirty="0" smtClean="0"/>
              <a:t>1 - </a:t>
            </a:r>
            <a:r>
              <a:rPr lang="en-US" sz="3200" dirty="0" err="1" smtClean="0"/>
              <a:t>misol</a:t>
            </a:r>
            <a:endParaRPr lang="uz-Cyrl-UZ" sz="3200" dirty="0"/>
          </a:p>
        </p:txBody>
      </p:sp>
      <p:sp>
        <p:nvSpPr>
          <p:cNvPr id="4" name="Текст 3"/>
          <p:cNvSpPr>
            <a:spLocks noGrp="1"/>
          </p:cNvSpPr>
          <p:nvPr>
            <p:ph type="body" sz="half" idx="3"/>
          </p:nvPr>
        </p:nvSpPr>
        <p:spPr>
          <a:solidFill>
            <a:srgbClr val="C00000">
              <a:alpha val="25000"/>
            </a:srgbClr>
          </a:solidFill>
        </p:spPr>
        <p:txBody>
          <a:bodyPr/>
          <a:lstStyle/>
          <a:p>
            <a:endParaRPr lang="en-US" sz="2000" dirty="0" smtClean="0"/>
          </a:p>
          <a:p>
            <a:pPr algn="ctr"/>
            <a:r>
              <a:rPr lang="en-US" sz="3200" dirty="0" smtClean="0"/>
              <a:t>2 - </a:t>
            </a:r>
            <a:r>
              <a:rPr lang="en-US" sz="3200" dirty="0" err="1" smtClean="0"/>
              <a:t>misol</a:t>
            </a:r>
            <a:endParaRPr lang="uz-Cyrl-UZ" sz="3200" dirty="0" smtClean="0"/>
          </a:p>
          <a:p>
            <a:endParaRPr lang="uz-Cyrl-UZ" dirty="0"/>
          </a:p>
        </p:txBody>
      </p:sp>
      <p:sp>
        <p:nvSpPr>
          <p:cNvPr id="5" name="Содержимое 4"/>
          <p:cNvSpPr>
            <a:spLocks noGrp="1"/>
          </p:cNvSpPr>
          <p:nvPr>
            <p:ph sz="quarter" idx="2"/>
          </p:nvPr>
        </p:nvSpPr>
        <p:spPr/>
        <p:txBody>
          <a:bodyPr/>
          <a:lstStyle/>
          <a:p>
            <a:endParaRPr lang="en-US" dirty="0" smtClean="0"/>
          </a:p>
          <a:p>
            <a:endParaRPr lang="uz-Cyrl-UZ" dirty="0"/>
          </a:p>
        </p:txBody>
      </p:sp>
      <p:sp>
        <p:nvSpPr>
          <p:cNvPr id="6" name="Содержимое 5"/>
          <p:cNvSpPr>
            <a:spLocks noGrp="1"/>
          </p:cNvSpPr>
          <p:nvPr>
            <p:ph sz="quarter" idx="4"/>
          </p:nvPr>
        </p:nvSpPr>
        <p:spPr/>
        <p:txBody>
          <a:bodyPr/>
          <a:lstStyle/>
          <a:p>
            <a:endParaRPr lang="en-US" dirty="0" smtClean="0"/>
          </a:p>
          <a:p>
            <a:endParaRPr lang="en-US" dirty="0" smtClean="0"/>
          </a:p>
          <a:p>
            <a:endParaRPr lang="uz-Cyrl-UZ"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14348" y="3286124"/>
            <a:ext cx="3295383" cy="12240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0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143504" y="3357562"/>
            <a:ext cx="3050583" cy="1224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023632"/>
          </a:xfrm>
        </p:spPr>
        <p:txBody>
          <a:bodyPr/>
          <a:lstStyle/>
          <a:p>
            <a:pPr>
              <a:buNone/>
            </a:pPr>
            <a:r>
              <a:rPr lang="en-US" dirty="0" smtClean="0"/>
              <a:t>   </a:t>
            </a:r>
          </a:p>
          <a:p>
            <a:endParaRPr lang="en-US" dirty="0" smtClean="0"/>
          </a:p>
          <a:p>
            <a:endParaRPr lang="en-US" dirty="0" smtClean="0"/>
          </a:p>
          <a:p>
            <a:r>
              <a:rPr lang="en-US" dirty="0" smtClean="0"/>
              <a:t>    </a:t>
            </a:r>
            <a:r>
              <a:rPr lang="uz-Cyrl-UZ" dirty="0" smtClean="0"/>
              <a:t>TA’RIF.  Agar </a:t>
            </a:r>
            <a:endParaRPr lang="en-US" dirty="0" smtClean="0"/>
          </a:p>
          <a:p>
            <a:pPr>
              <a:buNone/>
            </a:pPr>
            <a:endParaRPr lang="en-US" dirty="0" smtClean="0"/>
          </a:p>
          <a:p>
            <a:endParaRPr lang="en-US" dirty="0" smtClean="0"/>
          </a:p>
          <a:p>
            <a:pPr algn="just">
              <a:buNone/>
            </a:pPr>
            <a:r>
              <a:rPr lang="en-US" dirty="0" smtClean="0"/>
              <a:t>    </a:t>
            </a:r>
            <a:r>
              <a:rPr lang="uz-Cyrl-UZ" dirty="0" smtClean="0"/>
              <a:t>tengliklar o’rinli bo’lsa,  ℱ</a:t>
            </a:r>
            <a:r>
              <a:rPr lang="uz-Cyrl-UZ" baseline="30000" dirty="0" smtClean="0"/>
              <a:t>n</a:t>
            </a:r>
            <a:r>
              <a:rPr lang="uz-Cyrl-UZ" dirty="0" smtClean="0"/>
              <a:t>  fazoning (</a:t>
            </a:r>
            <a:r>
              <a:rPr lang="uz-Cyrl-UZ" i="1" dirty="0" smtClean="0"/>
              <a:t>ξ</a:t>
            </a:r>
            <a:r>
              <a:rPr lang="uz-Cyrl-UZ" i="1" baseline="-25000" dirty="0" smtClean="0"/>
              <a:t>1</a:t>
            </a:r>
            <a:r>
              <a:rPr lang="uz-Cyrl-UZ" i="1" dirty="0" smtClean="0"/>
              <a:t>,ξ</a:t>
            </a:r>
            <a:r>
              <a:rPr lang="uz-Cyrl-UZ" i="1" baseline="-25000" dirty="0" smtClean="0"/>
              <a:t>2</a:t>
            </a:r>
            <a:r>
              <a:rPr lang="uz-Cyrl-UZ" i="1" dirty="0" smtClean="0"/>
              <a:t>,...,ξ</a:t>
            </a:r>
            <a:r>
              <a:rPr lang="uz-Cyrl-UZ" i="1" baseline="-25000" dirty="0" smtClean="0"/>
              <a:t>n</a:t>
            </a:r>
            <a:r>
              <a:rPr lang="uz-Cyrl-UZ" dirty="0" smtClean="0"/>
              <a:t>)</a:t>
            </a:r>
            <a:r>
              <a:rPr lang="en-US" dirty="0" smtClean="0"/>
              <a:t> </a:t>
            </a:r>
            <a:r>
              <a:rPr lang="uz-Cyrl-UZ" dirty="0" smtClean="0"/>
              <a:t>vektoriga (1) sistemaning yechimi deyiladi. </a:t>
            </a:r>
          </a:p>
          <a:p>
            <a:endParaRPr lang="uz-Cyrl-UZ" dirty="0"/>
          </a:p>
        </p:txBody>
      </p:sp>
      <p:sp>
        <p:nvSpPr>
          <p:cNvPr id="655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65537" name="Picture 1"/>
          <p:cNvPicPr>
            <a:picLocks noChangeAspect="1" noChangeArrowheads="1"/>
          </p:cNvPicPr>
          <p:nvPr/>
        </p:nvPicPr>
        <p:blipFill>
          <a:blip r:embed="rId3" cstate="print">
            <a:clrChange>
              <a:clrFrom>
                <a:srgbClr val="FFFFFF"/>
              </a:clrFrom>
              <a:clrTo>
                <a:srgbClr val="FFFFFF">
                  <a:alpha val="0"/>
                </a:srgbClr>
              </a:clrTo>
            </a:clrChange>
            <a:lum bright="100000"/>
          </a:blip>
          <a:srcRect/>
          <a:stretch>
            <a:fillRect/>
          </a:stretch>
        </p:blipFill>
        <p:spPr bwMode="auto">
          <a:xfrm>
            <a:off x="1332000" y="2714620"/>
            <a:ext cx="7056002" cy="396000"/>
          </a:xfrm>
          <a:prstGeom prst="rect">
            <a:avLst/>
          </a:prstGeom>
          <a:noFill/>
        </p:spPr>
      </p:pic>
      <p:sp>
        <p:nvSpPr>
          <p:cNvPr id="655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65539" name="Picture 3"/>
          <p:cNvPicPr>
            <a:picLocks noChangeAspect="1" noChangeArrowheads="1"/>
          </p:cNvPicPr>
          <p:nvPr/>
        </p:nvPicPr>
        <p:blipFill>
          <a:blip r:embed="rId4" cstate="print">
            <a:clrChange>
              <a:clrFrom>
                <a:srgbClr val="FFFFFF"/>
              </a:clrFrom>
              <a:clrTo>
                <a:srgbClr val="FFFFFF">
                  <a:alpha val="0"/>
                </a:srgbClr>
              </a:clrTo>
            </a:clrChange>
            <a:lum bright="100000"/>
          </a:blip>
          <a:srcRect/>
          <a:stretch>
            <a:fillRect/>
          </a:stretch>
        </p:blipFill>
        <p:spPr bwMode="auto">
          <a:xfrm>
            <a:off x="612000" y="1000108"/>
            <a:ext cx="8263638" cy="360000"/>
          </a:xfrm>
          <a:prstGeom prst="rect">
            <a:avLst/>
          </a:prstGeom>
          <a:noFill/>
        </p:spPr>
      </p:pic>
    </p:spTree>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6000" b="1" i="1" dirty="0" err="1" smtClean="0">
                <a:solidFill>
                  <a:srgbClr val="C00000"/>
                </a:solidFill>
              </a:rPr>
              <a:t>Misollar</a:t>
            </a:r>
            <a:r>
              <a:rPr lang="en-US" sz="6000" b="1" i="1" dirty="0" smtClean="0">
                <a:solidFill>
                  <a:srgbClr val="C00000"/>
                </a:solidFill>
              </a:rPr>
              <a:t> </a:t>
            </a:r>
            <a:endParaRPr lang="uz-Cyrl-UZ" sz="6000" b="1" i="1" dirty="0">
              <a:solidFill>
                <a:srgbClr val="C00000"/>
              </a:solidFill>
            </a:endParaRPr>
          </a:p>
        </p:txBody>
      </p:sp>
      <p:sp>
        <p:nvSpPr>
          <p:cNvPr id="3" name="Текст 2"/>
          <p:cNvSpPr>
            <a:spLocks noGrp="1"/>
          </p:cNvSpPr>
          <p:nvPr>
            <p:ph type="body" idx="1"/>
          </p:nvPr>
        </p:nvSpPr>
        <p:spPr>
          <a:solidFill>
            <a:srgbClr val="C00000">
              <a:alpha val="25000"/>
            </a:srgbClr>
          </a:solidFill>
        </p:spPr>
        <p:txBody>
          <a:bodyPr/>
          <a:lstStyle/>
          <a:p>
            <a:pPr algn="ctr"/>
            <a:r>
              <a:rPr lang="en-US" sz="3200" dirty="0" smtClean="0"/>
              <a:t>1 - </a:t>
            </a:r>
            <a:r>
              <a:rPr lang="en-US" sz="3200" dirty="0" err="1" smtClean="0"/>
              <a:t>misol</a:t>
            </a:r>
            <a:endParaRPr lang="uz-Cyrl-UZ" sz="3200" dirty="0"/>
          </a:p>
        </p:txBody>
      </p:sp>
      <p:sp>
        <p:nvSpPr>
          <p:cNvPr id="4" name="Текст 3"/>
          <p:cNvSpPr>
            <a:spLocks noGrp="1"/>
          </p:cNvSpPr>
          <p:nvPr>
            <p:ph type="body" sz="half" idx="3"/>
          </p:nvPr>
        </p:nvSpPr>
        <p:spPr>
          <a:solidFill>
            <a:srgbClr val="C00000">
              <a:alpha val="25000"/>
            </a:srgbClr>
          </a:solidFill>
        </p:spPr>
        <p:txBody>
          <a:bodyPr>
            <a:normAutofit fontScale="77500" lnSpcReduction="20000"/>
          </a:bodyPr>
          <a:lstStyle/>
          <a:p>
            <a:endParaRPr lang="en-US" sz="2000" dirty="0" smtClean="0"/>
          </a:p>
          <a:p>
            <a:pPr algn="ctr"/>
            <a:r>
              <a:rPr lang="en-US" sz="3200" dirty="0" smtClean="0"/>
              <a:t>2 - </a:t>
            </a:r>
            <a:r>
              <a:rPr lang="en-US" sz="3200" dirty="0" err="1" smtClean="0"/>
              <a:t>misol</a:t>
            </a:r>
            <a:endParaRPr lang="uz-Cyrl-UZ" sz="3200" dirty="0" smtClean="0"/>
          </a:p>
          <a:p>
            <a:endParaRPr lang="uz-Cyrl-UZ" dirty="0"/>
          </a:p>
        </p:txBody>
      </p:sp>
      <p:sp>
        <p:nvSpPr>
          <p:cNvPr id="5" name="Содержимое 4"/>
          <p:cNvSpPr>
            <a:spLocks noGrp="1"/>
          </p:cNvSpPr>
          <p:nvPr>
            <p:ph sz="quarter" idx="2"/>
          </p:nvPr>
        </p:nvSpPr>
        <p:spPr/>
        <p:txBody>
          <a:bodyPr/>
          <a:lstStyle/>
          <a:p>
            <a:endParaRPr lang="en-US" dirty="0" smtClean="0"/>
          </a:p>
          <a:p>
            <a:endParaRPr lang="en-US" dirty="0" smtClean="0"/>
          </a:p>
          <a:p>
            <a:endParaRPr lang="en-US" dirty="0" smtClean="0"/>
          </a:p>
          <a:p>
            <a:pPr algn="just">
              <a:buNone/>
            </a:pPr>
            <a:r>
              <a:rPr lang="en-US" dirty="0" smtClean="0"/>
              <a:t>    </a:t>
            </a:r>
          </a:p>
          <a:p>
            <a:pPr algn="just">
              <a:buNone/>
            </a:pPr>
            <a:endParaRPr lang="en-US" dirty="0" smtClean="0"/>
          </a:p>
          <a:p>
            <a:pPr algn="just">
              <a:buNone/>
            </a:pPr>
            <a:r>
              <a:rPr lang="en-US" sz="2800" dirty="0" smtClean="0"/>
              <a:t>   </a:t>
            </a:r>
            <a:r>
              <a:rPr lang="en-US" sz="2800" dirty="0" err="1" smtClean="0"/>
              <a:t>sistema</a:t>
            </a:r>
            <a:r>
              <a:rPr lang="en-US" sz="2800" dirty="0" smtClean="0"/>
              <a:t>  </a:t>
            </a:r>
            <a:r>
              <a:rPr lang="en-US" sz="2800" dirty="0" err="1" smtClean="0"/>
              <a:t>uchun</a:t>
            </a:r>
            <a:r>
              <a:rPr lang="en-US" sz="2800" dirty="0" smtClean="0"/>
              <a:t> (1,5,2) </a:t>
            </a:r>
            <a:r>
              <a:rPr lang="en-US" sz="2800" dirty="0" err="1" smtClean="0"/>
              <a:t>vektor</a:t>
            </a:r>
            <a:r>
              <a:rPr lang="en-US" sz="2800" dirty="0" smtClean="0"/>
              <a:t> </a:t>
            </a:r>
            <a:r>
              <a:rPr lang="uz-Cyrl-UZ" sz="2800" dirty="0" smtClean="0"/>
              <a:t>yechim </a:t>
            </a:r>
            <a:r>
              <a:rPr lang="en-US" sz="2800" dirty="0" err="1" smtClean="0"/>
              <a:t>bo’ladi</a:t>
            </a:r>
            <a:r>
              <a:rPr lang="uz-Cyrl-UZ" sz="2800" dirty="0" smtClean="0"/>
              <a:t> </a:t>
            </a:r>
            <a:endParaRPr lang="uz-Cyrl-UZ" sz="2800" dirty="0"/>
          </a:p>
        </p:txBody>
      </p:sp>
      <p:sp>
        <p:nvSpPr>
          <p:cNvPr id="6" name="Содержимое 5"/>
          <p:cNvSpPr>
            <a:spLocks noGrp="1"/>
          </p:cNvSpPr>
          <p:nvPr>
            <p:ph sz="quarter" idx="4"/>
          </p:nvPr>
        </p:nvSpPr>
        <p:spPr/>
        <p:txBody>
          <a:bodyPr/>
          <a:lstStyle/>
          <a:p>
            <a:endParaRPr lang="en-US" dirty="0" smtClean="0"/>
          </a:p>
          <a:p>
            <a:endParaRPr lang="en-US" dirty="0" smtClean="0"/>
          </a:p>
          <a:p>
            <a:endParaRPr lang="en-US" dirty="0" smtClean="0"/>
          </a:p>
          <a:p>
            <a:endParaRPr lang="en-US" dirty="0" smtClean="0"/>
          </a:p>
          <a:p>
            <a:endParaRPr lang="en-US" dirty="0" smtClean="0"/>
          </a:p>
          <a:p>
            <a:pPr>
              <a:buNone/>
            </a:pPr>
            <a:r>
              <a:rPr lang="en-US" dirty="0" smtClean="0"/>
              <a:t>  </a:t>
            </a:r>
            <a:r>
              <a:rPr lang="en-US" sz="2800" dirty="0" err="1" smtClean="0"/>
              <a:t>sistema</a:t>
            </a:r>
            <a:r>
              <a:rPr lang="en-US" sz="2800" dirty="0" smtClean="0"/>
              <a:t>  </a:t>
            </a:r>
            <a:r>
              <a:rPr lang="en-US" sz="2800" dirty="0" err="1" smtClean="0"/>
              <a:t>uchun</a:t>
            </a:r>
            <a:r>
              <a:rPr lang="en-US" sz="2800" dirty="0" smtClean="0"/>
              <a:t> (-1,3,2) </a:t>
            </a:r>
            <a:r>
              <a:rPr lang="en-US" sz="2800" dirty="0" err="1" smtClean="0"/>
              <a:t>vektor</a:t>
            </a:r>
            <a:r>
              <a:rPr lang="en-US" sz="2800" dirty="0" smtClean="0"/>
              <a:t> </a:t>
            </a:r>
            <a:r>
              <a:rPr lang="uz-Cyrl-UZ" sz="2800" dirty="0" smtClean="0"/>
              <a:t>yechim </a:t>
            </a:r>
            <a:r>
              <a:rPr lang="en-US" sz="2800" dirty="0" err="1" smtClean="0"/>
              <a:t>bo’ladi</a:t>
            </a:r>
            <a:r>
              <a:rPr lang="uz-Cyrl-UZ" sz="2800" dirty="0" smtClean="0"/>
              <a:t> </a:t>
            </a:r>
            <a:endParaRPr lang="en-US" sz="2800" dirty="0" smtClean="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14348" y="1714488"/>
            <a:ext cx="3295383" cy="12240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0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929190" y="1714488"/>
            <a:ext cx="3050583" cy="1224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7239000" cy="6170008"/>
          </a:xfrm>
        </p:spPr>
        <p:txBody>
          <a:bodyPr/>
          <a:lstStyle/>
          <a:p>
            <a:endParaRPr lang="en-US" dirty="0" smtClean="0"/>
          </a:p>
          <a:p>
            <a:endParaRPr lang="en-US" dirty="0" smtClean="0"/>
          </a:p>
          <a:p>
            <a:endParaRPr lang="en-US" dirty="0" smtClean="0"/>
          </a:p>
          <a:p>
            <a:pPr algn="just"/>
            <a:r>
              <a:rPr lang="en-US" dirty="0" smtClean="0"/>
              <a:t>     </a:t>
            </a:r>
            <a:r>
              <a:rPr lang="uz-Cyrl-UZ" dirty="0" smtClean="0"/>
              <a:t>TA’RIF. </a:t>
            </a:r>
            <a:r>
              <a:rPr lang="en-US" dirty="0" smtClean="0"/>
              <a:t>  </a:t>
            </a:r>
            <a:r>
              <a:rPr lang="uz-Cyrl-UZ" dirty="0" smtClean="0"/>
              <a:t>Kamida bitta yechimga ega bo’lgan chiziqli tenglamalar sistemasi </a:t>
            </a:r>
            <a:r>
              <a:rPr lang="uz-Cyrl-UZ" i="1" dirty="0" smtClean="0">
                <a:solidFill>
                  <a:srgbClr val="0070C0"/>
                </a:solidFill>
              </a:rPr>
              <a:t>hamjoyli</a:t>
            </a:r>
            <a:r>
              <a:rPr lang="uz-Cyrl-UZ" dirty="0" smtClean="0"/>
              <a:t> tenglamalar sistemasi deyiladi.</a:t>
            </a:r>
            <a:endParaRPr lang="en-US" dirty="0" smtClean="0"/>
          </a:p>
          <a:p>
            <a:pPr algn="just"/>
            <a:r>
              <a:rPr lang="en-US" dirty="0" smtClean="0"/>
              <a:t>     </a:t>
            </a:r>
            <a:r>
              <a:rPr lang="uz-Cyrl-UZ" dirty="0" smtClean="0"/>
              <a:t> Agar chiziqli tenglamalar sistemasi birorta ham yechimga ega bo’lmasa, ya’ni barcha yechimlar to’plami bo’sh to’plamdan iborat bo’lsa, bunday sistema </a:t>
            </a:r>
            <a:r>
              <a:rPr lang="uz-Cyrl-UZ" i="1" dirty="0" smtClean="0">
                <a:solidFill>
                  <a:srgbClr val="0070C0"/>
                </a:solidFill>
              </a:rPr>
              <a:t>hamjoysiz</a:t>
            </a:r>
            <a:r>
              <a:rPr lang="uz-Cyrl-UZ" dirty="0" smtClean="0"/>
              <a:t> sistema deyiladi. </a:t>
            </a:r>
          </a:p>
          <a:p>
            <a:pPr>
              <a:buNone/>
            </a:pPr>
            <a:endParaRPr lang="uz-Cyrl-UZ" dirty="0"/>
          </a:p>
        </p:txBody>
      </p:sp>
    </p:spTree>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14282" y="285750"/>
            <a:ext cx="8472518" cy="6072188"/>
          </a:xfrm>
        </p:spPr>
        <p:txBody>
          <a:bodyPr>
            <a:normAutofit lnSpcReduction="10000"/>
          </a:bodyPr>
          <a:lstStyle/>
          <a:p>
            <a:pPr algn="just">
              <a:buNone/>
            </a:pPr>
            <a:r>
              <a:rPr lang="en-US" dirty="0" smtClean="0"/>
              <a:t>        </a:t>
            </a:r>
            <a:r>
              <a:rPr lang="uz-Cyrl-UZ" dirty="0" smtClean="0"/>
              <a:t>(1) sistema bilan birga (ℱ maydon ustida) </a:t>
            </a:r>
          </a:p>
          <a:p>
            <a:pPr algn="just">
              <a:buNone/>
            </a:pPr>
            <a:endParaRPr lang="en-US" dirty="0" smtClean="0"/>
          </a:p>
          <a:p>
            <a:pPr algn="just">
              <a:buNone/>
            </a:pPr>
            <a:r>
              <a:rPr lang="uz-Cyrl-UZ" dirty="0" smtClean="0"/>
              <a:t>sistemani qaraylik.</a:t>
            </a:r>
          </a:p>
          <a:p>
            <a:pPr algn="just">
              <a:buNone/>
            </a:pPr>
            <a:r>
              <a:rPr lang="en-US" dirty="0" smtClean="0"/>
              <a:t>      </a:t>
            </a:r>
            <a:r>
              <a:rPr lang="uz-Cyrl-UZ" sz="2200" i="1" dirty="0" smtClean="0"/>
              <a:t>Chiziqli tenglamalar sistemasi bitta tenglamadan ham iborat bo’lishi mumkin.</a:t>
            </a:r>
          </a:p>
          <a:p>
            <a:pPr algn="just">
              <a:buNone/>
            </a:pPr>
            <a:r>
              <a:rPr lang="en-US" dirty="0" smtClean="0"/>
              <a:t>         </a:t>
            </a:r>
            <a:r>
              <a:rPr lang="uz-Cyrl-UZ" dirty="0" smtClean="0"/>
              <a:t>TA’RIF. Agar (1) tenglamalar sistemasining har bir yechimi  (2) tenglamalar sistemasining ham yechimi bo’lsa,  (2) tenglamalar sistemasi  (1) tenglamalar sistemasining </a:t>
            </a:r>
            <a:r>
              <a:rPr lang="uz-Cyrl-UZ" i="1" dirty="0" smtClean="0">
                <a:solidFill>
                  <a:srgbClr val="0070C0"/>
                </a:solidFill>
              </a:rPr>
              <a:t>natijasi </a:t>
            </a:r>
            <a:r>
              <a:rPr lang="uz-Cyrl-UZ" dirty="0" smtClean="0"/>
              <a:t>deyiladi. </a:t>
            </a:r>
          </a:p>
          <a:p>
            <a:pPr algn="just">
              <a:buNone/>
            </a:pPr>
            <a:r>
              <a:rPr lang="en-US" dirty="0" smtClean="0"/>
              <a:t>          </a:t>
            </a:r>
            <a:r>
              <a:rPr lang="uz-Cyrl-UZ" dirty="0" smtClean="0"/>
              <a:t>(1)⟹(2) yozuv (2) sistema (1) sistemaning natijasi ekanini bildiradi.</a:t>
            </a:r>
          </a:p>
          <a:p>
            <a:pPr algn="just">
              <a:buNone/>
            </a:pPr>
            <a:r>
              <a:rPr lang="en-US" i="1" dirty="0" smtClean="0"/>
              <a:t>         </a:t>
            </a:r>
            <a:r>
              <a:rPr lang="uz-Cyrl-UZ" i="1" dirty="0" smtClean="0"/>
              <a:t>n o’zgaruvchili (ℱ maydon ustidagi) ixtiyoriy chiziqli tenglamalar sistemasi xuddi shu o’zgaruvchili (ℱ maydon ustidagi) hamjoysiz tenglamalar sistemasining natijasi bo’ladi.</a:t>
            </a:r>
          </a:p>
          <a:p>
            <a:pPr algn="just">
              <a:buNone/>
            </a:pPr>
            <a:endParaRPr lang="uz-Cyrl-UZ" dirty="0"/>
          </a:p>
        </p:txBody>
      </p:sp>
      <p:sp>
        <p:nvSpPr>
          <p:cNvPr id="911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9113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52000" y="785794"/>
            <a:ext cx="7466726" cy="324000"/>
          </a:xfrm>
          <a:prstGeom prst="rect">
            <a:avLst/>
          </a:prstGeom>
          <a:noFill/>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 calcmode="lin" valueType="num">
                                      <p:cBhvr additive="base">
                                        <p:cTn id="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en-US" sz="3200" i="1" dirty="0" smtClean="0"/>
              <a:t>        </a:t>
            </a:r>
            <a:r>
              <a:rPr lang="uz-Cyrl-UZ" sz="3200" i="1" dirty="0" smtClean="0"/>
              <a:t>(1) tenglamalar sistemasining har bir yechimi  (2) tenglamalar sistemasining ham yechimi bo’lsin,  (2) tenglamalar sistemasining yechimi  (1) tenglamalar sistemasining yechimi b</a:t>
            </a:r>
            <a:r>
              <a:rPr lang="en-US" sz="3200" i="1" dirty="0" smtClean="0"/>
              <a:t>o’</a:t>
            </a:r>
            <a:r>
              <a:rPr lang="uz-Cyrl-UZ" sz="3200" i="1" dirty="0" smtClean="0"/>
              <a:t>la olmasligini ifodalovchi miso</a:t>
            </a:r>
            <a:r>
              <a:rPr lang="en-US" sz="3200" i="1" dirty="0" smtClean="0"/>
              <a:t>l </a:t>
            </a:r>
            <a:r>
              <a:rPr lang="uz-Cyrl-UZ" sz="3200" i="1" dirty="0" smtClean="0"/>
              <a:t>keltira olasizmi? </a:t>
            </a:r>
          </a:p>
          <a:p>
            <a:pPr>
              <a:buNone/>
            </a:pPr>
            <a:r>
              <a:rPr lang="uz-Cyrl-UZ" dirty="0" smtClean="0"/>
              <a:t> </a:t>
            </a:r>
          </a:p>
          <a:p>
            <a:endParaRPr lang="uz-Cyrl-UZ" dirty="0"/>
          </a:p>
        </p:txBody>
      </p:sp>
      <p:sp>
        <p:nvSpPr>
          <p:cNvPr id="3" name="Заголовок 2"/>
          <p:cNvSpPr>
            <a:spLocks noGrp="1"/>
          </p:cNvSpPr>
          <p:nvPr>
            <p:ph type="title"/>
          </p:nvPr>
        </p:nvSpPr>
        <p:spPr/>
        <p:txBody>
          <a:bodyPr>
            <a:normAutofit/>
          </a:bodyPr>
          <a:lstStyle/>
          <a:p>
            <a:pPr algn="ctr"/>
            <a:r>
              <a:rPr lang="en-US" sz="6000" i="1" dirty="0" err="1" smtClean="0"/>
              <a:t>savol</a:t>
            </a:r>
            <a:endParaRPr lang="uz-Cyrl-UZ" sz="6000"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0.jpeg"/></Relationships>
</file>

<file path=ppt/theme/_rels/theme11.xml.rels><?xml version="1.0" encoding="UTF-8" standalone="yes"?>
<Relationships xmlns="http://schemas.openxmlformats.org/package/2006/relationships"><Relationship Id="rId1" Type="http://schemas.openxmlformats.org/officeDocument/2006/relationships/image" Target="../media/image9.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5.jpeg"/></Relationships>
</file>

<file path=ppt/theme/_rels/them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_rels/theme8.xml.rels><?xml version="1.0" encoding="UTF-8" standalone="yes"?>
<Relationships xmlns="http://schemas.openxmlformats.org/package/2006/relationships"><Relationship Id="rId1" Type="http://schemas.openxmlformats.org/officeDocument/2006/relationships/image" Target="../media/image8.jpeg"/></Relationships>
</file>

<file path=ppt/theme/_rels/theme9.xml.rels><?xml version="1.0" encoding="UTF-8" standalone="yes"?>
<Relationships xmlns="http://schemas.openxmlformats.org/package/2006/relationships"><Relationship Id="rId1" Type="http://schemas.openxmlformats.org/officeDocument/2006/relationships/image" Target="../media/image9.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0.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11.xml><?xml version="1.0" encoding="utf-8"?>
<a:theme xmlns:a="http://schemas.openxmlformats.org/drawingml/2006/main" name="1_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2.xml><?xml version="1.0" encoding="utf-8"?>
<a:theme xmlns:a="http://schemas.openxmlformats.org/drawingml/2006/main" name="2_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4.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5.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8.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Solstice</Template>
  <TotalTime>289</TotalTime>
  <Words>952</Words>
  <Application>Microsoft Office PowerPoint</Application>
  <PresentationFormat>Экран (4:3)</PresentationFormat>
  <Paragraphs>119</Paragraphs>
  <Slides>16</Slides>
  <Notes>0</Notes>
  <HiddenSlides>0</HiddenSlides>
  <MMClips>0</MMClips>
  <ScaleCrop>false</ScaleCrop>
  <HeadingPairs>
    <vt:vector size="4" baseType="variant">
      <vt:variant>
        <vt:lpstr>Тема</vt:lpstr>
      </vt:variant>
      <vt:variant>
        <vt:i4>12</vt:i4>
      </vt:variant>
      <vt:variant>
        <vt:lpstr>Заголовки слайдов</vt:lpstr>
      </vt:variant>
      <vt:variant>
        <vt:i4>16</vt:i4>
      </vt:variant>
    </vt:vector>
  </HeadingPairs>
  <TitlesOfParts>
    <vt:vector size="28" baseType="lpstr">
      <vt:lpstr>Солнцестояние</vt:lpstr>
      <vt:lpstr>1_Солнцестояние</vt:lpstr>
      <vt:lpstr>Городская</vt:lpstr>
      <vt:lpstr>Апекс</vt:lpstr>
      <vt:lpstr>Изящная</vt:lpstr>
      <vt:lpstr>Открытая</vt:lpstr>
      <vt:lpstr>Бумажная</vt:lpstr>
      <vt:lpstr>Эркер</vt:lpstr>
      <vt:lpstr>Поток</vt:lpstr>
      <vt:lpstr>Справедливость</vt:lpstr>
      <vt:lpstr>1_Поток</vt:lpstr>
      <vt:lpstr>2_Солнцестояние</vt:lpstr>
      <vt:lpstr>Презентация PowerPoint</vt:lpstr>
      <vt:lpstr>CHIZIQLI TENGLAMALAR SISTEMASI. CHIZIQLI TENGLAMALAR SISTEMASINING NATIJASI. </vt:lpstr>
      <vt:lpstr>Презентация PowerPoint</vt:lpstr>
      <vt:lpstr>Misollar </vt:lpstr>
      <vt:lpstr>Презентация PowerPoint</vt:lpstr>
      <vt:lpstr>Misollar </vt:lpstr>
      <vt:lpstr>Презентация PowerPoint</vt:lpstr>
      <vt:lpstr>Презентация PowerPoint</vt:lpstr>
      <vt:lpstr>savol</vt:lpstr>
      <vt:lpstr>javob</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Home</cp:lastModifiedBy>
  <cp:revision>32</cp:revision>
  <dcterms:created xsi:type="dcterms:W3CDTF">2011-03-25T03:43:27Z</dcterms:created>
  <dcterms:modified xsi:type="dcterms:W3CDTF">2016-04-20T15:30:29Z</dcterms:modified>
</cp:coreProperties>
</file>