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7" r:id="rId3"/>
    <p:sldId id="258" r:id="rId4"/>
    <p:sldId id="264" r:id="rId5"/>
    <p:sldId id="259" r:id="rId6"/>
    <p:sldId id="270" r:id="rId7"/>
    <p:sldId id="260" r:id="rId8"/>
    <p:sldId id="261" r:id="rId9"/>
    <p:sldId id="262" r:id="rId10"/>
    <p:sldId id="265" r:id="rId11"/>
    <p:sldId id="263" r:id="rId12"/>
    <p:sldId id="267" r:id="rId13"/>
    <p:sldId id="268" r:id="rId14"/>
    <p:sldId id="269" r:id="rId15"/>
    <p:sldId id="266" r:id="rId16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z-Cyrl-UZ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69656-BCB5-4282-99AE-E182CC775FD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C525-2531-4646-8EE2-DCD3978FACF4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043890" cy="6072230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   </a:t>
            </a:r>
            <a:r>
              <a:rPr lang="en-US" b="1" dirty="0" smtClean="0"/>
              <a:t>6 – </a:t>
            </a:r>
            <a:r>
              <a:rPr lang="uz-Cyrl-UZ" b="1" dirty="0" smtClean="0"/>
              <a:t>ma</a:t>
            </a:r>
            <a:r>
              <a:rPr lang="en-US" b="1" dirty="0" smtClean="0"/>
              <a:t>’</a:t>
            </a:r>
            <a:r>
              <a:rPr lang="en-US" b="1" dirty="0" err="1" smtClean="0"/>
              <a:t>ruza</a:t>
            </a:r>
            <a:r>
              <a:rPr lang="uz-Cyrl-UZ" b="1" dirty="0" smtClean="0"/>
              <a:t>.  </a:t>
            </a:r>
            <a:r>
              <a:rPr lang="en-US" b="1" i="1" dirty="0" smtClean="0"/>
              <a:t>CH</a:t>
            </a:r>
            <a:r>
              <a:rPr lang="uz-Cyrl-UZ" b="1" i="1" dirty="0" smtClean="0"/>
              <a:t>IZIQLI TENGLAMALAR SISTEMASINING</a:t>
            </a:r>
            <a:r>
              <a:rPr lang="en-US" b="1" i="1" dirty="0" smtClean="0"/>
              <a:t> HAMJOYLILIK SHARTI</a:t>
            </a:r>
            <a:r>
              <a:rPr lang="en-US" b="1" dirty="0" smtClean="0"/>
              <a:t>.</a:t>
            </a:r>
          </a:p>
          <a:p>
            <a:pPr algn="ctr">
              <a:buNone/>
            </a:pPr>
            <a:r>
              <a:rPr lang="en-US" b="1" dirty="0" smtClean="0"/>
              <a:t>        </a:t>
            </a:r>
            <a:r>
              <a:rPr lang="uz-Cyrl-UZ" b="1" dirty="0" smtClean="0"/>
              <a:t>Reja</a:t>
            </a:r>
          </a:p>
          <a:p>
            <a:pPr algn="just">
              <a:buNone/>
            </a:pPr>
            <a:r>
              <a:rPr lang="en-US" b="1" dirty="0" smtClean="0"/>
              <a:t>        </a:t>
            </a:r>
            <a:r>
              <a:rPr lang="uz-Cyrl-UZ" b="1" dirty="0" smtClean="0"/>
              <a:t>1. n noma’lumli m ta chiziqli tenglamalar sistemasining asosiy va kengaytirilgan matrisalari.</a:t>
            </a:r>
          </a:p>
          <a:p>
            <a:pPr algn="just">
              <a:buNone/>
            </a:pPr>
            <a:r>
              <a:rPr lang="en-US" b="1" dirty="0" smtClean="0"/>
              <a:t>         </a:t>
            </a:r>
            <a:r>
              <a:rPr lang="uz-Cyrl-UZ" b="1" dirty="0" smtClean="0"/>
              <a:t>2. Chizi</a:t>
            </a:r>
            <a:r>
              <a:rPr lang="en-US" b="1" dirty="0" smtClean="0"/>
              <a:t>q</a:t>
            </a:r>
            <a:r>
              <a:rPr lang="uz-Cyrl-UZ" b="1" dirty="0" smtClean="0"/>
              <a:t>li tenglamalar sistemasining vektor shaklidagi yozuvi.</a:t>
            </a:r>
          </a:p>
          <a:p>
            <a:pPr algn="just">
              <a:buNone/>
            </a:pPr>
            <a:r>
              <a:rPr lang="en-US" b="1" dirty="0" smtClean="0"/>
              <a:t>         3</a:t>
            </a:r>
            <a:r>
              <a:rPr lang="uz-Cyrl-UZ" b="1" dirty="0" smtClean="0"/>
              <a:t>. Kroneker – Kapelli teoremasi.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endParaRPr lang="uz-Cyrl-UZ" dirty="0" smtClean="0"/>
          </a:p>
          <a:p>
            <a:endParaRPr lang="uz-Cyrl-U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572560" cy="635798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 </a:t>
            </a:r>
          </a:p>
          <a:p>
            <a:pPr algn="just"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          </a:t>
            </a:r>
            <a:r>
              <a:rPr lang="uz-Cyrl-UZ" b="1" i="1" dirty="0" smtClean="0">
                <a:solidFill>
                  <a:srgbClr val="C00000"/>
                </a:solidFill>
              </a:rPr>
              <a:t>TEOREMA (KRONEKER – KAPELLI). </a:t>
            </a:r>
            <a:r>
              <a:rPr lang="uz-Cyrl-UZ" b="1" dirty="0" smtClean="0"/>
              <a:t>Chiziqli tenglamalar sistemasi hamjoyli bo’lishi uchun uning asosiy va kengaytirilgan matrisalarining ranglari teng bo’lishi zarur va yetarli. </a:t>
            </a:r>
          </a:p>
          <a:p>
            <a:pPr algn="just">
              <a:buNone/>
            </a:pPr>
            <a:r>
              <a:rPr lang="en-US" dirty="0" smtClean="0"/>
              <a:t>          </a:t>
            </a:r>
          </a:p>
          <a:p>
            <a:pPr algn="just">
              <a:buNone/>
            </a:pPr>
            <a:r>
              <a:rPr lang="en-US" dirty="0" smtClean="0"/>
              <a:t>       </a:t>
            </a:r>
            <a:r>
              <a:rPr lang="uz-Cyrl-UZ" sz="2600" dirty="0" smtClean="0"/>
              <a:t>Bu teoremaning isboti bevosita (**) teoremadan kelib chiqadi.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endParaRPr lang="uz-Cyrl-UZ" dirty="0" smtClean="0"/>
          </a:p>
          <a:p>
            <a:pPr>
              <a:buNone/>
            </a:pPr>
            <a:endParaRPr lang="uz-Cyrl-UZ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en-US" b="1" i="1" dirty="0" err="1" smtClean="0">
                <a:solidFill>
                  <a:srgbClr val="C00000"/>
                </a:solidFill>
              </a:rPr>
              <a:t>misollar</a:t>
            </a:r>
            <a:endParaRPr lang="uz-Cyrl-UZ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r>
              <a:rPr lang="uz-Cyrl-UZ" dirty="0" smtClean="0"/>
              <a:t>Tenglamalar sistemasini tekshiring.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1.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2.   </a:t>
            </a: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72000"/>
          </a:blip>
          <a:srcRect/>
          <a:stretch>
            <a:fillRect/>
          </a:stretch>
        </p:blipFill>
        <p:spPr bwMode="auto">
          <a:xfrm>
            <a:off x="1142976" y="1714488"/>
            <a:ext cx="5631275" cy="1044000"/>
          </a:xfrm>
          <a:prstGeom prst="rect">
            <a:avLst/>
          </a:prstGeom>
          <a:noFill/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0000" contrast="5000"/>
          </a:blip>
          <a:srcRect/>
          <a:stretch>
            <a:fillRect/>
          </a:stretch>
        </p:blipFill>
        <p:spPr bwMode="auto">
          <a:xfrm>
            <a:off x="1285852" y="3500438"/>
            <a:ext cx="4172128" cy="1116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357166"/>
            <a:ext cx="7972452" cy="6116786"/>
          </a:xfrm>
        </p:spPr>
        <p:txBody>
          <a:bodyPr/>
          <a:lstStyle/>
          <a:p>
            <a:pPr algn="r">
              <a:buNone/>
            </a:pPr>
            <a:r>
              <a:rPr lang="en-US" i="1" dirty="0" smtClean="0"/>
              <a:t>1 – </a:t>
            </a:r>
            <a:r>
              <a:rPr lang="en-US" i="1" dirty="0" err="1" smtClean="0"/>
              <a:t>misol</a:t>
            </a:r>
            <a:r>
              <a:rPr lang="en-US" i="1" dirty="0" smtClean="0"/>
              <a:t>.</a:t>
            </a:r>
          </a:p>
          <a:p>
            <a:pPr algn="just"/>
            <a:r>
              <a:rPr lang="en-US" i="1" dirty="0" smtClean="0"/>
              <a:t>      </a:t>
            </a:r>
            <a:r>
              <a:rPr lang="uz-Cyrl-UZ" b="1" i="1" dirty="0" smtClean="0">
                <a:solidFill>
                  <a:srgbClr val="C00000"/>
                </a:solidFill>
              </a:rPr>
              <a:t>Yechish</a:t>
            </a:r>
            <a:r>
              <a:rPr lang="uz-Cyrl-UZ" b="1" dirty="0" smtClean="0">
                <a:solidFill>
                  <a:srgbClr val="C00000"/>
                </a:solidFill>
              </a:rPr>
              <a:t>.</a:t>
            </a:r>
            <a:r>
              <a:rPr lang="uz-Cyrl-UZ" b="1" dirty="0" smtClean="0"/>
              <a:t> </a:t>
            </a:r>
            <a:r>
              <a:rPr lang="en-US" b="1" dirty="0" err="1" smtClean="0"/>
              <a:t>Sistemaning</a:t>
            </a:r>
            <a:r>
              <a:rPr lang="uz-Cyrl-UZ" b="1" dirty="0" smtClean="0"/>
              <a:t> asosiy va kengaytirilgan matrisalarining ranglarini topamiz. 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b="1" dirty="0" smtClean="0"/>
              <a:t>           D</a:t>
            </a:r>
            <a:r>
              <a:rPr lang="uz-Cyrl-UZ" b="1" dirty="0" smtClean="0"/>
              <a:t>emak, asosiy matrisaning rangi  </a:t>
            </a:r>
            <a:r>
              <a:rPr lang="en-US" b="1" i="1" dirty="0" smtClean="0"/>
              <a:t>r(A) = 2</a:t>
            </a:r>
            <a:r>
              <a:rPr lang="en-US" b="1" dirty="0" smtClean="0"/>
              <a:t>, </a:t>
            </a:r>
            <a:r>
              <a:rPr lang="uz-Cyrl-UZ" b="1" dirty="0" smtClean="0"/>
              <a:t>kengaytirilgan matritsaning rangi </a:t>
            </a:r>
            <a:r>
              <a:rPr lang="en-US" b="1" i="1" dirty="0" smtClean="0"/>
              <a:t>r(B) = 3</a:t>
            </a:r>
            <a:r>
              <a:rPr lang="en-US" b="1" dirty="0" smtClean="0"/>
              <a:t> </a:t>
            </a:r>
            <a:r>
              <a:rPr lang="uz-Cyrl-UZ" b="1" dirty="0" smtClean="0"/>
              <a:t>ga teng:  </a:t>
            </a:r>
            <a:r>
              <a:rPr lang="en-US" b="1" i="1" dirty="0" smtClean="0"/>
              <a:t>r(A) </a:t>
            </a:r>
            <a:r>
              <a:rPr lang="uz-Cyrl-UZ" b="1" i="1" dirty="0" smtClean="0"/>
              <a:t>≠ </a:t>
            </a:r>
            <a:r>
              <a:rPr lang="en-US" b="1" i="1" dirty="0" smtClean="0"/>
              <a:t>r(B)</a:t>
            </a:r>
            <a:r>
              <a:rPr lang="uz-Cyrl-UZ" b="1" i="1" dirty="0" smtClean="0"/>
              <a:t>,</a:t>
            </a:r>
            <a:r>
              <a:rPr lang="uz-Cyrl-UZ" b="1" dirty="0" smtClean="0"/>
              <a:t>  </a:t>
            </a:r>
            <a:r>
              <a:rPr lang="uz-Cyrl-UZ" b="1" i="1" dirty="0" smtClean="0">
                <a:solidFill>
                  <a:srgbClr val="C00000"/>
                </a:solidFill>
              </a:rPr>
              <a:t>berilgan chizi</a:t>
            </a:r>
            <a:r>
              <a:rPr lang="en-US" b="1" i="1" dirty="0" smtClean="0">
                <a:solidFill>
                  <a:srgbClr val="C00000"/>
                </a:solidFill>
              </a:rPr>
              <a:t>q</a:t>
            </a:r>
            <a:r>
              <a:rPr lang="uz-Cyrl-UZ" b="1" i="1" dirty="0" smtClean="0">
                <a:solidFill>
                  <a:srgbClr val="C00000"/>
                </a:solidFill>
              </a:rPr>
              <a:t>li tenglamalar sistemasi </a:t>
            </a:r>
            <a:r>
              <a:rPr lang="en-US" b="1" i="1" dirty="0" smtClean="0">
                <a:solidFill>
                  <a:srgbClr val="C00000"/>
                </a:solidFill>
              </a:rPr>
              <a:t>h</a:t>
            </a:r>
            <a:r>
              <a:rPr lang="uz-Cyrl-UZ" b="1" i="1" dirty="0" smtClean="0">
                <a:solidFill>
                  <a:srgbClr val="C00000"/>
                </a:solidFill>
              </a:rPr>
              <a:t>amjoysiz.</a:t>
            </a:r>
            <a:endParaRPr lang="uz-Cyrl-UZ" b="1" i="1" dirty="0">
              <a:solidFill>
                <a:srgbClr val="C00000"/>
              </a:solidFill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3000"/>
          </a:blip>
          <a:srcRect/>
          <a:stretch>
            <a:fillRect/>
          </a:stretch>
        </p:blipFill>
        <p:spPr bwMode="auto">
          <a:xfrm>
            <a:off x="1071538" y="2071678"/>
            <a:ext cx="6494400" cy="863438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1357290" y="3214686"/>
            <a:ext cx="6119768" cy="864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429684" cy="635798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i="1" dirty="0" smtClean="0"/>
              <a:t>2 – </a:t>
            </a:r>
            <a:r>
              <a:rPr lang="en-US" i="1" dirty="0" err="1" smtClean="0"/>
              <a:t>misol</a:t>
            </a:r>
            <a:endParaRPr lang="en-US" i="1" dirty="0" smtClean="0"/>
          </a:p>
          <a:p>
            <a:pPr algn="just"/>
            <a:r>
              <a:rPr lang="en-US" i="1" dirty="0" smtClean="0">
                <a:solidFill>
                  <a:srgbClr val="C00000"/>
                </a:solidFill>
              </a:rPr>
              <a:t>       </a:t>
            </a:r>
            <a:r>
              <a:rPr lang="uz-Cyrl-UZ" i="1" dirty="0" smtClean="0">
                <a:solidFill>
                  <a:srgbClr val="C00000"/>
                </a:solidFill>
              </a:rPr>
              <a:t>Yechish</a:t>
            </a:r>
            <a:r>
              <a:rPr lang="uz-Cyrl-UZ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/>
              <a:t>Sistemaning</a:t>
            </a:r>
            <a:r>
              <a:rPr lang="uz-Cyrl-UZ" dirty="0" smtClean="0"/>
              <a:t> asosiy va kengaytirilgan matrisalarining ranglarini topamiz.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Demak, </a:t>
            </a:r>
            <a:r>
              <a:rPr lang="en-US" i="1" dirty="0" smtClean="0"/>
              <a:t>r(A) </a:t>
            </a:r>
            <a:r>
              <a:rPr lang="uz-Cyrl-UZ" i="1" dirty="0" smtClean="0"/>
              <a:t>= </a:t>
            </a:r>
            <a:r>
              <a:rPr lang="en-US" i="1" dirty="0" smtClean="0"/>
              <a:t>r(B)= </a:t>
            </a:r>
            <a:r>
              <a:rPr lang="uz-Cyrl-UZ" i="1" dirty="0" smtClean="0"/>
              <a:t>2</a:t>
            </a:r>
            <a:r>
              <a:rPr lang="uz-Cyrl-UZ" dirty="0" smtClean="0"/>
              <a:t> , </a:t>
            </a:r>
            <a:r>
              <a:rPr lang="uz-Cyrl-UZ" dirty="0" smtClean="0">
                <a:solidFill>
                  <a:srgbClr val="C00000"/>
                </a:solidFill>
              </a:rPr>
              <a:t>berilgan sistema </a:t>
            </a:r>
            <a:r>
              <a:rPr lang="en-US" dirty="0" smtClean="0">
                <a:solidFill>
                  <a:srgbClr val="C00000"/>
                </a:solidFill>
              </a:rPr>
              <a:t>h</a:t>
            </a:r>
            <a:r>
              <a:rPr lang="uz-Cyrl-UZ" dirty="0" smtClean="0">
                <a:solidFill>
                  <a:srgbClr val="C00000"/>
                </a:solidFill>
              </a:rPr>
              <a:t>amjoyli</a:t>
            </a:r>
            <a:r>
              <a:rPr lang="uz-Cyrl-UZ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    </a:t>
            </a:r>
          </a:p>
          <a:p>
            <a:endParaRPr lang="uz-Cyrl-UZ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2000"/>
          </a:blip>
          <a:srcRect/>
          <a:stretch>
            <a:fillRect/>
          </a:stretch>
        </p:blipFill>
        <p:spPr bwMode="auto">
          <a:xfrm>
            <a:off x="714348" y="1714488"/>
            <a:ext cx="5610000" cy="792000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5000"/>
          </a:blip>
          <a:srcRect/>
          <a:stretch>
            <a:fillRect/>
          </a:stretch>
        </p:blipFill>
        <p:spPr bwMode="auto">
          <a:xfrm>
            <a:off x="6143636" y="1857364"/>
            <a:ext cx="2413895" cy="504000"/>
          </a:xfrm>
          <a:prstGeom prst="rect">
            <a:avLst/>
          </a:prstGeom>
          <a:noFill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/>
          </a:blip>
          <a:srcRect/>
          <a:stretch>
            <a:fillRect/>
          </a:stretch>
        </p:blipFill>
        <p:spPr bwMode="auto">
          <a:xfrm>
            <a:off x="714348" y="3786190"/>
            <a:ext cx="7625141" cy="576000"/>
          </a:xfrm>
          <a:prstGeom prst="rect">
            <a:avLst/>
          </a:prstGeom>
          <a:noFill/>
        </p:spPr>
      </p:pic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85720" y="142852"/>
            <a:ext cx="8429684" cy="650085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                  </a:t>
            </a:r>
            <a:r>
              <a:rPr lang="uz-Cyrl-UZ" b="1" i="1" dirty="0" smtClean="0">
                <a:solidFill>
                  <a:srgbClr val="C00000"/>
                </a:solidFill>
              </a:rPr>
              <a:t>NATIJA</a:t>
            </a:r>
            <a:r>
              <a:rPr lang="uz-Cyrl-UZ" b="1" dirty="0" smtClean="0"/>
              <a:t>. Agar chiziqli tenglamalar sistemasining asosiy matrisasining rangi sistema tenglamalarining soniga teng bo’lsa, u holda tenglamalar sistemasi hamjoyli.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          </a:t>
            </a:r>
            <a:r>
              <a:rPr lang="uz-Cyrl-UZ" b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           </a:t>
            </a:r>
            <a:r>
              <a:rPr lang="uz-Cyrl-UZ" b="1" i="1" dirty="0" smtClean="0">
                <a:solidFill>
                  <a:srgbClr val="C00000"/>
                </a:solidFill>
              </a:rPr>
              <a:t>ISBOTI.</a:t>
            </a:r>
            <a:r>
              <a:rPr lang="uz-Cyrl-UZ" b="1" dirty="0" smtClean="0"/>
              <a:t> A va B matrisalar  </a:t>
            </a:r>
            <a:r>
              <a:rPr lang="uz-Cyrl-UZ" b="1" i="1" dirty="0" smtClean="0"/>
              <a:t>n</a:t>
            </a:r>
            <a:r>
              <a:rPr lang="uz-Cyrl-UZ" b="1" dirty="0" smtClean="0"/>
              <a:t> ta noma’lumli </a:t>
            </a:r>
            <a:r>
              <a:rPr lang="uz-Cyrl-UZ" b="1" i="1" dirty="0" smtClean="0"/>
              <a:t>m</a:t>
            </a:r>
            <a:r>
              <a:rPr lang="uz-Cyrl-UZ" b="1" dirty="0" smtClean="0"/>
              <a:t> ta chiziqli tenglamalar sistemasining mos ravishda asosiy va kengaytirilgan matrisalari bo’lsin. U holda </a:t>
            </a:r>
            <a:r>
              <a:rPr lang="uz-Cyrl-UZ" b="1" i="1" dirty="0" smtClean="0"/>
              <a:t>ρ(B)≥</a:t>
            </a:r>
            <a:r>
              <a:rPr lang="en-US" b="1" i="1" dirty="0" smtClean="0"/>
              <a:t>ρ</a:t>
            </a:r>
            <a:r>
              <a:rPr lang="uz-Cyrl-UZ" b="1" i="1" dirty="0" smtClean="0"/>
              <a:t>(A)=m</a:t>
            </a:r>
            <a:r>
              <a:rPr lang="uz-Cyrl-UZ" b="1" dirty="0" smtClean="0"/>
              <a:t>. Ikkinchi tomondan,  </a:t>
            </a:r>
            <a:r>
              <a:rPr lang="uz-Cyrl-UZ" b="1" i="1" dirty="0" smtClean="0"/>
              <a:t>ρ(B)≤ m</a:t>
            </a:r>
            <a:r>
              <a:rPr lang="uz-Cyrl-UZ" b="1" dirty="0" smtClean="0"/>
              <a:t>, chunki B matritsa </a:t>
            </a:r>
            <a:r>
              <a:rPr lang="uz-Cyrl-UZ" b="1" i="1" dirty="0" smtClean="0"/>
              <a:t>m</a:t>
            </a:r>
            <a:r>
              <a:rPr lang="uz-Cyrl-UZ" b="1" dirty="0" smtClean="0"/>
              <a:t> ta satrdan iborat. Shuning uchun, </a:t>
            </a:r>
            <a:r>
              <a:rPr lang="uz-Cyrl-UZ" b="1" i="1" dirty="0" smtClean="0"/>
              <a:t>ρ(B)=</a:t>
            </a:r>
            <a:r>
              <a:rPr lang="en-US" b="1" i="1" dirty="0" smtClean="0"/>
              <a:t>ρ</a:t>
            </a:r>
            <a:r>
              <a:rPr lang="uz-Cyrl-UZ" b="1" i="1" dirty="0" smtClean="0"/>
              <a:t>(A)</a:t>
            </a:r>
            <a:r>
              <a:rPr lang="uz-Cyrl-UZ" b="1" dirty="0" smtClean="0"/>
              <a:t>. Kroneker – Kapelli teoremasiga ko’ra, qaralayotgan chiziqli tenglamalar sistemasi hamjoyli.</a:t>
            </a:r>
            <a:endParaRPr lang="uz-Cyrl-UZ" b="1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</a:t>
            </a:r>
            <a:r>
              <a:rPr lang="uz-Cyrl-UZ" b="1" dirty="0" smtClean="0"/>
              <a:t>ℱ maydon ustida berilgan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uz-Cyrl-UZ" b="1" dirty="0" smtClean="0"/>
              <a:t> </a:t>
            </a:r>
          </a:p>
          <a:p>
            <a:pPr>
              <a:buNone/>
            </a:pPr>
            <a:r>
              <a:rPr lang="uz-Cyrl-UZ" b="1" dirty="0" smtClean="0"/>
              <a:t>tenglamalar sistemasini qaraylik. Quyidagi 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 marL="0" algn="just">
              <a:buNone/>
            </a:pPr>
            <a:r>
              <a:rPr lang="en-US" b="1" dirty="0" err="1" smtClean="0"/>
              <a:t>matrisalar</a:t>
            </a:r>
            <a:r>
              <a:rPr lang="en-US" b="1" dirty="0" smtClean="0"/>
              <a:t> (1) </a:t>
            </a:r>
            <a:r>
              <a:rPr lang="en-US" b="1" dirty="0" err="1" smtClean="0"/>
              <a:t>sistemaning</a:t>
            </a:r>
            <a:r>
              <a:rPr lang="en-US" b="1" dirty="0" smtClean="0"/>
              <a:t> </a:t>
            </a:r>
            <a:r>
              <a:rPr lang="en-US" b="1" dirty="0" err="1" smtClean="0"/>
              <a:t>mos</a:t>
            </a:r>
            <a:r>
              <a:rPr lang="en-US" b="1" dirty="0" smtClean="0"/>
              <a:t> </a:t>
            </a:r>
            <a:r>
              <a:rPr lang="en-US" b="1" dirty="0" err="1" smtClean="0"/>
              <a:t>ravishda</a:t>
            </a:r>
            <a:r>
              <a:rPr lang="en-US" b="1" dirty="0" smtClean="0"/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asosiy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va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kengaytirilgan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matrisalari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/>
              <a:t>deyiladi</a:t>
            </a:r>
            <a:r>
              <a:rPr lang="en-US" b="1" dirty="0" smtClean="0"/>
              <a:t>. </a:t>
            </a:r>
            <a:r>
              <a:rPr lang="en-US" b="1" i="1" dirty="0" smtClean="0"/>
              <a:t>b</a:t>
            </a:r>
            <a:r>
              <a:rPr lang="en-US" b="1" dirty="0" smtClean="0"/>
              <a:t> </a:t>
            </a:r>
            <a:r>
              <a:rPr lang="uz-Cyrl-UZ" b="1" dirty="0" smtClean="0"/>
              <a:t>vektor ozod hadlar ustuni deyiladi:</a:t>
            </a:r>
          </a:p>
          <a:p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/>
          </a:blip>
          <a:srcRect/>
          <a:stretch>
            <a:fillRect/>
          </a:stretch>
        </p:blipFill>
        <p:spPr bwMode="auto">
          <a:xfrm>
            <a:off x="357158" y="1000108"/>
            <a:ext cx="8394547" cy="360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76000" y="2268000"/>
            <a:ext cx="8107531" cy="12960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6000"/>
          </a:blip>
          <a:srcRect/>
          <a:stretch>
            <a:fillRect/>
          </a:stretch>
        </p:blipFill>
        <p:spPr bwMode="auto">
          <a:xfrm>
            <a:off x="4000496" y="5214950"/>
            <a:ext cx="1368000" cy="136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i="1" dirty="0" err="1" smtClean="0">
                <a:solidFill>
                  <a:srgbClr val="7030A0"/>
                </a:solidFill>
              </a:rPr>
              <a:t>Misollar</a:t>
            </a:r>
            <a:r>
              <a:rPr lang="en-US" sz="4800" b="1" i="1" dirty="0" smtClean="0">
                <a:solidFill>
                  <a:srgbClr val="7030A0"/>
                </a:solidFill>
              </a:rPr>
              <a:t> </a:t>
            </a:r>
            <a:endParaRPr lang="uz-Cyrl-UZ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57158" y="1516912"/>
            <a:ext cx="4140230" cy="39417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 </a:t>
            </a:r>
          </a:p>
          <a:p>
            <a:pPr algn="just">
              <a:buNone/>
            </a:pPr>
            <a:r>
              <a:rPr lang="en-US" dirty="0" smtClean="0"/>
              <a:t>     </a:t>
            </a:r>
          </a:p>
          <a:p>
            <a:pPr algn="just">
              <a:buNone/>
            </a:pPr>
            <a:r>
              <a:rPr lang="en-US" i="1" dirty="0" smtClean="0"/>
              <a:t>    </a:t>
            </a:r>
            <a:r>
              <a:rPr lang="en-US" b="1" i="1" dirty="0" err="1" smtClean="0"/>
              <a:t>sistemaning</a:t>
            </a:r>
            <a:r>
              <a:rPr lang="en-US" b="1" i="1" dirty="0" smtClean="0"/>
              <a:t> </a:t>
            </a:r>
            <a:r>
              <a:rPr lang="en-US" b="1" i="1" dirty="0" err="1" smtClean="0"/>
              <a:t>asosiy</a:t>
            </a:r>
            <a:r>
              <a:rPr lang="en-US" b="1" i="1" dirty="0" smtClean="0"/>
              <a:t> </a:t>
            </a:r>
            <a:r>
              <a:rPr lang="en-US" b="1" i="1" dirty="0" err="1" smtClean="0"/>
              <a:t>va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kengaytirilgan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matrisalarini</a:t>
            </a:r>
            <a:r>
              <a:rPr lang="en-US" b="1" i="1" dirty="0" smtClean="0"/>
              <a:t> </a:t>
            </a:r>
            <a:r>
              <a:rPr lang="en-US" b="1" i="1" dirty="0" err="1" smtClean="0"/>
              <a:t>yozing</a:t>
            </a:r>
            <a:r>
              <a:rPr lang="en-US" b="1" i="1" dirty="0" smtClean="0"/>
              <a:t> </a:t>
            </a:r>
            <a:endParaRPr lang="uz-Cyrl-UZ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213255" cy="39417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i="1" dirty="0" err="1" smtClean="0"/>
              <a:t>sistemaning</a:t>
            </a:r>
            <a:r>
              <a:rPr lang="en-US" b="1" i="1" dirty="0" smtClean="0"/>
              <a:t> </a:t>
            </a:r>
            <a:r>
              <a:rPr lang="en-US" b="1" i="1" dirty="0" err="1" smtClean="0"/>
              <a:t>asosiy</a:t>
            </a:r>
            <a:r>
              <a:rPr lang="en-US" b="1" i="1" dirty="0" smtClean="0"/>
              <a:t> </a:t>
            </a:r>
            <a:r>
              <a:rPr lang="en-US" b="1" i="1" dirty="0" err="1" smtClean="0"/>
              <a:t>va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kengaytirilgan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matrisalarini</a:t>
            </a:r>
            <a:r>
              <a:rPr lang="en-US" b="1" i="1" dirty="0" smtClean="0"/>
              <a:t> </a:t>
            </a:r>
            <a:r>
              <a:rPr lang="en-US" b="1" i="1" dirty="0" err="1" smtClean="0"/>
              <a:t>yozing</a:t>
            </a:r>
            <a:endParaRPr lang="uz-Cyrl-UZ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sz="2800" i="1" dirty="0" smtClean="0">
                <a:solidFill>
                  <a:srgbClr val="C00000"/>
                </a:solidFill>
              </a:rPr>
              <a:t>I- variant</a:t>
            </a:r>
            <a:endParaRPr lang="uz-Cyrl-UZ" sz="2800" i="1" dirty="0" smtClean="0">
              <a:solidFill>
                <a:srgbClr val="C00000"/>
              </a:solidFill>
            </a:endParaRPr>
          </a:p>
          <a:p>
            <a:endParaRPr lang="uz-Cyrl-UZ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572000" y="1571612"/>
            <a:ext cx="3857652" cy="656476"/>
          </a:xfrm>
        </p:spPr>
        <p:txBody>
          <a:bodyPr/>
          <a:lstStyle/>
          <a:p>
            <a:pPr algn="ctr"/>
            <a:endParaRPr lang="en-US" sz="2800" i="1" dirty="0" smtClean="0">
              <a:solidFill>
                <a:srgbClr val="C00000"/>
              </a:solidFill>
            </a:endParaRPr>
          </a:p>
          <a:p>
            <a:pPr algn="ctr"/>
            <a:r>
              <a:rPr lang="en-US" sz="2800" i="1" dirty="0" smtClean="0">
                <a:solidFill>
                  <a:srgbClr val="C00000"/>
                </a:solidFill>
              </a:rPr>
              <a:t>II- variant</a:t>
            </a:r>
            <a:endParaRPr lang="uz-Cyrl-UZ" sz="2800" i="1" dirty="0" smtClean="0">
              <a:solidFill>
                <a:srgbClr val="C00000"/>
              </a:solidFill>
            </a:endParaRPr>
          </a:p>
          <a:p>
            <a:endParaRPr lang="uz-Cyrl-U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5000"/>
          </a:blip>
          <a:srcRect/>
          <a:stretch>
            <a:fillRect/>
          </a:stretch>
        </p:blipFill>
        <p:spPr bwMode="auto">
          <a:xfrm>
            <a:off x="714348" y="2500306"/>
            <a:ext cx="3379567" cy="972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77000"/>
          </a:blip>
          <a:srcRect/>
          <a:stretch>
            <a:fillRect/>
          </a:stretch>
        </p:blipFill>
        <p:spPr bwMode="auto">
          <a:xfrm>
            <a:off x="5214942" y="2500306"/>
            <a:ext cx="3287627" cy="10080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19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z-Cyrl-U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uz-Cyrl-U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uz-Cyrl-U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635798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</a:p>
          <a:p>
            <a:pPr algn="just">
              <a:buNone/>
            </a:pPr>
            <a:r>
              <a:rPr lang="en-US" sz="2800" b="1" dirty="0" smtClean="0"/>
              <a:t>               </a:t>
            </a:r>
            <a:r>
              <a:rPr lang="uz-Cyrl-UZ" sz="2800" b="1" dirty="0" smtClean="0"/>
              <a:t>ℱ maydon ustida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quyidagi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tenglamalar</a:t>
            </a:r>
            <a:r>
              <a:rPr lang="en-US" sz="2800" b="1" dirty="0" smtClean="0"/>
              <a:t> </a:t>
            </a:r>
            <a:r>
              <a:rPr lang="uz-Cyrl-UZ" sz="2800" b="1" dirty="0" smtClean="0"/>
              <a:t> berilgan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bo’isin</a:t>
            </a:r>
            <a:r>
              <a:rPr lang="en-US" sz="2800" b="1" dirty="0" smtClean="0"/>
              <a:t>:</a:t>
            </a:r>
            <a:r>
              <a:rPr lang="uz-Cyrl-UZ" sz="2800" b="1" dirty="0" smtClean="0"/>
              <a:t> </a:t>
            </a:r>
            <a:endParaRPr lang="en-US" sz="2800" b="1" dirty="0" smtClean="0"/>
          </a:p>
          <a:p>
            <a:pPr algn="just">
              <a:buNone/>
            </a:pPr>
            <a:endParaRPr lang="en-US" sz="2400" b="1" dirty="0" smtClean="0"/>
          </a:p>
          <a:p>
            <a:pPr algn="just">
              <a:buNone/>
            </a:pPr>
            <a:endParaRPr lang="en-US" sz="2400" b="1" dirty="0" smtClean="0"/>
          </a:p>
          <a:p>
            <a:pPr algn="just">
              <a:buNone/>
            </a:pPr>
            <a:endParaRPr lang="en-US" sz="2400" b="1" dirty="0" smtClean="0"/>
          </a:p>
          <a:p>
            <a:pPr algn="just">
              <a:buNone/>
            </a:pPr>
            <a:endParaRPr lang="uz-Cyrl-UZ" sz="2400" b="1" dirty="0" smtClean="0"/>
          </a:p>
          <a:p>
            <a:pPr algn="just">
              <a:buNone/>
            </a:pPr>
            <a:r>
              <a:rPr lang="uz-Cyrl-UZ" sz="2000" b="1" dirty="0" smtClean="0"/>
              <a:t> </a:t>
            </a:r>
          </a:p>
          <a:p>
            <a:pPr algn="just"/>
            <a:endParaRPr lang="en-US" sz="2000" b="1" dirty="0" smtClean="0"/>
          </a:p>
          <a:p>
            <a:pPr algn="just">
              <a:buNone/>
            </a:pPr>
            <a:r>
              <a:rPr lang="en-US" sz="2000" b="1" dirty="0" smtClean="0"/>
              <a:t>              </a:t>
            </a:r>
            <a:r>
              <a:rPr lang="uz-Cyrl-UZ" sz="3600" b="1" i="1" dirty="0" smtClean="0">
                <a:solidFill>
                  <a:srgbClr val="FF0000"/>
                </a:solidFill>
              </a:rPr>
              <a:t>TEOREMA</a:t>
            </a:r>
            <a:r>
              <a:rPr lang="uz-Cyrl-UZ" sz="3600" b="1" dirty="0" smtClean="0"/>
              <a:t> (*). </a:t>
            </a:r>
            <a:r>
              <a:rPr lang="en-US" sz="3600" b="1" dirty="0" smtClean="0"/>
              <a:t>(2) </a:t>
            </a:r>
            <a:r>
              <a:rPr lang="uz-Cyrl-UZ" sz="3600" b="1" dirty="0" smtClean="0"/>
              <a:t>tenglama (1) tenglamalar sistemasiga teng kuchli.</a:t>
            </a:r>
          </a:p>
          <a:p>
            <a:pPr algn="just">
              <a:buNone/>
            </a:pPr>
            <a:r>
              <a:rPr lang="en-US" sz="2000" dirty="0" smtClean="0"/>
              <a:t>  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8000"/>
          </a:blip>
          <a:srcRect/>
          <a:stretch>
            <a:fillRect/>
          </a:stretch>
        </p:blipFill>
        <p:spPr bwMode="auto">
          <a:xfrm>
            <a:off x="1071538" y="2357430"/>
            <a:ext cx="7161057" cy="360000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00034" y="2928934"/>
            <a:ext cx="8208001" cy="396000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/>
          </a:blip>
          <a:srcRect/>
          <a:stretch>
            <a:fillRect/>
          </a:stretch>
        </p:blipFill>
        <p:spPr bwMode="auto">
          <a:xfrm>
            <a:off x="500034" y="1714488"/>
            <a:ext cx="8394547" cy="36000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501122" cy="6072230"/>
          </a:xfrm>
        </p:spPr>
        <p:txBody>
          <a:bodyPr>
            <a:normAutofit fontScale="70000" lnSpcReduction="20000"/>
          </a:bodyPr>
          <a:lstStyle/>
          <a:p>
            <a:pPr marL="0" algn="just">
              <a:buNone/>
            </a:pPr>
            <a:r>
              <a:rPr lang="en-US" sz="3200" dirty="0" smtClean="0"/>
              <a:t>       </a:t>
            </a:r>
            <a:r>
              <a:rPr lang="uz-Cyrl-UZ" sz="3400" b="1" i="1" dirty="0" smtClean="0">
                <a:solidFill>
                  <a:srgbClr val="FF0000"/>
                </a:solidFill>
              </a:rPr>
              <a:t>ISBOTI</a:t>
            </a:r>
            <a:r>
              <a:rPr lang="uz-Cyrl-UZ" sz="3400" b="1" dirty="0" smtClean="0"/>
              <a:t>. (</a:t>
            </a:r>
            <a:r>
              <a:rPr lang="uz-Cyrl-UZ" sz="3400" b="1" i="1" dirty="0" smtClean="0"/>
              <a:t>ξ</a:t>
            </a:r>
            <a:r>
              <a:rPr lang="uz-Cyrl-UZ" sz="3400" b="1" i="1" baseline="-25000" dirty="0" smtClean="0"/>
              <a:t>1</a:t>
            </a:r>
            <a:r>
              <a:rPr lang="uz-Cyrl-UZ" sz="3400" b="1" i="1" dirty="0" smtClean="0"/>
              <a:t>,ξ</a:t>
            </a:r>
            <a:r>
              <a:rPr lang="uz-Cyrl-UZ" sz="3400" b="1" i="1" baseline="-25000" dirty="0" smtClean="0"/>
              <a:t>2</a:t>
            </a:r>
            <a:r>
              <a:rPr lang="uz-Cyrl-UZ" sz="3400" b="1" i="1" dirty="0" smtClean="0"/>
              <a:t>,...,ξ</a:t>
            </a:r>
            <a:r>
              <a:rPr lang="uz-Cyrl-UZ" sz="3400" b="1" i="1" baseline="-25000" dirty="0" smtClean="0"/>
              <a:t>n</a:t>
            </a:r>
            <a:r>
              <a:rPr lang="uz-Cyrl-UZ" sz="3400" b="1" dirty="0" smtClean="0"/>
              <a:t>) vektor (1) sistemaning ixtiyoriy yechimi bo’lsin,ya’ni</a:t>
            </a:r>
            <a:endParaRPr lang="en-US" sz="3400" b="1" dirty="0" smtClean="0"/>
          </a:p>
          <a:p>
            <a:pPr marL="0" algn="just">
              <a:buNone/>
            </a:pPr>
            <a:r>
              <a:rPr lang="uz-Cyrl-UZ" sz="3400" b="1" dirty="0" smtClean="0"/>
              <a:t> </a:t>
            </a:r>
            <a:br>
              <a:rPr lang="uz-Cyrl-UZ" sz="3400" b="1" dirty="0" smtClean="0"/>
            </a:br>
            <a:endParaRPr lang="uz-Cyrl-UZ" sz="3400" b="1" dirty="0" smtClean="0"/>
          </a:p>
          <a:p>
            <a:pPr marL="0" algn="just">
              <a:buNone/>
            </a:pPr>
            <a:r>
              <a:rPr lang="uz-Cyrl-UZ" sz="3400" b="1" dirty="0" smtClean="0"/>
              <a:t>Quyidagi </a:t>
            </a:r>
            <a:endParaRPr lang="en-US" sz="3400" b="1" dirty="0" smtClean="0"/>
          </a:p>
          <a:p>
            <a:pPr marL="0" algn="just"/>
            <a:endParaRPr lang="en-US" sz="3400" b="1" dirty="0" smtClean="0"/>
          </a:p>
          <a:p>
            <a:pPr marL="0" algn="just"/>
            <a:endParaRPr lang="en-US" sz="3400" b="1" dirty="0" smtClean="0"/>
          </a:p>
          <a:p>
            <a:pPr marL="0" algn="just"/>
            <a:endParaRPr lang="uz-Cyrl-UZ" sz="3400" b="1" dirty="0" smtClean="0"/>
          </a:p>
          <a:p>
            <a:pPr marL="0" algn="just">
              <a:buNone/>
            </a:pPr>
            <a:r>
              <a:rPr lang="uz-Cyrl-UZ" sz="3400" b="1" dirty="0" smtClean="0"/>
              <a:t>tenglikni hisobga olsak, (3) tenglikni bitta tenglik orqali yozish mumkin:</a:t>
            </a:r>
          </a:p>
          <a:p>
            <a:pPr marL="0" algn="just"/>
            <a:endParaRPr lang="en-US" sz="3400" b="1" dirty="0" smtClean="0"/>
          </a:p>
          <a:p>
            <a:pPr marL="0" algn="just">
              <a:lnSpc>
                <a:spcPct val="110000"/>
              </a:lnSpc>
              <a:buNone/>
            </a:pPr>
            <a:r>
              <a:rPr lang="en-US" sz="3400" b="1" dirty="0" smtClean="0"/>
              <a:t>        </a:t>
            </a:r>
            <a:r>
              <a:rPr lang="uz-Cyrl-UZ" sz="3400" b="1" dirty="0" smtClean="0"/>
              <a:t>Aksincha, faraz qilaylik, (</a:t>
            </a:r>
            <a:r>
              <a:rPr lang="uz-Cyrl-UZ" sz="3400" b="1" i="1" dirty="0" smtClean="0"/>
              <a:t>ξ</a:t>
            </a:r>
            <a:r>
              <a:rPr lang="uz-Cyrl-UZ" sz="3400" b="1" i="1" baseline="-25000" dirty="0" smtClean="0"/>
              <a:t>1</a:t>
            </a:r>
            <a:r>
              <a:rPr lang="uz-Cyrl-UZ" sz="3400" b="1" i="1" dirty="0" smtClean="0"/>
              <a:t>,ξ</a:t>
            </a:r>
            <a:r>
              <a:rPr lang="uz-Cyrl-UZ" sz="3400" b="1" i="1" baseline="-25000" dirty="0" smtClean="0"/>
              <a:t>2</a:t>
            </a:r>
            <a:r>
              <a:rPr lang="uz-Cyrl-UZ" sz="3400" b="1" i="1" dirty="0" smtClean="0"/>
              <a:t>,...,ξ</a:t>
            </a:r>
            <a:r>
              <a:rPr lang="uz-Cyrl-UZ" sz="3400" b="1" i="1" baseline="-25000" dirty="0" smtClean="0"/>
              <a:t>n</a:t>
            </a:r>
            <a:r>
              <a:rPr lang="uz-Cyrl-UZ" sz="3400" b="1" dirty="0" smtClean="0"/>
              <a:t>) vektor (2) sistemaning yechimi bo’lsin, ya’ni (2</a:t>
            </a:r>
            <a:r>
              <a:rPr lang="en-US" sz="3400" b="1" dirty="0" smtClean="0"/>
              <a:t>’) </a:t>
            </a:r>
            <a:r>
              <a:rPr lang="uz-Cyrl-UZ" sz="3400" b="1" dirty="0" smtClean="0"/>
              <a:t>tenglik o’rinli bo’lsin. U holda, (4) ga ko’ra (2’) tenglikdan (3) tengliklar kelib chiqadi. Shunday qilib, (2) tenglamaning ixtiyoriy yechimi (1) sistemaning ham yechimi bo’ladi. Demak, </a:t>
            </a:r>
            <a:r>
              <a:rPr lang="en-US" sz="3400" b="1" dirty="0" smtClean="0"/>
              <a:t>(2) </a:t>
            </a:r>
            <a:r>
              <a:rPr lang="uz-Cyrl-UZ" sz="3400" b="1" dirty="0" smtClean="0"/>
              <a:t>tenglama (1) tenglamalar sistemasiga teng kuchli.</a:t>
            </a:r>
            <a:endParaRPr lang="uz-Cyrl-UZ" sz="3400" b="1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8000"/>
          </a:blip>
          <a:srcRect/>
          <a:stretch>
            <a:fillRect/>
          </a:stretch>
        </p:blipFill>
        <p:spPr bwMode="auto">
          <a:xfrm>
            <a:off x="612000" y="1214422"/>
            <a:ext cx="7723638" cy="360000"/>
          </a:xfrm>
          <a:prstGeom prst="rect">
            <a:avLst/>
          </a:prstGeom>
          <a:noFill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7000"/>
          </a:blip>
          <a:srcRect/>
          <a:stretch>
            <a:fillRect/>
          </a:stretch>
        </p:blipFill>
        <p:spPr bwMode="auto">
          <a:xfrm>
            <a:off x="857224" y="2000240"/>
            <a:ext cx="7756754" cy="1295438"/>
          </a:xfrm>
          <a:prstGeom prst="rect">
            <a:avLst/>
          </a:prstGeom>
          <a:noFill/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86000"/>
          </a:blip>
          <a:srcRect/>
          <a:stretch>
            <a:fillRect/>
          </a:stretch>
        </p:blipFill>
        <p:spPr bwMode="auto">
          <a:xfrm>
            <a:off x="936000" y="3909721"/>
            <a:ext cx="7085457" cy="3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286544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b="1" dirty="0" smtClean="0"/>
              <a:t>      </a:t>
            </a:r>
            <a:r>
              <a:rPr lang="uz-Cyrl-UZ" sz="2800" b="1" i="1" dirty="0" smtClean="0">
                <a:solidFill>
                  <a:srgbClr val="7030A0"/>
                </a:solidFill>
              </a:rPr>
              <a:t>NATIJA.</a:t>
            </a:r>
            <a:r>
              <a:rPr lang="uz-Cyrl-UZ" sz="2800" b="1" i="1" dirty="0" smtClean="0">
                <a:solidFill>
                  <a:srgbClr val="FF0000"/>
                </a:solidFill>
              </a:rPr>
              <a:t>   </a:t>
            </a:r>
            <a:endParaRPr lang="en-US" sz="2800" b="1" dirty="0" smtClean="0"/>
          </a:p>
          <a:p>
            <a:pPr algn="just">
              <a:buNone/>
            </a:pPr>
            <a:r>
              <a:rPr lang="en-US" sz="2800" b="1" dirty="0" smtClean="0"/>
              <a:t>    </a:t>
            </a:r>
            <a:r>
              <a:rPr lang="uz-Cyrl-UZ" sz="2800" b="1" dirty="0" smtClean="0"/>
              <a:t> </a:t>
            </a:r>
            <a:r>
              <a:rPr lang="uz-Cyrl-UZ" sz="2800" b="1" i="1" dirty="0" smtClean="0"/>
              <a:t>bir jinsli chiziqli tenglamalar sistemasi  </a:t>
            </a:r>
            <a:endParaRPr lang="en-US" sz="2800" b="1" i="1" dirty="0" smtClean="0"/>
          </a:p>
          <a:p>
            <a:pPr algn="just">
              <a:buNone/>
            </a:pPr>
            <a:endParaRPr lang="en-US" sz="2800" b="1" i="1" dirty="0" smtClean="0"/>
          </a:p>
          <a:p>
            <a:pPr algn="just">
              <a:buNone/>
            </a:pPr>
            <a:r>
              <a:rPr lang="uz-Cyrl-UZ" sz="2800" b="1" i="1" dirty="0" smtClean="0"/>
              <a:t> </a:t>
            </a:r>
            <a:r>
              <a:rPr lang="en-US" sz="2800" b="1" i="1" dirty="0" smtClean="0"/>
              <a:t>   </a:t>
            </a:r>
            <a:r>
              <a:rPr lang="uz-Cyrl-UZ" sz="2800" b="1" i="1" dirty="0" smtClean="0"/>
              <a:t>tenglamaga teng</a:t>
            </a:r>
            <a:r>
              <a:rPr lang="en-US" sz="2800" b="1" i="1" dirty="0" smtClean="0"/>
              <a:t> </a:t>
            </a:r>
            <a:r>
              <a:rPr lang="uz-Cyrl-UZ" sz="2800" b="1" i="1" dirty="0" smtClean="0"/>
              <a:t>kuchli (bu yerda 0 – </a:t>
            </a:r>
            <a:r>
              <a:rPr lang="en-US" sz="2800" b="1" i="1" dirty="0" smtClean="0"/>
              <a:t>m-</a:t>
            </a:r>
            <a:r>
              <a:rPr lang="uz-Cyrl-UZ" sz="2800" b="1" i="1" dirty="0" smtClean="0"/>
              <a:t>o’lchovli ustun vektor). </a:t>
            </a:r>
            <a:endParaRPr lang="uz-Cyrl-UZ" sz="2800" b="1" dirty="0" smtClean="0"/>
          </a:p>
          <a:p>
            <a:pPr>
              <a:buNone/>
            </a:pPr>
            <a:r>
              <a:rPr lang="en-US" sz="2800" b="1" dirty="0" smtClean="0"/>
              <a:t>        </a:t>
            </a:r>
          </a:p>
          <a:p>
            <a:pPr algn="just">
              <a:buNone/>
            </a:pPr>
            <a:r>
              <a:rPr lang="en-US" sz="2800" b="1" dirty="0" smtClean="0"/>
              <a:t>           </a:t>
            </a:r>
            <a:r>
              <a:rPr lang="uz-Cyrl-UZ" sz="2800" b="1" dirty="0" smtClean="0"/>
              <a:t>(2) tenglama (1) </a:t>
            </a:r>
            <a:r>
              <a:rPr lang="uz-Cyrl-UZ" sz="2800" b="1" i="1" dirty="0" smtClean="0"/>
              <a:t>tenglamalar </a:t>
            </a:r>
            <a:r>
              <a:rPr lang="uz-Cyrl-UZ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sistemasining vektor shaklidagi yozuvi</a:t>
            </a:r>
            <a:r>
              <a:rPr lang="uz-Cyrl-UZ" sz="2800" b="1" dirty="0" smtClean="0">
                <a:solidFill>
                  <a:srgbClr val="7030A0"/>
                </a:solidFill>
              </a:rPr>
              <a:t> </a:t>
            </a:r>
            <a:r>
              <a:rPr lang="uz-Cyrl-UZ" sz="2800" b="1" dirty="0" smtClean="0"/>
              <a:t>deyiladi.</a:t>
            </a:r>
          </a:p>
          <a:p>
            <a:pPr>
              <a:buNone/>
            </a:pPr>
            <a:endParaRPr lang="uz-Cyrl-UZ" b="1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74000"/>
          </a:blip>
          <a:srcRect/>
          <a:stretch>
            <a:fillRect/>
          </a:stretch>
        </p:blipFill>
        <p:spPr bwMode="auto">
          <a:xfrm>
            <a:off x="2376000" y="900000"/>
            <a:ext cx="6141278" cy="32400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8000"/>
          </a:blip>
          <a:srcRect/>
          <a:stretch>
            <a:fillRect/>
          </a:stretch>
        </p:blipFill>
        <p:spPr bwMode="auto">
          <a:xfrm>
            <a:off x="3060000" y="1800000"/>
            <a:ext cx="3490363" cy="324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501122" cy="6215106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    </a:t>
            </a:r>
            <a:r>
              <a:rPr lang="uz-Cyrl-UZ" sz="2800" b="1" dirty="0" smtClean="0">
                <a:solidFill>
                  <a:srgbClr val="C00000"/>
                </a:solidFill>
              </a:rPr>
              <a:t>TEOREMA </a:t>
            </a:r>
            <a:r>
              <a:rPr lang="uz-Cyrl-UZ" sz="2800" b="1" dirty="0" smtClean="0"/>
              <a:t>(**). A va B matrisalar (1) chiziqli tenglamalar sistemasining mos ravishda asosiy va kengaytirilgan matrisalari bo’lsin. Quyidagi tasdiqlar teng kuchli:</a:t>
            </a:r>
          </a:p>
          <a:p>
            <a:pPr algn="just">
              <a:buNone/>
            </a:pPr>
            <a:r>
              <a:rPr lang="en-US" sz="2800" b="1" dirty="0" smtClean="0"/>
              <a:t>     </a:t>
            </a:r>
          </a:p>
          <a:p>
            <a:pPr algn="just">
              <a:buNone/>
            </a:pPr>
            <a:r>
              <a:rPr lang="en-US" sz="2800" b="1" dirty="0" smtClean="0"/>
              <a:t>       </a:t>
            </a:r>
            <a:r>
              <a:rPr lang="uz-Cyrl-UZ" sz="2800" b="1" dirty="0" smtClean="0">
                <a:solidFill>
                  <a:srgbClr val="C00000"/>
                </a:solidFill>
              </a:rPr>
              <a:t>I</a:t>
            </a:r>
            <a:r>
              <a:rPr lang="uz-Cyrl-UZ" sz="2800" b="1" dirty="0" smtClean="0"/>
              <a:t>. (1) chiziqli tenglamalar sistemasi hamjoyli.</a:t>
            </a:r>
          </a:p>
          <a:p>
            <a:pPr algn="just">
              <a:buNone/>
            </a:pPr>
            <a:r>
              <a:rPr lang="en-US" sz="2800" b="1" dirty="0" smtClean="0"/>
              <a:t>       </a:t>
            </a:r>
            <a:r>
              <a:rPr lang="uz-Cyrl-UZ" sz="2800" b="1" dirty="0" smtClean="0">
                <a:solidFill>
                  <a:srgbClr val="C00000"/>
                </a:solidFill>
              </a:rPr>
              <a:t>II</a:t>
            </a:r>
            <a:r>
              <a:rPr lang="uz-Cyrl-UZ" sz="2800" b="1" dirty="0" smtClean="0"/>
              <a:t>. (2) tenglama yechimga ega (ℱ maydon ustida).</a:t>
            </a:r>
          </a:p>
          <a:p>
            <a:pPr algn="just">
              <a:buNone/>
            </a:pPr>
            <a:r>
              <a:rPr lang="en-US" sz="2800" b="1" dirty="0" smtClean="0"/>
              <a:t>       </a:t>
            </a:r>
            <a:r>
              <a:rPr lang="uz-Cyrl-UZ" sz="2800" b="1" dirty="0" smtClean="0">
                <a:solidFill>
                  <a:srgbClr val="C00000"/>
                </a:solidFill>
              </a:rPr>
              <a:t>III.</a:t>
            </a:r>
            <a:r>
              <a:rPr lang="uz-Cyrl-UZ" sz="2800" b="1" dirty="0" smtClean="0"/>
              <a:t> </a:t>
            </a:r>
            <a:r>
              <a:rPr lang="uz-Cyrl-UZ" sz="2800" b="1" i="1" dirty="0" smtClean="0"/>
              <a:t>b</a:t>
            </a:r>
            <a:r>
              <a:rPr lang="uz-Cyrl-UZ" sz="2800" b="1" dirty="0" smtClean="0"/>
              <a:t> vektor A matrisa ustunlarining chiziqli kombinatsiyasi, ya’ni </a:t>
            </a:r>
            <a:r>
              <a:rPr lang="uz-Cyrl-UZ" sz="2800" b="1" i="1" dirty="0" smtClean="0"/>
              <a:t>b∈L(A</a:t>
            </a:r>
            <a:r>
              <a:rPr lang="uz-Cyrl-UZ" sz="2800" b="1" i="1" baseline="30000" dirty="0" smtClean="0"/>
              <a:t>1</a:t>
            </a:r>
            <a:r>
              <a:rPr lang="uz-Cyrl-UZ" sz="2800" b="1" i="1" dirty="0" smtClean="0"/>
              <a:t>,A</a:t>
            </a:r>
            <a:r>
              <a:rPr lang="uz-Cyrl-UZ" sz="2800" b="1" i="1" baseline="30000" dirty="0" smtClean="0"/>
              <a:t>2</a:t>
            </a:r>
            <a:r>
              <a:rPr lang="uz-Cyrl-UZ" sz="2800" b="1" i="1" dirty="0" smtClean="0"/>
              <a:t>,…,A</a:t>
            </a:r>
            <a:r>
              <a:rPr lang="uz-Cyrl-UZ" sz="2800" b="1" i="1" baseline="30000" dirty="0" smtClean="0"/>
              <a:t>n</a:t>
            </a:r>
            <a:r>
              <a:rPr lang="uz-Cyrl-UZ" sz="2800" b="1" i="1" dirty="0" smtClean="0"/>
              <a:t>)</a:t>
            </a:r>
            <a:r>
              <a:rPr lang="uz-Cyrl-UZ" sz="2800" b="1" dirty="0" smtClean="0"/>
              <a:t> dan iborat.</a:t>
            </a:r>
          </a:p>
          <a:p>
            <a:pPr algn="just">
              <a:buNone/>
            </a:pPr>
            <a:r>
              <a:rPr lang="en-US" sz="2800" b="1" dirty="0" smtClean="0"/>
              <a:t>       </a:t>
            </a:r>
            <a:r>
              <a:rPr lang="uz-Cyrl-UZ" sz="2800" b="1" dirty="0" smtClean="0">
                <a:solidFill>
                  <a:srgbClr val="C00000"/>
                </a:solidFill>
              </a:rPr>
              <a:t>IV.</a:t>
            </a:r>
            <a:r>
              <a:rPr lang="uz-Cyrl-UZ" sz="2800" b="1" dirty="0" smtClean="0"/>
              <a:t> A va B matrisalarnin</a:t>
            </a:r>
            <a:r>
              <a:rPr lang="en-US" sz="2800" b="1" dirty="0" smtClean="0"/>
              <a:t>g </a:t>
            </a:r>
            <a:r>
              <a:rPr lang="uz-Cyrl-UZ" sz="2800" b="1" dirty="0" smtClean="0"/>
              <a:t>ustun (satr) ranglari teng, </a:t>
            </a:r>
            <a:r>
              <a:rPr lang="uz-Cyrl-UZ" sz="2800" b="1" i="1" dirty="0" smtClean="0"/>
              <a:t>r(A)=r(B)</a:t>
            </a:r>
            <a:r>
              <a:rPr lang="uz-Cyrl-UZ" sz="2800" b="1" dirty="0" smtClean="0"/>
              <a:t>.</a:t>
            </a:r>
          </a:p>
          <a:p>
            <a:pPr>
              <a:buNone/>
            </a:pPr>
            <a:endParaRPr lang="uz-Cyrl-U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0"/>
              </a:spcBef>
              <a:buNone/>
            </a:pPr>
            <a:r>
              <a:rPr lang="en-US" dirty="0" smtClean="0"/>
              <a:t>     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         </a:t>
            </a:r>
            <a:r>
              <a:rPr lang="uz-Cyrl-UZ" sz="3300" b="1" i="1" dirty="0" smtClean="0">
                <a:solidFill>
                  <a:srgbClr val="C00000"/>
                </a:solidFill>
              </a:rPr>
              <a:t>ISBOTI</a:t>
            </a:r>
            <a:r>
              <a:rPr lang="uz-Cyrl-UZ" sz="3300" b="1" dirty="0" smtClean="0"/>
              <a:t>. Yuqoridagi (*) teoremaga ko’ra I tasdiqdan II tasdiq kelib chiqadi.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b="1" dirty="0" smtClean="0"/>
              <a:t>                  </a:t>
            </a:r>
            <a:r>
              <a:rPr lang="uz-Cyrl-UZ" sz="3300" b="1" dirty="0" smtClean="0"/>
              <a:t>Agar (2) tenglama yechimga ega bo’lsa, u holda </a:t>
            </a:r>
            <a:r>
              <a:rPr lang="uz-Cyrl-UZ" sz="3300" b="1" i="1" dirty="0" smtClean="0"/>
              <a:t>b</a:t>
            </a:r>
            <a:r>
              <a:rPr lang="uz-Cyrl-UZ" sz="3300" b="1" dirty="0" smtClean="0"/>
              <a:t> vektorni A matrisa ustun vektorlarining chiziqli kombinatsiyasi (koeffitsientlari ℱ maydonga tegishli) ko’rinishida ifodalash mumkin. Demak, II dan III kelib chiqadi.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b="1" dirty="0" smtClean="0"/>
              <a:t>                   </a:t>
            </a:r>
            <a:r>
              <a:rPr lang="uz-Cyrl-UZ" sz="3300" b="1" dirty="0" smtClean="0"/>
              <a:t>Agar </a:t>
            </a:r>
            <a:r>
              <a:rPr lang="uz-Cyrl-UZ" sz="3300" b="1" i="1" dirty="0" smtClean="0"/>
              <a:t>b∈L(A</a:t>
            </a:r>
            <a:r>
              <a:rPr lang="uz-Cyrl-UZ" sz="3300" b="1" i="1" baseline="30000" dirty="0" smtClean="0"/>
              <a:t>1</a:t>
            </a:r>
            <a:r>
              <a:rPr lang="uz-Cyrl-UZ" sz="3300" b="1" i="1" dirty="0" smtClean="0"/>
              <a:t>,A</a:t>
            </a:r>
            <a:r>
              <a:rPr lang="uz-Cyrl-UZ" sz="3300" b="1" i="1" baseline="30000" dirty="0" smtClean="0"/>
              <a:t>2</a:t>
            </a:r>
            <a:r>
              <a:rPr lang="uz-Cyrl-UZ" sz="3300" b="1" i="1" dirty="0" smtClean="0"/>
              <a:t>,…,A</a:t>
            </a:r>
            <a:r>
              <a:rPr lang="uz-Cyrl-UZ" sz="3300" b="1" i="1" baseline="30000" dirty="0" smtClean="0"/>
              <a:t>n</a:t>
            </a:r>
            <a:r>
              <a:rPr lang="uz-Cyrl-UZ" sz="3300" b="1" i="1" dirty="0" smtClean="0"/>
              <a:t>)</a:t>
            </a:r>
            <a:r>
              <a:rPr lang="uz-Cyrl-UZ" sz="3300" b="1" dirty="0" smtClean="0"/>
              <a:t> bo’lsa, A matrisaning </a:t>
            </a:r>
            <a:r>
              <a:rPr lang="uz-Cyrl-UZ" sz="3300" b="1" i="1" dirty="0" smtClean="0"/>
              <a:t>A</a:t>
            </a:r>
            <a:r>
              <a:rPr lang="uz-Cyrl-UZ" sz="3300" b="1" i="1" baseline="30000" dirty="0" smtClean="0"/>
              <a:t>1</a:t>
            </a:r>
            <a:r>
              <a:rPr lang="uz-Cyrl-UZ" sz="3300" b="1" i="1" dirty="0" smtClean="0"/>
              <a:t>,A</a:t>
            </a:r>
            <a:r>
              <a:rPr lang="uz-Cyrl-UZ" sz="3300" b="1" i="1" baseline="30000" dirty="0" smtClean="0"/>
              <a:t>2</a:t>
            </a:r>
            <a:r>
              <a:rPr lang="uz-Cyrl-UZ" sz="3300" b="1" i="1" dirty="0" smtClean="0"/>
              <a:t>,…,A</a:t>
            </a:r>
            <a:r>
              <a:rPr lang="uz-Cyrl-UZ" sz="3300" b="1" i="1" baseline="30000" dirty="0" smtClean="0"/>
              <a:t>n</a:t>
            </a:r>
            <a:r>
              <a:rPr lang="uz-Cyrl-UZ" sz="3300" b="1" dirty="0" smtClean="0"/>
              <a:t>  ustun vektorlari sistemasi B matrisaning </a:t>
            </a:r>
            <a:r>
              <a:rPr lang="uz-Cyrl-UZ" sz="3300" b="1" i="1" dirty="0" smtClean="0"/>
              <a:t>A</a:t>
            </a:r>
            <a:r>
              <a:rPr lang="uz-Cyrl-UZ" sz="3300" b="1" i="1" baseline="30000" dirty="0" smtClean="0"/>
              <a:t>1</a:t>
            </a:r>
            <a:r>
              <a:rPr lang="uz-Cyrl-UZ" sz="3300" b="1" i="1" dirty="0" smtClean="0"/>
              <a:t>,A</a:t>
            </a:r>
            <a:r>
              <a:rPr lang="uz-Cyrl-UZ" sz="3300" b="1" i="1" baseline="30000" dirty="0" smtClean="0"/>
              <a:t>2</a:t>
            </a:r>
            <a:r>
              <a:rPr lang="uz-Cyrl-UZ" sz="3300" b="1" i="1" dirty="0" smtClean="0"/>
              <a:t>,…,A</a:t>
            </a:r>
            <a:r>
              <a:rPr lang="uz-Cyrl-UZ" sz="3300" b="1" i="1" baseline="30000" dirty="0" smtClean="0"/>
              <a:t>n</a:t>
            </a:r>
            <a:r>
              <a:rPr lang="uz-Cyrl-UZ" sz="3300" b="1" i="1" dirty="0" smtClean="0"/>
              <a:t>,b</a:t>
            </a:r>
            <a:r>
              <a:rPr lang="uz-Cyrl-UZ" sz="3300" b="1" dirty="0" smtClean="0"/>
              <a:t> ustun vektorlari sistemasiga ekvivalent.  «Chekli ekvivalent vektorlar sistemasilarining ranglari teng» ligiga ko’ra, A va B  matrisalarning ustun ranglari teng. Demak, III tasdiqdan IV tasdiq kelib chiqadi.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300" b="1" dirty="0" smtClean="0"/>
              <a:t>          </a:t>
            </a:r>
            <a:endParaRPr lang="uz-Cyrl-UZ" sz="3300" b="1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329642" cy="58579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i="1" dirty="0" smtClean="0"/>
              <a:t>     </a:t>
            </a:r>
            <a:r>
              <a:rPr lang="uz-Cyrl-UZ" b="1" i="1" dirty="0" smtClean="0"/>
              <a:t>Faraz qilaylik,  </a:t>
            </a:r>
            <a:r>
              <a:rPr lang="uz-Cyrl-UZ" b="1" dirty="0" smtClean="0"/>
              <a:t>A va B  matrisalarning ustun ranglari teng bo’lsin. U holda A matrisa ustun vektorlari sistemasi bazisi B matrisa ustun vektorlarining ham bazisi bo’ladi. Demak, </a:t>
            </a:r>
            <a:r>
              <a:rPr lang="uz-Cyrl-UZ" b="1" i="1" dirty="0" smtClean="0"/>
              <a:t>b∈L(A</a:t>
            </a:r>
            <a:r>
              <a:rPr lang="uz-Cyrl-UZ" b="1" i="1" baseline="30000" dirty="0" smtClean="0"/>
              <a:t>1</a:t>
            </a:r>
            <a:r>
              <a:rPr lang="uz-Cyrl-UZ" b="1" i="1" dirty="0" smtClean="0"/>
              <a:t>,A</a:t>
            </a:r>
            <a:r>
              <a:rPr lang="uz-Cyrl-UZ" b="1" i="1" baseline="30000" dirty="0" smtClean="0"/>
              <a:t>2</a:t>
            </a:r>
            <a:r>
              <a:rPr lang="uz-Cyrl-UZ" b="1" i="1" dirty="0" smtClean="0"/>
              <a:t>,…,A</a:t>
            </a:r>
            <a:r>
              <a:rPr lang="uz-Cyrl-UZ" b="1" i="1" baseline="30000" dirty="0" smtClean="0"/>
              <a:t>n</a:t>
            </a:r>
            <a:r>
              <a:rPr lang="uz-Cyrl-UZ" b="1" i="1" dirty="0" smtClean="0"/>
              <a:t>)</a:t>
            </a:r>
            <a:r>
              <a:rPr lang="uz-Cyrl-UZ" b="1" dirty="0" smtClean="0"/>
              <a:t> bo’ladi, ya’ni shunday </a:t>
            </a:r>
            <a:r>
              <a:rPr lang="uz-Cyrl-UZ" b="1" i="1" dirty="0" smtClean="0"/>
              <a:t>λ</a:t>
            </a:r>
            <a:r>
              <a:rPr lang="uz-Cyrl-UZ" b="1" i="1" baseline="-25000" dirty="0" smtClean="0"/>
              <a:t>1</a:t>
            </a:r>
            <a:r>
              <a:rPr lang="uz-Cyrl-UZ" b="1" i="1" dirty="0" smtClean="0"/>
              <a:t>,λ</a:t>
            </a:r>
            <a:r>
              <a:rPr lang="uz-Cyrl-UZ" b="1" i="1" baseline="-25000" dirty="0" smtClean="0"/>
              <a:t>2</a:t>
            </a:r>
            <a:r>
              <a:rPr lang="uz-Cyrl-UZ" b="1" i="1" dirty="0" smtClean="0"/>
              <a:t>,...,λ</a:t>
            </a:r>
            <a:r>
              <a:rPr lang="uz-Cyrl-UZ" b="1" i="1" baseline="-25000" dirty="0" smtClean="0"/>
              <a:t>n</a:t>
            </a:r>
            <a:r>
              <a:rPr lang="uz-Cyrl-UZ" b="1" i="1" dirty="0" smtClean="0"/>
              <a:t>∈ℱ</a:t>
            </a:r>
            <a:r>
              <a:rPr lang="uz-Cyrl-UZ" b="1" dirty="0" smtClean="0"/>
              <a:t> skalyarlar mavjud bo’lib, </a:t>
            </a:r>
            <a:r>
              <a:rPr lang="uz-Cyrl-UZ" b="1" i="1" dirty="0" smtClean="0"/>
              <a:t>λ</a:t>
            </a:r>
            <a:r>
              <a:rPr lang="uz-Cyrl-UZ" b="1" i="1" baseline="-25000" dirty="0" smtClean="0"/>
              <a:t>1</a:t>
            </a:r>
            <a:r>
              <a:rPr lang="uz-Cyrl-UZ" b="1" i="1" dirty="0" smtClean="0"/>
              <a:t>A</a:t>
            </a:r>
            <a:r>
              <a:rPr lang="uz-Cyrl-UZ" b="1" i="1" baseline="30000" dirty="0" smtClean="0"/>
              <a:t>1</a:t>
            </a:r>
            <a:r>
              <a:rPr lang="uz-Cyrl-UZ" b="1" i="1" dirty="0" smtClean="0"/>
              <a:t>+λ</a:t>
            </a:r>
            <a:r>
              <a:rPr lang="uz-Cyrl-UZ" b="1" i="1" baseline="-25000" dirty="0" smtClean="0"/>
              <a:t>2</a:t>
            </a:r>
            <a:r>
              <a:rPr lang="uz-Cyrl-UZ" b="1" i="1" dirty="0" smtClean="0"/>
              <a:t>A</a:t>
            </a:r>
            <a:r>
              <a:rPr lang="uz-Cyrl-UZ" b="1" i="1" baseline="30000" dirty="0" smtClean="0"/>
              <a:t>2</a:t>
            </a:r>
            <a:r>
              <a:rPr lang="uz-Cyrl-UZ" b="1" i="1" dirty="0" smtClean="0"/>
              <a:t>+...+λ</a:t>
            </a:r>
            <a:r>
              <a:rPr lang="uz-Cyrl-UZ" b="1" i="1" baseline="-25000" dirty="0" smtClean="0"/>
              <a:t>n</a:t>
            </a:r>
            <a:r>
              <a:rPr lang="uz-Cyrl-UZ" b="1" i="1" dirty="0" smtClean="0"/>
              <a:t>A</a:t>
            </a:r>
            <a:r>
              <a:rPr lang="uz-Cyrl-UZ" b="1" i="1" baseline="30000" dirty="0" smtClean="0"/>
              <a:t>n</a:t>
            </a:r>
            <a:r>
              <a:rPr lang="uz-Cyrl-UZ" b="1" i="1" dirty="0" smtClean="0"/>
              <a:t> = b</a:t>
            </a:r>
            <a:r>
              <a:rPr lang="uz-Cyrl-UZ" b="1" dirty="0" smtClean="0"/>
              <a:t> o’rinli. </a:t>
            </a:r>
            <a:r>
              <a:rPr lang="en-US" b="1" dirty="0" err="1" smtClean="0"/>
              <a:t>Demak</a:t>
            </a:r>
            <a:r>
              <a:rPr lang="en-US" b="1" dirty="0" smtClean="0"/>
              <a:t>,</a:t>
            </a:r>
            <a:r>
              <a:rPr lang="uz-Cyrl-UZ" b="1" dirty="0" smtClean="0"/>
              <a:t> (</a:t>
            </a:r>
            <a:r>
              <a:rPr lang="uz-Cyrl-UZ" b="1" i="1" dirty="0" smtClean="0"/>
              <a:t>λ</a:t>
            </a:r>
            <a:r>
              <a:rPr lang="uz-Cyrl-UZ" b="1" i="1" baseline="-25000" dirty="0" smtClean="0"/>
              <a:t>1</a:t>
            </a:r>
            <a:r>
              <a:rPr lang="uz-Cyrl-UZ" b="1" i="1" dirty="0" smtClean="0"/>
              <a:t>,λ</a:t>
            </a:r>
            <a:r>
              <a:rPr lang="uz-Cyrl-UZ" b="1" i="1" baseline="-25000" dirty="0" smtClean="0"/>
              <a:t>2</a:t>
            </a:r>
            <a:r>
              <a:rPr lang="uz-Cyrl-UZ" b="1" i="1" dirty="0" smtClean="0"/>
              <a:t>,...,λ</a:t>
            </a:r>
            <a:r>
              <a:rPr lang="uz-Cyrl-UZ" b="1" i="1" baseline="-25000" dirty="0" smtClean="0"/>
              <a:t>n</a:t>
            </a:r>
            <a:r>
              <a:rPr lang="uz-Cyrl-UZ" b="1" i="1" dirty="0" smtClean="0"/>
              <a:t>) </a:t>
            </a:r>
            <a:r>
              <a:rPr lang="uz-Cyrl-UZ" b="1" dirty="0" smtClean="0"/>
              <a:t>vektor (2) tenglamaning yechimi bo’ladi va (*) teoremaga ko’ra, (1) ning ham yechimi bo’ladi. Shunday qilib, IV dan I kelib chiqadi. Demak, I, II, </a:t>
            </a:r>
            <a:r>
              <a:rPr lang="en-US" b="1" dirty="0" smtClean="0"/>
              <a:t>III, IV </a:t>
            </a:r>
            <a:r>
              <a:rPr lang="uz-Cyrl-UZ" b="1" dirty="0" smtClean="0"/>
              <a:t>tasdiqlar teng kuchli.</a:t>
            </a:r>
            <a:endParaRPr lang="uz-Cyrl-UZ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720</Words>
  <Application>Microsoft Office PowerPoint</Application>
  <PresentationFormat>Экран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Эркер</vt:lpstr>
      <vt:lpstr>Тема Office</vt:lpstr>
      <vt:lpstr>Презентация PowerPoint</vt:lpstr>
      <vt:lpstr>Презентация PowerPoint</vt:lpstr>
      <vt:lpstr>Misollar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misollar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45</cp:revision>
  <dcterms:created xsi:type="dcterms:W3CDTF">2011-03-29T15:36:15Z</dcterms:created>
  <dcterms:modified xsi:type="dcterms:W3CDTF">2016-04-20T15:31:04Z</dcterms:modified>
</cp:coreProperties>
</file>