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sldIdLst>
    <p:sldId id="257" r:id="rId5"/>
    <p:sldId id="258" r:id="rId6"/>
    <p:sldId id="266" r:id="rId7"/>
    <p:sldId id="267" r:id="rId8"/>
    <p:sldId id="26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48" d="100"/>
          <a:sy n="48" d="100"/>
        </p:scale>
        <p:origin x="-11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62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uz-Cyrl-UZ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z-Cyrl-UZ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uz-Cyrl-UZ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uz-Cyrl-UZ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uz-Cyrl-UZ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uz-Cyrl-UZ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5FEF8FF-5640-4A1E-9825-34EE6CCA5648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uz-Cyrl-UZ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C845F3E-14D1-4DC2-8C5C-4BAE939BAEA2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400052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           </a:t>
            </a:r>
          </a:p>
          <a:p>
            <a:pPr algn="just">
              <a:buNone/>
            </a:pPr>
            <a:r>
              <a:rPr lang="en-US" sz="2800" i="1" dirty="0" smtClean="0">
                <a:solidFill>
                  <a:srgbClr val="C00000"/>
                </a:solidFill>
              </a:rPr>
              <a:t>          </a:t>
            </a:r>
          </a:p>
          <a:p>
            <a:pPr algn="ctr">
              <a:lnSpc>
                <a:spcPct val="150000"/>
              </a:lnSpc>
              <a:buNone/>
            </a:pPr>
            <a:r>
              <a:rPr lang="uz-Cyrl-UZ" sz="2800" b="1" i="1" smtClean="0">
                <a:solidFill>
                  <a:srgbClr val="C00000"/>
                </a:solidFill>
              </a:rPr>
              <a:t>BIR </a:t>
            </a:r>
            <a:r>
              <a:rPr lang="uz-Cyrl-UZ" sz="2800" b="1" i="1" dirty="0" smtClean="0">
                <a:solidFill>
                  <a:srgbClr val="C00000"/>
                </a:solidFill>
              </a:rPr>
              <a:t>JINSLI VA BIR JINSLI BO’LMAGAN</a:t>
            </a:r>
            <a:r>
              <a:rPr lang="en-US" sz="2800" b="1" i="1" dirty="0" smtClean="0">
                <a:solidFill>
                  <a:srgbClr val="C00000"/>
                </a:solidFill>
              </a:rPr>
              <a:t>      </a:t>
            </a:r>
            <a:r>
              <a:rPr lang="uz-Cyrl-UZ" sz="2800" b="1" i="1" dirty="0" smtClean="0">
                <a:solidFill>
                  <a:srgbClr val="C00000"/>
                </a:solidFill>
              </a:rPr>
              <a:t> CHIZI</a:t>
            </a:r>
            <a:r>
              <a:rPr lang="en-US" sz="2800" b="1" i="1" dirty="0" smtClean="0">
                <a:solidFill>
                  <a:srgbClr val="C00000"/>
                </a:solidFill>
              </a:rPr>
              <a:t>Q</a:t>
            </a:r>
            <a:r>
              <a:rPr lang="uz-Cyrl-UZ" sz="2800" b="1" i="1" dirty="0" smtClean="0">
                <a:solidFill>
                  <a:srgbClr val="C00000"/>
                </a:solidFill>
              </a:rPr>
              <a:t>LI TENGLAMALARNING YECHIMLARI ORASIDAGI BOG’LANISHLAR.</a:t>
            </a:r>
          </a:p>
          <a:p>
            <a:pPr>
              <a:buNone/>
            </a:pPr>
            <a:endParaRPr lang="uz-Cyrl-U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857232"/>
            <a:ext cx="8229600" cy="568243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        </a:t>
            </a:r>
            <a:r>
              <a:rPr lang="uz-Cyrl-UZ" dirty="0" smtClean="0">
                <a:solidFill>
                  <a:srgbClr val="C00000"/>
                </a:solidFill>
              </a:rPr>
              <a:t>TEOREMA </a:t>
            </a:r>
            <a:r>
              <a:rPr lang="uz-Cyrl-UZ" sz="3200" dirty="0" smtClean="0">
                <a:solidFill>
                  <a:srgbClr val="C00000"/>
                </a:solidFill>
              </a:rPr>
              <a:t>3</a:t>
            </a:r>
            <a:r>
              <a:rPr lang="uz-Cyrl-UZ" dirty="0" smtClean="0"/>
              <a:t>. </a:t>
            </a:r>
            <a:r>
              <a:rPr lang="uz-Cyrl-UZ" i="1" dirty="0" smtClean="0"/>
              <a:t>c </a:t>
            </a:r>
            <a:r>
              <a:rPr lang="uz-Cyrl-UZ" dirty="0" smtClean="0"/>
              <a:t>– bir jinsli bo’lmagan tenglamalar (1)  sistemasining yechimi bo’lsin va</a:t>
            </a:r>
            <a:r>
              <a:rPr lang="uz-Cyrl-UZ" i="1" dirty="0" smtClean="0"/>
              <a:t> L</a:t>
            </a:r>
            <a:r>
              <a:rPr lang="uz-Cyrl-UZ" dirty="0" smtClean="0"/>
              <a:t> – (1) ga assosirlangan bir jinsli chiziqli (2) sistemaning barcha yechimlari to’plami bo’lsin.  U holda </a:t>
            </a:r>
            <a:r>
              <a:rPr lang="uz-Cyrl-UZ" i="1" dirty="0" smtClean="0"/>
              <a:t>c+L</a:t>
            </a:r>
            <a:r>
              <a:rPr lang="uz-Cyrl-UZ" dirty="0" smtClean="0"/>
              <a:t> (1) sistemaning barcha yechimlari to’plami bo’ladi. </a:t>
            </a:r>
          </a:p>
          <a:p>
            <a:pPr>
              <a:lnSpc>
                <a:spcPct val="150000"/>
              </a:lnSpc>
            </a:pPr>
            <a:endParaRPr lang="uz-Cyrl-UZ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86018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dirty="0" smtClean="0">
                <a:solidFill>
                  <a:srgbClr val="C00000"/>
                </a:solidFill>
              </a:rPr>
              <a:t>       </a:t>
            </a:r>
            <a:r>
              <a:rPr lang="uz-Cyrl-UZ" dirty="0" smtClean="0">
                <a:solidFill>
                  <a:srgbClr val="C00000"/>
                </a:solidFill>
              </a:rPr>
              <a:t>ISBOTI</a:t>
            </a:r>
            <a:r>
              <a:rPr lang="uz-Cyrl-UZ" dirty="0" smtClean="0"/>
              <a:t>. M – (1) sistemaning barcha yechimlari to’plami va </a:t>
            </a:r>
            <a:r>
              <a:rPr lang="uz-Cyrl-UZ" i="1" dirty="0" smtClean="0"/>
              <a:t>c∈M </a:t>
            </a:r>
            <a:r>
              <a:rPr lang="uz-Cyrl-UZ" dirty="0" smtClean="0"/>
              <a:t> bo’lsin.    </a:t>
            </a:r>
            <a:r>
              <a:rPr lang="uz-Cyrl-UZ" i="1" dirty="0" smtClean="0"/>
              <a:t>c+L</a:t>
            </a:r>
            <a:r>
              <a:rPr lang="uz-Cyrl-UZ" dirty="0" smtClean="0"/>
              <a:t> to’plamning har bir elementini </a:t>
            </a:r>
            <a:r>
              <a:rPr lang="uz-Cyrl-UZ" i="1" dirty="0" smtClean="0"/>
              <a:t>c+l </a:t>
            </a:r>
            <a:r>
              <a:rPr lang="uz-Cyrl-UZ" dirty="0" smtClean="0"/>
              <a:t> (</a:t>
            </a:r>
            <a:r>
              <a:rPr lang="uz-Cyrl-UZ" i="1" dirty="0" smtClean="0"/>
              <a:t>l∈L</a:t>
            </a:r>
            <a:r>
              <a:rPr lang="uz-Cyrl-UZ" dirty="0" smtClean="0"/>
              <a:t>) yig’indi ko’rinishida ifodalash mumkin. 1 – teoremaga ko’ra,  </a:t>
            </a:r>
            <a:r>
              <a:rPr lang="uz-Cyrl-UZ" i="1" dirty="0" smtClean="0"/>
              <a:t>c+l∈M.</a:t>
            </a:r>
            <a:r>
              <a:rPr lang="uz-Cyrl-UZ" dirty="0" smtClean="0"/>
              <a:t> Demak, </a:t>
            </a:r>
          </a:p>
          <a:p>
            <a:pPr algn="ctr">
              <a:buNone/>
            </a:pPr>
            <a:r>
              <a:rPr lang="uz-Cyrl-UZ" i="1" dirty="0" smtClean="0"/>
              <a:t>c+l⊂M               </a:t>
            </a:r>
            <a:r>
              <a:rPr lang="uz-Cyrl-UZ" dirty="0" smtClean="0"/>
              <a:t> (3)</a:t>
            </a:r>
          </a:p>
          <a:p>
            <a:pPr algn="just"/>
            <a:r>
              <a:rPr lang="en-US" dirty="0" smtClean="0"/>
              <a:t>      </a:t>
            </a:r>
            <a:r>
              <a:rPr lang="uz-Cyrl-UZ" dirty="0" smtClean="0"/>
              <a:t>Aksinchasi ham o’rinli. </a:t>
            </a:r>
            <a:r>
              <a:rPr lang="en-US" dirty="0" smtClean="0"/>
              <a:t>H</a:t>
            </a:r>
            <a:r>
              <a:rPr lang="uz-Cyrl-UZ" dirty="0" smtClean="0"/>
              <a:t>aqiqatan,  </a:t>
            </a:r>
            <a:r>
              <a:rPr lang="uz-Cyrl-UZ" i="1" dirty="0" smtClean="0"/>
              <a:t>d</a:t>
            </a:r>
            <a:r>
              <a:rPr lang="uz-Cyrl-UZ" dirty="0" smtClean="0"/>
              <a:t> – (1) sistemaning ixtiyoriy yechimi  va  </a:t>
            </a:r>
            <a:r>
              <a:rPr lang="uz-Cyrl-UZ" i="1" dirty="0" smtClean="0"/>
              <a:t>c∈M</a:t>
            </a:r>
            <a:r>
              <a:rPr lang="uz-Cyrl-UZ" dirty="0" smtClean="0"/>
              <a:t> bo’lsin. </a:t>
            </a:r>
            <a:r>
              <a:rPr lang="en-US" dirty="0" smtClean="0"/>
              <a:t>  </a:t>
            </a:r>
            <a:r>
              <a:rPr lang="uz-Cyrl-UZ" dirty="0" smtClean="0"/>
              <a:t> 2 – teoremaga ko’ra,  </a:t>
            </a:r>
            <a:r>
              <a:rPr lang="uz-Cyrl-UZ" i="1" dirty="0" smtClean="0"/>
              <a:t>d – c ∈ L</a:t>
            </a:r>
            <a:r>
              <a:rPr lang="uz-Cyrl-UZ" dirty="0" smtClean="0"/>
              <a:t>. Shuning uchun, </a:t>
            </a:r>
            <a:r>
              <a:rPr lang="uz-Cyrl-UZ" i="1" dirty="0" smtClean="0"/>
              <a:t>d∈c+L</a:t>
            </a:r>
            <a:r>
              <a:rPr lang="uz-Cyrl-UZ" dirty="0" smtClean="0"/>
              <a:t>, demak,  </a:t>
            </a:r>
          </a:p>
          <a:p>
            <a:pPr algn="ctr">
              <a:buNone/>
            </a:pPr>
            <a:r>
              <a:rPr lang="uz-Cyrl-UZ" i="1" dirty="0" smtClean="0"/>
              <a:t>M⊂ c+l               </a:t>
            </a:r>
            <a:r>
              <a:rPr lang="uz-Cyrl-UZ" dirty="0" smtClean="0"/>
              <a:t> (4)</a:t>
            </a:r>
          </a:p>
          <a:p>
            <a:r>
              <a:rPr lang="uz-Cyrl-UZ" dirty="0" smtClean="0"/>
              <a:t>(3) va (4) ga ko’ra, </a:t>
            </a:r>
            <a:r>
              <a:rPr lang="uz-Cyrl-UZ" i="1" dirty="0" smtClean="0"/>
              <a:t>M</a:t>
            </a:r>
            <a:r>
              <a:rPr lang="en-US" i="1" dirty="0" smtClean="0"/>
              <a:t> =</a:t>
            </a:r>
            <a:r>
              <a:rPr lang="uz-Cyrl-UZ" i="1" dirty="0" smtClean="0"/>
              <a:t> c+l</a:t>
            </a:r>
            <a:r>
              <a:rPr lang="en-US" dirty="0" smtClean="0"/>
              <a:t>.</a:t>
            </a:r>
            <a:endParaRPr lang="uz-Cyrl-UZ" dirty="0" smtClean="0"/>
          </a:p>
          <a:p>
            <a:endParaRPr lang="uz-Cyrl-U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538787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      </a:t>
            </a:r>
            <a:r>
              <a:rPr lang="uz-Cyrl-UZ" b="1" i="1" dirty="0" smtClean="0">
                <a:solidFill>
                  <a:srgbClr val="C00000"/>
                </a:solidFill>
              </a:rPr>
              <a:t>NATIJA 1.</a:t>
            </a:r>
            <a:r>
              <a:rPr lang="uz-Cyrl-UZ" dirty="0" smtClean="0"/>
              <a:t> Bir jinsli bo’lmagan hamjoyli tenglamalar sistemasi yagona yechimga ega bo’lishi uchun unga assosirlangan bir jinsli tenglamalar sistemasi yagona (nol) yechimga ega bo’lishi zarur va yetarli.</a:t>
            </a:r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b="1" i="1" dirty="0" smtClean="0">
                <a:solidFill>
                  <a:srgbClr val="C00000"/>
                </a:solidFill>
              </a:rPr>
              <a:t>     </a:t>
            </a:r>
            <a:r>
              <a:rPr lang="uz-Cyrl-UZ" b="1" i="1" dirty="0" smtClean="0">
                <a:solidFill>
                  <a:srgbClr val="C00000"/>
                </a:solidFill>
              </a:rPr>
              <a:t>NATIJA 2</a:t>
            </a:r>
            <a:r>
              <a:rPr lang="uz-Cyrl-UZ" dirty="0" smtClean="0"/>
              <a:t>. Agar ikkita bir jinsli bo’lmagan </a:t>
            </a:r>
            <a:r>
              <a:rPr lang="uz-Cyrl-UZ" i="1" dirty="0" smtClean="0"/>
              <a:t>x</a:t>
            </a:r>
            <a:r>
              <a:rPr lang="uz-Cyrl-UZ" i="1" baseline="-25000" dirty="0" smtClean="0"/>
              <a:t>1</a:t>
            </a:r>
            <a:r>
              <a:rPr lang="uz-Cyrl-UZ" i="1" dirty="0" smtClean="0"/>
              <a:t>,x</a:t>
            </a:r>
            <a:r>
              <a:rPr lang="uz-Cyrl-UZ" i="1" baseline="-25000" dirty="0" smtClean="0"/>
              <a:t>2</a:t>
            </a:r>
            <a:r>
              <a:rPr lang="uz-Cyrl-UZ" i="1" dirty="0" smtClean="0"/>
              <a:t>,…,x</a:t>
            </a:r>
            <a:r>
              <a:rPr lang="uz-Cyrl-UZ" i="1" baseline="-25000" dirty="0" smtClean="0"/>
              <a:t>n</a:t>
            </a:r>
            <a:r>
              <a:rPr lang="uz-Cyrl-UZ" i="1" dirty="0" smtClean="0"/>
              <a:t>  </a:t>
            </a:r>
            <a:r>
              <a:rPr lang="uz-Cyrl-UZ" dirty="0" smtClean="0"/>
              <a:t>noma’lumli tenglamalar sistemasi  (ℱ maydon ustidagi)  hamjoyli va teng kuchli bo’lsa, u holda ularga assosirlangan bir jinsli tenglamalar sistemalari teng kuchli bo’ladi. </a:t>
            </a:r>
          </a:p>
          <a:p>
            <a:pPr algn="just">
              <a:lnSpc>
                <a:spcPct val="150000"/>
              </a:lnSpc>
              <a:buNone/>
            </a:pPr>
            <a:endParaRPr lang="uz-Cyrl-U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1504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      </a:t>
            </a:r>
            <a:r>
              <a:rPr lang="uz-Cyrl-UZ" i="1" dirty="0" smtClean="0">
                <a:solidFill>
                  <a:srgbClr val="C00000"/>
                </a:solidFill>
              </a:rPr>
              <a:t>Bir jinsli bo’lmagan </a:t>
            </a:r>
            <a:r>
              <a:rPr lang="uz-Cyrl-UZ" dirty="0" smtClean="0"/>
              <a:t>chiziqli tenglamalar sistemasi (ℱ maydon ustida):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uz-Cyrl-UZ" dirty="0" smtClean="0"/>
              <a:t>berilgan bo’lsin.    </a:t>
            </a:r>
            <a:endParaRPr lang="en-US" dirty="0" smtClean="0"/>
          </a:p>
          <a:p>
            <a:pPr>
              <a:buNone/>
            </a:pPr>
            <a:endParaRPr lang="uz-Cyrl-UZ" dirty="0" smtClean="0"/>
          </a:p>
          <a:p>
            <a:pPr algn="just">
              <a:buNone/>
            </a:pPr>
            <a:r>
              <a:rPr lang="en-US" dirty="0" smtClean="0"/>
              <a:t> </a:t>
            </a:r>
            <a:r>
              <a:rPr lang="uz-Cyrl-UZ" dirty="0" smtClean="0"/>
              <a:t>tenglamalar sistemasi</a:t>
            </a:r>
            <a:r>
              <a:rPr lang="uz-Cyrl-UZ" i="1" dirty="0" smtClean="0">
                <a:solidFill>
                  <a:srgbClr val="C00000"/>
                </a:solidFill>
              </a:rPr>
              <a:t> (1) sistemaga assosirlangan bir jinsli tenglamalar sistemasi </a:t>
            </a:r>
            <a:r>
              <a:rPr lang="uz-Cyrl-UZ" dirty="0" smtClean="0"/>
              <a:t>deyiladi.</a:t>
            </a:r>
          </a:p>
          <a:p>
            <a:pPr algn="just">
              <a:buNone/>
            </a:pPr>
            <a:endParaRPr lang="en-US" i="1" dirty="0" smtClean="0"/>
          </a:p>
          <a:p>
            <a:pPr algn="just"/>
            <a:r>
              <a:rPr lang="en-US" i="1" dirty="0" smtClean="0"/>
              <a:t>      </a:t>
            </a:r>
            <a:r>
              <a:rPr lang="uz-Cyrl-UZ" sz="2400" i="1" dirty="0" smtClean="0"/>
              <a:t>L – bir jinsli chiziqli (2) sistemaning barcha yechimlari to’plami bo’lsin va c – (1) sistemaning qandaydir yechimi bo’lsin.  {c+d| d∈L} to’plamni c+L bilan belgilaymiz:  c+L={c+d| d∈L}.</a:t>
            </a:r>
          </a:p>
          <a:p>
            <a:pPr>
              <a:buNone/>
            </a:pPr>
            <a:endParaRPr lang="uz-Cyrl-UZ" dirty="0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7000"/>
          </a:blip>
          <a:srcRect/>
          <a:stretch>
            <a:fillRect/>
          </a:stretch>
        </p:blipFill>
        <p:spPr bwMode="auto">
          <a:xfrm>
            <a:off x="714348" y="1714488"/>
            <a:ext cx="7854547" cy="360000"/>
          </a:xfrm>
          <a:prstGeom prst="rect">
            <a:avLst/>
          </a:prstGeom>
          <a:noFill/>
        </p:spPr>
      </p:pic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7000"/>
          </a:blip>
          <a:srcRect/>
          <a:stretch>
            <a:fillRect/>
          </a:stretch>
        </p:blipFill>
        <p:spPr bwMode="auto">
          <a:xfrm>
            <a:off x="857224" y="2643182"/>
            <a:ext cx="7789091" cy="3600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7472386" cy="5074362"/>
          </a:xfrm>
        </p:spPr>
        <p:txBody>
          <a:bodyPr/>
          <a:lstStyle/>
          <a:p>
            <a:pPr algn="just"/>
            <a:endParaRPr lang="en-US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dirty="0" smtClean="0">
                <a:solidFill>
                  <a:srgbClr val="C00000"/>
                </a:solidFill>
              </a:rPr>
              <a:t>       TEOREMA.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jinsli</a:t>
            </a:r>
            <a:r>
              <a:rPr lang="en-US" dirty="0" smtClean="0"/>
              <a:t> </a:t>
            </a:r>
            <a:r>
              <a:rPr lang="en-US" dirty="0" err="1" smtClean="0"/>
              <a:t>chiziqli</a:t>
            </a:r>
            <a:r>
              <a:rPr lang="en-US" dirty="0" smtClean="0"/>
              <a:t> </a:t>
            </a:r>
            <a:r>
              <a:rPr lang="en-US" dirty="0" err="1" smtClean="0"/>
              <a:t>tenglamalar</a:t>
            </a:r>
            <a:r>
              <a:rPr lang="en-US" dirty="0" smtClean="0"/>
              <a:t> </a:t>
            </a:r>
            <a:r>
              <a:rPr lang="en-US" dirty="0" err="1" smtClean="0"/>
              <a:t>sistemasining</a:t>
            </a:r>
            <a:r>
              <a:rPr lang="en-US" dirty="0" smtClean="0"/>
              <a:t> </a:t>
            </a:r>
            <a:r>
              <a:rPr lang="en-US" dirty="0" err="1" smtClean="0"/>
              <a:t>yechimlari</a:t>
            </a:r>
            <a:r>
              <a:rPr lang="en-US" dirty="0" smtClean="0"/>
              <a:t> </a:t>
            </a:r>
            <a:r>
              <a:rPr lang="en-US" dirty="0" err="1" smtClean="0"/>
              <a:t>to’plami</a:t>
            </a:r>
            <a:r>
              <a:rPr lang="en-US" dirty="0" smtClean="0"/>
              <a:t> </a:t>
            </a:r>
            <a:r>
              <a:rPr lang="en-US" dirty="0" err="1" smtClean="0"/>
              <a:t>arifmetik</a:t>
            </a:r>
            <a:r>
              <a:rPr lang="en-US" dirty="0" smtClean="0"/>
              <a:t> </a:t>
            </a:r>
            <a:r>
              <a:rPr lang="en-US" dirty="0" err="1" smtClean="0"/>
              <a:t>vektor</a:t>
            </a:r>
            <a:r>
              <a:rPr lang="en-US" dirty="0" smtClean="0"/>
              <a:t> </a:t>
            </a:r>
            <a:r>
              <a:rPr lang="en-US" dirty="0" err="1" smtClean="0"/>
              <a:t>fazo</a:t>
            </a:r>
            <a:r>
              <a:rPr lang="en-US" dirty="0" smtClean="0"/>
              <a:t> </a:t>
            </a:r>
            <a:r>
              <a:rPr lang="en-US" dirty="0" err="1" smtClean="0"/>
              <a:t>tashkil</a:t>
            </a:r>
            <a:r>
              <a:rPr lang="en-US" dirty="0" smtClean="0"/>
              <a:t> </a:t>
            </a:r>
            <a:r>
              <a:rPr lang="en-US" dirty="0" err="1" smtClean="0"/>
              <a:t>etadi</a:t>
            </a:r>
            <a:r>
              <a:rPr lang="en-US" dirty="0" smtClean="0"/>
              <a:t>.</a:t>
            </a:r>
            <a:endParaRPr lang="uz-Cyrl-UZ" dirty="0" smtClean="0"/>
          </a:p>
          <a:p>
            <a:pPr>
              <a:buNone/>
            </a:pPr>
            <a:endParaRPr lang="uz-Cyrl-U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329642" cy="6241446"/>
          </a:xfrm>
        </p:spPr>
        <p:txBody>
          <a:bodyPr>
            <a:normAutofit fontScale="85000" lnSpcReduction="20000"/>
          </a:bodyPr>
          <a:lstStyle/>
          <a:p>
            <a:r>
              <a:rPr lang="en-US" sz="3300" dirty="0" smtClean="0">
                <a:solidFill>
                  <a:srgbClr val="0070C0"/>
                </a:solidFill>
              </a:rPr>
              <a:t>1 – </a:t>
            </a:r>
            <a:r>
              <a:rPr lang="en-US" sz="3300" dirty="0" err="1" smtClean="0">
                <a:solidFill>
                  <a:srgbClr val="0070C0"/>
                </a:solidFill>
              </a:rPr>
              <a:t>misol</a:t>
            </a:r>
            <a:r>
              <a:rPr lang="en-US" sz="3300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uz-Cyrl-UZ" dirty="0" smtClean="0"/>
              <a:t>sistemaning yechimlari to’plami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uz-Cyrl-UZ" dirty="0" smtClean="0"/>
          </a:p>
          <a:p>
            <a:pPr algn="just">
              <a:buNone/>
            </a:pPr>
            <a:r>
              <a:rPr lang="en-US" i="1" dirty="0" smtClean="0">
                <a:solidFill>
                  <a:srgbClr val="C00000"/>
                </a:solidFill>
              </a:rPr>
              <a:t>  </a:t>
            </a:r>
            <a:r>
              <a:rPr lang="uz-Cyrl-UZ" i="1" dirty="0" smtClean="0">
                <a:solidFill>
                  <a:srgbClr val="C00000"/>
                </a:solidFill>
              </a:rPr>
              <a:t>vektor fazo tashkil etadi</a:t>
            </a:r>
            <a:r>
              <a:rPr lang="uz-Cyrl-UZ" dirty="0" smtClean="0"/>
              <a:t>. </a:t>
            </a:r>
            <a:endParaRPr lang="en-US" dirty="0" smtClean="0"/>
          </a:p>
          <a:p>
            <a:pPr algn="just">
              <a:lnSpc>
                <a:spcPct val="160000"/>
              </a:lnSpc>
              <a:buNone/>
            </a:pPr>
            <a:r>
              <a:rPr lang="en-US" dirty="0" smtClean="0"/>
              <a:t>           </a:t>
            </a:r>
            <a:r>
              <a:rPr lang="uz-Cyrl-UZ" i="1" dirty="0" smtClean="0">
                <a:solidFill>
                  <a:srgbClr val="C00000"/>
                </a:solidFill>
              </a:rPr>
              <a:t>Haqiqatan</a:t>
            </a:r>
            <a:r>
              <a:rPr lang="uz-Cyrl-UZ" dirty="0" smtClean="0">
                <a:solidFill>
                  <a:srgbClr val="C00000"/>
                </a:solidFill>
              </a:rPr>
              <a:t>,</a:t>
            </a:r>
            <a:r>
              <a:rPr lang="uz-Cyrl-UZ" dirty="0" smtClean="0"/>
              <a:t> bu to’plam elementlarini ixtiyoriy skalyarga ko’paytirish natijasida yana shu to’plamga tegishli element hosil bo’ladi, ya’ni hosil bo’lgan vektor berilgan sistemaning yechimi bo’ladi. Bu to’plam elementlarining yi</a:t>
            </a:r>
            <a:r>
              <a:rPr lang="en-US" dirty="0" smtClean="0"/>
              <a:t>g’</a:t>
            </a:r>
            <a:r>
              <a:rPr lang="uz-Cyrl-UZ" dirty="0" smtClean="0"/>
              <a:t>indisi ham berilgan chiziqli tenglamalar sistemasining yechimi bo’ladi.</a:t>
            </a:r>
          </a:p>
          <a:p>
            <a:pPr>
              <a:buNone/>
            </a:pPr>
            <a:endParaRPr lang="uz-Cyrl-UZ" dirty="0"/>
          </a:p>
        </p:txBody>
      </p:sp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8704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7000"/>
          </a:blip>
          <a:srcRect/>
          <a:stretch>
            <a:fillRect/>
          </a:stretch>
        </p:blipFill>
        <p:spPr bwMode="auto">
          <a:xfrm>
            <a:off x="3357554" y="285728"/>
            <a:ext cx="2421581" cy="1404000"/>
          </a:xfrm>
          <a:prstGeom prst="rect">
            <a:avLst/>
          </a:prstGeom>
          <a:noFill/>
        </p:spPr>
      </p:pic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8704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5000"/>
          </a:blip>
          <a:srcRect/>
          <a:stretch>
            <a:fillRect/>
          </a:stretch>
        </p:blipFill>
        <p:spPr bwMode="auto">
          <a:xfrm>
            <a:off x="928662" y="2357430"/>
            <a:ext cx="7052728" cy="3600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7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7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7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721563"/>
          </a:xfrm>
        </p:spPr>
        <p:txBody>
          <a:bodyPr/>
          <a:lstStyle/>
          <a:p>
            <a:r>
              <a:rPr lang="en-US" sz="2800" dirty="0" smtClean="0">
                <a:solidFill>
                  <a:srgbClr val="0070C0"/>
                </a:solidFill>
              </a:rPr>
              <a:t>2 – </a:t>
            </a:r>
            <a:r>
              <a:rPr lang="en-US" sz="2800" dirty="0" err="1" smtClean="0">
                <a:solidFill>
                  <a:srgbClr val="0070C0"/>
                </a:solidFill>
              </a:rPr>
              <a:t>misol</a:t>
            </a:r>
            <a:endParaRPr lang="en-US" sz="2800" dirty="0" smtClean="0">
              <a:solidFill>
                <a:srgbClr val="0070C0"/>
              </a:solidFill>
            </a:endParaRPr>
          </a:p>
          <a:p>
            <a:endParaRPr lang="en-US" sz="2800" dirty="0" smtClean="0">
              <a:solidFill>
                <a:srgbClr val="0070C0"/>
              </a:solidFill>
            </a:endParaRPr>
          </a:p>
          <a:p>
            <a:endParaRPr lang="uz-Cyrl-UZ" dirty="0" smtClean="0"/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uz-Cyrl-UZ" dirty="0" smtClean="0"/>
              <a:t>sistemaning yechimlari to’plami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uz-Cyrl-UZ" dirty="0" smtClean="0"/>
              <a:t>vektor fazo tashkil </a:t>
            </a:r>
            <a:r>
              <a:rPr lang="en-US" dirty="0" err="1" smtClean="0"/>
              <a:t>qil</a:t>
            </a:r>
            <a:r>
              <a:rPr lang="uz-Cyrl-UZ" dirty="0" smtClean="0"/>
              <a:t>adi. </a:t>
            </a:r>
          </a:p>
          <a:p>
            <a:pPr>
              <a:buNone/>
            </a:pPr>
            <a:endParaRPr lang="uz-Cyrl-UZ" dirty="0"/>
          </a:p>
        </p:txBody>
      </p:sp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8806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6000"/>
          </a:blip>
          <a:srcRect/>
          <a:stretch>
            <a:fillRect/>
          </a:stretch>
        </p:blipFill>
        <p:spPr bwMode="auto">
          <a:xfrm>
            <a:off x="3000364" y="714356"/>
            <a:ext cx="2694626" cy="1332000"/>
          </a:xfrm>
          <a:prstGeom prst="rect">
            <a:avLst/>
          </a:prstGeom>
          <a:noFill/>
        </p:spPr>
      </p:pic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8806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7000"/>
          </a:blip>
          <a:srcRect/>
          <a:stretch>
            <a:fillRect/>
          </a:stretch>
        </p:blipFill>
        <p:spPr bwMode="auto">
          <a:xfrm>
            <a:off x="2143108" y="2786058"/>
            <a:ext cx="4581212" cy="6480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502275"/>
          </a:xfrm>
        </p:spPr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   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           </a:t>
            </a:r>
            <a:r>
              <a:rPr lang="uz-Cyrl-UZ" dirty="0" smtClean="0">
                <a:solidFill>
                  <a:schemeClr val="accent6">
                    <a:lumMod val="75000"/>
                  </a:schemeClr>
                </a:solidFill>
              </a:rPr>
              <a:t>TEOREMA </a:t>
            </a:r>
            <a:r>
              <a:rPr lang="uz-Cyrl-UZ" sz="3600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uz-Cyrl-UZ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/>
              <a:t>B</a:t>
            </a:r>
            <a:r>
              <a:rPr lang="uz-Cyrl-UZ" dirty="0" smtClean="0"/>
              <a:t>ir</a:t>
            </a:r>
            <a:r>
              <a:rPr lang="en-US" dirty="0" smtClean="0"/>
              <a:t> </a:t>
            </a:r>
            <a:r>
              <a:rPr lang="uz-Cyrl-UZ" dirty="0" smtClean="0"/>
              <a:t>jinsli bo’lmagan (1) tenglamalar sistemasining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uz-Cyrl-UZ" dirty="0" smtClean="0"/>
              <a:t>bir jinsli (2) tenglamalar sistemasi</a:t>
            </a:r>
            <a:r>
              <a:rPr lang="en-US" dirty="0" err="1" smtClean="0"/>
              <a:t>larining</a:t>
            </a:r>
            <a:r>
              <a:rPr lang="uz-Cyrl-UZ" dirty="0" smtClean="0"/>
              <a:t> yechim</a:t>
            </a:r>
            <a:r>
              <a:rPr lang="en-US" dirty="0" err="1" smtClean="0"/>
              <a:t>lari</a:t>
            </a:r>
            <a:r>
              <a:rPr lang="uz-Cyrl-UZ" dirty="0" smtClean="0"/>
              <a:t> </a:t>
            </a:r>
            <a:r>
              <a:rPr lang="en-US" dirty="0" err="1" smtClean="0"/>
              <a:t>yig’indisi</a:t>
            </a:r>
            <a:r>
              <a:rPr lang="uz-Cyrl-UZ" dirty="0" smtClean="0"/>
              <a:t>, (1) sistemaning yechimi </a:t>
            </a:r>
            <a:r>
              <a:rPr lang="en-US" dirty="0" smtClean="0"/>
              <a:t> </a:t>
            </a:r>
            <a:r>
              <a:rPr lang="uz-Cyrl-UZ" dirty="0" smtClean="0"/>
              <a:t>bo’ladi.</a:t>
            </a:r>
          </a:p>
          <a:p>
            <a:endParaRPr lang="uz-Cyrl-U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00108"/>
            <a:ext cx="8643998" cy="5574428"/>
          </a:xfrm>
        </p:spPr>
        <p:txBody>
          <a:bodyPr/>
          <a:lstStyle/>
          <a:p>
            <a:pPr algn="just"/>
            <a:r>
              <a:rPr lang="en-US" dirty="0" smtClean="0"/>
              <a:t>       </a:t>
            </a:r>
            <a:r>
              <a:rPr lang="uz-Cyrl-UZ" dirty="0" smtClean="0"/>
              <a:t>ISBOTI. </a:t>
            </a:r>
            <a:r>
              <a:rPr lang="uz-Cyrl-UZ" i="1" dirty="0" smtClean="0"/>
              <a:t>(γ</a:t>
            </a:r>
            <a:r>
              <a:rPr lang="uz-Cyrl-UZ" i="1" baseline="-25000" dirty="0" smtClean="0"/>
              <a:t>1</a:t>
            </a:r>
            <a:r>
              <a:rPr lang="uz-Cyrl-UZ" i="1" dirty="0" smtClean="0"/>
              <a:t>,γ</a:t>
            </a:r>
            <a:r>
              <a:rPr lang="uz-Cyrl-UZ" i="1" baseline="-25000" dirty="0" smtClean="0"/>
              <a:t>2</a:t>
            </a:r>
            <a:r>
              <a:rPr lang="uz-Cyrl-UZ" i="1" dirty="0" smtClean="0"/>
              <a:t>,...,γ</a:t>
            </a:r>
            <a:r>
              <a:rPr lang="uz-Cyrl-UZ" i="1" baseline="-25000" dirty="0" smtClean="0"/>
              <a:t>n</a:t>
            </a:r>
            <a:r>
              <a:rPr lang="uz-Cyrl-UZ" i="1" dirty="0" smtClean="0"/>
              <a:t>)</a:t>
            </a:r>
            <a:r>
              <a:rPr lang="uz-Cyrl-UZ" dirty="0" smtClean="0"/>
              <a:t> vektor (1) sistemaning yechimi va  </a:t>
            </a:r>
            <a:r>
              <a:rPr lang="uz-Cyrl-UZ" i="1" dirty="0" smtClean="0"/>
              <a:t>(</a:t>
            </a:r>
            <a:r>
              <a:rPr lang="en-US" i="1" dirty="0" smtClean="0"/>
              <a:t>δ</a:t>
            </a:r>
            <a:r>
              <a:rPr lang="uz-Cyrl-UZ" i="1" baseline="-25000" dirty="0" smtClean="0"/>
              <a:t>1</a:t>
            </a:r>
            <a:r>
              <a:rPr lang="uz-Cyrl-UZ" i="1" dirty="0" smtClean="0"/>
              <a:t>,δ</a:t>
            </a:r>
            <a:r>
              <a:rPr lang="uz-Cyrl-UZ" i="1" baseline="-25000" dirty="0" smtClean="0"/>
              <a:t>2</a:t>
            </a:r>
            <a:r>
              <a:rPr lang="uz-Cyrl-UZ" i="1" dirty="0" smtClean="0"/>
              <a:t>,…,</a:t>
            </a:r>
            <a:r>
              <a:rPr lang="en-US" i="1" dirty="0" smtClean="0"/>
              <a:t>δ</a:t>
            </a:r>
            <a:r>
              <a:rPr lang="uz-Cyrl-UZ" i="1" baseline="-25000" dirty="0" smtClean="0"/>
              <a:t>n</a:t>
            </a:r>
            <a:r>
              <a:rPr lang="uz-Cyrl-UZ" dirty="0" smtClean="0"/>
              <a:t>) vektor (2) sistemaning yechimi bo’lsin, ya’ni 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uz-Cyrl-UZ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uz-Cyrl-UZ" dirty="0" smtClean="0"/>
              <a:t>Bu tengliklarni hadma – had qo’shib,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uz-Cyrl-UZ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uz-Cyrl-UZ" dirty="0" smtClean="0"/>
              <a:t>tenglikni hosil qilamiz, bu esa </a:t>
            </a:r>
            <a:endParaRPr lang="en-US" dirty="0" smtClean="0"/>
          </a:p>
          <a:p>
            <a:pPr>
              <a:buNone/>
            </a:pPr>
            <a:r>
              <a:rPr lang="uz-Cyrl-UZ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uz-Cyrl-UZ" dirty="0" smtClean="0"/>
              <a:t>vektor (1) ning yechimi ekanini ko’rsatadi. </a:t>
            </a:r>
          </a:p>
          <a:p>
            <a:endParaRPr lang="uz-Cyrl-UZ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4000"/>
          </a:blip>
          <a:srcRect/>
          <a:stretch>
            <a:fillRect/>
          </a:stretch>
        </p:blipFill>
        <p:spPr bwMode="auto">
          <a:xfrm>
            <a:off x="1357290" y="2357430"/>
            <a:ext cx="6447272" cy="360000"/>
          </a:xfrm>
          <a:prstGeom prst="rect">
            <a:avLst/>
          </a:prstGeom>
          <a:noFill/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6000"/>
          </a:blip>
          <a:srcRect/>
          <a:stretch>
            <a:fillRect/>
          </a:stretch>
        </p:blipFill>
        <p:spPr bwMode="auto">
          <a:xfrm>
            <a:off x="1357290" y="2857496"/>
            <a:ext cx="6430909" cy="360000"/>
          </a:xfrm>
          <a:prstGeom prst="rect">
            <a:avLst/>
          </a:prstGeom>
          <a:noFill/>
        </p:spPr>
      </p:pic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5000"/>
          </a:blip>
          <a:srcRect/>
          <a:stretch>
            <a:fillRect/>
          </a:stretch>
        </p:blipFill>
        <p:spPr bwMode="auto">
          <a:xfrm>
            <a:off x="1071538" y="3786190"/>
            <a:ext cx="7134547" cy="360000"/>
          </a:xfrm>
          <a:prstGeom prst="rect">
            <a:avLst/>
          </a:prstGeom>
          <a:noFill/>
        </p:spPr>
      </p:pic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7657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4000"/>
          </a:blip>
          <a:srcRect/>
          <a:stretch>
            <a:fillRect/>
          </a:stretch>
        </p:blipFill>
        <p:spPr bwMode="auto">
          <a:xfrm>
            <a:off x="642910" y="4286256"/>
            <a:ext cx="1930909" cy="360000"/>
          </a:xfrm>
          <a:prstGeom prst="rect">
            <a:avLst/>
          </a:prstGeom>
          <a:noFill/>
        </p:spPr>
      </p:pic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7659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4000"/>
          </a:blip>
          <a:srcRect/>
          <a:stretch>
            <a:fillRect/>
          </a:stretch>
        </p:blipFill>
        <p:spPr bwMode="auto">
          <a:xfrm>
            <a:off x="2357422" y="5214950"/>
            <a:ext cx="3878181" cy="3600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714356"/>
            <a:ext cx="8115328" cy="5860180"/>
          </a:xfrm>
        </p:spPr>
        <p:txBody>
          <a:bodyPr/>
          <a:lstStyle/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b="1" i="1" dirty="0" smtClean="0">
                <a:solidFill>
                  <a:srgbClr val="C00000"/>
                </a:solidFill>
              </a:rPr>
              <a:t>            </a:t>
            </a:r>
            <a:r>
              <a:rPr lang="uz-Cyrl-UZ" b="1" i="1" dirty="0" smtClean="0">
                <a:solidFill>
                  <a:srgbClr val="C00000"/>
                </a:solidFill>
              </a:rPr>
              <a:t>TEOREMA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uz-Cyrl-UZ" sz="3600" b="1" i="1" dirty="0" smtClean="0">
                <a:solidFill>
                  <a:srgbClr val="C00000"/>
                </a:solidFill>
              </a:rPr>
              <a:t>2</a:t>
            </a:r>
            <a:r>
              <a:rPr lang="uz-Cyrl-UZ" dirty="0" smtClean="0"/>
              <a:t>. Bir jinsli bo’lmagan tenglamalar sistemasining ixtiyoriy ikkita yechimlari  ayirmasi bu tenglamaga assosir</a:t>
            </a:r>
            <a:r>
              <a:rPr lang="en-US" dirty="0" smtClean="0"/>
              <a:t>-</a:t>
            </a:r>
            <a:r>
              <a:rPr lang="uz-Cyrl-UZ" dirty="0" smtClean="0"/>
              <a:t>langan bir jinsli tenglamalar sistemasining yechimi bo’ladi. </a:t>
            </a:r>
          </a:p>
          <a:p>
            <a:pPr>
              <a:buNone/>
            </a:pPr>
            <a:endParaRPr lang="uz-Cyrl-U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589674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      </a:t>
            </a:r>
            <a:r>
              <a:rPr lang="uz-Cyrl-UZ" i="1" dirty="0" smtClean="0">
                <a:solidFill>
                  <a:srgbClr val="C00000"/>
                </a:solidFill>
              </a:rPr>
              <a:t>ISBOTI.</a:t>
            </a:r>
            <a:r>
              <a:rPr lang="uz-Cyrl-UZ" dirty="0" smtClean="0"/>
              <a:t> </a:t>
            </a:r>
            <a:r>
              <a:rPr lang="uz-Cyrl-UZ" i="1" dirty="0" smtClean="0"/>
              <a:t>(γ</a:t>
            </a:r>
            <a:r>
              <a:rPr lang="uz-Cyrl-UZ" i="1" baseline="-25000" dirty="0" smtClean="0"/>
              <a:t>1</a:t>
            </a:r>
            <a:r>
              <a:rPr lang="uz-Cyrl-UZ" i="1" dirty="0" smtClean="0"/>
              <a:t>,γ</a:t>
            </a:r>
            <a:r>
              <a:rPr lang="uz-Cyrl-UZ" i="1" baseline="-25000" dirty="0" smtClean="0"/>
              <a:t>2</a:t>
            </a:r>
            <a:r>
              <a:rPr lang="uz-Cyrl-UZ" i="1" dirty="0" smtClean="0"/>
              <a:t>,...,γ</a:t>
            </a:r>
            <a:r>
              <a:rPr lang="uz-Cyrl-UZ" i="1" baseline="-25000" dirty="0" smtClean="0"/>
              <a:t>n</a:t>
            </a:r>
            <a:r>
              <a:rPr lang="uz-Cyrl-UZ" i="1" dirty="0" smtClean="0"/>
              <a:t>)</a:t>
            </a:r>
            <a:r>
              <a:rPr lang="uz-Cyrl-UZ" dirty="0" smtClean="0"/>
              <a:t>  va </a:t>
            </a:r>
            <a:r>
              <a:rPr lang="uz-Cyrl-UZ" i="1" dirty="0" smtClean="0"/>
              <a:t>(γ’</a:t>
            </a:r>
            <a:r>
              <a:rPr lang="uz-Cyrl-UZ" i="1" baseline="-25000" dirty="0" smtClean="0"/>
              <a:t>1</a:t>
            </a:r>
            <a:r>
              <a:rPr lang="uz-Cyrl-UZ" i="1" dirty="0" smtClean="0"/>
              <a:t>,γ’</a:t>
            </a:r>
            <a:r>
              <a:rPr lang="uz-Cyrl-UZ" i="1" baseline="-25000" dirty="0" smtClean="0"/>
              <a:t>2</a:t>
            </a:r>
            <a:r>
              <a:rPr lang="uz-Cyrl-UZ" i="1" dirty="0" smtClean="0"/>
              <a:t>,...,γ’</a:t>
            </a:r>
            <a:r>
              <a:rPr lang="uz-Cyrl-UZ" i="1" baseline="-25000" dirty="0" smtClean="0"/>
              <a:t>n</a:t>
            </a:r>
            <a:r>
              <a:rPr lang="uz-Cyrl-UZ" i="1" dirty="0" smtClean="0"/>
              <a:t>) </a:t>
            </a:r>
            <a:r>
              <a:rPr lang="uz-Cyrl-UZ" dirty="0" smtClean="0"/>
              <a:t>vektorlar bir jinsli bo’lmagan (1) chiziqli tenglamalar sistemasining yechimlari bo’lsin, ya’ni  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uz-Cyrl-UZ" dirty="0" smtClean="0"/>
          </a:p>
          <a:p>
            <a:pPr>
              <a:buNone/>
            </a:pPr>
            <a:r>
              <a:rPr lang="en-US" dirty="0" smtClean="0"/>
              <a:t>         </a:t>
            </a:r>
            <a:r>
              <a:rPr lang="uz-Cyrl-UZ" dirty="0" smtClean="0"/>
              <a:t>Bu tengliklarni hadma – had ayirsak, </a:t>
            </a:r>
            <a:endParaRPr lang="en-US" dirty="0" smtClean="0"/>
          </a:p>
          <a:p>
            <a:endParaRPr lang="uz-Cyrl-UZ" dirty="0" smtClean="0"/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uz-Cyrl-UZ" dirty="0" smtClean="0"/>
              <a:t>tenglikka ega bo’lamiz, bu esa</a:t>
            </a:r>
            <a:endParaRPr lang="en-US" dirty="0" smtClean="0"/>
          </a:p>
          <a:p>
            <a:pPr algn="ctr">
              <a:buNone/>
            </a:pPr>
            <a:r>
              <a:rPr lang="uz-Cyrl-UZ" dirty="0" smtClean="0"/>
              <a:t> (γ</a:t>
            </a:r>
            <a:r>
              <a:rPr lang="uz-Cyrl-UZ" baseline="-25000" dirty="0" smtClean="0"/>
              <a:t>1</a:t>
            </a:r>
            <a:r>
              <a:rPr lang="uz-Cyrl-UZ" dirty="0" smtClean="0"/>
              <a:t>- γ’</a:t>
            </a:r>
            <a:r>
              <a:rPr lang="uz-Cyrl-UZ" baseline="-25000" dirty="0" smtClean="0"/>
              <a:t>1</a:t>
            </a:r>
            <a:r>
              <a:rPr lang="uz-Cyrl-UZ" dirty="0" smtClean="0"/>
              <a:t>, γ</a:t>
            </a:r>
            <a:r>
              <a:rPr lang="uz-Cyrl-UZ" baseline="-25000" dirty="0" smtClean="0"/>
              <a:t>2</a:t>
            </a:r>
            <a:r>
              <a:rPr lang="uz-Cyrl-UZ" dirty="0" smtClean="0"/>
              <a:t>- γ’</a:t>
            </a:r>
            <a:r>
              <a:rPr lang="uz-Cyrl-UZ" baseline="-25000" dirty="0" smtClean="0"/>
              <a:t>2</a:t>
            </a:r>
            <a:r>
              <a:rPr lang="uz-Cyrl-UZ" dirty="0" smtClean="0"/>
              <a:t>,..., γ</a:t>
            </a:r>
            <a:r>
              <a:rPr lang="uz-Cyrl-UZ" baseline="-25000" dirty="0" smtClean="0"/>
              <a:t>n</a:t>
            </a:r>
            <a:r>
              <a:rPr lang="uz-Cyrl-UZ" dirty="0" smtClean="0"/>
              <a:t>- γ’</a:t>
            </a:r>
            <a:r>
              <a:rPr lang="uz-Cyrl-UZ" baseline="-25000" dirty="0" smtClean="0"/>
              <a:t>n</a:t>
            </a:r>
            <a:r>
              <a:rPr lang="uz-Cyrl-UZ" dirty="0" smtClean="0"/>
              <a:t>) </a:t>
            </a:r>
            <a:endParaRPr lang="en-US" dirty="0" smtClean="0"/>
          </a:p>
          <a:p>
            <a:pPr algn="just">
              <a:buNone/>
            </a:pPr>
            <a:r>
              <a:rPr lang="uz-Cyrl-UZ" dirty="0" smtClean="0"/>
              <a:t> </a:t>
            </a:r>
            <a:r>
              <a:rPr lang="en-US" dirty="0" smtClean="0"/>
              <a:t>  </a:t>
            </a:r>
            <a:r>
              <a:rPr lang="uz-Cyrl-UZ" dirty="0" smtClean="0"/>
              <a:t>vektor bir jinsli tenglamalar (2) sistemasining yechimi ekanligini ko’rsatadi.</a:t>
            </a:r>
          </a:p>
          <a:p>
            <a:endParaRPr lang="uz-Cyrl-UZ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4000"/>
          </a:blip>
          <a:srcRect/>
          <a:stretch>
            <a:fillRect/>
          </a:stretch>
        </p:blipFill>
        <p:spPr bwMode="auto">
          <a:xfrm>
            <a:off x="1285852" y="2214554"/>
            <a:ext cx="6447272" cy="360000"/>
          </a:xfrm>
          <a:prstGeom prst="rect">
            <a:avLst/>
          </a:prstGeom>
          <a:noFill/>
        </p:spPr>
      </p:pic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4000"/>
          </a:blip>
          <a:srcRect/>
          <a:stretch>
            <a:fillRect/>
          </a:stretch>
        </p:blipFill>
        <p:spPr bwMode="auto">
          <a:xfrm>
            <a:off x="1285852" y="2714620"/>
            <a:ext cx="6594547" cy="360000"/>
          </a:xfrm>
          <a:prstGeom prst="rect">
            <a:avLst/>
          </a:prstGeom>
          <a:noFill/>
        </p:spPr>
      </p:pic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5000"/>
          </a:blip>
          <a:srcRect/>
          <a:stretch>
            <a:fillRect/>
          </a:stretch>
        </p:blipFill>
        <p:spPr bwMode="auto">
          <a:xfrm>
            <a:off x="1214414" y="3429000"/>
            <a:ext cx="6853846" cy="396000"/>
          </a:xfrm>
          <a:prstGeom prst="rect">
            <a:avLst/>
          </a:prstGeom>
          <a:noFill/>
        </p:spPr>
      </p:pic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9703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4000"/>
          </a:blip>
          <a:srcRect/>
          <a:stretch>
            <a:fillRect/>
          </a:stretch>
        </p:blipFill>
        <p:spPr bwMode="auto">
          <a:xfrm>
            <a:off x="1071538" y="3929066"/>
            <a:ext cx="1996362" cy="3600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Городская">
  <a:themeElements>
    <a:clrScheme name="Другая 2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92D050"/>
      </a:accent5>
      <a:accent6>
        <a:srgbClr val="FA8D3D"/>
      </a:accent6>
      <a:hlink>
        <a:srgbClr val="FFDE66"/>
      </a:hlink>
      <a:folHlink>
        <a:srgbClr val="D490C5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2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3.xml><?xml version="1.0" encoding="utf-8"?>
<a:themeOverride xmlns:a="http://schemas.openxmlformats.org/drawingml/2006/main">
  <a:clrScheme name="Официальная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4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Другая 1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D46B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403</TotalTime>
  <Words>590</Words>
  <Application>Microsoft Office PowerPoint</Application>
  <PresentationFormat>Экран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Поток</vt:lpstr>
      <vt:lpstr>Городская</vt:lpstr>
      <vt:lpstr>Изящная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Home</cp:lastModifiedBy>
  <cp:revision>40</cp:revision>
  <dcterms:created xsi:type="dcterms:W3CDTF">2011-04-03T03:42:28Z</dcterms:created>
  <dcterms:modified xsi:type="dcterms:W3CDTF">2016-04-20T15:32:01Z</dcterms:modified>
</cp:coreProperties>
</file>