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6DDE3-8D8B-466F-917F-63A6E1C7E03D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A009B-16B4-4603-8122-B54A910181AD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21912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EB3151-E887-47C9-A796-4CFFB541D14C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5B67C-2A4A-4FF5-9F47-E0F178D578E6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CED26-D032-40C2-B04A-88E046690B30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50DC-5132-485C-BBD5-DB65A03A7575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44F165-8D60-48A5-A77B-7A070AE86E62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0CF8-6BFB-4139-8304-9871E2F316C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4DB-2372-49D4-A16D-5592AA769B54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7DEBA-F4C9-463E-BD03-1A4066376D6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7F3C-6808-445C-A1A6-C0340D63351A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09F63-D12C-42CE-BF90-8D6873483D31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FFAC93-57A7-4B56-814F-EF413496FE3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51D555-FC14-4169-8A68-A0F8AD7D2A9D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68B1C-6E2A-42DB-A4DE-BC26967354B6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00560-E733-417E-8C5A-8278DAEF7623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1D4D-805C-4924-BA25-A6089F8639F1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0F45C8-5331-4323-8B5E-69AA7E36B4B5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5FAD11-79E6-4FC6-A99F-4858294E9226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DEBAB-E785-44CA-A307-11DCA4109F30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4BCCEC-0E59-4CC0-A9F5-4363D4B2ABB8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25EEA-FD14-4508-ABC4-C5D639EF9C6F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0359A-49EA-4FB8-AF26-D30D514428E7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8F5570-79E1-4CE6-A7AC-2770D4498861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0F8BE87-835D-4E53-B7D1-34DBFC7C1A87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7C8843-A758-4272-B730-111541242204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7484973-20C7-46BB-8121-1315E4F223ED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z-Cyrl-UZ" sz="2800" b="1" i="1" dirty="0" smtClean="0"/>
              <a:t>Matritsalar va u</a:t>
            </a:r>
            <a:r>
              <a:rPr lang="en-US" sz="2800" b="1" i="1" dirty="0" err="1" smtClean="0"/>
              <a:t>lar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ustida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amallar</a:t>
            </a:r>
            <a:r>
              <a:rPr lang="en-US" sz="2800" b="1" i="1" dirty="0" smtClean="0"/>
              <a:t>. </a:t>
            </a:r>
            <a:br>
              <a:rPr lang="en-US" sz="2800" b="1" i="1" dirty="0" smtClean="0"/>
            </a:br>
            <a:r>
              <a:rPr lang="en-US" sz="2800" b="1" i="1" dirty="0" err="1" smtClean="0"/>
              <a:t>Elementar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matrisalar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ularning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xossalari</a:t>
            </a:r>
            <a:r>
              <a:rPr lang="en-US" sz="2800" b="1" i="1" dirty="0" smtClean="0"/>
              <a:t>.</a:t>
            </a:r>
            <a:r>
              <a:rPr lang="uz-Cyrl-UZ" sz="2800" b="1" dirty="0" smtClean="0"/>
              <a:t/>
            </a:r>
            <a:br>
              <a:rPr lang="uz-Cyrl-UZ" sz="2800" b="1" dirty="0" smtClean="0"/>
            </a:br>
            <a:endParaRPr lang="uz-Cyrl-UZ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850064"/>
            <a:ext cx="7839100" cy="4507894"/>
          </a:xfrm>
        </p:spPr>
        <p:txBody>
          <a:bodyPr>
            <a:normAutofit/>
          </a:bodyPr>
          <a:lstStyle/>
          <a:p>
            <a:pPr algn="ctr"/>
            <a:r>
              <a:rPr lang="uz-Cyrl-UZ" dirty="0" smtClean="0"/>
              <a:t>Reja</a:t>
            </a:r>
          </a:p>
          <a:p>
            <a:pPr algn="just"/>
            <a:r>
              <a:rPr lang="uz-Cyrl-UZ" dirty="0" smtClean="0"/>
              <a:t>1. Matrisalar ustida amallar.</a:t>
            </a:r>
          </a:p>
          <a:p>
            <a:pPr algn="just"/>
            <a:r>
              <a:rPr lang="uz-Cyrl-UZ" dirty="0" smtClean="0"/>
              <a:t>2. Matrisalar ustidagi amallarning xossalari.</a:t>
            </a:r>
            <a:endParaRPr lang="en-US" dirty="0" smtClean="0"/>
          </a:p>
          <a:p>
            <a:pPr marL="541782" indent="-514350" algn="just"/>
            <a:r>
              <a:rPr lang="en-US" dirty="0" smtClean="0"/>
              <a:t>3. </a:t>
            </a:r>
            <a:r>
              <a:rPr lang="uz-Cyrl-UZ" dirty="0" smtClean="0"/>
              <a:t>Teskarilanuvchi matrisalar.</a:t>
            </a:r>
          </a:p>
          <a:p>
            <a:pPr marL="541782" indent="-514350" algn="just"/>
            <a:r>
              <a:rPr lang="en-US" dirty="0" smtClean="0"/>
              <a:t>4. </a:t>
            </a:r>
            <a:r>
              <a:rPr lang="uz-Cyrl-UZ" dirty="0" smtClean="0"/>
              <a:t>Elementar matrisa.</a:t>
            </a:r>
          </a:p>
          <a:p>
            <a:pPr algn="just"/>
            <a:r>
              <a:rPr lang="en-US" dirty="0" smtClean="0"/>
              <a:t>5</a:t>
            </a:r>
            <a:r>
              <a:rPr lang="uz-Cyrl-UZ" dirty="0" smtClean="0"/>
              <a:t>. Elementar matrisaning xossalari.</a:t>
            </a:r>
          </a:p>
          <a:p>
            <a:endParaRPr lang="uz-Cyrl-UZ" dirty="0" smtClean="0"/>
          </a:p>
          <a:p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26D5-6EE9-4A73-B2AD-198F34EF0FA6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15106"/>
          </a:xfrm>
        </p:spPr>
        <p:txBody>
          <a:bodyPr/>
          <a:lstStyle/>
          <a:p>
            <a:pPr algn="just"/>
            <a:r>
              <a:rPr lang="uz-Cyrl-UZ" dirty="0" smtClean="0"/>
              <a:t>Matrisalar ustida bajariladigan amallar quyidagi xossalarga ega  (</a:t>
            </a:r>
            <a:r>
              <a:rPr lang="ru-RU" i="1" dirty="0" err="1" smtClean="0"/>
              <a:t>α</a:t>
            </a:r>
            <a:r>
              <a:rPr lang="uz-Cyrl-UZ" i="1" dirty="0" smtClean="0"/>
              <a:t>, </a:t>
            </a:r>
            <a:r>
              <a:rPr lang="ru-RU" i="1" dirty="0" err="1" smtClean="0"/>
              <a:t>β</a:t>
            </a:r>
            <a:r>
              <a:rPr lang="ru-RU" i="1" dirty="0" smtClean="0"/>
              <a:t> </a:t>
            </a:r>
            <a:r>
              <a:rPr lang="uz-Cyrl-UZ" i="1" dirty="0" smtClean="0"/>
              <a:t>∈ F ,    A, B ∈ F </a:t>
            </a:r>
            <a:r>
              <a:rPr lang="uz-Cyrl-UZ" i="1" baseline="30000" dirty="0" smtClean="0"/>
              <a:t>m×n </a:t>
            </a:r>
            <a:r>
              <a:rPr lang="uz-Cyrl-UZ" dirty="0" smtClean="0"/>
              <a:t>). </a:t>
            </a:r>
          </a:p>
          <a:p>
            <a:pPr algn="just"/>
            <a:r>
              <a:rPr lang="uz-Cyrl-UZ" dirty="0" smtClean="0"/>
              <a:t>1. &lt;</a:t>
            </a:r>
            <a:r>
              <a:rPr lang="uz-Cyrl-UZ" i="1" dirty="0" smtClean="0"/>
              <a:t> F 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, +, −&gt; algebra abel gruppasi bo’ladi.</a:t>
            </a:r>
          </a:p>
          <a:p>
            <a:pPr algn="just"/>
            <a:r>
              <a:rPr lang="uz-Cyrl-UZ" dirty="0" smtClean="0"/>
              <a:t>2</a:t>
            </a:r>
            <a:r>
              <a:rPr lang="uz-Cyrl-UZ" i="1" dirty="0" smtClean="0"/>
              <a:t>. α(A+B) = </a:t>
            </a:r>
            <a:r>
              <a:rPr lang="en-US" i="1" dirty="0" smtClean="0"/>
              <a:t>α</a:t>
            </a:r>
            <a:r>
              <a:rPr lang="uz-Cyrl-UZ" i="1" dirty="0" smtClean="0"/>
              <a:t>A+</a:t>
            </a:r>
            <a:r>
              <a:rPr lang="en-US" i="1" dirty="0" smtClean="0"/>
              <a:t>α</a:t>
            </a:r>
            <a:r>
              <a:rPr lang="uz-Cyrl-UZ" i="1" dirty="0" smtClean="0"/>
              <a:t>B</a:t>
            </a:r>
            <a:r>
              <a:rPr lang="en-US" i="1" dirty="0" smtClean="0"/>
              <a:t>;</a:t>
            </a:r>
            <a:endParaRPr lang="uz-Cyrl-UZ" dirty="0" smtClean="0"/>
          </a:p>
          <a:p>
            <a:pPr algn="just"/>
            <a:r>
              <a:rPr lang="en-US" dirty="0" smtClean="0"/>
              <a:t>3. </a:t>
            </a:r>
            <a:r>
              <a:rPr lang="uz-Cyrl-UZ" dirty="0" smtClean="0"/>
              <a:t>(</a:t>
            </a:r>
            <a:r>
              <a:rPr lang="uz-Cyrl-UZ" i="1" dirty="0" smtClean="0"/>
              <a:t>α+𝛽) A = </a:t>
            </a:r>
            <a:r>
              <a:rPr lang="en-US" i="1" dirty="0" smtClean="0"/>
              <a:t>α</a:t>
            </a:r>
            <a:r>
              <a:rPr lang="uz-Cyrl-UZ" i="1" dirty="0" smtClean="0"/>
              <a:t>A+𝛽</a:t>
            </a:r>
            <a:r>
              <a:rPr lang="en-US" i="1" dirty="0" smtClean="0"/>
              <a:t>A;</a:t>
            </a:r>
            <a:endParaRPr lang="uz-Cyrl-UZ" dirty="0" smtClean="0"/>
          </a:p>
          <a:p>
            <a:pPr algn="just"/>
            <a:r>
              <a:rPr lang="en-US" i="1" dirty="0" smtClean="0"/>
              <a:t>4. </a:t>
            </a:r>
            <a:r>
              <a:rPr lang="uz-Cyrl-UZ" dirty="0" smtClean="0"/>
              <a:t>(</a:t>
            </a:r>
            <a:r>
              <a:rPr lang="uz-Cyrl-UZ" i="1" dirty="0" smtClean="0"/>
              <a:t>α𝛽) A = </a:t>
            </a:r>
            <a:r>
              <a:rPr lang="en-US" i="1" dirty="0" smtClean="0"/>
              <a:t>α(</a:t>
            </a:r>
            <a:r>
              <a:rPr lang="uz-Cyrl-UZ" i="1" dirty="0" smtClean="0"/>
              <a:t>𝛽</a:t>
            </a:r>
            <a:r>
              <a:rPr lang="en-US" i="1" dirty="0" smtClean="0"/>
              <a:t>A);</a:t>
            </a:r>
            <a:endParaRPr lang="uz-Cyrl-UZ" dirty="0" smtClean="0"/>
          </a:p>
          <a:p>
            <a:pPr algn="just"/>
            <a:r>
              <a:rPr lang="en-US" i="1" dirty="0" smtClean="0"/>
              <a:t>5. 1∙A=A</a:t>
            </a:r>
            <a:endParaRPr lang="uz-Cyrl-UZ" dirty="0" smtClean="0"/>
          </a:p>
          <a:p>
            <a:pPr algn="just"/>
            <a:r>
              <a:rPr lang="en-US" i="1" dirty="0" smtClean="0"/>
              <a:t>6. </a:t>
            </a:r>
            <a:r>
              <a:rPr lang="uz-Cyrl-UZ" i="1" dirty="0" smtClean="0"/>
              <a:t>Matrisalarni ko’paytirish assotsiativ;</a:t>
            </a:r>
            <a:endParaRPr lang="uz-Cyrl-UZ" dirty="0" smtClean="0"/>
          </a:p>
          <a:p>
            <a:pPr algn="just"/>
            <a:r>
              <a:rPr lang="uz-Cyrl-UZ" i="1" dirty="0" smtClean="0"/>
              <a:t>7. Matrisalarni ko’paytirish qo’shishga nisbatan distributiv , ya’ni agar AB ko’paytma va B+C yig’indi mavjud bo’lsa, A (B+C) = AB +AC, agar BA ko’paytma va B+C yig’indi mavjud bo’lsa, (B+C) A = BA + CA tenglik o’rinli.</a:t>
            </a:r>
            <a:endParaRPr lang="uz-Cyrl-UZ" dirty="0" smtClean="0"/>
          </a:p>
          <a:p>
            <a:pPr algn="just"/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C248D0B-21E2-4412-83A0-6939DE160ABC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10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i="1" dirty="0" smtClean="0"/>
              <a:t>          </a:t>
            </a:r>
            <a:r>
              <a:rPr lang="uz-Cyrl-UZ" i="1" dirty="0" smtClean="0"/>
              <a:t>F </a:t>
            </a:r>
            <a:r>
              <a:rPr lang="uz-Cyrl-UZ" dirty="0" smtClean="0"/>
              <a:t>maydon ustida m×n tartibli  A = ||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matrisa berilgan bo’lsin.  Agar  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=</a:t>
            </a:r>
            <a:r>
              <a:rPr lang="uz-Cyrl-UZ" dirty="0" smtClean="0"/>
              <a:t>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 bo’lsa, n×m tartibli  </a:t>
            </a:r>
            <a:r>
              <a:rPr lang="en-US" dirty="0" smtClean="0"/>
              <a:t>          </a:t>
            </a:r>
            <a:r>
              <a:rPr lang="uz-Cyrl-UZ" dirty="0" smtClean="0"/>
              <a:t>B = || 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matrisa A ga </a:t>
            </a:r>
            <a:r>
              <a:rPr lang="uz-Cyrl-UZ" dirty="0" smtClean="0">
                <a:solidFill>
                  <a:srgbClr val="C00000"/>
                </a:solidFill>
              </a:rPr>
              <a:t>transponirlangan matrisa </a:t>
            </a:r>
            <a:r>
              <a:rPr lang="uz-Cyrl-UZ" dirty="0" smtClean="0"/>
              <a:t>deyiladi va uni </a:t>
            </a:r>
            <a:r>
              <a:rPr lang="uz-Cyrl-UZ" i="1" baseline="30000" dirty="0" smtClean="0"/>
              <a:t>t</a:t>
            </a:r>
            <a:r>
              <a:rPr lang="uz-Cyrl-UZ" i="1" dirty="0" smtClean="0"/>
              <a:t>A</a:t>
            </a:r>
            <a:r>
              <a:rPr lang="uz-Cyrl-UZ" dirty="0" smtClean="0"/>
              <a:t> kabi belgilanadi. Shunday qilib, transponirlangan matrisa berilgan matrisaning satrlarini mos ustunlar bilan almashtirish natijasida hosil qilinadi. Xususan,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 </a:t>
            </a:r>
            <a:endParaRPr lang="uz-Cyrl-UZ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b="1" dirty="0" smtClean="0"/>
              <a:t> A va B matrisalarning AB ko’paytmasi mavjud bo’lsa, </a:t>
            </a:r>
            <a:r>
              <a:rPr lang="en-US" b="1" dirty="0" smtClean="0"/>
              <a:t>u </a:t>
            </a:r>
            <a:r>
              <a:rPr lang="en-US" b="1" dirty="0" err="1" smtClean="0"/>
              <a:t>holda</a:t>
            </a:r>
            <a:r>
              <a:rPr lang="uz-Cyrl-UZ" b="1" dirty="0" smtClean="0"/>
              <a:t> </a:t>
            </a:r>
            <a:r>
              <a:rPr lang="uz-Cyrl-UZ" b="1" i="1" baseline="30000" dirty="0" smtClean="0"/>
              <a:t>t</a:t>
            </a:r>
            <a:r>
              <a:rPr lang="uz-Cyrl-UZ" b="1" i="1" dirty="0" smtClean="0"/>
              <a:t>B∙</a:t>
            </a:r>
            <a:r>
              <a:rPr lang="uz-Cyrl-UZ" b="1" i="1" baseline="30000" dirty="0" smtClean="0"/>
              <a:t>t</a:t>
            </a:r>
            <a:r>
              <a:rPr lang="uz-Cyrl-UZ" b="1" i="1" dirty="0" smtClean="0"/>
              <a:t>A</a:t>
            </a:r>
            <a:r>
              <a:rPr lang="uz-Cyrl-UZ" b="1" dirty="0" smtClean="0"/>
              <a:t> ko’paytma mavjud bo’lib, </a:t>
            </a:r>
            <a:r>
              <a:rPr lang="en-US" b="1" dirty="0" smtClean="0"/>
              <a:t>                    </a:t>
            </a:r>
            <a:r>
              <a:rPr lang="uz-Cyrl-UZ" b="1" i="1" baseline="30000" dirty="0" smtClean="0"/>
              <a:t>t </a:t>
            </a:r>
            <a:r>
              <a:rPr lang="uz-Cyrl-UZ" b="1" i="1" dirty="0" smtClean="0"/>
              <a:t>(AB)=</a:t>
            </a:r>
            <a:r>
              <a:rPr lang="uz-Cyrl-UZ" b="1" i="1" baseline="30000" dirty="0" smtClean="0"/>
              <a:t> t</a:t>
            </a:r>
            <a:r>
              <a:rPr lang="uz-Cyrl-UZ" b="1" i="1" dirty="0" smtClean="0"/>
              <a:t>B∙</a:t>
            </a:r>
            <a:r>
              <a:rPr lang="uz-Cyrl-UZ" b="1" i="1" baseline="30000" dirty="0" smtClean="0"/>
              <a:t> t</a:t>
            </a:r>
            <a:r>
              <a:rPr lang="uz-Cyrl-UZ" b="1" i="1" dirty="0" smtClean="0"/>
              <a:t>A </a:t>
            </a:r>
            <a:r>
              <a:rPr lang="uz-Cyrl-UZ" b="1" dirty="0" smtClean="0"/>
              <a:t>tenglik o’rinli bo’ladi. </a:t>
            </a:r>
          </a:p>
          <a:p>
            <a:endParaRPr lang="uz-Cyrl-UZ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/>
          </a:blip>
          <a:srcRect/>
          <a:stretch>
            <a:fillRect/>
          </a:stretch>
        </p:blipFill>
        <p:spPr bwMode="auto">
          <a:xfrm>
            <a:off x="357158" y="3500438"/>
            <a:ext cx="4254859" cy="1224000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/>
          </a:blip>
          <a:srcRect/>
          <a:stretch>
            <a:fillRect/>
          </a:stretch>
        </p:blipFill>
        <p:spPr bwMode="auto">
          <a:xfrm>
            <a:off x="4643438" y="3429000"/>
            <a:ext cx="4400706" cy="1296000"/>
          </a:xfrm>
          <a:prstGeom prst="rect">
            <a:avLst/>
          </a:prstGeom>
          <a:noFill/>
        </p:spPr>
      </p:pic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EB3C1E8-B2C9-4C96-8948-95F468C2BADB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11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10272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dirty="0" smtClean="0"/>
              <a:t>       ℱ </a:t>
            </a:r>
            <a:r>
              <a:rPr lang="uz-Cyrl-UZ" dirty="0" smtClean="0"/>
              <a:t>skalyarlar maydoni ustida </a:t>
            </a:r>
            <a:r>
              <a:rPr lang="en-US" i="1" dirty="0" err="1" smtClean="0"/>
              <a:t>n×n</a:t>
            </a:r>
            <a:r>
              <a:rPr lang="en-US" dirty="0" smtClean="0"/>
              <a:t> </a:t>
            </a:r>
            <a:r>
              <a:rPr lang="uz-Cyrl-UZ" dirty="0" smtClean="0"/>
              <a:t>tartibli </a:t>
            </a:r>
            <a:r>
              <a:rPr lang="en-US" dirty="0" smtClean="0"/>
              <a:t>A </a:t>
            </a:r>
            <a:r>
              <a:rPr lang="uz-Cyrl-UZ" dirty="0" smtClean="0"/>
              <a:t>matrisa berilgan bo’lsin. Agar E matrisa  </a:t>
            </a:r>
            <a:r>
              <a:rPr lang="uz-Cyrl-UZ" i="1" dirty="0" smtClean="0"/>
              <a:t>n×n</a:t>
            </a:r>
            <a:r>
              <a:rPr lang="uz-Cyrl-UZ" dirty="0" smtClean="0"/>
              <a:t> tartibli birlik matrisa bo’lsa,  AE=A=EA  (1) bo’ladi. 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      </a:t>
            </a:r>
            <a:r>
              <a:rPr lang="uz-Cyrl-UZ" b="1" dirty="0" smtClean="0">
                <a:solidFill>
                  <a:srgbClr val="C00000"/>
                </a:solidFill>
              </a:rPr>
              <a:t>TA’RIF.</a:t>
            </a:r>
            <a:r>
              <a:rPr lang="uz-Cyrl-UZ" b="1" dirty="0" smtClean="0"/>
              <a:t> Agar A kvadrat matrisa uchun AB=E=BA (2) shartni qanoatlantiruvchi </a:t>
            </a:r>
            <a:r>
              <a:rPr lang="en-US" b="1" dirty="0" smtClean="0"/>
              <a:t>B </a:t>
            </a:r>
            <a:r>
              <a:rPr lang="uz-Cyrl-UZ" b="1" dirty="0" smtClean="0"/>
              <a:t>matrisa mavjud bo’lsa, A matrisani </a:t>
            </a:r>
            <a:r>
              <a:rPr lang="uz-Cyrl-UZ" b="1" i="1" dirty="0" smtClean="0">
                <a:solidFill>
                  <a:srgbClr val="C00000"/>
                </a:solidFill>
              </a:rPr>
              <a:t>teskarilanuvchi matrisa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b="1" dirty="0" smtClean="0"/>
              <a:t>deyiladi. Bu shartni qanoatlantiruvchi </a:t>
            </a:r>
            <a:r>
              <a:rPr lang="en-US" b="1" dirty="0" smtClean="0"/>
              <a:t>B </a:t>
            </a:r>
            <a:r>
              <a:rPr lang="uz-Cyrl-UZ" b="1" dirty="0" smtClean="0"/>
              <a:t>matrisani A matrisaga </a:t>
            </a:r>
            <a:r>
              <a:rPr lang="uz-Cyrl-UZ" b="1" i="1" dirty="0" smtClean="0">
                <a:solidFill>
                  <a:srgbClr val="C00000"/>
                </a:solidFill>
              </a:rPr>
              <a:t>teskari matrisa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b="1" dirty="0" smtClean="0"/>
              <a:t>deyiladi.  A va </a:t>
            </a:r>
            <a:r>
              <a:rPr lang="en-US" b="1" dirty="0" smtClean="0"/>
              <a:t>B </a:t>
            </a:r>
            <a:r>
              <a:rPr lang="uz-Cyrl-UZ" b="1" dirty="0" smtClean="0"/>
              <a:t>matrisalar </a:t>
            </a:r>
            <a:r>
              <a:rPr lang="uz-Cyrl-UZ" b="1" i="1" dirty="0" smtClean="0">
                <a:solidFill>
                  <a:srgbClr val="C00000"/>
                </a:solidFill>
              </a:rPr>
              <a:t>o’zaro teskari matrisalar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b="1" dirty="0" smtClean="0"/>
              <a:t>deyiladi.</a:t>
            </a:r>
          </a:p>
          <a:p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640EA3-4BC8-4D6D-AABA-873104C1D1D9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12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pPr algn="just"/>
            <a:r>
              <a:rPr lang="en-US" dirty="0" smtClean="0"/>
              <a:t>       </a:t>
            </a: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b="1" dirty="0" smtClean="0"/>
              <a:t>  Agar  matrisa teskarilanuvchi bo’lsa, u holda unga teskari matrisa yagona bo’ladi. </a:t>
            </a:r>
          </a:p>
          <a:p>
            <a:pPr algn="just"/>
            <a:r>
              <a:rPr lang="en-US" b="1" dirty="0" smtClean="0"/>
              <a:t>       </a:t>
            </a:r>
            <a:r>
              <a:rPr lang="uz-Cyrl-UZ" b="1" dirty="0" smtClean="0">
                <a:solidFill>
                  <a:srgbClr val="C00000"/>
                </a:solidFill>
              </a:rPr>
              <a:t>ISBOTI.</a:t>
            </a:r>
            <a:r>
              <a:rPr lang="uz-Cyrl-UZ" b="1" dirty="0" smtClean="0"/>
              <a:t> Faraz qilaylik, B va C matrisalar A matrisaga teskari matrisalar bo’lsin. U holda,</a:t>
            </a: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   </a:t>
            </a:r>
            <a:r>
              <a:rPr lang="uz-Cyrl-UZ" b="1" dirty="0" smtClean="0"/>
              <a:t> A C = E = BA </a:t>
            </a:r>
            <a:r>
              <a:rPr lang="en-US" b="1" dirty="0" smtClean="0"/>
              <a:t>  </a:t>
            </a:r>
            <a:r>
              <a:rPr lang="uz-Cyrl-UZ" b="1" dirty="0" smtClean="0"/>
              <a:t>va </a:t>
            </a:r>
            <a:r>
              <a:rPr lang="en-US" b="1" dirty="0" smtClean="0"/>
              <a:t>  B = BE = B(AC) = (BA)C = EC = C, </a:t>
            </a:r>
            <a:r>
              <a:rPr lang="uz-Cyrl-UZ" b="1" dirty="0" smtClean="0"/>
              <a:t>ya’ni </a:t>
            </a:r>
            <a:r>
              <a:rPr lang="en-US" b="1" dirty="0" smtClean="0"/>
              <a:t> B = C  </a:t>
            </a:r>
            <a:r>
              <a:rPr lang="en-US" b="1" dirty="0" err="1" smtClean="0"/>
              <a:t>kelib</a:t>
            </a:r>
            <a:r>
              <a:rPr lang="en-US" b="1" dirty="0" smtClean="0"/>
              <a:t> </a:t>
            </a:r>
            <a:r>
              <a:rPr lang="en-US" b="1" dirty="0" err="1" smtClean="0"/>
              <a:t>chiqadi</a:t>
            </a:r>
            <a:r>
              <a:rPr lang="uz-Cyrl-UZ" b="1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         </a:t>
            </a:r>
            <a:r>
              <a:rPr lang="uz-Cyrl-UZ" b="1" dirty="0" smtClean="0"/>
              <a:t>Agar A matrisa teskarilanuvchi bo’lsa, unga teskari matrisani  A</a:t>
            </a:r>
            <a:r>
              <a:rPr lang="uz-Cyrl-UZ" b="1" i="1" baseline="30000" dirty="0" smtClean="0"/>
              <a:t>-1</a:t>
            </a:r>
            <a:r>
              <a:rPr lang="uz-Cyrl-UZ" b="1" dirty="0" smtClean="0"/>
              <a:t>  kabi belgilanadi. Shunday qilib, ixtiyoriy teskarilanuvchi matrisa uchun</a:t>
            </a:r>
          </a:p>
          <a:p>
            <a:pPr algn="just">
              <a:buNone/>
            </a:pPr>
            <a:r>
              <a:rPr lang="en-US" b="1" dirty="0" smtClean="0"/>
              <a:t>                                   </a:t>
            </a:r>
            <a:r>
              <a:rPr lang="uz-Cyrl-UZ" b="1" dirty="0" smtClean="0">
                <a:solidFill>
                  <a:srgbClr val="C00000"/>
                </a:solidFill>
              </a:rPr>
              <a:t>A A</a:t>
            </a:r>
            <a:r>
              <a:rPr lang="uz-Cyrl-UZ" b="1" baseline="30000" dirty="0" smtClean="0">
                <a:solidFill>
                  <a:srgbClr val="C00000"/>
                </a:solidFill>
              </a:rPr>
              <a:t>-1</a:t>
            </a:r>
            <a:r>
              <a:rPr lang="uz-Cyrl-UZ" b="1" dirty="0" smtClean="0">
                <a:solidFill>
                  <a:srgbClr val="C00000"/>
                </a:solidFill>
              </a:rPr>
              <a:t>  = E = A</a:t>
            </a:r>
            <a:r>
              <a:rPr lang="uz-Cyrl-UZ" b="1" baseline="30000" dirty="0" smtClean="0">
                <a:solidFill>
                  <a:srgbClr val="C00000"/>
                </a:solidFill>
              </a:rPr>
              <a:t>-1</a:t>
            </a:r>
            <a:r>
              <a:rPr lang="uz-Cyrl-UZ" b="1" dirty="0" smtClean="0">
                <a:solidFill>
                  <a:srgbClr val="C00000"/>
                </a:solidFill>
              </a:rPr>
              <a:t>A</a:t>
            </a:r>
          </a:p>
          <a:p>
            <a:pPr algn="just">
              <a:buNone/>
            </a:pPr>
            <a:r>
              <a:rPr lang="en-US" b="1" dirty="0" smtClean="0"/>
              <a:t>    </a:t>
            </a:r>
            <a:r>
              <a:rPr lang="uz-Cyrl-UZ" b="1" dirty="0" smtClean="0"/>
              <a:t>tenglik o’rinli bo’ladi. </a:t>
            </a:r>
          </a:p>
          <a:p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3A8E344-9664-4CF9-87FB-CAF8D2D659D0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13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uz-Cyrl-UZ" sz="2000" dirty="0" smtClean="0"/>
              <a:t>ℱ maydon ustidagi barcha teskarilanuvchi  </a:t>
            </a:r>
            <a:r>
              <a:rPr lang="uz-Cyrl-UZ" sz="2000" i="1" dirty="0" smtClean="0"/>
              <a:t>n×n</a:t>
            </a:r>
            <a:r>
              <a:rPr lang="uz-Cyrl-UZ" sz="2000" dirty="0" smtClean="0"/>
              <a:t> tartibli matrisalar to’plamini </a:t>
            </a:r>
            <a:r>
              <a:rPr lang="uz-Cyrl-UZ" sz="2000" i="1" dirty="0" smtClean="0"/>
              <a:t>GL (n, </a:t>
            </a:r>
            <a:r>
              <a:rPr lang="uz-Cyrl-UZ" sz="2000" dirty="0" smtClean="0"/>
              <a:t>ℱ</a:t>
            </a:r>
            <a:r>
              <a:rPr lang="uz-Cyrl-UZ" sz="2000" i="1" dirty="0" smtClean="0"/>
              <a:t>)</a:t>
            </a:r>
            <a:r>
              <a:rPr lang="uz-Cyrl-UZ" sz="2000" dirty="0" smtClean="0"/>
              <a:t> bilan belgilanadi.</a:t>
            </a:r>
          </a:p>
          <a:p>
            <a:pPr algn="just"/>
            <a:r>
              <a:rPr lang="en-US" dirty="0" smtClean="0"/>
              <a:t>   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i="1" dirty="0" smtClean="0"/>
              <a:t> &lt; GL (n, </a:t>
            </a:r>
            <a:r>
              <a:rPr lang="uz-Cyrl-UZ" dirty="0" smtClean="0"/>
              <a:t>ℱ</a:t>
            </a:r>
            <a:r>
              <a:rPr lang="uz-Cyrl-UZ" i="1" dirty="0" smtClean="0"/>
              <a:t>), ∙ , </a:t>
            </a:r>
            <a:r>
              <a:rPr lang="uz-Cyrl-UZ" baseline="30000" dirty="0" smtClean="0"/>
              <a:t>-1</a:t>
            </a:r>
            <a:r>
              <a:rPr lang="uz-Cyrl-UZ" i="1" dirty="0" smtClean="0"/>
              <a:t>&gt;</a:t>
            </a:r>
            <a:r>
              <a:rPr lang="uz-Cyrl-UZ" dirty="0" smtClean="0"/>
              <a:t>  algebra abel gruppasidir.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     </a:t>
            </a:r>
            <a:r>
              <a:rPr lang="uz-Cyrl-UZ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</a:t>
            </a:r>
            <a:r>
              <a:rPr lang="en-US" dirty="0" smtClean="0"/>
              <a:t>Agar E </a:t>
            </a:r>
            <a:r>
              <a:rPr lang="uz-Cyrl-UZ" dirty="0" smtClean="0"/>
              <a:t>birlik matrisa bo’lsa, ma’lumki, </a:t>
            </a:r>
            <a:r>
              <a:rPr lang="en-US" dirty="0" smtClean="0"/>
              <a:t>u </a:t>
            </a:r>
            <a:r>
              <a:rPr lang="uz-Cyrl-UZ" dirty="0" smtClean="0"/>
              <a:t>teskarilanuvchi va (1) ga ko’ra, neytral element bo’ladi.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uz-Cyrl-UZ" dirty="0" smtClean="0"/>
              <a:t>Agar A matrisa teskarilanuvchi bo’lsa, (2) ga ko’ra, A</a:t>
            </a:r>
            <a:r>
              <a:rPr lang="uz-Cyrl-UZ" baseline="30000" dirty="0" smtClean="0"/>
              <a:t>-1</a:t>
            </a:r>
            <a:r>
              <a:rPr lang="uz-Cyrl-UZ" dirty="0" smtClean="0"/>
              <a:t> ham teskarilanuvchi bo’ladi. 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  <a:r>
              <a:rPr lang="uz-Cyrl-UZ" dirty="0" smtClean="0"/>
              <a:t>Teskarilanuvchi </a:t>
            </a:r>
            <a:r>
              <a:rPr lang="uz-Cyrl-UZ" i="1" dirty="0" smtClean="0"/>
              <a:t>n×n</a:t>
            </a:r>
            <a:r>
              <a:rPr lang="uz-Cyrl-UZ" dirty="0" smtClean="0"/>
              <a:t> tartibli matrisalar </a:t>
            </a:r>
            <a:r>
              <a:rPr lang="uz-Cyrl-UZ" i="1" dirty="0" smtClean="0"/>
              <a:t>GL(n, </a:t>
            </a:r>
            <a:r>
              <a:rPr lang="uz-Cyrl-UZ" dirty="0" smtClean="0"/>
              <a:t>ℱ</a:t>
            </a:r>
            <a:r>
              <a:rPr lang="uz-Cyrl-UZ" i="1" dirty="0" smtClean="0"/>
              <a:t>)</a:t>
            </a:r>
            <a:r>
              <a:rPr lang="uz-Cyrl-UZ" dirty="0" smtClean="0"/>
              <a:t> to’plami ko’paytirishga nisbatan yopiq.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uz-Cyrl-UZ" dirty="0" smtClean="0"/>
              <a:t>Haqiqatan, A,B ∈ </a:t>
            </a:r>
            <a:r>
              <a:rPr lang="uz-Cyrl-UZ" i="1" dirty="0" smtClean="0"/>
              <a:t>GL (n, </a:t>
            </a:r>
            <a:r>
              <a:rPr lang="uz-Cyrl-UZ" dirty="0" smtClean="0"/>
              <a:t>ℱ</a:t>
            </a:r>
            <a:r>
              <a:rPr lang="uz-Cyrl-UZ" i="1" dirty="0" smtClean="0"/>
              <a:t>) </a:t>
            </a:r>
            <a:r>
              <a:rPr lang="uz-Cyrl-UZ" dirty="0" smtClean="0"/>
              <a:t>bo’lsa,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uz-Cyrl-UZ" dirty="0" smtClean="0"/>
              <a:t>(AB)(B</a:t>
            </a:r>
            <a:r>
              <a:rPr lang="uz-Cyrl-UZ" baseline="30000" dirty="0" smtClean="0"/>
              <a:t>-1</a:t>
            </a:r>
            <a:r>
              <a:rPr lang="uz-Cyrl-UZ" dirty="0" smtClean="0"/>
              <a:t>A</a:t>
            </a:r>
            <a:r>
              <a:rPr lang="uz-Cyrl-UZ" baseline="30000" dirty="0" smtClean="0"/>
              <a:t>-1</a:t>
            </a:r>
            <a:r>
              <a:rPr lang="uz-Cyrl-UZ" dirty="0" smtClean="0"/>
              <a:t>)=E=(B</a:t>
            </a:r>
            <a:r>
              <a:rPr lang="uz-Cyrl-UZ" baseline="30000" dirty="0" smtClean="0"/>
              <a:t>-1</a:t>
            </a:r>
            <a:r>
              <a:rPr lang="uz-Cyrl-UZ" dirty="0" smtClean="0"/>
              <a:t>A</a:t>
            </a:r>
            <a:r>
              <a:rPr lang="uz-Cyrl-UZ" baseline="30000" dirty="0" smtClean="0"/>
              <a:t>-1</a:t>
            </a:r>
            <a:r>
              <a:rPr lang="uz-Cyrl-UZ" dirty="0" smtClean="0"/>
              <a:t>)(AB),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ya’ni AB  matrisa teskarilanuvchi va shuning uchun </a:t>
            </a:r>
            <a:r>
              <a:rPr lang="uz-Cyrl-UZ" i="1" dirty="0" smtClean="0"/>
              <a:t>GL(n, </a:t>
            </a:r>
            <a:r>
              <a:rPr lang="uz-Cyrl-UZ" dirty="0" smtClean="0"/>
              <a:t>ℱ</a:t>
            </a:r>
            <a:r>
              <a:rPr lang="uz-Cyrl-UZ" i="1" dirty="0" smtClean="0"/>
              <a:t>)</a:t>
            </a:r>
            <a:r>
              <a:rPr lang="uz-Cyrl-UZ" dirty="0" smtClean="0"/>
              <a:t> ga tegishli. Nihoyat, matrisalarni ko’paytirish assotsiativ bo’lgani uchun, </a:t>
            </a:r>
            <a:r>
              <a:rPr lang="uz-Cyrl-UZ" i="1" dirty="0" smtClean="0"/>
              <a:t>&lt; GL (n, </a:t>
            </a:r>
            <a:r>
              <a:rPr lang="uz-Cyrl-UZ" dirty="0" smtClean="0"/>
              <a:t>ℱ</a:t>
            </a:r>
            <a:r>
              <a:rPr lang="uz-Cyrl-UZ" i="1" dirty="0" smtClean="0"/>
              <a:t>), ∙ , </a:t>
            </a:r>
            <a:r>
              <a:rPr lang="uz-Cyrl-UZ" baseline="30000" dirty="0" smtClean="0"/>
              <a:t>-1</a:t>
            </a:r>
            <a:r>
              <a:rPr lang="uz-Cyrl-UZ" i="1" dirty="0" smtClean="0"/>
              <a:t>&gt;</a:t>
            </a:r>
            <a:r>
              <a:rPr lang="uz-Cyrl-UZ" dirty="0" smtClean="0"/>
              <a:t>  algebra abel gruppasi bo’ladi.</a:t>
            </a:r>
          </a:p>
          <a:p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CF7E9B-0D1B-47CA-9C38-7C5F2E5FC04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14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21510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TA’RIF.</a:t>
            </a:r>
            <a:r>
              <a:rPr lang="uz-Cyrl-UZ" b="1" dirty="0" smtClean="0"/>
              <a:t> Birlik matrisaning satr (ustun) elementlari</a:t>
            </a:r>
            <a:r>
              <a:rPr lang="en-US" b="1" dirty="0" err="1" smtClean="0"/>
              <a:t>ni</a:t>
            </a:r>
            <a:r>
              <a:rPr lang="uz-Cyrl-UZ" b="1" dirty="0" smtClean="0"/>
              <a:t> </a:t>
            </a:r>
            <a:r>
              <a:rPr lang="en-US" b="1" dirty="0" err="1" smtClean="0"/>
              <a:t>bitta</a:t>
            </a:r>
            <a:r>
              <a:rPr lang="en-US" b="1" dirty="0" smtClean="0"/>
              <a:t> </a:t>
            </a:r>
            <a:r>
              <a:rPr lang="uz-Cyrl-UZ" b="1" dirty="0" smtClean="0"/>
              <a:t>elementar almashtirish yordamida hosil qilingan kvadrat matrisaga </a:t>
            </a:r>
            <a:r>
              <a:rPr lang="uz-Cyrl-UZ" b="1" i="1" dirty="0" smtClean="0">
                <a:solidFill>
                  <a:srgbClr val="C00000"/>
                </a:solidFill>
              </a:rPr>
              <a:t>elementar matrisa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b="1" dirty="0" smtClean="0"/>
              <a:t>deyiladi. </a:t>
            </a:r>
          </a:p>
          <a:p>
            <a:pPr>
              <a:buNone/>
            </a:pPr>
            <a:r>
              <a:rPr lang="en-US" b="1" dirty="0" smtClean="0"/>
              <a:t>         </a:t>
            </a:r>
            <a:r>
              <a:rPr lang="uz-Cyrl-UZ" b="1" dirty="0" smtClean="0"/>
              <a:t>Masalan,         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  </a:t>
            </a:r>
            <a:r>
              <a:rPr lang="uz-Cyrl-UZ" b="1" dirty="0" smtClean="0"/>
              <a:t> matrisalar ikkinchi tartibli elementar matrisalardir.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r>
              <a:rPr lang="en-US" dirty="0" smtClean="0"/>
              <a:t>   </a:t>
            </a:r>
            <a:endParaRPr lang="uz-Cyrl-UZ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7000"/>
          </a:blip>
          <a:srcRect/>
          <a:stretch>
            <a:fillRect/>
          </a:stretch>
        </p:blipFill>
        <p:spPr bwMode="auto">
          <a:xfrm>
            <a:off x="928662" y="2500306"/>
            <a:ext cx="7580568" cy="792000"/>
          </a:xfrm>
          <a:prstGeom prst="rect">
            <a:avLst/>
          </a:prstGeom>
          <a:noFill/>
        </p:spPr>
      </p:pic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D78AE0B-2E76-4782-8D05-605E3B825748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15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38768"/>
          </a:xfrm>
        </p:spPr>
        <p:txBody>
          <a:bodyPr/>
          <a:lstStyle/>
          <a:p>
            <a:pPr algn="ctr">
              <a:buNone/>
            </a:pPr>
            <a:r>
              <a:rPr lang="uz-Cyrl-UZ" b="1" dirty="0" smtClean="0">
                <a:solidFill>
                  <a:srgbClr val="C00000"/>
                </a:solidFill>
              </a:rPr>
              <a:t>ELEMENTAR MATRISALAR QUYIDAGI XOSSALARGA EGA:</a:t>
            </a:r>
          </a:p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  </a:t>
            </a:r>
            <a:r>
              <a:rPr lang="uz-Cyrl-UZ" sz="3600" b="1" dirty="0" smtClean="0">
                <a:solidFill>
                  <a:srgbClr val="C00000"/>
                </a:solidFill>
              </a:rPr>
              <a:t>1–xossa.</a:t>
            </a:r>
            <a:r>
              <a:rPr lang="uz-Cyrl-UZ" sz="3600" b="1" dirty="0" smtClean="0"/>
              <a:t> Har qanday elementar matrisa teskarilanuvchi bo’ladi. Elementar matrisaga teskari matrisa yana elementar matrisa bo’ladi.</a:t>
            </a:r>
          </a:p>
          <a:p>
            <a:pPr algn="just">
              <a:buNone/>
            </a:pPr>
            <a:r>
              <a:rPr lang="en-US" sz="3600" b="1" dirty="0" smtClean="0"/>
              <a:t>       </a:t>
            </a:r>
            <a:r>
              <a:rPr lang="uz-Cyrl-U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2–xossa.</a:t>
            </a:r>
            <a:r>
              <a:rPr lang="uz-Cyrl-UZ" sz="3600" b="1" dirty="0" smtClean="0"/>
              <a:t> Elementar matrisalar ko’paytmasi teskarilanuvchi bo’ladi.</a:t>
            </a:r>
          </a:p>
          <a:p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44F165-8D60-48A5-A77B-7A070AE86E62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16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785794"/>
            <a:ext cx="8643998" cy="52864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b="1" dirty="0" smtClean="0"/>
              <a:t>        </a:t>
            </a:r>
            <a:r>
              <a:rPr lang="uz-Cyrl-U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– xossa</a:t>
            </a:r>
            <a:r>
              <a:rPr lang="uz-Cyrl-UZ" sz="3200" b="1" dirty="0" smtClean="0"/>
              <a:t>. Agar φ satr elementar almashtirishlar </a:t>
            </a:r>
            <a:r>
              <a:rPr lang="uz-Cyrl-UZ" sz="3200" b="1" i="1" dirty="0" smtClean="0"/>
              <a:t>m×n</a:t>
            </a:r>
            <a:r>
              <a:rPr lang="uz-Cyrl-UZ" sz="3200" b="1" dirty="0" smtClean="0"/>
              <a:t> tartibli A matritsani B matritsaga o’tkazsa, u </a:t>
            </a:r>
            <a:r>
              <a:rPr lang="en-US" sz="3200" b="1" dirty="0" smtClean="0"/>
              <a:t>h</a:t>
            </a:r>
            <a:r>
              <a:rPr lang="uz-Cyrl-UZ" sz="3200" b="1" dirty="0" smtClean="0"/>
              <a:t>olda </a:t>
            </a:r>
            <a:r>
              <a:rPr lang="uz-Cyrl-UZ" sz="3200" b="1" i="1" dirty="0" smtClean="0"/>
              <a:t>B=E</a:t>
            </a:r>
            <a:r>
              <a:rPr lang="uz-Cyrl-UZ" sz="3200" b="1" i="1" baseline="-25000" dirty="0" smtClean="0"/>
              <a:t>φ</a:t>
            </a:r>
            <a:r>
              <a:rPr lang="uz-Cyrl-UZ" sz="3200" b="1" i="1" dirty="0" smtClean="0"/>
              <a:t>A (E</a:t>
            </a:r>
            <a:r>
              <a:rPr lang="uz-Cyrl-UZ" sz="3200" b="1" i="1" baseline="-25000" dirty="0" smtClean="0"/>
              <a:t>φ</a:t>
            </a:r>
            <a:r>
              <a:rPr lang="uz-Cyrl-UZ" sz="3200" b="1" i="1" dirty="0" smtClean="0"/>
              <a:t>∈F</a:t>
            </a:r>
            <a:r>
              <a:rPr lang="uz-Cyrl-UZ" sz="3200" b="1" i="1" baseline="30000" dirty="0" smtClean="0"/>
              <a:t>m×m</a:t>
            </a:r>
            <a:r>
              <a:rPr lang="uz-Cyrl-UZ" sz="3200" b="1" i="1" dirty="0" smtClean="0"/>
              <a:t>)</a:t>
            </a:r>
            <a:r>
              <a:rPr lang="uz-Cyrl-UZ" sz="3200" b="1" dirty="0" smtClean="0"/>
              <a:t> </a:t>
            </a:r>
            <a:r>
              <a:rPr lang="en-US" sz="3200" b="1" dirty="0" smtClean="0"/>
              <a:t>o’</a:t>
            </a:r>
            <a:r>
              <a:rPr lang="uz-Cyrl-UZ" sz="3200" b="1" dirty="0" smtClean="0"/>
              <a:t>rinli. Bu tasdi</a:t>
            </a:r>
            <a:r>
              <a:rPr lang="en-US" sz="3200" b="1" dirty="0" smtClean="0"/>
              <a:t>q</a:t>
            </a:r>
            <a:r>
              <a:rPr lang="uz-Cyrl-UZ" sz="3200" b="1" dirty="0" smtClean="0"/>
              <a:t>ning aksinchasi </a:t>
            </a:r>
            <a:r>
              <a:rPr lang="en-US" sz="3200" b="1" dirty="0" smtClean="0"/>
              <a:t>h</a:t>
            </a:r>
            <a:r>
              <a:rPr lang="uz-Cyrl-UZ" sz="3200" b="1" dirty="0" smtClean="0"/>
              <a:t>am </a:t>
            </a:r>
            <a:r>
              <a:rPr lang="en-US" sz="3200" b="1" dirty="0" smtClean="0"/>
              <a:t>o’</a:t>
            </a:r>
            <a:r>
              <a:rPr lang="uz-Cyrl-UZ" sz="3200" b="1" dirty="0" smtClean="0"/>
              <a:t>rinli.</a:t>
            </a:r>
            <a:endParaRPr lang="en-US" sz="3200" b="1" dirty="0" smtClean="0"/>
          </a:p>
          <a:p>
            <a:pPr algn="just"/>
            <a:endParaRPr lang="uz-Cyrl-UZ" sz="3200" b="1" dirty="0" smtClean="0"/>
          </a:p>
          <a:p>
            <a:pPr algn="just"/>
            <a:r>
              <a:rPr lang="en-US" sz="3200" b="1" dirty="0" smtClean="0"/>
              <a:t>         </a:t>
            </a:r>
            <a:r>
              <a:rPr lang="uz-Cyrl-U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– xossa. </a:t>
            </a:r>
            <a:r>
              <a:rPr lang="uz-Cyrl-UZ" sz="3200" b="1" dirty="0" smtClean="0"/>
              <a:t>Agar C matritsa </a:t>
            </a:r>
            <a:r>
              <a:rPr lang="uz-Cyrl-UZ" sz="3200" b="1" i="1" dirty="0" smtClean="0"/>
              <a:t>A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               </a:t>
            </a:r>
            <a:r>
              <a:rPr lang="uz-Cyrl-UZ" sz="3200" b="1" dirty="0" smtClean="0"/>
              <a:t> φ</a:t>
            </a:r>
            <a:r>
              <a:rPr lang="uz-Cyrl-UZ" sz="3200" b="1" baseline="-25000" dirty="0" smtClean="0"/>
              <a:t>1 </a:t>
            </a:r>
            <a:r>
              <a:rPr lang="uz-Cyrl-UZ" sz="3200" b="1" dirty="0" smtClean="0"/>
              <a:t>, φ</a:t>
            </a:r>
            <a:r>
              <a:rPr lang="uz-Cyrl-UZ" sz="3200" b="1" baseline="-25000" dirty="0" smtClean="0"/>
              <a:t>2 </a:t>
            </a:r>
            <a:r>
              <a:rPr lang="uz-Cyrl-UZ" sz="3200" b="1" dirty="0" smtClean="0"/>
              <a:t>, ... , φ</a:t>
            </a:r>
            <a:r>
              <a:rPr lang="uz-Cyrl-UZ" sz="3200" b="1" baseline="-25000" dirty="0" smtClean="0"/>
              <a:t>s </a:t>
            </a:r>
            <a:r>
              <a:rPr lang="uz-Cyrl-UZ" sz="3200" b="1" dirty="0" smtClean="0"/>
              <a:t> elementar almashtirishlar ketma-ketligi natijasida hosil </a:t>
            </a:r>
            <a:r>
              <a:rPr lang="en-US" sz="3200" b="1" dirty="0" smtClean="0"/>
              <a:t>q</a:t>
            </a:r>
            <a:r>
              <a:rPr lang="uz-Cyrl-UZ" sz="3200" b="1" dirty="0" smtClean="0"/>
              <a:t>ilinsa, u </a:t>
            </a:r>
            <a:r>
              <a:rPr lang="en-US" sz="3200" b="1" dirty="0" smtClean="0"/>
              <a:t>h</a:t>
            </a:r>
            <a:r>
              <a:rPr lang="uz-Cyrl-UZ" sz="3200" b="1" dirty="0" smtClean="0"/>
              <a:t>olda</a:t>
            </a:r>
            <a:endParaRPr lang="en-US" sz="3200" b="1" dirty="0" smtClean="0"/>
          </a:p>
          <a:p>
            <a:pPr algn="just"/>
            <a:endParaRPr lang="en-US" sz="3200" b="1" dirty="0" smtClean="0"/>
          </a:p>
          <a:p>
            <a:pPr algn="just">
              <a:buNone/>
            </a:pPr>
            <a:r>
              <a:rPr lang="en-US" sz="3200" b="1" dirty="0" smtClean="0"/>
              <a:t>  </a:t>
            </a:r>
            <a:r>
              <a:rPr lang="uz-Cyrl-UZ" sz="3200" b="1" dirty="0" smtClean="0"/>
              <a:t> tenglik </a:t>
            </a:r>
            <a:r>
              <a:rPr lang="en-US" sz="3200" b="1" dirty="0" smtClean="0"/>
              <a:t>o’</a:t>
            </a:r>
            <a:r>
              <a:rPr lang="uz-Cyrl-UZ" sz="3200" b="1" dirty="0" smtClean="0"/>
              <a:t>rinli. Bu tasdiqning aksinchasi ham o’rinli.</a:t>
            </a:r>
          </a:p>
          <a:p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44F165-8D60-48A5-A77B-7A070AE86E62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17</a:t>
            </a:fld>
            <a:endParaRPr lang="uz-Cyrl-UZ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3214678" y="4286256"/>
            <a:ext cx="3221482" cy="6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9406" cy="5891234"/>
          </a:xfrm>
        </p:spPr>
        <p:txBody>
          <a:bodyPr>
            <a:normAutofit lnSpcReduction="10000"/>
          </a:bodyPr>
          <a:lstStyle/>
          <a:p>
            <a:pPr algn="just"/>
            <a:r>
              <a:rPr lang="uz-Cyrl-UZ" sz="2200" dirty="0" smtClean="0"/>
              <a:t>Bu ma’ruzada ℱ = &lt;F, +, −, ∙, 1&gt; ni skalyarlar maydoni deb tushunamiz. F to’plamning elementlarini skalyarlar deb ataymiz. </a:t>
            </a:r>
          </a:p>
          <a:p>
            <a:pPr algn="just"/>
            <a:r>
              <a:rPr lang="en-US" dirty="0" smtClean="0"/>
              <a:t>  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</a:t>
            </a:r>
            <a:r>
              <a:rPr lang="uz-Cyrl-UZ" i="1" dirty="0" smtClean="0"/>
              <a:t>m</a:t>
            </a:r>
            <a:r>
              <a:rPr lang="uz-Cyrl-UZ" dirty="0" smtClean="0"/>
              <a:t> va </a:t>
            </a:r>
            <a:r>
              <a:rPr lang="uz-Cyrl-UZ" i="1" dirty="0" smtClean="0"/>
              <a:t>n</a:t>
            </a:r>
            <a:r>
              <a:rPr lang="uz-Cyrl-UZ" dirty="0" smtClean="0"/>
              <a:t> –musbat butun sonlar bo’lsin. </a:t>
            </a:r>
            <a:r>
              <a:rPr lang="en-US" dirty="0" smtClean="0"/>
              <a:t>F </a:t>
            </a:r>
            <a:r>
              <a:rPr lang="en-US" dirty="0" err="1" smtClean="0"/>
              <a:t>maydonning</a:t>
            </a:r>
            <a:r>
              <a:rPr lang="en-US" dirty="0" smtClean="0"/>
              <a:t> </a:t>
            </a:r>
            <a:r>
              <a:rPr lang="en-US" i="1" dirty="0" err="1" smtClean="0"/>
              <a:t>mn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                            </a:t>
            </a:r>
            <a:r>
              <a:rPr lang="en-US" dirty="0" err="1" smtClean="0"/>
              <a:t>elementlaridan</a:t>
            </a:r>
            <a:r>
              <a:rPr lang="en-US" dirty="0" smtClean="0"/>
              <a:t> </a:t>
            </a:r>
            <a:r>
              <a:rPr lang="en-US" dirty="0" err="1" smtClean="0"/>
              <a:t>tuzilgan</a:t>
            </a:r>
            <a:r>
              <a:rPr lang="en-US" dirty="0" smtClean="0"/>
              <a:t> 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ko’rinishdagi</a:t>
            </a:r>
            <a:r>
              <a:rPr lang="en-US" dirty="0" smtClean="0"/>
              <a:t> </a:t>
            </a:r>
            <a:r>
              <a:rPr lang="en-US" dirty="0" err="1" smtClean="0"/>
              <a:t>jadval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C00000"/>
                </a:solidFill>
              </a:rPr>
              <a:t>F </a:t>
            </a:r>
            <a:r>
              <a:rPr lang="en-US" i="1" dirty="0" err="1" smtClean="0">
                <a:solidFill>
                  <a:srgbClr val="C00000"/>
                </a:solidFill>
              </a:rPr>
              <a:t>maydon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ustida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berilgan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m×n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tartibli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matrisa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r>
              <a:rPr lang="en-US" dirty="0" smtClean="0"/>
              <a:t> </a:t>
            </a:r>
            <a:r>
              <a:rPr lang="uz-Cyrl-UZ" dirty="0" smtClean="0"/>
              <a:t>va uni qisqacha,</a:t>
            </a:r>
            <a:r>
              <a:rPr lang="en-US" dirty="0" smtClean="0"/>
              <a:t> || </a:t>
            </a:r>
            <a:r>
              <a:rPr lang="en-US" dirty="0" err="1" smtClean="0"/>
              <a:t>α</a:t>
            </a:r>
            <a:r>
              <a:rPr lang="en-US" i="1" baseline="-25000" dirty="0" err="1" smtClean="0"/>
              <a:t>ik</a:t>
            </a:r>
            <a:r>
              <a:rPr lang="en-US" dirty="0" smtClean="0"/>
              <a:t> ||  </a:t>
            </a:r>
            <a:r>
              <a:rPr lang="uz-Cyrl-UZ" dirty="0" smtClean="0"/>
              <a:t>ko’rinishda belgilanadi va </a:t>
            </a:r>
            <a:r>
              <a:rPr lang="en-US" dirty="0" smtClean="0"/>
              <a:t>A = || </a:t>
            </a:r>
            <a:r>
              <a:rPr lang="en-US" dirty="0" err="1" smtClean="0"/>
              <a:t>α</a:t>
            </a:r>
            <a:r>
              <a:rPr lang="en-US" i="1" baseline="-25000" dirty="0" err="1" smtClean="0"/>
              <a:t>ik</a:t>
            </a:r>
            <a:r>
              <a:rPr lang="en-US" dirty="0" smtClean="0"/>
              <a:t> || </a:t>
            </a:r>
            <a:r>
              <a:rPr lang="uz-Cyrl-UZ" dirty="0" smtClean="0"/>
              <a:t>kabi yoziladi.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 Agar </a:t>
            </a:r>
            <a:r>
              <a:rPr lang="uz-Cyrl-UZ" i="1" dirty="0" smtClean="0"/>
              <a:t>m</a:t>
            </a:r>
            <a:r>
              <a:rPr lang="en-US" dirty="0" smtClean="0"/>
              <a:t>=</a:t>
            </a:r>
            <a:r>
              <a:rPr lang="uz-Cyrl-UZ" i="1" dirty="0" smtClean="0"/>
              <a:t>n</a:t>
            </a:r>
            <a:r>
              <a:rPr lang="uz-Cyrl-UZ" dirty="0" smtClean="0"/>
              <a:t> bo’lsa, </a:t>
            </a:r>
            <a:r>
              <a:rPr lang="en-US" dirty="0" smtClean="0"/>
              <a:t>A </a:t>
            </a:r>
            <a:r>
              <a:rPr lang="uz-Cyrl-UZ" dirty="0" smtClean="0"/>
              <a:t>matrisani </a:t>
            </a:r>
            <a:r>
              <a:rPr lang="uz-Cyrl-UZ" i="1" dirty="0" smtClean="0"/>
              <a:t>n</a:t>
            </a:r>
            <a:r>
              <a:rPr lang="uz-Cyrl-UZ" dirty="0" smtClean="0"/>
              <a:t> tartibli </a:t>
            </a:r>
            <a:r>
              <a:rPr lang="uz-Cyrl-UZ" dirty="0" smtClean="0">
                <a:solidFill>
                  <a:srgbClr val="C00000"/>
                </a:solidFill>
              </a:rPr>
              <a:t>kvadrat matrisa </a:t>
            </a:r>
            <a:r>
              <a:rPr lang="uz-Cyrl-UZ" dirty="0" smtClean="0"/>
              <a:t>deyiladi. ℱ</a:t>
            </a:r>
            <a:r>
              <a:rPr lang="uz-Cyrl-UZ" i="1" dirty="0" smtClean="0"/>
              <a:t> </a:t>
            </a:r>
            <a:r>
              <a:rPr lang="uz-Cyrl-UZ" dirty="0" smtClean="0"/>
              <a:t> maydon ustidagi </a:t>
            </a:r>
            <a:r>
              <a:rPr lang="uz-Cyrl-UZ" i="1" dirty="0" smtClean="0"/>
              <a:t>m×n</a:t>
            </a:r>
            <a:r>
              <a:rPr lang="uz-Cyrl-UZ" dirty="0" smtClean="0"/>
              <a:t> tartibli barcha matrisalar to’plamini F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 kabi belgilanadi.</a:t>
            </a:r>
          </a:p>
          <a:p>
            <a:endParaRPr lang="uz-Cyrl-UZ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2000"/>
          </a:blip>
          <a:srcRect/>
          <a:stretch>
            <a:fillRect/>
          </a:stretch>
        </p:blipFill>
        <p:spPr bwMode="auto">
          <a:xfrm>
            <a:off x="3420000" y="1476000"/>
            <a:ext cx="3240000" cy="324000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5000"/>
          </a:blip>
          <a:srcRect/>
          <a:stretch>
            <a:fillRect/>
          </a:stretch>
        </p:blipFill>
        <p:spPr bwMode="auto">
          <a:xfrm>
            <a:off x="3214678" y="2143116"/>
            <a:ext cx="3085711" cy="1296000"/>
          </a:xfrm>
          <a:prstGeom prst="rect">
            <a:avLst/>
          </a:prstGeom>
          <a:noFill/>
        </p:spPr>
      </p:pic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60913F-85ED-41B2-9199-ECF6C37F08D1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2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uz-Cyrl-UZ" dirty="0" smtClean="0"/>
              <a:t>Matrisaning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uz-Cyrl-UZ" dirty="0" smtClean="0"/>
              <a:t>– satrini </a:t>
            </a:r>
            <a:r>
              <a:rPr lang="en-US" i="1" dirty="0" smtClean="0"/>
              <a:t>A</a:t>
            </a:r>
            <a:r>
              <a:rPr lang="en-US" i="1" baseline="-25000" dirty="0" smtClean="0"/>
              <a:t>i </a:t>
            </a:r>
            <a:r>
              <a:rPr lang="en-US" dirty="0" smtClean="0"/>
              <a:t> </a:t>
            </a:r>
            <a:r>
              <a:rPr lang="uz-Cyrl-UZ" dirty="0" smtClean="0"/>
              <a:t>deb belgilaymiz: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uz-Cyrl-UZ" dirty="0" smtClean="0"/>
              <a:t>Matrisaning </a:t>
            </a:r>
            <a:r>
              <a:rPr lang="uz-Cyrl-UZ" i="1" dirty="0" smtClean="0"/>
              <a:t>k </a:t>
            </a:r>
            <a:r>
              <a:rPr lang="uz-Cyrl-UZ" dirty="0" smtClean="0"/>
              <a:t>– ustunini </a:t>
            </a:r>
            <a:r>
              <a:rPr lang="uz-Cyrl-UZ" i="1" dirty="0" smtClean="0"/>
              <a:t>A</a:t>
            </a:r>
            <a:r>
              <a:rPr lang="uz-Cyrl-UZ" i="1" baseline="30000" dirty="0" smtClean="0"/>
              <a:t>k</a:t>
            </a:r>
            <a:r>
              <a:rPr lang="uz-Cyrl-UZ" baseline="30000" dirty="0" smtClean="0"/>
              <a:t> </a:t>
            </a:r>
            <a:r>
              <a:rPr lang="uz-Cyrl-UZ" dirty="0" smtClean="0"/>
              <a:t> deb belgilaymiz:</a:t>
            </a:r>
          </a:p>
          <a:p>
            <a:endParaRPr lang="uz-Cyrl-UZ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/>
          </a:blip>
          <a:srcRect/>
          <a:stretch>
            <a:fillRect/>
          </a:stretch>
        </p:blipFill>
        <p:spPr bwMode="auto">
          <a:xfrm>
            <a:off x="3143239" y="2000240"/>
            <a:ext cx="3024000" cy="39600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3571868" y="4071942"/>
            <a:ext cx="1755000" cy="1404000"/>
          </a:xfrm>
          <a:prstGeom prst="rect">
            <a:avLst/>
          </a:prstGeom>
          <a:noFill/>
        </p:spPr>
      </p:pic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66B969-FA9B-4F41-A235-F9946DC96998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3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 Agar ixtiyoriy </a:t>
            </a:r>
            <a:r>
              <a:rPr lang="uz-Cyrl-UZ" i="1" dirty="0" smtClean="0"/>
              <a:t>i</a:t>
            </a:r>
            <a:r>
              <a:rPr lang="uz-Cyrl-UZ" dirty="0" smtClean="0"/>
              <a:t> va </a:t>
            </a:r>
            <a:r>
              <a:rPr lang="uz-Cyrl-UZ" i="1" dirty="0" smtClean="0"/>
              <a:t>k</a:t>
            </a:r>
            <a:r>
              <a:rPr lang="uz-Cyrl-UZ" dirty="0" smtClean="0"/>
              <a:t> indekslar uchun </a:t>
            </a:r>
            <a:r>
              <a:rPr lang="en-US" dirty="0" smtClean="0"/>
              <a:t>         </a:t>
            </a:r>
            <a:r>
              <a:rPr lang="uz-Cyrl-UZ" dirty="0" smtClean="0"/>
              <a:t>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= 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tenglik o’rinli bo’lsa, ikkita  A = ||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va B = || 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</a:t>
            </a:r>
            <a:r>
              <a:rPr lang="uz-Cyrl-UZ" i="1" dirty="0" smtClean="0"/>
              <a:t>m×n tartibli </a:t>
            </a:r>
            <a:r>
              <a:rPr lang="uz-Cyrl-UZ" i="1" dirty="0" smtClean="0">
                <a:solidFill>
                  <a:srgbClr val="C00000"/>
                </a:solidFill>
              </a:rPr>
              <a:t>teng matrisalar </a:t>
            </a:r>
            <a:r>
              <a:rPr lang="uz-Cyrl-UZ" dirty="0" smtClean="0"/>
              <a:t>deyiladi va A=B kabi yoziladi. </a:t>
            </a:r>
            <a:r>
              <a:rPr lang="uz-Cyrl-UZ" i="1" dirty="0" smtClean="0"/>
              <a:t> </a:t>
            </a:r>
            <a:endParaRPr lang="uz-Cyrl-UZ" dirty="0" smtClean="0"/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       </a:t>
            </a:r>
            <a:r>
              <a:rPr lang="uz-Cyrl-UZ" dirty="0" smtClean="0">
                <a:solidFill>
                  <a:srgbClr val="C00000"/>
                </a:solidFill>
              </a:rPr>
              <a:t>TA’RIF</a:t>
            </a:r>
            <a:r>
              <a:rPr lang="uz-Cyrl-UZ" dirty="0" smtClean="0"/>
              <a:t>. Agar matrisaning barcha elementlari nollardan iborat bo’lsa, uni </a:t>
            </a:r>
            <a:r>
              <a:rPr lang="uz-Cyrl-UZ" i="1" dirty="0" smtClean="0">
                <a:solidFill>
                  <a:srgbClr val="C00000"/>
                </a:solidFill>
              </a:rPr>
              <a:t>nol matrisa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 va O kabi belgilanadi. </a:t>
            </a:r>
          </a:p>
          <a:p>
            <a:pPr algn="just"/>
            <a:r>
              <a:rPr lang="en-US" dirty="0" smtClean="0"/>
              <a:t>     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</a:t>
            </a:r>
            <a:r>
              <a:rPr lang="uz-Cyrl-UZ" i="1" dirty="0" smtClean="0"/>
              <a:t>m×n tartibli A va B </a:t>
            </a:r>
            <a:r>
              <a:rPr lang="uz-Cyrl-UZ" i="1" dirty="0" smtClean="0">
                <a:solidFill>
                  <a:srgbClr val="C00000"/>
                </a:solidFill>
              </a:rPr>
              <a:t>matrisalarning yig’indisi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deb, </a:t>
            </a:r>
            <a:r>
              <a:rPr lang="uz-Cyrl-UZ" i="1" dirty="0" smtClean="0"/>
              <a:t>ik</a:t>
            </a:r>
            <a:r>
              <a:rPr lang="uz-Cyrl-UZ" dirty="0" smtClean="0"/>
              <a:t> – elementi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+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ga teng bo’lgan, ya’ni A+B=||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+ </a:t>
            </a:r>
            <a:r>
              <a:rPr lang="en-US" dirty="0" smtClean="0"/>
              <a:t>β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 matrisaga aytiladi.</a:t>
            </a:r>
          </a:p>
          <a:p>
            <a:pPr algn="just"/>
            <a:r>
              <a:rPr lang="en-US" dirty="0" smtClean="0"/>
              <a:t>    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</a:t>
            </a:r>
            <a:r>
              <a:rPr lang="uz-Cyrl-UZ" i="1" dirty="0" smtClean="0"/>
              <a:t>A = || </a:t>
            </a:r>
            <a:r>
              <a:rPr lang="en-US" i="1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|| </a:t>
            </a:r>
            <a:r>
              <a:rPr lang="uz-Cyrl-UZ" i="1" dirty="0" smtClean="0">
                <a:solidFill>
                  <a:srgbClr val="C00000"/>
                </a:solidFill>
              </a:rPr>
              <a:t>matrisani λ skalyarga ko’paytmasi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deb, || λ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 </a:t>
            </a:r>
            <a:r>
              <a:rPr lang="uz-Cyrl-UZ" i="1" dirty="0" smtClean="0"/>
              <a:t>m×n</a:t>
            </a:r>
            <a:r>
              <a:rPr lang="uz-Cyrl-UZ" dirty="0" smtClean="0"/>
              <a:t> tartibli matrisaga aytiladi: </a:t>
            </a:r>
            <a:r>
              <a:rPr lang="en-US" dirty="0" smtClean="0"/>
              <a:t>   </a:t>
            </a:r>
            <a:r>
              <a:rPr lang="uz-Cyrl-UZ" dirty="0" smtClean="0"/>
              <a:t>λA=|| λ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||.</a:t>
            </a:r>
          </a:p>
          <a:p>
            <a:pPr algn="just"/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DD382D-B324-494A-B646-004EB5A8F5F2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4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286544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     </a:t>
            </a:r>
            <a:r>
              <a:rPr lang="uz-Cyrl-UZ" i="1" dirty="0" smtClean="0"/>
              <a:t>A∈ F 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  va  </a:t>
            </a:r>
            <a:r>
              <a:rPr lang="uz-Cyrl-UZ" i="1" dirty="0" smtClean="0"/>
              <a:t>B∈ F </a:t>
            </a:r>
            <a:r>
              <a:rPr lang="uz-Cyrl-UZ" i="1" baseline="30000" dirty="0" smtClean="0"/>
              <a:t>n×p</a:t>
            </a:r>
            <a:r>
              <a:rPr lang="uz-Cyrl-UZ" dirty="0" smtClean="0"/>
              <a:t> matrisalar berilgan bo’lsin: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en-US" dirty="0" err="1" smtClean="0"/>
              <a:t>boshqacha</a:t>
            </a:r>
            <a:r>
              <a:rPr lang="en-US" dirty="0" smtClean="0"/>
              <a:t> </a:t>
            </a:r>
            <a:r>
              <a:rPr lang="en-US" dirty="0" err="1" smtClean="0"/>
              <a:t>aytganda</a:t>
            </a:r>
            <a:r>
              <a:rPr lang="uz-Cyrl-UZ" dirty="0" smtClean="0"/>
              <a:t>,  A matrisaning ustunlar soni B matrisaning satrlar soniga teng bo’lsin. </a:t>
            </a:r>
            <a:r>
              <a:rPr lang="en-US" i="1" dirty="0" smtClean="0">
                <a:solidFill>
                  <a:srgbClr val="C00000"/>
                </a:solidFill>
              </a:rPr>
              <a:t>A</a:t>
            </a:r>
            <a:r>
              <a:rPr lang="en-US" i="1" baseline="-25000" dirty="0" smtClean="0">
                <a:solidFill>
                  <a:srgbClr val="C00000"/>
                </a:solidFill>
              </a:rPr>
              <a:t>i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uz-Cyrl-UZ" dirty="0" smtClean="0">
                <a:solidFill>
                  <a:srgbClr val="C00000"/>
                </a:solidFill>
              </a:rPr>
              <a:t>satrning 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uz-Cyrl-UZ" i="1" baseline="30000" dirty="0" smtClean="0">
                <a:solidFill>
                  <a:srgbClr val="C00000"/>
                </a:solidFill>
              </a:rPr>
              <a:t>k</a:t>
            </a:r>
            <a:r>
              <a:rPr lang="uz-Cyrl-UZ" i="1" dirty="0" smtClean="0">
                <a:solidFill>
                  <a:srgbClr val="C00000"/>
                </a:solidFill>
              </a:rPr>
              <a:t> </a:t>
            </a:r>
            <a:r>
              <a:rPr lang="uz-Cyrl-UZ" dirty="0" smtClean="0">
                <a:solidFill>
                  <a:srgbClr val="C00000"/>
                </a:solidFill>
              </a:rPr>
              <a:t> ustunga ko’paytmasi </a:t>
            </a:r>
            <a:r>
              <a:rPr lang="uz-Cyrl-UZ" dirty="0" smtClean="0"/>
              <a:t>quyidagicha aniqlanadi:</a:t>
            </a:r>
          </a:p>
          <a:p>
            <a:endParaRPr lang="uz-Cyrl-UZ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928662" y="785794"/>
            <a:ext cx="6584443" cy="1368000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/>
          </a:blip>
          <a:srcRect/>
          <a:stretch>
            <a:fillRect/>
          </a:stretch>
        </p:blipFill>
        <p:spPr bwMode="auto">
          <a:xfrm>
            <a:off x="1071538" y="3429000"/>
            <a:ext cx="4189394" cy="1296000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6000"/>
          </a:blip>
          <a:srcRect/>
          <a:stretch>
            <a:fillRect/>
          </a:stretch>
        </p:blipFill>
        <p:spPr bwMode="auto">
          <a:xfrm>
            <a:off x="2071670" y="4857760"/>
            <a:ext cx="6462008" cy="1152000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839EAC-D8C7-48CE-AD3B-FE935B7C9265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5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TA’RIF. </a:t>
            </a:r>
            <a:r>
              <a:rPr lang="uz-Cyrl-UZ" i="1" dirty="0" smtClean="0"/>
              <a:t>A∈ F 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  va  </a:t>
            </a:r>
            <a:r>
              <a:rPr lang="uz-Cyrl-UZ" i="1" dirty="0" smtClean="0"/>
              <a:t>B∈ F </a:t>
            </a:r>
            <a:r>
              <a:rPr lang="uz-Cyrl-UZ" i="1" baseline="30000" dirty="0" smtClean="0"/>
              <a:t>n×p</a:t>
            </a:r>
            <a:r>
              <a:rPr lang="uz-Cyrl-UZ" dirty="0" smtClean="0"/>
              <a:t> </a:t>
            </a:r>
            <a:r>
              <a:rPr lang="uz-Cyrl-UZ" i="1" dirty="0" smtClean="0">
                <a:solidFill>
                  <a:srgbClr val="C00000"/>
                </a:solidFill>
              </a:rPr>
              <a:t>matrisalarning ko’paytmasi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deb, </a:t>
            </a:r>
            <a:r>
              <a:rPr lang="uz-Cyrl-UZ" i="1" dirty="0" smtClean="0"/>
              <a:t>ik</a:t>
            </a:r>
            <a:r>
              <a:rPr lang="uz-Cyrl-UZ" dirty="0" smtClean="0"/>
              <a:t> – elementi A</a:t>
            </a:r>
            <a:r>
              <a:rPr lang="uz-Cyrl-UZ" i="1" baseline="-25000" dirty="0" smtClean="0"/>
              <a:t>i</a:t>
            </a:r>
            <a:r>
              <a:rPr lang="uz-Cyrl-UZ" dirty="0" smtClean="0"/>
              <a:t>B</a:t>
            </a:r>
            <a:r>
              <a:rPr lang="uz-Cyrl-UZ" i="1" baseline="30000" dirty="0" smtClean="0"/>
              <a:t>k</a:t>
            </a:r>
            <a:r>
              <a:rPr lang="uz-Cyrl-UZ" dirty="0" smtClean="0"/>
              <a:t> ga teng bo’lgan </a:t>
            </a:r>
            <a:r>
              <a:rPr lang="uz-Cyrl-UZ" i="1" dirty="0" smtClean="0"/>
              <a:t>m×p</a:t>
            </a:r>
            <a:r>
              <a:rPr lang="uz-Cyrl-UZ" dirty="0" smtClean="0"/>
              <a:t> tartibli matrisaga aytiladi, ya’ni </a:t>
            </a:r>
          </a:p>
          <a:p>
            <a:endParaRPr lang="uz-Cyrl-UZ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7000"/>
          </a:blip>
          <a:srcRect/>
          <a:stretch>
            <a:fillRect/>
          </a:stretch>
        </p:blipFill>
        <p:spPr bwMode="auto">
          <a:xfrm>
            <a:off x="2714612" y="3071810"/>
            <a:ext cx="4010642" cy="1332000"/>
          </a:xfrm>
          <a:prstGeom prst="rect">
            <a:avLst/>
          </a:prstGeom>
          <a:noFill/>
        </p:spPr>
      </p:pic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7BA379-8102-4997-AC5A-83DF15566B8C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6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dirty="0" smtClean="0"/>
              <a:t>   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Matrisalar ko’paytmasi assotsiativ, ya’ni A, B va C matrisalar uchun AB va BC ko’paytmalar mavjud bo’lsa,  A (BC) = (AB) C tenglik o’rinli. 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uz-Cyrl-UZ" dirty="0" smtClean="0">
                <a:solidFill>
                  <a:srgbClr val="C00000"/>
                </a:solidFill>
              </a:rPr>
              <a:t>ISBOTI.</a:t>
            </a:r>
            <a:r>
              <a:rPr lang="uz-Cyrl-UZ" dirty="0" smtClean="0"/>
              <a:t> Teorema shartiga ko’ra, AB va BC ko’paytmalar mavjud. Shuning uchun, </a:t>
            </a:r>
            <a:r>
              <a:rPr lang="uz-Cyrl-UZ" i="1" dirty="0" smtClean="0"/>
              <a:t>A∈ F 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 ,  </a:t>
            </a:r>
            <a:r>
              <a:rPr lang="en-US" dirty="0" smtClean="0"/>
              <a:t>     </a:t>
            </a:r>
            <a:r>
              <a:rPr lang="uz-Cyrl-UZ" i="1" dirty="0" smtClean="0"/>
              <a:t>B∈ F </a:t>
            </a:r>
            <a:r>
              <a:rPr lang="uz-Cyrl-UZ" i="1" baseline="30000" dirty="0" smtClean="0"/>
              <a:t>n×p</a:t>
            </a:r>
            <a:r>
              <a:rPr lang="uz-Cyrl-UZ" dirty="0" smtClean="0"/>
              <a:t>, </a:t>
            </a:r>
            <a:r>
              <a:rPr lang="uz-Cyrl-UZ" i="1" dirty="0" smtClean="0"/>
              <a:t>C∈ F </a:t>
            </a:r>
            <a:r>
              <a:rPr lang="uz-Cyrl-UZ" i="1" baseline="30000" dirty="0" smtClean="0"/>
              <a:t>p×q</a:t>
            </a:r>
            <a:r>
              <a:rPr lang="uz-Cyrl-UZ" i="1" dirty="0" smtClean="0"/>
              <a:t> </a:t>
            </a:r>
            <a:r>
              <a:rPr lang="uz-Cyrl-UZ" dirty="0" smtClean="0"/>
              <a:t>. Demak,  A (BC) va (AB) C ko’paytmalar mavjud va </a:t>
            </a:r>
            <a:r>
              <a:rPr lang="uz-Cyrl-UZ" i="1" dirty="0" smtClean="0"/>
              <a:t>F </a:t>
            </a:r>
            <a:r>
              <a:rPr lang="uz-Cyrl-UZ" i="1" baseline="30000" dirty="0" smtClean="0"/>
              <a:t>m×q</a:t>
            </a:r>
            <a:r>
              <a:rPr lang="uz-Cyrl-UZ" dirty="0" smtClean="0"/>
              <a:t> to’plamga tegishli.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  H = A (BC),  H’ = (AB) C bo’lsin va h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, h</a:t>
            </a:r>
            <a:r>
              <a:rPr lang="uz-Cyrl-UZ" i="1" dirty="0" smtClean="0"/>
              <a:t>’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elementlar H va H’</a:t>
            </a:r>
            <a:r>
              <a:rPr lang="en-US" dirty="0" smtClean="0"/>
              <a:t> </a:t>
            </a:r>
            <a:r>
              <a:rPr lang="uz-Cyrl-UZ" dirty="0" smtClean="0"/>
              <a:t>matrisalarning </a:t>
            </a:r>
            <a:r>
              <a:rPr lang="uz-Cyrl-UZ" i="1" dirty="0" smtClean="0"/>
              <a:t>ik – </a:t>
            </a:r>
            <a:r>
              <a:rPr lang="uz-Cyrl-UZ" dirty="0" smtClean="0"/>
              <a:t>elementlari bo’lsin. Ixtiyoriy </a:t>
            </a:r>
            <a:r>
              <a:rPr lang="uz-Cyrl-UZ" i="1" dirty="0" smtClean="0"/>
              <a:t> i </a:t>
            </a:r>
            <a:r>
              <a:rPr lang="uz-Cyrl-UZ" dirty="0" smtClean="0"/>
              <a:t>va </a:t>
            </a:r>
            <a:r>
              <a:rPr lang="uz-Cyrl-UZ" i="1" dirty="0" smtClean="0"/>
              <a:t>k </a:t>
            </a:r>
            <a:r>
              <a:rPr lang="uz-Cyrl-UZ" dirty="0" smtClean="0"/>
              <a:t> indekslar uchun </a:t>
            </a:r>
            <a:r>
              <a:rPr lang="uz-Cyrl-UZ" i="1" dirty="0" smtClean="0"/>
              <a:t>h</a:t>
            </a:r>
            <a:r>
              <a:rPr lang="uz-Cyrl-UZ" i="1" baseline="-25000" dirty="0" smtClean="0"/>
              <a:t>ik </a:t>
            </a:r>
            <a:r>
              <a:rPr lang="uz-Cyrl-UZ" dirty="0" smtClean="0"/>
              <a:t>= </a:t>
            </a:r>
            <a:r>
              <a:rPr lang="uz-Cyrl-UZ" i="1" dirty="0" smtClean="0"/>
              <a:t>h’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ekanini ko’rsatamiz. </a:t>
            </a:r>
            <a:endParaRPr lang="uz-Cyrl-UZ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19A318-84C8-4E04-8CB7-A3C1544A2DC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7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/>
          <a:lstStyle/>
          <a:p>
            <a:r>
              <a:rPr lang="uz-Cyrl-UZ" dirty="0" smtClean="0"/>
              <a:t>Haqiqatan,</a:t>
            </a:r>
            <a:endParaRPr lang="uz-Cyrl-UZ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3000"/>
          </a:blip>
          <a:srcRect/>
          <a:stretch>
            <a:fillRect/>
          </a:stretch>
        </p:blipFill>
        <p:spPr bwMode="auto">
          <a:xfrm>
            <a:off x="1000100" y="1142984"/>
            <a:ext cx="5099476" cy="1296000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/>
          </a:blip>
          <a:srcRect/>
          <a:stretch>
            <a:fillRect/>
          </a:stretch>
        </p:blipFill>
        <p:spPr bwMode="auto">
          <a:xfrm>
            <a:off x="1857356" y="2786058"/>
            <a:ext cx="6819933" cy="972000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3000"/>
          </a:blip>
          <a:srcRect/>
          <a:stretch>
            <a:fillRect/>
          </a:stretch>
        </p:blipFill>
        <p:spPr bwMode="auto">
          <a:xfrm>
            <a:off x="1857356" y="4572008"/>
            <a:ext cx="6716764" cy="1188000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7A90902-7301-44A8-97E2-C5BF28856181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8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uz-Cyrl-UZ" dirty="0" smtClean="0"/>
              <a:t>Demak, ixtiyoriy </a:t>
            </a:r>
            <a:r>
              <a:rPr lang="uz-Cyrl-UZ" i="1" dirty="0" smtClean="0"/>
              <a:t> i </a:t>
            </a:r>
            <a:r>
              <a:rPr lang="uz-Cyrl-UZ" dirty="0" smtClean="0"/>
              <a:t>va </a:t>
            </a:r>
            <a:r>
              <a:rPr lang="uz-Cyrl-UZ" i="1" dirty="0" smtClean="0"/>
              <a:t>k </a:t>
            </a:r>
            <a:r>
              <a:rPr lang="uz-Cyrl-UZ" dirty="0" smtClean="0"/>
              <a:t> indekslar uchun </a:t>
            </a:r>
            <a:r>
              <a:rPr lang="uz-Cyrl-UZ" i="1" dirty="0" smtClean="0"/>
              <a:t>h</a:t>
            </a:r>
            <a:r>
              <a:rPr lang="uz-Cyrl-UZ" i="1" baseline="-25000" dirty="0" smtClean="0"/>
              <a:t>ik </a:t>
            </a:r>
            <a:r>
              <a:rPr lang="uz-Cyrl-UZ" dirty="0" smtClean="0"/>
              <a:t>= </a:t>
            </a:r>
            <a:r>
              <a:rPr lang="uz-Cyrl-UZ" i="1" dirty="0" smtClean="0"/>
              <a:t>h’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, ya’ni A (BC) = (AB) C tenglik o’rinli.</a:t>
            </a:r>
          </a:p>
          <a:p>
            <a:endParaRPr lang="uz-Cyrl-UZ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/>
          </a:blip>
          <a:srcRect/>
          <a:stretch>
            <a:fillRect/>
          </a:stretch>
        </p:blipFill>
        <p:spPr bwMode="auto">
          <a:xfrm>
            <a:off x="785786" y="642918"/>
            <a:ext cx="5586431" cy="1188000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/>
          </a:blip>
          <a:srcRect/>
          <a:stretch>
            <a:fillRect/>
          </a:stretch>
        </p:blipFill>
        <p:spPr bwMode="auto">
          <a:xfrm>
            <a:off x="1500166" y="2214554"/>
            <a:ext cx="6975000" cy="1116000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6000"/>
          </a:blip>
          <a:srcRect/>
          <a:stretch>
            <a:fillRect/>
          </a:stretch>
        </p:blipFill>
        <p:spPr bwMode="auto">
          <a:xfrm>
            <a:off x="1428728" y="3929066"/>
            <a:ext cx="7402989" cy="1224000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41CACF-C0DA-4F21-B142-CC1B4B82331E}" type="datetime1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484973-20C7-46BB-8121-1315E4F223ED}" type="slidenum">
              <a:rPr lang="uz-Cyrl-UZ" smtClean="0"/>
              <a:pPr/>
              <a:t>9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274</TotalTime>
  <Words>1242</Words>
  <Application>Microsoft Office PowerPoint</Application>
  <PresentationFormat>Экран (4:3)</PresentationFormat>
  <Paragraphs>135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Солнцестояние</vt:lpstr>
      <vt:lpstr>Бумажная</vt:lpstr>
      <vt:lpstr>Matritsalar va ular ustida amallar.  Elementar matrisalar va ularning xossalari.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Matritsalar va ular ustida amallar.  Elementar matrisalar va ularning xossalari.</dc:title>
  <dc:creator>USER</dc:creator>
  <cp:lastModifiedBy>Home</cp:lastModifiedBy>
  <cp:revision>24</cp:revision>
  <dcterms:created xsi:type="dcterms:W3CDTF">2011-05-12T16:28:50Z</dcterms:created>
  <dcterms:modified xsi:type="dcterms:W3CDTF">2016-04-20T15:34:09Z</dcterms:modified>
</cp:coreProperties>
</file>