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B35183A-ED79-4FBD-84D2-2C153348568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uz-Cyrl-UZ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2DEE0E0-8EC5-439F-8D5B-958DA5171E57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57166"/>
            <a:ext cx="8339166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3100" b="1" i="1" dirty="0" smtClean="0"/>
              <a:t>MATRISALARNING TESKARILANISH SHARTLARI. MATRISALI TENGLAMALAR.  n TA NOMA’LUMLI  n TA CHTSNI MATRISALAR YORDAMIDA YOZISH VA YECHISH.</a:t>
            </a:r>
            <a:r>
              <a:rPr lang="uz-Cyrl-UZ" sz="3100" dirty="0" smtClean="0"/>
              <a:t/>
            </a:r>
            <a:br>
              <a:rPr lang="uz-Cyrl-UZ" sz="3100" dirty="0" smtClean="0"/>
            </a:br>
            <a:endParaRPr lang="uz-Cyrl-UZ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928802"/>
            <a:ext cx="8143932" cy="4000528"/>
          </a:xfrm>
        </p:spPr>
        <p:txBody>
          <a:bodyPr/>
          <a:lstStyle/>
          <a:p>
            <a:pPr algn="ctr"/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r>
              <a:rPr lang="uz-Cyrl-UZ" sz="2800" dirty="0" smtClean="0"/>
              <a:t>Reja</a:t>
            </a:r>
          </a:p>
          <a:p>
            <a:pPr algn="just"/>
            <a:r>
              <a:rPr lang="uz-Cyrl-UZ" sz="2800" dirty="0" smtClean="0"/>
              <a:t>1. Teskarisisi mavjud bo’lmagan matrisa.</a:t>
            </a:r>
          </a:p>
          <a:p>
            <a:r>
              <a:rPr lang="uz-Cyrl-UZ" sz="2800" dirty="0" smtClean="0"/>
              <a:t>2. Matrisaning teskarilanish shartlari.</a:t>
            </a:r>
          </a:p>
          <a:p>
            <a:pPr algn="just"/>
            <a:r>
              <a:rPr lang="uz-Cyrl-UZ" sz="2800" dirty="0" smtClean="0"/>
              <a:t>3. Teskari matrisani elementar matrisalardan foydalanib topish.</a:t>
            </a:r>
          </a:p>
          <a:p>
            <a:pPr algn="just"/>
            <a:r>
              <a:rPr lang="en-US" sz="2800" dirty="0" smtClean="0"/>
              <a:t>4. </a:t>
            </a:r>
            <a:r>
              <a:rPr lang="en-US" sz="2800" dirty="0" err="1" smtClean="0"/>
              <a:t>Matrisali</a:t>
            </a:r>
            <a:r>
              <a:rPr lang="en-US" sz="2800" dirty="0" smtClean="0"/>
              <a:t> </a:t>
            </a:r>
            <a:r>
              <a:rPr lang="en-US" sz="2800" dirty="0" err="1" smtClean="0"/>
              <a:t>tenglamalar</a:t>
            </a:r>
            <a:r>
              <a:rPr lang="en-US" sz="2800" dirty="0" smtClean="0"/>
              <a:t>. </a:t>
            </a:r>
            <a:endParaRPr lang="uz-Cyrl-UZ" sz="2800" dirty="0" smtClean="0"/>
          </a:p>
          <a:p>
            <a:endParaRPr lang="uz-Cyrl-UZ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143668"/>
          </a:xfrm>
        </p:spPr>
        <p:txBody>
          <a:bodyPr>
            <a:normAutofit fontScale="85000" lnSpcReduction="20000"/>
          </a:bodyPr>
          <a:lstStyle/>
          <a:p>
            <a:pPr marL="0" algn="just">
              <a:spcBef>
                <a:spcPts val="0"/>
              </a:spcBef>
            </a:pPr>
            <a:r>
              <a:rPr lang="uz-Cyrl-UZ" b="1" dirty="0" smtClean="0">
                <a:solidFill>
                  <a:srgbClr val="C00000"/>
                </a:solidFill>
              </a:rPr>
              <a:t>TEOREMA</a:t>
            </a:r>
            <a:r>
              <a:rPr lang="uz-Cyrl-UZ" dirty="0" smtClean="0">
                <a:solidFill>
                  <a:srgbClr val="C00000"/>
                </a:solidFill>
              </a:rPr>
              <a:t>. </a:t>
            </a:r>
            <a:r>
              <a:rPr lang="uz-Cyrl-UZ" dirty="0" smtClean="0"/>
              <a:t>Agar A matrisaning satrlari chiziqli erkli bo’lsa, u holda    </a:t>
            </a:r>
            <a:r>
              <a:rPr lang="uz-Cyrl-UZ" i="1" dirty="0" smtClean="0"/>
              <a:t>A</a:t>
            </a:r>
            <a:r>
              <a:rPr lang="uz-Cyrl-UZ" i="1" baseline="30000" dirty="0" smtClean="0"/>
              <a:t>-1</a:t>
            </a:r>
            <a:r>
              <a:rPr lang="uz-Cyrl-UZ" i="1" dirty="0" smtClean="0"/>
              <a:t>∙ b</a:t>
            </a:r>
            <a:r>
              <a:rPr lang="uz-Cyrl-UZ" dirty="0" smtClean="0"/>
              <a:t> vektor (2) tenglamaning yagona yechimi bo’ladi. </a:t>
            </a:r>
          </a:p>
          <a:p>
            <a:pPr marL="0" algn="just">
              <a:spcBef>
                <a:spcPts val="0"/>
              </a:spcBef>
            </a:pPr>
            <a:endParaRPr lang="en-US" dirty="0" smtClean="0"/>
          </a:p>
          <a:p>
            <a:pPr marL="0" algn="just">
              <a:spcBef>
                <a:spcPts val="0"/>
              </a:spcBef>
            </a:pPr>
            <a:r>
              <a:rPr lang="uz-Cyrl-UZ" b="1" dirty="0" smtClean="0">
                <a:solidFill>
                  <a:srgbClr val="C00000"/>
                </a:solidFill>
              </a:rPr>
              <a:t>ISBOTI.</a:t>
            </a:r>
            <a:r>
              <a:rPr lang="uz-Cyrl-UZ" dirty="0" smtClean="0"/>
              <a:t> Faraz qilaylik, </a:t>
            </a:r>
            <a:r>
              <a:rPr lang="uz-Cyrl-UZ" i="1" dirty="0" smtClean="0"/>
              <a:t>𝒳</a:t>
            </a:r>
            <a:r>
              <a:rPr lang="uz-Cyrl-UZ" i="1" baseline="-25000" dirty="0" smtClean="0"/>
              <a:t>0</a:t>
            </a:r>
            <a:r>
              <a:rPr lang="uz-Cyrl-UZ" dirty="0" smtClean="0"/>
              <a:t>  ustun – vektor (2) tenglamaning yechimi, ya’ni </a:t>
            </a:r>
            <a:r>
              <a:rPr lang="uz-Cyrl-UZ" i="1" dirty="0" smtClean="0"/>
              <a:t>A𝒳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=b</a:t>
            </a:r>
            <a:r>
              <a:rPr lang="uz-Cyrl-UZ" dirty="0" smtClean="0"/>
              <a:t> bo’lsin. </a:t>
            </a:r>
            <a:r>
              <a:rPr lang="uz-Cyrl-UZ" i="1" dirty="0" smtClean="0"/>
              <a:t> A𝒳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=b</a:t>
            </a:r>
            <a:r>
              <a:rPr lang="uz-Cyrl-UZ" dirty="0" smtClean="0"/>
              <a:t> ning ikkala qismini  chapdan </a:t>
            </a:r>
            <a:r>
              <a:rPr lang="uz-Cyrl-UZ" i="1" dirty="0" smtClean="0"/>
              <a:t>A</a:t>
            </a:r>
            <a:r>
              <a:rPr lang="uz-Cyrl-UZ" i="1" baseline="30000" dirty="0" smtClean="0"/>
              <a:t>-1</a:t>
            </a:r>
            <a:r>
              <a:rPr lang="uz-Cyrl-UZ" dirty="0" smtClean="0"/>
              <a:t> ga ko’paytirib,  </a:t>
            </a:r>
          </a:p>
          <a:p>
            <a:pPr marL="0" algn="ctr">
              <a:spcBef>
                <a:spcPts val="0"/>
              </a:spcBef>
              <a:buNone/>
            </a:pPr>
            <a:r>
              <a:rPr lang="uz-Cyrl-UZ" i="1" dirty="0" smtClean="0"/>
              <a:t>𝒳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= A</a:t>
            </a:r>
            <a:r>
              <a:rPr lang="uz-Cyrl-UZ" i="1" baseline="30000" dirty="0" smtClean="0"/>
              <a:t>-1</a:t>
            </a:r>
            <a:r>
              <a:rPr lang="uz-Cyrl-UZ" i="1" dirty="0" smtClean="0"/>
              <a:t>∙ b</a:t>
            </a:r>
            <a:r>
              <a:rPr lang="uz-Cyrl-UZ" dirty="0" smtClean="0"/>
              <a:t> (3)</a:t>
            </a:r>
          </a:p>
          <a:p>
            <a:pPr marL="0" algn="just">
              <a:spcBef>
                <a:spcPts val="0"/>
              </a:spcBef>
              <a:buNone/>
            </a:pPr>
            <a:r>
              <a:rPr lang="en-US" dirty="0" smtClean="0"/>
              <a:t> </a:t>
            </a:r>
            <a:r>
              <a:rPr lang="uz-Cyrl-UZ" dirty="0" smtClean="0"/>
              <a:t>ga ega bo’lamiz. Shunday qilib, (2) tenglama yoki </a:t>
            </a:r>
            <a:r>
              <a:rPr lang="uz-Cyrl-UZ" i="1" dirty="0" smtClean="0"/>
              <a:t>A</a:t>
            </a:r>
            <a:r>
              <a:rPr lang="uz-Cyrl-UZ" i="1" baseline="30000" dirty="0" smtClean="0"/>
              <a:t>-1</a:t>
            </a:r>
            <a:r>
              <a:rPr lang="uz-Cyrl-UZ" i="1" dirty="0" smtClean="0"/>
              <a:t>b</a:t>
            </a:r>
            <a:r>
              <a:rPr lang="uz-Cyrl-UZ" dirty="0" smtClean="0"/>
              <a:t> yechimga ega bo’ladi yoki umuman yechimga ega bo’lmaydi. Biroq,  </a:t>
            </a:r>
            <a:r>
              <a:rPr lang="uz-Cyrl-UZ" i="1" dirty="0" smtClean="0"/>
              <a:t>A(A</a:t>
            </a:r>
            <a:r>
              <a:rPr lang="uz-Cyrl-UZ" i="1" baseline="30000" dirty="0" smtClean="0"/>
              <a:t>-1</a:t>
            </a:r>
            <a:r>
              <a:rPr lang="uz-Cyrl-UZ" i="1" dirty="0" smtClean="0"/>
              <a:t>∙ b)=b</a:t>
            </a:r>
            <a:r>
              <a:rPr lang="uz-Cyrl-UZ" dirty="0" smtClean="0"/>
              <a:t> tenglik </a:t>
            </a:r>
            <a:r>
              <a:rPr lang="uz-Cyrl-UZ" i="1" dirty="0" smtClean="0"/>
              <a:t>A</a:t>
            </a:r>
            <a:r>
              <a:rPr lang="uz-Cyrl-UZ" i="1" baseline="30000" dirty="0" smtClean="0"/>
              <a:t>-1</a:t>
            </a:r>
            <a:r>
              <a:rPr lang="uz-Cyrl-UZ" i="1" dirty="0" smtClean="0"/>
              <a:t>∙ b</a:t>
            </a:r>
            <a:r>
              <a:rPr lang="uz-Cyrl-UZ" dirty="0" smtClean="0"/>
              <a:t> vektor (2) ning yechimi ekanini ko’rsatadi. Demak, </a:t>
            </a:r>
            <a:r>
              <a:rPr lang="uz-Cyrl-UZ" i="1" dirty="0" smtClean="0"/>
              <a:t>A</a:t>
            </a:r>
            <a:r>
              <a:rPr lang="uz-Cyrl-UZ" i="1" baseline="30000" dirty="0" smtClean="0"/>
              <a:t>-1</a:t>
            </a:r>
            <a:r>
              <a:rPr lang="uz-Cyrl-UZ" i="1" dirty="0" smtClean="0"/>
              <a:t>∙ b</a:t>
            </a:r>
            <a:r>
              <a:rPr lang="uz-Cyrl-UZ" dirty="0" smtClean="0"/>
              <a:t> vektor (2) tenglamaning yagona yechimi ekan. </a:t>
            </a:r>
          </a:p>
          <a:p>
            <a:pPr marL="0" algn="just">
              <a:spcBef>
                <a:spcPts val="0"/>
              </a:spcBef>
            </a:pPr>
            <a:endParaRPr lang="en-US" dirty="0" smtClean="0"/>
          </a:p>
          <a:p>
            <a:pPr marL="0" algn="just">
              <a:spcBef>
                <a:spcPts val="0"/>
              </a:spcBef>
            </a:pPr>
            <a:r>
              <a:rPr lang="uz-Cyrl-UZ" dirty="0" smtClean="0">
                <a:solidFill>
                  <a:srgbClr val="C00000"/>
                </a:solidFill>
              </a:rPr>
              <a:t>NATIJA.</a:t>
            </a:r>
            <a:r>
              <a:rPr lang="uz-Cyrl-UZ" dirty="0" smtClean="0"/>
              <a:t> (1) sistemaning asosiy matrisasi A ning satrlari chiziqli erkli bo’lsa,  u holda bu sistema hamjoyli va </a:t>
            </a:r>
            <a:r>
              <a:rPr lang="uz-Cyrl-UZ" i="1" dirty="0" smtClean="0"/>
              <a:t>A</a:t>
            </a:r>
            <a:r>
              <a:rPr lang="uz-Cyrl-UZ" i="1" baseline="30000" dirty="0" smtClean="0"/>
              <a:t>-1</a:t>
            </a:r>
            <a:r>
              <a:rPr lang="uz-Cyrl-UZ" i="1" dirty="0" smtClean="0"/>
              <a:t>∙ b</a:t>
            </a:r>
            <a:r>
              <a:rPr lang="uz-Cyrl-UZ" dirty="0" smtClean="0"/>
              <a:t> vektor uning yagona yechimi bo’ladi.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z-Cyrl-UZ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Misol. </a:t>
            </a:r>
            <a:r>
              <a:rPr lang="uz-Cyrl-UZ" dirty="0" smtClean="0"/>
              <a:t>Berilgan sistemani matrisa k</a:t>
            </a:r>
            <a:r>
              <a:rPr lang="en-US" dirty="0" smtClean="0"/>
              <a:t>o’</a:t>
            </a:r>
            <a:r>
              <a:rPr lang="uz-Cyrl-UZ" dirty="0" smtClean="0"/>
              <a:t>rinishida yozing va uni yeching.</a:t>
            </a:r>
          </a:p>
          <a:p>
            <a:endParaRPr lang="uz-Cyrl-UZ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8000"/>
          </a:blip>
          <a:srcRect/>
          <a:stretch>
            <a:fillRect/>
          </a:stretch>
        </p:blipFill>
        <p:spPr bwMode="auto">
          <a:xfrm>
            <a:off x="3428992" y="3429000"/>
            <a:ext cx="3282625" cy="1260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6286544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      </a:t>
            </a:r>
            <a:r>
              <a:rPr lang="uz-Cyrl-UZ" b="1" dirty="0" smtClean="0">
                <a:solidFill>
                  <a:srgbClr val="C00000"/>
                </a:solidFill>
              </a:rPr>
              <a:t>LEMMA 1.</a:t>
            </a:r>
            <a:r>
              <a:rPr lang="uz-Cyrl-UZ" dirty="0" smtClean="0">
                <a:solidFill>
                  <a:srgbClr val="C00000"/>
                </a:solidFill>
              </a:rPr>
              <a:t> </a:t>
            </a:r>
            <a:r>
              <a:rPr lang="uz-Cyrl-UZ" dirty="0" smtClean="0"/>
              <a:t>Nol satrga (ustunga) ega bo’lgan kvadrat matrisa teskarilanuvchi emas.</a:t>
            </a:r>
          </a:p>
          <a:p>
            <a:pPr algn="just"/>
            <a:endParaRPr lang="en-US" dirty="0" smtClean="0">
              <a:solidFill>
                <a:srgbClr val="C00000"/>
              </a:solidFill>
            </a:endParaRP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      </a:t>
            </a:r>
            <a:r>
              <a:rPr lang="uz-Cyrl-UZ" b="1" dirty="0" smtClean="0">
                <a:solidFill>
                  <a:srgbClr val="C00000"/>
                </a:solidFill>
              </a:rPr>
              <a:t>ISBOTI</a:t>
            </a:r>
            <a:r>
              <a:rPr lang="uz-Cyrl-UZ" dirty="0" smtClean="0"/>
              <a:t>. </a:t>
            </a:r>
            <a:r>
              <a:rPr lang="uz-Cyrl-UZ" i="1" dirty="0" smtClean="0"/>
              <a:t>A</a:t>
            </a:r>
            <a:r>
              <a:rPr lang="uz-Cyrl-UZ" dirty="0" smtClean="0"/>
              <a:t> nol satrli kvadrat matrisa, B ixtiyoriy matrisa bo’lsin   (</a:t>
            </a:r>
            <a:r>
              <a:rPr lang="uz-Cyrl-UZ" i="1" dirty="0" smtClean="0"/>
              <a:t>A,B ∈ F</a:t>
            </a:r>
            <a:r>
              <a:rPr lang="uz-Cyrl-UZ" i="1" baseline="30000" dirty="0" smtClean="0"/>
              <a:t>n×n</a:t>
            </a:r>
            <a:r>
              <a:rPr lang="uz-Cyrl-UZ" dirty="0" smtClean="0"/>
              <a:t>).  </a:t>
            </a:r>
            <a:r>
              <a:rPr lang="uz-Cyrl-UZ" i="1" dirty="0" smtClean="0"/>
              <a:t>A</a:t>
            </a:r>
            <a:r>
              <a:rPr lang="uz-Cyrl-UZ" i="1" baseline="-25000" dirty="0" smtClean="0"/>
              <a:t>i</a:t>
            </a:r>
            <a:r>
              <a:rPr lang="uz-Cyrl-UZ" baseline="-25000" dirty="0" smtClean="0"/>
              <a:t> </a:t>
            </a:r>
            <a:r>
              <a:rPr lang="uz-Cyrl-UZ" dirty="0" smtClean="0"/>
              <a:t> satr </a:t>
            </a:r>
            <a:r>
              <a:rPr lang="uz-Cyrl-UZ" i="1" dirty="0" smtClean="0"/>
              <a:t>A</a:t>
            </a:r>
            <a:r>
              <a:rPr lang="uz-Cyrl-UZ" dirty="0" smtClean="0"/>
              <a:t> matrisaning nol satri bo’lsin, u holda </a:t>
            </a:r>
          </a:p>
          <a:p>
            <a:pPr>
              <a:buNone/>
            </a:pPr>
            <a:r>
              <a:rPr lang="en-US" i="1" dirty="0" smtClean="0"/>
              <a:t>            </a:t>
            </a:r>
            <a:r>
              <a:rPr lang="uz-Cyrl-UZ" i="1" dirty="0" smtClean="0"/>
              <a:t>(AB)</a:t>
            </a:r>
            <a:r>
              <a:rPr lang="uz-Cyrl-UZ" i="1" baseline="-25000" dirty="0" smtClean="0"/>
              <a:t>i</a:t>
            </a:r>
            <a:r>
              <a:rPr lang="uz-Cyrl-UZ" i="1" dirty="0" smtClean="0"/>
              <a:t> = (A</a:t>
            </a:r>
            <a:r>
              <a:rPr lang="uz-Cyrl-UZ" i="1" baseline="-25000" dirty="0" smtClean="0"/>
              <a:t>i</a:t>
            </a:r>
            <a:r>
              <a:rPr lang="uz-Cyrl-UZ" i="1" dirty="0" smtClean="0"/>
              <a:t>B</a:t>
            </a:r>
            <a:r>
              <a:rPr lang="uz-Cyrl-UZ" i="1" baseline="30000" dirty="0" smtClean="0"/>
              <a:t>1 </a:t>
            </a:r>
            <a:r>
              <a:rPr lang="uz-Cyrl-UZ" i="1" dirty="0" smtClean="0"/>
              <a:t> A</a:t>
            </a:r>
            <a:r>
              <a:rPr lang="uz-Cyrl-UZ" i="1" baseline="-25000" dirty="0" smtClean="0"/>
              <a:t>i</a:t>
            </a:r>
            <a:r>
              <a:rPr lang="uz-Cyrl-UZ" i="1" dirty="0" smtClean="0"/>
              <a:t>B</a:t>
            </a:r>
            <a:r>
              <a:rPr lang="uz-Cyrl-UZ" i="1" baseline="30000" dirty="0" smtClean="0"/>
              <a:t>2</a:t>
            </a:r>
            <a:r>
              <a:rPr lang="uz-Cyrl-UZ" i="1" dirty="0" smtClean="0"/>
              <a:t>  …  A</a:t>
            </a:r>
            <a:r>
              <a:rPr lang="uz-Cyrl-UZ" i="1" baseline="-25000" dirty="0" smtClean="0"/>
              <a:t>i</a:t>
            </a:r>
            <a:r>
              <a:rPr lang="uz-Cyrl-UZ" i="1" dirty="0" smtClean="0"/>
              <a:t>B</a:t>
            </a:r>
            <a:r>
              <a:rPr lang="uz-Cyrl-UZ" i="1" baseline="30000" dirty="0" smtClean="0"/>
              <a:t>n</a:t>
            </a:r>
            <a:r>
              <a:rPr lang="uz-Cyrl-UZ" i="1" dirty="0" smtClean="0"/>
              <a:t>) = (0  0  …  0),</a:t>
            </a:r>
            <a:endParaRPr lang="uz-Cyrl-UZ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uz-Cyrl-UZ" dirty="0" smtClean="0"/>
              <a:t>ya’ni </a:t>
            </a:r>
            <a:r>
              <a:rPr lang="uz-Cyrl-UZ" i="1" dirty="0" smtClean="0"/>
              <a:t>AB</a:t>
            </a:r>
            <a:r>
              <a:rPr lang="uz-Cyrl-UZ" dirty="0" smtClean="0"/>
              <a:t> matrisaning </a:t>
            </a:r>
            <a:r>
              <a:rPr lang="uz-Cyrl-UZ" i="1" dirty="0" smtClean="0"/>
              <a:t>i</a:t>
            </a:r>
            <a:r>
              <a:rPr lang="uz-Cyrl-UZ" dirty="0" smtClean="0"/>
              <a:t> – satri nol satrdan iborat.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uz-Cyrl-UZ" dirty="0" smtClean="0"/>
              <a:t>Demak, </a:t>
            </a:r>
            <a:r>
              <a:rPr lang="uz-Cyrl-UZ" i="1" dirty="0" smtClean="0"/>
              <a:t>A</a:t>
            </a:r>
            <a:r>
              <a:rPr lang="uz-Cyrl-UZ" dirty="0" smtClean="0"/>
              <a:t> matrisa teskarilanuvchi emas. </a:t>
            </a:r>
          </a:p>
          <a:p>
            <a:endParaRPr lang="uz-Cyrl-UZ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643998" cy="628654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       </a:t>
            </a:r>
            <a:r>
              <a:rPr lang="uz-Cyrl-UZ" b="1" dirty="0" smtClean="0">
                <a:solidFill>
                  <a:srgbClr val="C00000"/>
                </a:solidFill>
              </a:rPr>
              <a:t>LEMMA 2</a:t>
            </a:r>
            <a:r>
              <a:rPr lang="uz-Cyrl-UZ" dirty="0" smtClean="0">
                <a:solidFill>
                  <a:srgbClr val="C00000"/>
                </a:solidFill>
              </a:rPr>
              <a:t>.</a:t>
            </a:r>
            <a:r>
              <a:rPr lang="uz-Cyrl-UZ" dirty="0" smtClean="0"/>
              <a:t> Agar kvadrat matrisaning satrlari chiziqli bog’liq bo’lsa, u holda bu matrisa teskarilanuvchi emas.</a:t>
            </a:r>
          </a:p>
          <a:p>
            <a:pPr algn="just"/>
            <a:r>
              <a:rPr lang="en-US" dirty="0" smtClean="0"/>
              <a:t>       </a:t>
            </a:r>
            <a:r>
              <a:rPr lang="uz-Cyrl-UZ" b="1" dirty="0" smtClean="0">
                <a:solidFill>
                  <a:srgbClr val="C00000"/>
                </a:solidFill>
              </a:rPr>
              <a:t>ISBOTI.</a:t>
            </a:r>
            <a:r>
              <a:rPr lang="uz-Cyrl-UZ" dirty="0" smtClean="0"/>
              <a:t>  </a:t>
            </a:r>
            <a:r>
              <a:rPr lang="uz-Cyrl-UZ" i="1" dirty="0" smtClean="0"/>
              <a:t>A</a:t>
            </a:r>
            <a:r>
              <a:rPr lang="uz-Cyrl-UZ" dirty="0" smtClean="0"/>
              <a:t> satrlari chiziqli bog’liq bo’lgan kvadrat matrisa bo’lsin. U holda </a:t>
            </a:r>
            <a:r>
              <a:rPr lang="uz-Cyrl-UZ" i="1" dirty="0" smtClean="0"/>
              <a:t>A </a:t>
            </a:r>
            <a:r>
              <a:rPr lang="uz-Cyrl-UZ" dirty="0" smtClean="0"/>
              <a:t>ni pog’onasimon matrisaga keltiradigan elementar almashtirishlar ketma-ketligi mavjud; φ</a:t>
            </a:r>
            <a:r>
              <a:rPr lang="uz-Cyrl-UZ" baseline="-25000" dirty="0" smtClean="0"/>
              <a:t>1 </a:t>
            </a:r>
            <a:r>
              <a:rPr lang="uz-Cyrl-UZ" dirty="0" smtClean="0"/>
              <a:t>, φ</a:t>
            </a:r>
            <a:r>
              <a:rPr lang="uz-Cyrl-UZ" baseline="-25000" dirty="0" smtClean="0"/>
              <a:t>2 </a:t>
            </a:r>
            <a:r>
              <a:rPr lang="uz-Cyrl-UZ" dirty="0" smtClean="0"/>
              <a:t>, ... , φ</a:t>
            </a:r>
            <a:r>
              <a:rPr lang="uz-Cyrl-UZ" baseline="-25000" dirty="0" smtClean="0"/>
              <a:t>s </a:t>
            </a:r>
            <a:r>
              <a:rPr lang="uz-Cyrl-UZ" dirty="0" smtClean="0"/>
              <a:t> shunday elementar almashtirishlar ketma-ketligi bo’lsin. Elementar matrisalarning 4 – xossasiga ko’ra, quyidagi tenglik o’rinli: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</a:t>
            </a:r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  </a:t>
            </a:r>
            <a:r>
              <a:rPr lang="uz-Cyrl-UZ" dirty="0" smtClean="0"/>
              <a:t>bu yerda </a:t>
            </a:r>
            <a:r>
              <a:rPr lang="en-US" i="1" dirty="0" smtClean="0"/>
              <a:t>C</a:t>
            </a:r>
            <a:r>
              <a:rPr lang="uz-Cyrl-UZ" dirty="0" smtClean="0"/>
              <a:t> nol satrli matrisa. Demak, lemma 1 ga ko’ra, </a:t>
            </a:r>
            <a:r>
              <a:rPr lang="en-US" i="1" dirty="0" smtClean="0"/>
              <a:t>C</a:t>
            </a:r>
            <a:r>
              <a:rPr lang="en-US" dirty="0" smtClean="0"/>
              <a:t> </a:t>
            </a:r>
            <a:r>
              <a:rPr lang="uz-Cyrl-UZ" dirty="0" smtClean="0"/>
              <a:t>matrisa teskarilanuvchi emas. Ikkinchi tomondan, agar A matrisa teskarilanuvchi bo’lsa, (1) tenglikning chap qismidagi ko’paytma teskarilanuvchi matrisalar ko’paytmasi sifatida teskarilanuvchi matrisa bo’lar edi. Bu esa mumkin emas. Demak, A matrisa teskarilanuvchi emas. 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      </a:t>
            </a:r>
            <a:r>
              <a:rPr lang="uz-Cyrl-UZ" b="1" dirty="0" smtClean="0">
                <a:solidFill>
                  <a:srgbClr val="C00000"/>
                </a:solidFill>
              </a:rPr>
              <a:t>NATIJA</a:t>
            </a:r>
            <a:r>
              <a:rPr lang="uz-Cyrl-UZ" dirty="0" smtClean="0">
                <a:solidFill>
                  <a:srgbClr val="C00000"/>
                </a:solidFill>
              </a:rPr>
              <a:t>. </a:t>
            </a:r>
            <a:r>
              <a:rPr lang="uz-Cyrl-UZ" b="1" i="1" dirty="0" smtClean="0"/>
              <a:t>Agar kvadrat matrisa teskarilanuvchi bo’lsa, uning satrlari chiziqli erkli bo’ladi.</a:t>
            </a:r>
          </a:p>
          <a:p>
            <a:endParaRPr lang="uz-Cyrl-UZ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3643304" y="3143248"/>
            <a:ext cx="3439059" cy="504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501122" cy="621510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     </a:t>
            </a:r>
            <a:r>
              <a:rPr lang="uz-Cyrl-UZ" b="1" dirty="0" smtClean="0">
                <a:solidFill>
                  <a:srgbClr val="C00000"/>
                </a:solidFill>
              </a:rPr>
              <a:t>LEMMA 3</a:t>
            </a:r>
            <a:r>
              <a:rPr lang="uz-Cyrl-UZ" dirty="0" smtClean="0"/>
              <a:t>. Satrlari chiziqli erkli kvadrat matrisani elementar matrisalar ko’paytmasi ko’rinishida tasvirlash mumkin.</a:t>
            </a: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     </a:t>
            </a:r>
            <a:r>
              <a:rPr lang="uz-Cyrl-UZ" b="1" dirty="0" smtClean="0">
                <a:solidFill>
                  <a:srgbClr val="C00000"/>
                </a:solidFill>
              </a:rPr>
              <a:t>ISBOTI.</a:t>
            </a:r>
            <a:r>
              <a:rPr lang="uz-Cyrl-UZ" dirty="0" smtClean="0"/>
              <a:t>  A − satrlari chiziqli erkli bo’lgan kvadrat matrisa bo’lsin. </a:t>
            </a:r>
            <a:r>
              <a:rPr lang="uz-Cyrl-UZ" i="1" dirty="0" smtClean="0"/>
              <a:t>A </a:t>
            </a:r>
            <a:r>
              <a:rPr lang="uz-Cyrl-UZ" dirty="0" smtClean="0"/>
              <a:t>ni E birlik matrisaga o’tkazadigan  φ</a:t>
            </a:r>
            <a:r>
              <a:rPr lang="uz-Cyrl-UZ" baseline="-25000" dirty="0" smtClean="0"/>
              <a:t>1 </a:t>
            </a:r>
            <a:r>
              <a:rPr lang="uz-Cyrl-UZ" dirty="0" smtClean="0"/>
              <a:t>, φ</a:t>
            </a:r>
            <a:r>
              <a:rPr lang="uz-Cyrl-UZ" baseline="-25000" dirty="0" smtClean="0"/>
              <a:t>2 </a:t>
            </a:r>
            <a:r>
              <a:rPr lang="uz-Cyrl-UZ" dirty="0" smtClean="0"/>
              <a:t>, ... , φ</a:t>
            </a:r>
            <a:r>
              <a:rPr lang="uz-Cyrl-UZ" baseline="-25000" dirty="0" smtClean="0"/>
              <a:t>s </a:t>
            </a:r>
            <a:r>
              <a:rPr lang="uz-Cyrl-UZ" dirty="0" smtClean="0"/>
              <a:t> elementar almashtirishlar ketma-ketligi mavjud. Bundan, elementar matrisalarning  4 – xossasiga ko’ra, 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</a:t>
            </a:r>
            <a:r>
              <a:rPr lang="uz-Cyrl-UZ" dirty="0" smtClean="0"/>
              <a:t>Bundan,  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</a:t>
            </a:r>
            <a:r>
              <a:rPr lang="uz-Cyrl-UZ" dirty="0" smtClean="0"/>
              <a:t>bo’ladi va   elementar matrisalarning </a:t>
            </a:r>
            <a:r>
              <a:rPr lang="en-US" dirty="0" smtClean="0"/>
              <a:t>1</a:t>
            </a:r>
            <a:r>
              <a:rPr lang="uz-Cyrl-UZ" dirty="0" smtClean="0"/>
              <a:t> – xossasiga ko’ra,  </a:t>
            </a:r>
            <a:r>
              <a:rPr lang="en-US" dirty="0" smtClean="0"/>
              <a:t>                                       </a:t>
            </a:r>
            <a:r>
              <a:rPr lang="uz-Cyrl-UZ" dirty="0" smtClean="0"/>
              <a:t> ko’paytma matrisalar elementar matrisalar bo’ladi.</a:t>
            </a:r>
          </a:p>
          <a:p>
            <a:endParaRPr lang="uz-Cyrl-UZ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3143240" y="3786190"/>
            <a:ext cx="2731767" cy="540000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3000"/>
          </a:blip>
          <a:srcRect/>
          <a:stretch>
            <a:fillRect/>
          </a:stretch>
        </p:blipFill>
        <p:spPr bwMode="auto">
          <a:xfrm>
            <a:off x="2928926" y="4357694"/>
            <a:ext cx="2779411" cy="540000"/>
          </a:xfrm>
          <a:prstGeom prst="rect">
            <a:avLst/>
          </a:prstGeom>
          <a:noFill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2304000" y="5220000"/>
            <a:ext cx="2700000" cy="540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572560" cy="614366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      </a:t>
            </a:r>
            <a:r>
              <a:rPr lang="uz-Cyrl-UZ" b="1" dirty="0" smtClean="0">
                <a:solidFill>
                  <a:srgbClr val="C00000"/>
                </a:solidFill>
              </a:rPr>
              <a:t>TEOREMA.</a:t>
            </a:r>
            <a:r>
              <a:rPr lang="uz-Cyrl-UZ" dirty="0" smtClean="0"/>
              <a:t> Ixtiyoriy </a:t>
            </a:r>
            <a:r>
              <a:rPr lang="uz-Cyrl-UZ" i="1" dirty="0" smtClean="0"/>
              <a:t>A (A ∈ F</a:t>
            </a:r>
            <a:r>
              <a:rPr lang="uz-Cyrl-UZ" i="1" baseline="30000" dirty="0" smtClean="0"/>
              <a:t>n×n</a:t>
            </a:r>
            <a:r>
              <a:rPr lang="uz-Cyrl-UZ" i="1" dirty="0" smtClean="0"/>
              <a:t>)</a:t>
            </a:r>
            <a:r>
              <a:rPr lang="uz-Cyrl-UZ" dirty="0" smtClean="0"/>
              <a:t> kvadrat  matrisa uchun quyidagi uchta tasdiq o’rinli: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uz-Cyrl-UZ" dirty="0" smtClean="0">
                <a:solidFill>
                  <a:srgbClr val="C00000"/>
                </a:solidFill>
              </a:rPr>
              <a:t>(a)   </a:t>
            </a:r>
            <a:r>
              <a:rPr lang="uz-Cyrl-UZ" dirty="0" smtClean="0"/>
              <a:t>A matrisa teskarilanuvchi;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uz-Cyrl-UZ" dirty="0" smtClean="0">
                <a:solidFill>
                  <a:srgbClr val="C00000"/>
                </a:solidFill>
              </a:rPr>
              <a:t>(b)</a:t>
            </a:r>
            <a:r>
              <a:rPr lang="uz-Cyrl-UZ" dirty="0" smtClean="0"/>
              <a:t>  A matrisaning satrlari (ustunlari) chiziqli erkli;</a:t>
            </a:r>
          </a:p>
          <a:p>
            <a:pPr algn="just">
              <a:buNone/>
            </a:pPr>
            <a:r>
              <a:rPr lang="en-US" dirty="0" smtClean="0"/>
              <a:t>        </a:t>
            </a:r>
            <a:r>
              <a:rPr lang="uz-Cyrl-UZ" dirty="0" smtClean="0">
                <a:solidFill>
                  <a:srgbClr val="C00000"/>
                </a:solidFill>
              </a:rPr>
              <a:t>(c)</a:t>
            </a:r>
            <a:r>
              <a:rPr lang="uz-Cyrl-UZ" dirty="0" smtClean="0"/>
              <a:t>   A matrisani elementar matrisalar ko’paytmasi ko’rinishida tasvirlash mumkin.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C00000"/>
                </a:solidFill>
              </a:rPr>
              <a:t>   </a:t>
            </a: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       </a:t>
            </a:r>
            <a:r>
              <a:rPr lang="uz-Cyrl-UZ" b="1" dirty="0" smtClean="0">
                <a:solidFill>
                  <a:srgbClr val="C00000"/>
                </a:solidFill>
              </a:rPr>
              <a:t>ISBOTI</a:t>
            </a:r>
            <a:r>
              <a:rPr lang="uz-Cyrl-UZ" dirty="0" smtClean="0"/>
              <a:t>. Lemma 2 ning natjasiga ko’ra, (a) dan (b) kelib chiqadi. Lemma 3 ga ko’ra, (b) dan  (c) kelib chiqadi. Nihoyat, elementar matrisalarning 2 – xossasiga va lemma 2 ning natijasiga ko’ra, (c) dan (a) kelib chiqadi. Demak, (a), (b), (c) lar teng kuchli.    </a:t>
            </a:r>
          </a:p>
          <a:p>
            <a:endParaRPr lang="uz-Cyrl-UZ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501122" cy="6357982"/>
          </a:xfrm>
        </p:spPr>
        <p:txBody>
          <a:bodyPr>
            <a:normAutofit fontScale="92500" lnSpcReduction="10000"/>
          </a:bodyPr>
          <a:lstStyle/>
          <a:p>
            <a:pPr marL="0" algn="just">
              <a:spcBef>
                <a:spcPts val="0"/>
              </a:spcBef>
            </a:pPr>
            <a:r>
              <a:rPr lang="uz-Cyrl-UZ" b="1" dirty="0" smtClean="0">
                <a:solidFill>
                  <a:srgbClr val="C00000"/>
                </a:solidFill>
              </a:rPr>
              <a:t>TEOREMA.</a:t>
            </a:r>
            <a:r>
              <a:rPr lang="uz-Cyrl-UZ" dirty="0" smtClean="0"/>
              <a:t> Agar A kvadrat matrisaning E birlik matrisaga o’tkazuvchi satr elementar almashtirishlar ketma-ketligi mavjud bo’lsa, u holda A matrisa teskarilanuvchi va bu ketma-ketliklar E matrisani </a:t>
            </a:r>
            <a:r>
              <a:rPr lang="uz-Cyrl-UZ" i="1" dirty="0" smtClean="0"/>
              <a:t>A</a:t>
            </a:r>
            <a:r>
              <a:rPr lang="uz-Cyrl-UZ" i="1" baseline="30000" dirty="0" smtClean="0"/>
              <a:t>-1</a:t>
            </a:r>
            <a:r>
              <a:rPr lang="uz-Cyrl-UZ" dirty="0" smtClean="0"/>
              <a:t>  matrisaga o’tkazadi. </a:t>
            </a:r>
          </a:p>
          <a:p>
            <a:pPr marL="0" algn="just">
              <a:spcBef>
                <a:spcPts val="0"/>
              </a:spcBef>
            </a:pPr>
            <a:r>
              <a:rPr lang="uz-Cyrl-UZ" b="1" dirty="0" smtClean="0">
                <a:solidFill>
                  <a:srgbClr val="C00000"/>
                </a:solidFill>
              </a:rPr>
              <a:t>ISBOTI.</a:t>
            </a:r>
            <a:r>
              <a:rPr lang="uz-Cyrl-UZ" dirty="0" smtClean="0"/>
              <a:t> Faraz qilaylik, φ</a:t>
            </a:r>
            <a:r>
              <a:rPr lang="uz-Cyrl-UZ" baseline="-25000" dirty="0" smtClean="0"/>
              <a:t>1 </a:t>
            </a:r>
            <a:r>
              <a:rPr lang="uz-Cyrl-UZ" dirty="0" smtClean="0"/>
              <a:t>, φ</a:t>
            </a:r>
            <a:r>
              <a:rPr lang="uz-Cyrl-UZ" baseline="-25000" dirty="0" smtClean="0"/>
              <a:t>2 </a:t>
            </a:r>
            <a:r>
              <a:rPr lang="uz-Cyrl-UZ" dirty="0" smtClean="0"/>
              <a:t>, ... , φ</a:t>
            </a:r>
            <a:r>
              <a:rPr lang="uz-Cyrl-UZ" baseline="-25000" dirty="0" smtClean="0"/>
              <a:t>s </a:t>
            </a:r>
            <a:r>
              <a:rPr lang="uz-Cyrl-UZ" dirty="0" smtClean="0"/>
              <a:t> lar A kvadrat matrisaning E birlik matrisaga o’tkazuvchi satr elementar almashtirishlar ketma-ketligi bo’lsin. U holda elementar matrisalarning 4-xossasiga ko’ra, </a:t>
            </a:r>
            <a:endParaRPr lang="en-US" dirty="0" smtClean="0"/>
          </a:p>
          <a:p>
            <a:pPr marL="0" algn="just">
              <a:spcBef>
                <a:spcPts val="0"/>
              </a:spcBef>
            </a:pPr>
            <a:endParaRPr lang="uz-Cyrl-UZ" dirty="0" smtClean="0"/>
          </a:p>
          <a:p>
            <a:pPr marL="0" algn="just">
              <a:spcBef>
                <a:spcPts val="0"/>
              </a:spcBef>
              <a:buNone/>
            </a:pPr>
            <a:r>
              <a:rPr lang="en-US" dirty="0" smtClean="0"/>
              <a:t>      </a:t>
            </a:r>
            <a:r>
              <a:rPr lang="uz-Cyrl-UZ" dirty="0" smtClean="0"/>
              <a:t>Elementar matrisalarning 1-xossasiga asosan, </a:t>
            </a:r>
            <a:r>
              <a:rPr lang="en-US" dirty="0" smtClean="0"/>
              <a:t>A </a:t>
            </a:r>
            <a:r>
              <a:rPr lang="uz-Cyrl-UZ" dirty="0" smtClean="0"/>
              <a:t>matrisa teskarilanuvchi va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en-US" dirty="0" smtClean="0"/>
              <a:t>       </a:t>
            </a:r>
            <a:r>
              <a:rPr lang="uz-Cyrl-UZ" dirty="0" smtClean="0"/>
              <a:t>Elementar matrisalarning 4-xossasiga ko’ra, bu oxirgi tenglik φ</a:t>
            </a:r>
            <a:r>
              <a:rPr lang="uz-Cyrl-UZ" baseline="-25000" dirty="0" smtClean="0"/>
              <a:t>1 </a:t>
            </a:r>
            <a:r>
              <a:rPr lang="uz-Cyrl-UZ" dirty="0" smtClean="0"/>
              <a:t>, φ</a:t>
            </a:r>
            <a:r>
              <a:rPr lang="uz-Cyrl-UZ" baseline="-25000" dirty="0" smtClean="0"/>
              <a:t>2 </a:t>
            </a:r>
            <a:r>
              <a:rPr lang="uz-Cyrl-UZ" dirty="0" smtClean="0"/>
              <a:t>, ... , φ</a:t>
            </a:r>
            <a:r>
              <a:rPr lang="uz-Cyrl-UZ" baseline="-25000" dirty="0" smtClean="0"/>
              <a:t>s </a:t>
            </a:r>
            <a:r>
              <a:rPr lang="uz-Cyrl-UZ" dirty="0" smtClean="0"/>
              <a:t> satr elementar almashtirishlar ketma-ketligi E birlik matrisani </a:t>
            </a:r>
            <a:r>
              <a:rPr lang="uz-Cyrl-UZ" i="1" dirty="0" smtClean="0"/>
              <a:t>A</a:t>
            </a:r>
            <a:r>
              <a:rPr lang="uz-Cyrl-UZ" i="1" baseline="30000" dirty="0" smtClean="0"/>
              <a:t>-1</a:t>
            </a:r>
            <a:r>
              <a:rPr lang="uz-Cyrl-UZ" dirty="0" smtClean="0"/>
              <a:t>  matrisaga o’tkazishini ko’rsatadi. </a:t>
            </a:r>
          </a:p>
          <a:p>
            <a:pPr marL="0" algn="just">
              <a:spcBef>
                <a:spcPts val="0"/>
              </a:spcBef>
            </a:pPr>
            <a:endParaRPr lang="uz-Cyrl-UZ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3428992" y="3857628"/>
            <a:ext cx="2312469" cy="468000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4752000" y="4608000"/>
            <a:ext cx="2742351" cy="504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83560"/>
            <a:ext cx="8115328" cy="4572000"/>
          </a:xfrm>
        </p:spPr>
        <p:txBody>
          <a:bodyPr/>
          <a:lstStyle/>
          <a:p>
            <a:pPr marL="0" algn="just">
              <a:spcBef>
                <a:spcPts val="0"/>
              </a:spcBef>
            </a:pPr>
            <a:r>
              <a:rPr lang="en-US" dirty="0" smtClean="0"/>
              <a:t>       </a:t>
            </a:r>
            <a:r>
              <a:rPr lang="uz-Cyrl-UZ" dirty="0" smtClean="0"/>
              <a:t>Bu teorema teskari matrisani topishning quyidagi qoidasini ifodalash imkonini beradi. </a:t>
            </a:r>
            <a:r>
              <a:rPr lang="uz-Cyrl-UZ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n×n tartibli A matrisaga teskari matrisani topish uchun to’g’ri burchakli n×2n (A|E) matrisani satr elementar almashtirishlar yordamida (E|C) ko’rinishidagi matrisaga keltirish kerak; bunda hosil bo’lgan C matrisa A matrisaga teskari matrisa bo’ladi.</a:t>
            </a:r>
            <a:endParaRPr lang="uz-Cyrl-UZ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z-Cyrl-UZ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071678"/>
            <a:ext cx="8115328" cy="4283882"/>
          </a:xfrm>
        </p:spPr>
        <p:txBody>
          <a:bodyPr/>
          <a:lstStyle/>
          <a:p>
            <a:pPr algn="just"/>
            <a:r>
              <a:rPr lang="uz-Cyrl-UZ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Misol.</a:t>
            </a:r>
            <a:r>
              <a:rPr lang="uz-Cyrl-UZ" dirty="0" smtClean="0"/>
              <a:t> Berilgan matrisaga teskari matrisani toping.</a:t>
            </a:r>
          </a:p>
          <a:p>
            <a:endParaRPr lang="uz-Cyrl-UZ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3571868" y="3214686"/>
            <a:ext cx="2672119" cy="1224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501122" cy="628654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            </a:t>
            </a:r>
            <a:r>
              <a:rPr lang="uz-Cyrl-UZ" dirty="0" smtClean="0"/>
              <a:t>ℱ maydon ustidagi  </a:t>
            </a:r>
            <a:r>
              <a:rPr lang="uz-Cyrl-UZ" i="1" dirty="0" smtClean="0"/>
              <a:t>x</a:t>
            </a:r>
            <a:r>
              <a:rPr lang="uz-Cyrl-UZ" i="1" baseline="-25000" dirty="0" smtClean="0"/>
              <a:t>1</a:t>
            </a:r>
            <a:r>
              <a:rPr lang="uz-Cyrl-UZ" i="1" dirty="0" smtClean="0"/>
              <a:t>,x</a:t>
            </a:r>
            <a:r>
              <a:rPr lang="uz-Cyrl-UZ" i="1" baseline="-25000" dirty="0" smtClean="0"/>
              <a:t>2</a:t>
            </a:r>
            <a:r>
              <a:rPr lang="uz-Cyrl-UZ" i="1" dirty="0" smtClean="0"/>
              <a:t>,…,x</a:t>
            </a:r>
            <a:r>
              <a:rPr lang="uz-Cyrl-UZ" i="1" baseline="-25000" dirty="0" smtClean="0"/>
              <a:t>n</a:t>
            </a:r>
            <a:r>
              <a:rPr lang="uz-Cyrl-UZ" i="1" dirty="0" smtClean="0"/>
              <a:t>  </a:t>
            </a:r>
            <a:r>
              <a:rPr lang="uz-Cyrl-UZ" dirty="0" smtClean="0"/>
              <a:t>noma’lumli (o’zgaruvchili) </a:t>
            </a:r>
            <a:r>
              <a:rPr lang="uz-Cyrl-UZ" i="1" dirty="0" smtClean="0"/>
              <a:t>n</a:t>
            </a:r>
            <a:r>
              <a:rPr lang="uz-Cyrl-UZ" dirty="0" smtClean="0"/>
              <a:t> ta chiziqli tenglamalar sistemasini qaraylik: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uz-Cyrl-UZ" dirty="0" smtClean="0"/>
              <a:t>Agar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just"/>
            <a:r>
              <a:rPr lang="uz-Cyrl-UZ" dirty="0" smtClean="0"/>
              <a:t>belgilashlarni kiritsak, (1)  ni matrisali tenglama ko’rinishda yozish mumkin:</a:t>
            </a:r>
          </a:p>
          <a:p>
            <a:pPr algn="ctr">
              <a:buNone/>
            </a:pPr>
            <a:r>
              <a:rPr lang="uz-Cyrl-UZ" i="1" dirty="0" smtClean="0"/>
              <a:t>A𝒳=b       </a:t>
            </a:r>
            <a:r>
              <a:rPr lang="uz-Cyrl-UZ" dirty="0" smtClean="0"/>
              <a:t>(2)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</a:t>
            </a:r>
            <a:r>
              <a:rPr lang="uz-Cyrl-UZ" dirty="0" smtClean="0"/>
              <a:t>(2) tenglamaning (1) tenglamalar sistemasiga teng kuchli ekanini ko’rish qiyin emas. (2) tenglama (1)</a:t>
            </a:r>
            <a:r>
              <a:rPr lang="uz-Cyrl-UZ" i="1" dirty="0" smtClean="0"/>
              <a:t> </a:t>
            </a:r>
            <a:r>
              <a:rPr lang="uz-Cyrl-UZ" i="1" dirty="0" smtClean="0">
                <a:solidFill>
                  <a:srgbClr val="C00000"/>
                </a:solidFill>
              </a:rPr>
              <a:t>tenglamalar sistemasining matrisa shaklidagi yozuvi</a:t>
            </a:r>
            <a:r>
              <a:rPr lang="uz-Cyrl-UZ" dirty="0" smtClean="0">
                <a:solidFill>
                  <a:srgbClr val="C00000"/>
                </a:solidFill>
              </a:rPr>
              <a:t> </a:t>
            </a:r>
            <a:r>
              <a:rPr lang="uz-Cyrl-UZ" dirty="0" smtClean="0"/>
              <a:t>deyiladi.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uz-Cyrl-UZ" dirty="0" smtClean="0"/>
          </a:p>
          <a:p>
            <a:endParaRPr lang="uz-Cyrl-UZ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2571738" y="1500174"/>
            <a:ext cx="4166807" cy="1224000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1285854" y="2928934"/>
            <a:ext cx="5710213" cy="1260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57</TotalTime>
  <Words>847</Words>
  <Application>Microsoft Office PowerPoint</Application>
  <PresentationFormat>Экран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Метро</vt:lpstr>
      <vt:lpstr>   MATRISALARNING TESKARILANISH SHARTLARI. MATRISALI TENGLAMALAR.  n TA NOMA’LUMLI  n TA CHTSNI MATRISALAR YORDAMIDA YOZISH VA YECHISH.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MATRISALARNING TESKARILANISH SHARTLARI. MATRISALI TENGLAMALAR.  n TA NOMA’LUMLI  n TA CHTSNI MATRISALAR YORDAMIDA YOZISH VA YECHISH.</dc:title>
  <dc:creator>USER</dc:creator>
  <cp:lastModifiedBy>Home</cp:lastModifiedBy>
  <cp:revision>7</cp:revision>
  <dcterms:created xsi:type="dcterms:W3CDTF">2011-05-16T18:14:38Z</dcterms:created>
  <dcterms:modified xsi:type="dcterms:W3CDTF">2016-04-20T15:34:57Z</dcterms:modified>
</cp:coreProperties>
</file>