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57" d="100"/>
          <a:sy n="57" d="100"/>
        </p:scale>
        <p:origin x="-1200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66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3825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7450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0091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88401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4685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7308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649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2729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200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946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308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62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6878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5555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016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CD84D-4FFE-4A23-A687-C23323DA0BE1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C0B10AE-5EBF-486D-900F-F4EE9779A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279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9325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Chiziqli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vektor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xossalari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Vektor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tushuncha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Vektor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fazoning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Vektor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fazoning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xossalari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Vektor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fazoga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misollar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Izomorfizm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Vektor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fazolar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izomorfizimi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17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28625"/>
                <a:ext cx="10515600" cy="5748338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Bo`sh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bo`lmagan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to`plam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maydon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berilgan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bo`lsin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Ta`rif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Agar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quyidagi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aksiomalar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bajarilsa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u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holdaV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to`plam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ℱ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maydon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ustida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qurilgan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deyiladi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514350" indent="-514350" algn="just">
                  <a:buAutoNum type="arabicPeriod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V-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aditiv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abel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gruppa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514350" indent="-514350" algn="just"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acc>
                      <m:accPr>
                        <m:chr m:val="̅"/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𝓍</m:t>
                        </m:r>
                      </m:e>
                    </m:acc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𝒶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  <m:acc>
                          <m:accPr>
                            <m:chr m:val="̅"/>
                            <m:ctrlPr>
                              <a:rPr lang="ru-RU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ru-RU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𝓍</m:t>
                            </m:r>
                          </m:e>
                        </m:acc>
                      </m:e>
                    </m:d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∀</m:t>
                        </m:r>
                        <m:r>
                          <a:rPr lang="ru-RU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acc>
                          <m:accPr>
                            <m:chr m:val="̅"/>
                            <m:ctrlPr>
                              <a:rPr lang="ru-RU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ru-RU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𝓍</m:t>
                            </m:r>
                            <m:r>
                              <a:rPr lang="ru-RU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e>
                        </m:acc>
                        <m:r>
                          <a:rPr lang="ru-RU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𝜖</m:t>
                        </m:r>
                        <m:r>
                          <a:rPr lang="ru-RU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  <m:r>
                          <a:rPr lang="ru-RU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 ∀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𝜖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d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514350" indent="-514350" algn="just">
                  <a:buAutoNum type="arabicPeriod"/>
                </a:pPr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d>
                      <m:dPr>
                        <m:ctrlP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ru-RU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ru-RU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𝓍</m:t>
                            </m:r>
                          </m:e>
                        </m:acc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ru-RU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ru-RU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𝓎</m:t>
                            </m:r>
                          </m:e>
                        </m:acc>
                      </m:e>
                    </m:d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ru-RU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𝒶</m:t>
                    </m:r>
                    <m:acc>
                      <m:accPr>
                        <m:chr m:val="̅"/>
                        <m:ctrlPr>
                          <a:rPr lang="ru-RU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ru-RU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𝒶</m:t>
                    </m:r>
                    <m:acc>
                      <m:accPr>
                        <m:chr m:val="̅"/>
                        <m:ctrlPr>
                          <a:rPr lang="ru-RU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𝓎</m:t>
                        </m:r>
                      </m:e>
                    </m:acc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ru-RU" sz="24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ru-RU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𝓍</m:t>
                            </m:r>
                          </m:e>
                        </m:acc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  <m:acc>
                          <m:accPr>
                            <m:chr m:val="̅"/>
                            <m:ctrlPr>
                              <a:rPr lang="ru-RU" sz="24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ru-RU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𝓎</m:t>
                            </m:r>
                          </m:e>
                        </m:acc>
                        <m:r>
                          <a:rPr lang="ru-RU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ru-RU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𝜖</m:t>
                        </m:r>
                        <m:r>
                          <a:rPr lang="ru-RU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 ∀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d>
                    <m:r>
                      <a:rPr lang="en-US" sz="24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</m:d>
                    <m:acc>
                      <m:accPr>
                        <m:chr m:val="̅"/>
                        <m:ctrlPr>
                          <a:rPr lang="ru-RU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ru-RU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𝒶</m:t>
                    </m:r>
                    <m:acc>
                      <m:accPr>
                        <m:chr m:val="̅"/>
                        <m:ctrlP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ru-RU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  <m:acc>
                      <m:accPr>
                        <m:chr m:val="̅"/>
                        <m:ctrlPr>
                          <a:rPr lang="ru-RU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∀</m:t>
                        </m:r>
                        <m:r>
                          <a:rPr lang="ru-RU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acc>
                          <m:accPr>
                            <m:chr m:val="̅"/>
                            <m:ctrlPr>
                              <a:rPr lang="ru-RU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ru-RU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𝓍</m:t>
                            </m:r>
                          </m:e>
                        </m:acc>
                        <m:r>
                          <a:rPr lang="ru-RU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ru-RU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 ∀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∈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buAutoNum type="arabicPeriod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                        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∀ </m:t>
                        </m:r>
                        <m:acc>
                          <m:accPr>
                            <m:chr m:val="̅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𝓍</m:t>
                            </m:r>
                          </m:e>
                        </m:acc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∈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                                           </m:t>
                    </m:r>
                  </m:oMath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28625"/>
                <a:ext cx="10515600" cy="5748338"/>
              </a:xfrm>
              <a:blipFill rotWithShape="0">
                <a:blip r:embed="rId2"/>
                <a:stretch>
                  <a:fillRect l="-928" t="-848" r="-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04143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548640"/>
                <a:ext cx="8915400" cy="536258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Endi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fazoning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ta`rifidan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kelib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chiqadigan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quyidagi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xossalar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bilan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tanishib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o`tamiz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  <m:sup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𝑉𝑒𝑘𝑡𝑜𝑟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𝑓𝑎𝑧𝑜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`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𝑟𝑖𝑓𝑖𝑑𝑎𝑔𝑖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1−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𝑎𝑘𝑠𝑖𝑜𝑚𝑎𝑔𝑎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𝑏𝑖𝑛𝑜𝑎𝑛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𝑐h𝑖𝑧𝑖𝑞𝑙𝑖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additive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abel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gruppa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bo`lganidan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yagona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𝑒𝑙𝑒𝑚𝑒𝑛𝑡𝑔𝑎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𝑒𝑔𝑎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 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Bundan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tashqariV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ning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𝑒𝑙𝑒𝑚𝑒𝑛𝑡𝑖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𝑢𝑐h𝑢𝑛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𝑦𝑎𝑔𝑜𝑛𝑎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qarama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qarshi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element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mavjud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 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 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 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∀</m:t>
                        </m:r>
                        <m:acc>
                          <m:accPr>
                            <m:chr m:val="̅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𝓍</m:t>
                            </m:r>
                          </m:e>
                        </m:acc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 ∃0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̅"/>
                        <m:ctrlPr>
                          <a:rPr lang="en-US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      </m:t>
                    </m:r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∀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𝜖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   </m:t>
                        </m:r>
                        <m:acc>
                          <m:accPr>
                            <m:chr m:val="̅"/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e>
                        </m:acc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𝜖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Agar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`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𝑙𝑠𝑎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h𝑜𝑙𝑑𝑎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=0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𝑦𝑜𝑘𝑖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𝑏𝑜𝑙𝑎𝑑𝑖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𝐴𝑔𝑎𝑟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𝒶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𝓎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bo`lib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𝒶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≠0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`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𝑙𝑠𝑎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𝑢h𝑜𝑙𝑑𝑎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𝓎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`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𝑙𝑎𝑑𝑖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  <m:sup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𝐴𝑔𝑎𝑟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`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𝑙𝑖𝑏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`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𝑙𝑠𝑎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h𝑜𝑙𝑑𝑎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`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𝑙𝑎</m:t>
                    </m:r>
                  </m:oMath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548640"/>
                <a:ext cx="8915400" cy="5362582"/>
              </a:xfrm>
              <a:blipFill rotWithShape="0">
                <a:blip r:embed="rId2"/>
                <a:stretch>
                  <a:fillRect l="-1094" t="-9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03595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515389"/>
                <a:ext cx="8915400" cy="539583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ℱ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maydon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ustidagi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chekli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o`lchovli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ikkita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`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chiziqli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fazolar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berilgan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bo`lsin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Ta`rif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`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chiziqli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fazolar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orasida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shunday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akslantirish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mavjud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bo`lib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𝑛𝑖𝑛𝑔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𝑏𝑖𝑟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𝑣𝑒𝑘𝑡𝑜𝑟𝑖𝑛𝑖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`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𝑛𝑖𝑛𝑔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𝑦𝑎𝑔𝑜𝑛𝑎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𝑏𝑖𝑡𝑡𝑎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`</m:t>
                            </m:r>
                          </m:sup>
                        </m:sSup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𝑣𝑒𝑘𝑡𝑜𝑟𝑖𝑔𝑎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`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𝑧𝑎𝑟𝑜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𝑏𝑖𝑟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𝑞𝑖𝑦𝑚𝑎𝑡𝑙𝑖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akslantirsa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quyidagi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shartlar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bajarilsa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`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𝑓𝑎𝑧𝑜𝑙𝑎𝑟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𝐨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`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𝐳𝐚𝐫𝐨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𝐢𝐳𝐨𝐦𝐨𝐫𝐟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𝐜𝐡𝐢𝐳𝐢𝐪𝐥𝐢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𝐟𝐚𝐳𝐨𝐥𝐚𝐫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𝑑𝑒𝑦𝑖𝑙𝑎𝑑𝑖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515389"/>
                <a:ext cx="8915400" cy="5395833"/>
              </a:xfrm>
              <a:blipFill rotWithShape="0">
                <a:blip r:embed="rId2"/>
                <a:stretch>
                  <a:fillRect l="-1094" t="-565" r="-10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24442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615142"/>
                <a:ext cx="8915400" cy="529608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𝜑</m:t>
                        </m:r>
                      </m:e>
                    </m:groupCh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𝓍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p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  <m:groupChr>
                      <m:groupChrPr>
                        <m:chr m:val="→"/>
                        <m:vertJc m:val="bot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𝜑</m:t>
                        </m:r>
                      </m:e>
                    </m:groupCh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p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𝑑𝑎𝑛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𝜑</m:t>
                        </m:r>
                      </m:e>
                    </m:groupCh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𝑘𝑒𝑙𝑖𝑏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𝑖𝑞𝑠𝑎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𝑏𝑢𝑛𝑑𝑎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acc>
                          <m:accPr>
                            <m:chr m:val="̅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𝜖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</m:sub>
                        </m:sSub>
                      </m:e>
                    </m:d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p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p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𝜖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`</m:t>
                        </m:r>
                      </m:sup>
                    </m:sSubSup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(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∀ </m:t>
                    </m:r>
                    <m:acc>
                      <m:accPr>
                        <m:chr m:val="̅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̅"/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𝜖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 ∀ </m:t>
                    </m:r>
                    <m:acc>
                      <m:accPr>
                        <m:chr m:val="̅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en-US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`</m:t>
                                </m:r>
                              </m:sup>
                            </m:sSup>
                          </m:e>
                        </m:acc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 </m:t>
                    </m:r>
                    <m:sSubSup>
                      <m:sSubSup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`</m:t>
                        </m:r>
                      </m:sup>
                    </m:sSubSup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0" indent="0" algn="just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  <a:r>
                  <a:rPr lang="en-US" sz="2400" dirty="0"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𝜑</m:t>
                        </m:r>
                      </m:e>
                    </m:groupChr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𝓍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p>
                      </m:e>
                    </m:ac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𝓍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𝜑</m:t>
                        </m:r>
                      </m:e>
                    </m:groupCh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𝓍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kelib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chiqsa,bunda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b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∀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,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∀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∈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̅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acc>
                      <m:accPr>
                        <m:chr m:val="̅"/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bSup>
                      </m:e>
                    </m:ac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</a:p>
              <a:p>
                <a:pPr marL="0" indent="0" algn="just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𝑣𝑎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`</m:t>
                        </m:r>
                      </m:sup>
                    </m:sSub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𝑓𝑎𝑧𝑜𝑙𝑎𝑟𝑛𝑖𝑛𝑔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𝑖𝑧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𝑜𝑚𝑜𝑟𝑓𝑖𝑧𝑖𝑚𝑙𝑖𝑔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≡</m:t>
                    </m:r>
                    <m:sSubSup>
                      <m:sSub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`</m:t>
                        </m:r>
                      </m:sup>
                    </m:sSub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𝑘𝑜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`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𝑟𝑖𝑛𝑖𝑠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𝑖𝑑𝑎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𝑏𝑒𝑙𝑔𝑖𝑙𝑎𝑛𝑎𝑑𝑖</m:t>
                    </m:r>
                  </m:oMath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615142"/>
                <a:ext cx="8915400" cy="5296080"/>
              </a:xfrm>
              <a:blipFill rotWithShape="0">
                <a:blip r:embed="rId2"/>
                <a:stretch>
                  <a:fillRect l="-10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34905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432262"/>
                <a:ext cx="8915400" cy="547896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just">
                  <a:buNone/>
                </a:pP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Teorama: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maydon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ustidagi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𝑜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`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𝑙𝑐h𝑜𝑣𝑙𝑖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i="1" dirty="0" err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𝑖𝑠𝑡𝑎𝑙𝑔𝑎𝑛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i="1" dirty="0" err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𝑖𝑘𝑘𝑖𝑡𝑎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`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𝑐h𝑖𝑧𝑖𝑞𝑙𝑖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𝑓𝑎𝑧𝑜𝑙𝑎𝑟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𝑖𝑧𝑜𝑚𝑜𝑟𝑓𝑖𝑧𝑖𝑚𝑑𝑖𝑟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Isboti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`</m:t>
                        </m:r>
                      </m:sup>
                    </m:sSubSup>
                  </m:oMath>
                </a14:m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fazolarning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bazislarini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mos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ravishda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,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,…,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acc>
                  </m:oMath>
                </a14:m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(1)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bSup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,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b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,…,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bSup>
                      </m:e>
                    </m:acc>
                  </m:oMath>
                </a14:m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(2)</a:t>
                </a:r>
              </a:p>
              <a:p>
                <a:pPr marL="0" indent="0" algn="just">
                  <a:buNone/>
                </a:pP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rqali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belgilaylik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ning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har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bir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+…+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</m:t>
                    </m:r>
                  </m:oMath>
                </a14:m>
                <a:endParaRPr lang="en-US" sz="24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𝑣𝑒𝑘𝑡𝑜𝑟𝑖𝑔𝑎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`</m:t>
                        </m:r>
                      </m:sup>
                    </m:sSubSup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𝑛𝑖𝑛𝑔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𝑚𝑜𝑠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𝑘𝑜𝑟𝑑𝑖𝑛𝑎𝑡𝑎𝑙𝑎𝑟𝑖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teng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bo`lgan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+…+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acc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ektorni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mos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qo`yamiz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ya`ni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+…+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𝜑</m:t>
                        </m:r>
                      </m:e>
                    </m:groupChr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p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bSup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+…+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bSup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(3)</a:t>
                </a:r>
              </a:p>
              <a:p>
                <a:pPr marL="0" indent="0" algn="just">
                  <a:buNone/>
                </a:pP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endPara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432262"/>
                <a:ext cx="8915400" cy="5478960"/>
              </a:xfrm>
              <a:blipFill rotWithShape="0">
                <a:blip r:embed="rId2"/>
                <a:stretch>
                  <a:fillRect l="-889" t="-1335" r="-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6773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665018"/>
                <a:ext cx="8915400" cy="5246204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just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Bunda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(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𝑎𝑘𝑠𝑙𝑎𝑛𝑡𝑖𝑟𝑖𝑠h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`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𝑧𝑎𝑟𝑜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𝑏𝑖𝑟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𝑞𝑖𝑦𝑚𝑎𝑡𝑙𝑖𝑑𝑖𝑟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𝑐h𝑢𝑛𝑘𝑖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𝑦𝑎𝑛𝑎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ru-R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ru-RU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ru-RU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groupCh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`</m:t>
                            </m:r>
                          </m:sup>
                        </m:sSup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`</m:t>
                            </m:r>
                          </m:sup>
                        </m:sSub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`</m:t>
                            </m:r>
                          </m:sup>
                        </m:sSub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  </m:t>
                    </m:r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kslantirishni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olib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𝑑𝑒𝑠𝑎𝑘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 </m:t>
                        </m:r>
                        <m:acc>
                          <m:accPr>
                            <m:chr m:val="̅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1,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</m:acc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𝑘𝑒𝑙𝑖𝑏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𝑐h𝑖𝑞𝑎𝑑𝑖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holda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p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  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`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𝑙𝑎𝑑𝑖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𝜑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akslantirish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izomorfizim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tarifining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ikkala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shartini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qanoatlantiradi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Xaqiqattan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acc>
                          <m:accPr>
                            <m:chr m:val="̅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+…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  <m:acc>
                          <m:accPr>
                            <m:chr m:val="̅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ru-RU" sz="2400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acc>
                    <m:r>
                      <a:rPr lang="en-US" sz="2400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groupChr>
                  </m:oMath>
                </a14:m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`</m:t>
                            </m:r>
                          </m:sup>
                        </m:sSubSup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`</m:t>
                            </m:r>
                          </m:sup>
                        </m:sSub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`</m:t>
                            </m:r>
                          </m:sup>
                        </m:sSup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`</m:t>
                            </m:r>
                          </m:sup>
                        </m:sSup>
                      </m:e>
                    </m:acc>
                    <m:r>
                      <a:rPr lang="en-US" sz="2400" b="0" i="1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𝑢𝑐h𝑢𝑛</m:t>
                      </m:r>
                    </m:oMath>
                  </m:oMathPara>
                </a14:m>
                <a:endParaRPr lang="en-US" sz="24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2400" dirty="0" smtClean="0"/>
                  <a:t>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=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groupChr>
                  </m:oMath>
                </a14:m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bSup>
                      </m:e>
                    </m:acc>
                  </m:oMath>
                </a14:m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bSup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bSup>
                      </m:e>
                    </m:acc>
                    <m:r>
                      <m:rPr>
                        <m:nor/>
                      </m:rP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b="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bSup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𝜑</m:t>
                        </m:r>
                      </m:e>
                    </m:groupCh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 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𝜑</m:t>
                        </m:r>
                      </m:e>
                    </m:groupCh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`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indent="0" algn="just">
                  <a:buNone/>
                </a:pP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Shunday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qilib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≅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`</m:t>
                        </m:r>
                      </m:sup>
                    </m:sSubSup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bo`ladi.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665018"/>
                <a:ext cx="8915400" cy="5246204"/>
              </a:xfrm>
              <a:blipFill rotWithShape="0">
                <a:blip r:embed="rId2"/>
                <a:stretch>
                  <a:fillRect l="-889" t="-2091" b="-1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56747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191</TotalTime>
  <Words>23</Words>
  <Application>Microsoft Office PowerPoint</Application>
  <PresentationFormat>Произвольный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Легкий дым</vt:lpstr>
      <vt:lpstr>Chiziqli vektor fazo va ularning xossalari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Vektor fazo va ularning xossalari</dc:title>
  <dc:creator>user</dc:creator>
  <cp:lastModifiedBy>user</cp:lastModifiedBy>
  <cp:revision>25</cp:revision>
  <dcterms:created xsi:type="dcterms:W3CDTF">2016-04-22T16:43:53Z</dcterms:created>
  <dcterms:modified xsi:type="dcterms:W3CDTF">2019-02-06T09:22:36Z</dcterms:modified>
</cp:coreProperties>
</file>