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8" r:id="rId4"/>
    <p:sldId id="272" r:id="rId5"/>
    <p:sldId id="259" r:id="rId6"/>
    <p:sldId id="270" r:id="rId7"/>
    <p:sldId id="260" r:id="rId8"/>
    <p:sldId id="261" r:id="rId9"/>
    <p:sldId id="262" r:id="rId10"/>
    <p:sldId id="271" r:id="rId11"/>
    <p:sldId id="263" r:id="rId12"/>
    <p:sldId id="268" r:id="rId13"/>
    <p:sldId id="264" r:id="rId14"/>
    <p:sldId id="269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10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5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06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35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9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6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846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224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09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3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49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73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9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35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1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94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8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80D335-7FD1-4F16-9809-3ABB03FDD77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A359A2-BF4C-40E1-94C8-14FD3979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3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/>
              <a:t>Turli</a:t>
            </a:r>
            <a:r>
              <a:rPr lang="en-US" b="1" dirty="0" smtClean="0"/>
              <a:t> </a:t>
            </a:r>
            <a:r>
              <a:rPr lang="en-US" b="1" dirty="0" err="1"/>
              <a:t>bazislardagi</a:t>
            </a:r>
            <a:r>
              <a:rPr lang="en-US" b="1" dirty="0"/>
              <a:t> </a:t>
            </a:r>
            <a:r>
              <a:rPr lang="en-US" b="1" dirty="0" err="1"/>
              <a:t>vektorlar</a:t>
            </a:r>
            <a:r>
              <a:rPr lang="en-US" b="1" dirty="0"/>
              <a:t>, </a:t>
            </a:r>
            <a:r>
              <a:rPr lang="en-US" b="1" dirty="0" err="1"/>
              <a:t>chiziqli</a:t>
            </a:r>
            <a:r>
              <a:rPr lang="en-US" b="1" dirty="0"/>
              <a:t> </a:t>
            </a:r>
            <a:r>
              <a:rPr lang="en-US" b="1" dirty="0" err="1"/>
              <a:t>operatorlar</a:t>
            </a:r>
            <a:r>
              <a:rPr lang="en-US" b="1" dirty="0"/>
              <a:t> </a:t>
            </a:r>
            <a:r>
              <a:rPr lang="en-US" b="1" dirty="0" err="1"/>
              <a:t>orasida</a:t>
            </a:r>
            <a:r>
              <a:rPr lang="en-US" b="1" dirty="0"/>
              <a:t> </a:t>
            </a:r>
            <a:r>
              <a:rPr lang="en-US" b="1" dirty="0" err="1"/>
              <a:t>bog`lanishlar</a:t>
            </a:r>
            <a:r>
              <a:rPr lang="en-US" b="1" dirty="0"/>
              <a:t>. </a:t>
            </a:r>
            <a:r>
              <a:rPr lang="en-US" b="1" dirty="0" err="1"/>
              <a:t>O`xshash</a:t>
            </a:r>
            <a:r>
              <a:rPr lang="en-US" b="1" dirty="0"/>
              <a:t> </a:t>
            </a:r>
            <a:r>
              <a:rPr lang="en-US" b="1" dirty="0" err="1"/>
              <a:t>matritsalar</a:t>
            </a:r>
            <a:r>
              <a:rPr lang="en-US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9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826" y="985307"/>
            <a:ext cx="9601196" cy="50011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14413" y="2371443"/>
                <a:ext cx="9853609" cy="3461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Ta`rif.</a:t>
                </a:r>
                <a:endParaRPr lang="ru-RU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eqArr>
                                <m:eqArr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… </m:t>
                                  </m:r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………………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… </m:t>
                                  </m:r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𝑛𝑛</m:t>
                                      </m:r>
                                    </m:sub>
                                  </m:sSub>
                                </m:e>
                              </m:eqArr>
                            </m:den>
                          </m:f>
                        </m:e>
                      </m:d>
                    </m:oMath>
                  </m:oMathPara>
                </a14:m>
                <a:endParaRPr lang="ru-RU" sz="2800" dirty="0"/>
              </a:p>
              <a:p>
                <a:r>
                  <a:rPr lang="en-US" sz="2800" dirty="0" err="1"/>
                  <a:t>matritsaga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birinchi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bazisdan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ikkinchi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bazisga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o`tish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matritsasi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deyiladi</a:t>
                </a:r>
                <a:r>
                  <a:rPr lang="en-US" sz="2800" dirty="0"/>
                  <a:t>. Bu </a:t>
                </a:r>
                <a:r>
                  <a:rPr lang="en-US" sz="2800" dirty="0" err="1"/>
                  <a:t>yerda</a:t>
                </a:r>
                <a:r>
                  <a:rPr lang="en-US" sz="2800" dirty="0"/>
                  <a:t>  </a:t>
                </a:r>
                <a:r>
                  <a:rPr lang="en-US" sz="2800" i="1" dirty="0"/>
                  <a:t>k</a:t>
                </a:r>
                <a:r>
                  <a:rPr lang="en-US" sz="2800" dirty="0"/>
                  <a:t>-</a:t>
                </a:r>
                <a:r>
                  <a:rPr lang="en-US" sz="2800" dirty="0" err="1"/>
                  <a:t>ustun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vektorning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bazisga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nisbatan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koordinatalar</a:t>
                </a:r>
                <a:r>
                  <a:rPr lang="en-US" sz="2800" dirty="0"/>
                  <a:t> </a:t>
                </a:r>
                <a:r>
                  <a:rPr lang="en-US" sz="2800" dirty="0" err="1"/>
                  <a:t>ustunidir</a:t>
                </a:r>
                <a:r>
                  <a:rPr lang="en-US" sz="2800" dirty="0"/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13" y="2371443"/>
                <a:ext cx="9853609" cy="3461204"/>
              </a:xfrm>
              <a:prstGeom prst="rect">
                <a:avLst/>
              </a:prstGeom>
              <a:blipFill rotWithShape="0">
                <a:blip r:embed="rId2"/>
                <a:stretch>
                  <a:fillRect l="-1237" t="-1761" r="-1175" b="-3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dirty="0" err="1"/>
                  <a:t>Teorema</a:t>
                </a:r>
                <a:r>
                  <a:rPr lang="en-US" sz="3200" dirty="0"/>
                  <a:t>. T-</a:t>
                </a:r>
                <a:r>
                  <a:rPr lang="en-US" sz="3200" dirty="0" err="1"/>
                  <a:t>matritsa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teskarilanuvchidir</a:t>
                </a:r>
                <a:r>
                  <a:rPr lang="en-US" sz="3200" dirty="0"/>
                  <a:t>.</a:t>
                </a:r>
                <a:endParaRPr lang="ru-RU" sz="3200" dirty="0"/>
              </a:p>
              <a:p>
                <a:r>
                  <a:rPr lang="en-US" sz="3200" dirty="0"/>
                  <a:t>     </a:t>
                </a:r>
                <a:r>
                  <a:rPr lang="en-US" sz="3200" dirty="0" err="1"/>
                  <a:t>Isboti</a:t>
                </a:r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ru-RU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ru-RU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chiziqli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erkli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vektorlar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sistemasi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bo`lgani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uchun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vektorlar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koordinatalar</a:t>
                </a:r>
                <a:r>
                  <a:rPr lang="en-US" sz="3200" dirty="0"/>
                  <a:t> </a:t>
                </a:r>
                <a:r>
                  <a:rPr lang="en-US" sz="3200" dirty="0" err="1"/>
                  <a:t>ustunining</a:t>
                </a:r>
                <a:r>
                  <a:rPr lang="en-US" sz="3200" dirty="0"/>
                  <a:t> ham </a:t>
                </a:r>
                <a:r>
                  <a:rPr lang="en-US" sz="3200" dirty="0" err="1"/>
                  <a:t>chiziqli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erkliligi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kelib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chiqadi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ya`ni</a:t>
                </a:r>
                <a:r>
                  <a:rPr lang="en-US" sz="3200" dirty="0"/>
                  <a:t> T </a:t>
                </a:r>
                <a:r>
                  <a:rPr lang="en-US" sz="3200" dirty="0" err="1"/>
                  <a:t>matritsaning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ustun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vektori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chiziqli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erklidir</a:t>
                </a:r>
                <a:r>
                  <a:rPr lang="en-US" sz="3200" dirty="0"/>
                  <a:t>. </a:t>
                </a:r>
                <a:r>
                  <a:rPr lang="en-US" sz="3200" dirty="0" err="1"/>
                  <a:t>Shuning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uchun</a:t>
                </a:r>
                <a:r>
                  <a:rPr lang="en-US" sz="3200" dirty="0"/>
                  <a:t> T </a:t>
                </a:r>
                <a:r>
                  <a:rPr lang="en-US" sz="3200" dirty="0" err="1"/>
                  <a:t>matritsa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teskarilanuvchi</a:t>
                </a:r>
                <a:r>
                  <a:rPr lang="en-US" sz="3200" dirty="0"/>
                  <a:t>.</a:t>
                </a:r>
                <a:endParaRPr lang="ru-RU" sz="3200" dirty="0"/>
              </a:p>
              <a:p>
                <a:pPr marL="0" indent="0">
                  <a:buNone/>
                </a:pPr>
                <a:endParaRPr lang="ru-RU" sz="3200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42" t="-4220" r="-2605" b="-3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1475"/>
                <a:ext cx="10515600" cy="5805488"/>
              </a:xfrm>
            </p:spPr>
            <p:txBody>
              <a:bodyPr/>
              <a:lstStyle/>
              <a:p>
                <a:pPr marL="0" indent="185738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185738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vektorning</a:t>
                </a:r>
                <a:r>
                  <a:rPr lang="en-US" dirty="0"/>
                  <a:t> </a:t>
                </a:r>
                <a:r>
                  <a:rPr lang="en-US" dirty="0" err="1"/>
                  <a:t>birinchi</a:t>
                </a:r>
                <a:r>
                  <a:rPr lang="en-US" dirty="0"/>
                  <a:t>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nisbatan</a:t>
                </a:r>
                <a:r>
                  <a:rPr lang="en-US" dirty="0"/>
                  <a:t> </a:t>
                </a:r>
                <a:r>
                  <a:rPr lang="en-US" dirty="0" err="1"/>
                  <a:t>koordinatalar</a:t>
                </a:r>
                <a:r>
                  <a:rPr lang="en-US" dirty="0"/>
                  <a:t> </a:t>
                </a:r>
                <a:r>
                  <a:rPr lang="en-US" dirty="0" err="1"/>
                  <a:t>ustunini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ikkinchi</a:t>
                </a:r>
                <a:r>
                  <a:rPr lang="en-US" dirty="0"/>
                  <a:t>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nisbatan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deb </a:t>
                </a:r>
                <a:r>
                  <a:rPr lang="en-US" dirty="0" err="1"/>
                  <a:t>belgilaymiz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`(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orasida</a:t>
                </a:r>
                <a:r>
                  <a:rPr lang="en-US" dirty="0"/>
                  <a:t> </a:t>
                </a:r>
                <a:r>
                  <a:rPr lang="en-US" dirty="0" err="1"/>
                  <a:t>bog`lanish</a:t>
                </a:r>
                <a:r>
                  <a:rPr lang="en-US" dirty="0"/>
                  <a:t> </a:t>
                </a:r>
                <a:r>
                  <a:rPr lang="en-US" dirty="0" err="1"/>
                  <a:t>o`rnatamiz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185738">
                  <a:buNone/>
                </a:pPr>
                <a:r>
                  <a:rPr lang="en-US" dirty="0"/>
                  <a:t>   </a:t>
                </a:r>
                <a:r>
                  <a:rPr lang="en-US" b="1" dirty="0" err="1"/>
                  <a:t>Teorema</a:t>
                </a:r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`(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koordinatalar</a:t>
                </a:r>
                <a:r>
                  <a:rPr lang="en-US" dirty="0"/>
                  <a:t> </a:t>
                </a:r>
                <a:r>
                  <a:rPr lang="en-US" dirty="0" err="1"/>
                  <a:t>ustuni</a:t>
                </a:r>
                <a:r>
                  <a:rPr lang="en-US" dirty="0"/>
                  <a:t> </a:t>
                </a:r>
                <a:r>
                  <a:rPr lang="en-US" i="1" dirty="0"/>
                  <a:t>x </a:t>
                </a:r>
                <a:r>
                  <a:rPr lang="en-US" dirty="0" err="1"/>
                  <a:t>vektorning</a:t>
                </a:r>
                <a:r>
                  <a:rPr lang="en-US" dirty="0"/>
                  <a:t> (1) </a:t>
                </a:r>
                <a:r>
                  <a:rPr lang="en-US" dirty="0" err="1"/>
                  <a:t>va</a:t>
                </a:r>
                <a:r>
                  <a:rPr lang="en-US" dirty="0"/>
                  <a:t> (2)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nisbatan</a:t>
                </a:r>
                <a:r>
                  <a:rPr lang="en-US" dirty="0"/>
                  <a:t> </a:t>
                </a:r>
                <a:r>
                  <a:rPr lang="en-US" dirty="0" err="1"/>
                  <a:t>matritsalar</a:t>
                </a:r>
                <a:r>
                  <a:rPr lang="en-US" dirty="0"/>
                  <a:t> </a:t>
                </a:r>
                <a:r>
                  <a:rPr lang="en-US" dirty="0" err="1"/>
                  <a:t>bo`lsa</a:t>
                </a:r>
                <a:r>
                  <a:rPr lang="en-US" dirty="0"/>
                  <a:t>, </a:t>
                </a:r>
                <a:r>
                  <a:rPr lang="en-US" dirty="0" err="1"/>
                  <a:t>va</a:t>
                </a:r>
                <a:r>
                  <a:rPr lang="en-US" dirty="0"/>
                  <a:t> T-</a:t>
                </a:r>
                <a:r>
                  <a:rPr lang="en-US" dirty="0" err="1"/>
                  <a:t>birinchi</a:t>
                </a:r>
                <a:r>
                  <a:rPr lang="en-US" dirty="0"/>
                  <a:t> </a:t>
                </a:r>
                <a:r>
                  <a:rPr lang="en-US" dirty="0" err="1"/>
                  <a:t>bazisdan</a:t>
                </a:r>
                <a:r>
                  <a:rPr lang="en-US" dirty="0"/>
                  <a:t> </a:t>
                </a:r>
                <a:r>
                  <a:rPr lang="en-US" dirty="0" err="1"/>
                  <a:t>ikkinchi</a:t>
                </a:r>
                <a:r>
                  <a:rPr lang="en-US" dirty="0"/>
                  <a:t>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o`tish</a:t>
                </a:r>
                <a:r>
                  <a:rPr lang="en-US" dirty="0"/>
                  <a:t> </a:t>
                </a:r>
                <a:r>
                  <a:rPr lang="en-US" dirty="0" err="1"/>
                  <a:t>matritsasi</a:t>
                </a:r>
                <a:r>
                  <a:rPr lang="en-US" dirty="0"/>
                  <a:t> </a:t>
                </a:r>
                <a:r>
                  <a:rPr lang="en-US" dirty="0" err="1"/>
                  <a:t>bo`lsa</a:t>
                </a:r>
                <a:r>
                  <a:rPr lang="en-US" dirty="0"/>
                  <a:t>, u </a:t>
                </a:r>
                <a:r>
                  <a:rPr lang="en-US" dirty="0" err="1"/>
                  <a:t>holda</a:t>
                </a:r>
                <a:r>
                  <a:rPr lang="en-US" dirty="0"/>
                  <a:t> </a:t>
                </a:r>
                <a:endParaRPr lang="ru-RU" dirty="0"/>
              </a:p>
              <a:p>
                <a:pPr marL="0" indent="185738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`(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(1)</a:t>
                </a:r>
                <a:endParaRPr lang="ru-RU" dirty="0"/>
              </a:p>
              <a:p>
                <a:pPr marL="0" indent="185738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(2)</a:t>
                </a:r>
                <a:endParaRPr lang="ru-RU" dirty="0"/>
              </a:p>
              <a:p>
                <a:pPr marL="0" indent="185738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1475"/>
                <a:ext cx="10515600" cy="5805488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3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/>
              <p:cNvSpPr>
                <a:spLocks noGrp="1"/>
              </p:cNvSpPr>
              <p:nvPr>
                <p:ph idx="1"/>
              </p:nvPr>
            </p:nvSpPr>
            <p:spPr>
              <a:xfrm>
                <a:off x="766763" y="211137"/>
                <a:ext cx="10515600" cy="62753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err="1" smtClean="0"/>
                  <a:t>Isboti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  (3)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</m:oMath>
                </a14:m>
                <a:r>
                  <a:rPr lang="en-US" dirty="0"/>
                  <a:t>  (4)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 err="1"/>
                  <a:t>bo`lsin</a:t>
                </a:r>
                <a:r>
                  <a:rPr lang="en-US" dirty="0"/>
                  <a:t>, u </a:t>
                </a:r>
                <a:r>
                  <a:rPr lang="en-US" dirty="0" err="1"/>
                  <a:t>holda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eqArr>
                          </m:den>
                        </m:f>
                      </m:e>
                    </m:d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`</m:t>
                                </m:r>
                              </m:sup>
                            </m:sSubSup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Sup>
                                  <m:sSub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`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`</m:t>
                                    </m:r>
                                  </m:sup>
                                </m:sSubSup>
                              </m:e>
                            </m:eqArr>
                          </m:den>
                        </m:f>
                      </m:e>
                    </m:d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dirty="0" err="1"/>
                  <a:t>bo`ladi</a:t>
                </a:r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lar</a:t>
                </a:r>
                <a:r>
                  <a:rPr lang="en-US" dirty="0"/>
                  <a:t> </a:t>
                </a:r>
                <a:r>
                  <a:rPr lang="en-US" dirty="0" err="1"/>
                  <a:t>o`rniga</a:t>
                </a:r>
                <a:r>
                  <a:rPr lang="en-US" dirty="0"/>
                  <a:t> (*) </a:t>
                </a:r>
                <a:r>
                  <a:rPr lang="en-US" dirty="0" err="1"/>
                  <a:t>tenglikdan</a:t>
                </a:r>
                <a:r>
                  <a:rPr lang="en-US" dirty="0"/>
                  <a:t> </a:t>
                </a:r>
                <a:r>
                  <a:rPr lang="en-US" dirty="0" err="1"/>
                  <a:t>foydalanib</a:t>
                </a:r>
                <a:r>
                  <a:rPr lang="en-US" dirty="0"/>
                  <a:t>, (4) </a:t>
                </a:r>
                <a:r>
                  <a:rPr lang="en-US" dirty="0" err="1"/>
                  <a:t>ni</a:t>
                </a:r>
                <a:r>
                  <a:rPr lang="en-US" dirty="0"/>
                  <a:t> </a:t>
                </a:r>
                <a:r>
                  <a:rPr lang="en-US" dirty="0" err="1"/>
                  <a:t>quyidagicha</a:t>
                </a:r>
                <a:r>
                  <a:rPr lang="en-US" dirty="0"/>
                  <a:t> </a:t>
                </a:r>
                <a:r>
                  <a:rPr lang="en-US" dirty="0" err="1"/>
                  <a:t>yozamiz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`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`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`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`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`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𝑛𝑛</m:t>
                            </m:r>
                          </m:sub>
                        </m:sSub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`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  <a:endParaRPr lang="ru-RU" dirty="0"/>
              </a:p>
            </p:txBody>
          </p:sp>
        </mc:Choice>
        <mc:Fallback xmlns=""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763" y="211137"/>
                <a:ext cx="10515600" cy="6275387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8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8625"/>
                <a:ext cx="10515600" cy="574833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Bundan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...............................................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𝑛𝑛</m:t>
                          </m:r>
                        </m:sub>
                      </m:sSub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yerdan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eqArr>
                                <m:eqArr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eqArr>
                                <m:eqArr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………………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𝑛𝑛</m:t>
                                      </m:r>
                                    </m:sub>
                                  </m:sSub>
                                </m:e>
                              </m:eqAr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`</m:t>
                                  </m:r>
                                </m:sup>
                              </m:sSubSup>
                            </m:num>
                            <m:den>
                              <m:eqArr>
                                <m:eqArr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`</m:t>
                                      </m:r>
                                    </m:sup>
                                  </m:sSub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`</m:t>
                                      </m:r>
                                    </m:sup>
                                  </m:sSubSup>
                                </m:e>
                              </m:eqAr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dirty="0" err="1"/>
                  <a:t>ya`ni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`(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bu</a:t>
                </a:r>
                <a:r>
                  <a:rPr lang="en-US" dirty="0"/>
                  <a:t>  </a:t>
                </a:r>
                <a:r>
                  <a:rPr lang="en-US" dirty="0" err="1"/>
                  <a:t>tenglikning</a:t>
                </a:r>
                <a:r>
                  <a:rPr lang="en-US" dirty="0"/>
                  <a:t> </a:t>
                </a:r>
                <a:r>
                  <a:rPr lang="en-US" dirty="0" err="1"/>
                  <a:t>ikkala</a:t>
                </a:r>
                <a:r>
                  <a:rPr lang="en-US" dirty="0"/>
                  <a:t> </a:t>
                </a:r>
                <a:r>
                  <a:rPr lang="en-US" dirty="0" err="1"/>
                  <a:t>tomonini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ga</a:t>
                </a:r>
                <a:r>
                  <a:rPr lang="en-US" dirty="0"/>
                  <a:t> </a:t>
                </a:r>
                <a:r>
                  <a:rPr lang="en-US" dirty="0" err="1"/>
                  <a:t>ko`paytirib</a:t>
                </a:r>
                <a:r>
                  <a:rPr lang="en-US" dirty="0"/>
                  <a:t>,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ga</a:t>
                </a:r>
                <a:r>
                  <a:rPr lang="en-US" dirty="0"/>
                  <a:t> </a:t>
                </a:r>
                <a:r>
                  <a:rPr lang="en-US" dirty="0" err="1"/>
                  <a:t>ega</a:t>
                </a:r>
                <a:r>
                  <a:rPr lang="en-US" dirty="0"/>
                  <a:t> </a:t>
                </a:r>
                <a:r>
                  <a:rPr lang="en-US" dirty="0" err="1"/>
                  <a:t>bo`lamiz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8625"/>
                <a:ext cx="10515600" cy="5748338"/>
              </a:xfrm>
              <a:blipFill rotWithShape="0"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3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57188"/>
                <a:ext cx="10515600" cy="5819775"/>
              </a:xfrm>
            </p:spPr>
            <p:txBody>
              <a:bodyPr>
                <a:normAutofit/>
              </a:bodyPr>
              <a:lstStyle/>
              <a:p>
                <a:pPr marL="0" indent="357188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357188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nol</a:t>
                </a:r>
                <a:r>
                  <a:rPr lang="en-US" dirty="0"/>
                  <a:t>` </a:t>
                </a:r>
                <a:r>
                  <a:rPr lang="en-US" dirty="0" err="1"/>
                  <a:t>bo`lmagan</a:t>
                </a:r>
                <a:r>
                  <a:rPr lang="en-US" dirty="0"/>
                  <a:t> </a:t>
                </a:r>
                <a:r>
                  <a:rPr lang="en-US" dirty="0" err="1"/>
                  <a:t>chekli</a:t>
                </a:r>
                <a:r>
                  <a:rPr lang="en-US" dirty="0"/>
                  <a:t> </a:t>
                </a:r>
                <a:r>
                  <a:rPr lang="en-US" dirty="0" err="1"/>
                  <a:t>o`lchovli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fazo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fazoning</a:t>
                </a:r>
                <a:endParaRPr lang="ru-RU" dirty="0"/>
              </a:p>
              <a:p>
                <a:pPr marL="0" indent="357188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(1)</a:t>
                </a:r>
                <a:endParaRPr lang="ru-RU" dirty="0"/>
              </a:p>
              <a:p>
                <a:pPr marL="0" indent="357188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</m:oMath>
                </a14:m>
                <a:r>
                  <a:rPr lang="en-US" dirty="0"/>
                  <a:t>  (2)</a:t>
                </a:r>
                <a:endParaRPr lang="ru-RU" dirty="0"/>
              </a:p>
              <a:p>
                <a:pPr marL="0" indent="357188">
                  <a:buNone/>
                </a:pPr>
                <a:r>
                  <a:rPr lang="en-US" dirty="0" err="1"/>
                  <a:t>bazislari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birinchi</a:t>
                </a:r>
                <a:r>
                  <a:rPr lang="en-US" dirty="0"/>
                  <a:t> </a:t>
                </a:r>
                <a:r>
                  <a:rPr lang="en-US" dirty="0" err="1"/>
                  <a:t>bazisdan</a:t>
                </a:r>
                <a:r>
                  <a:rPr lang="en-US" dirty="0"/>
                  <a:t> </a:t>
                </a:r>
                <a:r>
                  <a:rPr lang="en-US" dirty="0" err="1"/>
                  <a:t>ikkinchi</a:t>
                </a:r>
                <a:r>
                  <a:rPr lang="en-US" dirty="0"/>
                  <a:t>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o`tish</a:t>
                </a:r>
                <a:r>
                  <a:rPr lang="en-US" dirty="0"/>
                  <a:t> </a:t>
                </a:r>
                <a:r>
                  <a:rPr lang="en-US" dirty="0" err="1"/>
                  <a:t>matritsasi</a:t>
                </a:r>
                <a:r>
                  <a:rPr lang="en-US" dirty="0"/>
                  <a:t> T </a:t>
                </a:r>
                <a:r>
                  <a:rPr lang="en-US" dirty="0" err="1"/>
                  <a:t>berilgan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357188">
                  <a:buNone/>
                </a:pPr>
                <a:r>
                  <a:rPr lang="en-US" dirty="0"/>
                  <a:t>   </a:t>
                </a:r>
                <a:r>
                  <a:rPr lang="en-US" b="1" dirty="0" err="1"/>
                  <a:t>Teorema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fazoning</a:t>
                </a:r>
                <a:r>
                  <a:rPr lang="en-US" dirty="0"/>
                  <a:t> </a:t>
                </a:r>
                <a:r>
                  <a:rPr lang="en-US" dirty="0" err="1"/>
                  <a:t>chiziqli</a:t>
                </a:r>
                <a:r>
                  <a:rPr lang="en-US" dirty="0"/>
                  <a:t> </a:t>
                </a:r>
                <a:r>
                  <a:rPr lang="en-US" dirty="0" err="1"/>
                  <a:t>operatori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`(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matritsalar</a:t>
                </a:r>
                <a:r>
                  <a:rPr lang="en-US" dirty="0"/>
                  <a:t>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operatorning</a:t>
                </a:r>
                <a:r>
                  <a:rPr lang="en-US" dirty="0"/>
                  <a:t> </a:t>
                </a:r>
                <a:r>
                  <a:rPr lang="en-US" dirty="0" err="1"/>
                  <a:t>mos</a:t>
                </a:r>
                <a:r>
                  <a:rPr lang="en-US" dirty="0"/>
                  <a:t> </a:t>
                </a:r>
                <a:r>
                  <a:rPr lang="en-US" dirty="0" err="1"/>
                  <a:t>ravishda</a:t>
                </a:r>
                <a:r>
                  <a:rPr lang="en-US" dirty="0"/>
                  <a:t> (1) </a:t>
                </a:r>
                <a:r>
                  <a:rPr lang="en-US" dirty="0" err="1"/>
                  <a:t>va</a:t>
                </a:r>
                <a:r>
                  <a:rPr lang="en-US" dirty="0"/>
                  <a:t> (2)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nisbatan</a:t>
                </a:r>
                <a:r>
                  <a:rPr lang="en-US" dirty="0"/>
                  <a:t> </a:t>
                </a:r>
                <a:r>
                  <a:rPr lang="en-US" dirty="0" err="1"/>
                  <a:t>matritsalari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 T </a:t>
                </a:r>
                <a:r>
                  <a:rPr lang="en-US" dirty="0" err="1"/>
                  <a:t>matritsa</a:t>
                </a:r>
                <a:r>
                  <a:rPr lang="en-US" dirty="0"/>
                  <a:t> </a:t>
                </a:r>
                <a:r>
                  <a:rPr lang="en-US" dirty="0" err="1"/>
                  <a:t>esa</a:t>
                </a:r>
                <a:r>
                  <a:rPr lang="en-US" dirty="0"/>
                  <a:t> </a:t>
                </a:r>
                <a:r>
                  <a:rPr lang="en-US" dirty="0" err="1"/>
                  <a:t>birinchi</a:t>
                </a:r>
                <a:r>
                  <a:rPr lang="en-US" dirty="0"/>
                  <a:t> </a:t>
                </a:r>
                <a:r>
                  <a:rPr lang="en-US" dirty="0" err="1"/>
                  <a:t>bazisdan</a:t>
                </a:r>
                <a:r>
                  <a:rPr lang="en-US" dirty="0"/>
                  <a:t> </a:t>
                </a:r>
                <a:r>
                  <a:rPr lang="en-US" dirty="0" err="1"/>
                  <a:t>ikkinchi</a:t>
                </a:r>
                <a:r>
                  <a:rPr lang="en-US" dirty="0"/>
                  <a:t>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o`tish</a:t>
                </a:r>
                <a:r>
                  <a:rPr lang="en-US" dirty="0"/>
                  <a:t> </a:t>
                </a:r>
                <a:r>
                  <a:rPr lang="en-US" dirty="0" err="1"/>
                  <a:t>matritsasi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, u </a:t>
                </a:r>
                <a:r>
                  <a:rPr lang="en-US" dirty="0" err="1"/>
                  <a:t>holda</a:t>
                </a:r>
                <a:endParaRPr lang="ru-RU" dirty="0"/>
              </a:p>
              <a:p>
                <a:pPr marL="0" indent="357188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`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   </a:t>
                </a:r>
                <a:r>
                  <a:rPr lang="en-US" dirty="0" err="1"/>
                  <a:t>bo`ladi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57188"/>
                <a:ext cx="10515600" cy="5819775"/>
              </a:xfrm>
              <a:blipFill rotWithShape="0">
                <a:blip r:embed="rId2"/>
                <a:stretch>
                  <a:fillRect l="-928" r="-1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2888"/>
                <a:ext cx="10515600" cy="59340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Isboti</a:t>
                </a:r>
                <a:r>
                  <a:rPr lang="en-US" dirty="0"/>
                  <a:t>. </a:t>
                </a:r>
                <a:r>
                  <a:rPr lang="en-US" dirty="0" err="1"/>
                  <a:t>Yuqoridagi</a:t>
                </a:r>
                <a:r>
                  <a:rPr lang="en-US" dirty="0"/>
                  <a:t> </a:t>
                </a:r>
                <a:r>
                  <a:rPr lang="en-US" dirty="0" err="1"/>
                  <a:t>teoremaga</a:t>
                </a:r>
                <a:r>
                  <a:rPr lang="en-US" dirty="0"/>
                  <a:t> </a:t>
                </a:r>
                <a:r>
                  <a:rPr lang="en-US" dirty="0" err="1"/>
                  <a:t>ko`ra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`(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(3)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(4)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yerda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`(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lar</a:t>
                </a:r>
                <a:r>
                  <a:rPr lang="en-US" dirty="0"/>
                  <a:t>  </a:t>
                </a:r>
                <a:r>
                  <a:rPr lang="en-US" i="1" dirty="0"/>
                  <a:t>x </a:t>
                </a:r>
                <a:r>
                  <a:rPr lang="en-US" dirty="0" err="1"/>
                  <a:t>vektorning</a:t>
                </a:r>
                <a:r>
                  <a:rPr lang="en-US" dirty="0"/>
                  <a:t> </a:t>
                </a:r>
                <a:r>
                  <a:rPr lang="en-US" dirty="0" err="1"/>
                  <a:t>mos</a:t>
                </a:r>
                <a:r>
                  <a:rPr lang="en-US" dirty="0"/>
                  <a:t> </a:t>
                </a:r>
                <a:r>
                  <a:rPr lang="en-US" dirty="0" err="1"/>
                  <a:t>ravishda</a:t>
                </a:r>
                <a:r>
                  <a:rPr lang="en-US" dirty="0"/>
                  <a:t> </a:t>
                </a:r>
                <a:r>
                  <a:rPr lang="en-US" dirty="0" err="1"/>
                  <a:t>birinchi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ikkinchi</a:t>
                </a:r>
                <a:r>
                  <a:rPr lang="en-US" dirty="0"/>
                  <a:t> </a:t>
                </a:r>
                <a:r>
                  <a:rPr lang="en-US" dirty="0" err="1"/>
                  <a:t>bazisdagi</a:t>
                </a:r>
                <a:r>
                  <a:rPr lang="en-US" dirty="0"/>
                  <a:t> (</a:t>
                </a:r>
                <a:r>
                  <a:rPr lang="en-US" dirty="0" err="1"/>
                  <a:t>matritsalari</a:t>
                </a:r>
                <a:r>
                  <a:rPr lang="en-US" dirty="0"/>
                  <a:t>) </a:t>
                </a:r>
                <a:r>
                  <a:rPr lang="en-US" dirty="0" err="1"/>
                  <a:t>koordinatalar</a:t>
                </a:r>
                <a:r>
                  <a:rPr lang="en-US" dirty="0"/>
                  <a:t> </a:t>
                </a:r>
                <a:r>
                  <a:rPr lang="en-US" dirty="0" err="1"/>
                  <a:t>ustuni</a:t>
                </a:r>
                <a:r>
                  <a:rPr lang="en-US" dirty="0"/>
                  <a:t> </a:t>
                </a:r>
                <a:r>
                  <a:rPr lang="en-US" dirty="0" err="1"/>
                  <a:t>ustuni</a:t>
                </a:r>
                <a:r>
                  <a:rPr lang="en-US" dirty="0"/>
                  <a:t> (4) </a:t>
                </a:r>
                <a:r>
                  <a:rPr lang="en-US" dirty="0" err="1"/>
                  <a:t>tenglikda</a:t>
                </a:r>
                <a:r>
                  <a:rPr lang="en-US" dirty="0"/>
                  <a:t> </a:t>
                </a:r>
                <a:r>
                  <a:rPr lang="en-US" i="1" dirty="0"/>
                  <a:t>x </a:t>
                </a:r>
                <a:r>
                  <a:rPr lang="en-US" dirty="0" err="1"/>
                  <a:t>vektorni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bilan</a:t>
                </a:r>
                <a:r>
                  <a:rPr lang="en-US" dirty="0"/>
                  <a:t> </a:t>
                </a:r>
                <a:r>
                  <a:rPr lang="en-US" dirty="0" err="1"/>
                  <a:t>almashtirib</a:t>
                </a:r>
                <a:r>
                  <a:rPr lang="en-US" dirty="0"/>
                  <a:t>,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`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tenglikka</a:t>
                </a:r>
                <a:r>
                  <a:rPr lang="en-US" dirty="0"/>
                  <a:t> </a:t>
                </a:r>
                <a:r>
                  <a:rPr lang="en-US" dirty="0" err="1"/>
                  <a:t>asosan</a:t>
                </a:r>
                <a:r>
                  <a:rPr lang="en-US" dirty="0"/>
                  <a:t>,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`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dirty="0" err="1"/>
                  <a:t>ga</a:t>
                </a:r>
                <a:r>
                  <a:rPr lang="en-US" dirty="0"/>
                  <a:t> </a:t>
                </a:r>
                <a:r>
                  <a:rPr lang="en-US" dirty="0" err="1"/>
                  <a:t>ko`ra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`(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Bu </a:t>
                </a:r>
                <a:r>
                  <a:rPr lang="en-US" dirty="0" err="1"/>
                  <a:t>tenglik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o`rinli</a:t>
                </a:r>
                <a:r>
                  <a:rPr lang="en-US" dirty="0"/>
                  <a:t>. 1</a:t>
                </a:r>
                <a:r>
                  <a:rPr lang="en-US" baseline="30000" dirty="0"/>
                  <a:t>*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ga</a:t>
                </a:r>
                <a:r>
                  <a:rPr lang="en-US" dirty="0"/>
                  <a:t> </a:t>
                </a:r>
                <a:r>
                  <a:rPr lang="en-US" dirty="0" err="1"/>
                  <a:t>ko`ra</a:t>
                </a:r>
                <a:r>
                  <a:rPr lang="en-US" dirty="0"/>
                  <a:t>,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`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2888"/>
                <a:ext cx="10515600" cy="5934075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3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2900"/>
                <a:ext cx="10515600" cy="5834063"/>
              </a:xfrm>
            </p:spPr>
            <p:txBody>
              <a:bodyPr>
                <a:normAutofit/>
              </a:bodyPr>
              <a:lstStyle/>
              <a:p>
                <a:pPr marL="0" indent="442913">
                  <a:buNone/>
                </a:pPr>
                <a:endParaRPr lang="en-US" sz="3200" dirty="0" smtClean="0"/>
              </a:p>
              <a:p>
                <a:pPr marL="0" indent="442913">
                  <a:buNone/>
                </a:pPr>
                <a:r>
                  <a:rPr lang="en-US" sz="3200" dirty="0" err="1" smtClean="0"/>
                  <a:t>Ta`rif</a:t>
                </a:r>
                <a:r>
                  <a:rPr lang="en-US" sz="3200" dirty="0"/>
                  <a:t>.   Agar </a:t>
                </a:r>
                <a:r>
                  <a:rPr lang="en-US" sz="3200" dirty="0" err="1"/>
                  <a:t>teskarilanuvchi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matritsa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mavjud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bo`lib</a:t>
                </a:r>
                <a:r>
                  <a:rPr lang="en-US" sz="3200" dirty="0"/>
                  <a:t>,</a:t>
                </a:r>
                <a:endParaRPr lang="ru-RU" sz="3200" dirty="0"/>
              </a:p>
              <a:p>
                <a:pPr marL="0" indent="442913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𝐵𝑇</m:t>
                      </m:r>
                    </m:oMath>
                  </m:oMathPara>
                </a14:m>
                <a:endParaRPr lang="ru-RU" sz="3200" dirty="0"/>
              </a:p>
              <a:p>
                <a:pPr marL="0" indent="442913">
                  <a:buNone/>
                </a:pPr>
                <a:r>
                  <a:rPr lang="en-US" sz="3200" dirty="0" err="1"/>
                  <a:t>tenglik</a:t>
                </a:r>
                <a:r>
                  <a:rPr lang="en-US" sz="3200" dirty="0"/>
                  <a:t> </a:t>
                </a:r>
                <a:r>
                  <a:rPr lang="en-US" sz="3200" dirty="0" err="1"/>
                  <a:t>o`rinli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bo`lsa</a:t>
                </a:r>
                <a:r>
                  <a:rPr lang="en-US" sz="3200" dirty="0"/>
                  <a:t>, u </a:t>
                </a:r>
                <a:r>
                  <a:rPr lang="en-US" sz="3200" dirty="0" err="1"/>
                  <a:t>holda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matritsalar</a:t>
                </a:r>
                <a:r>
                  <a:rPr lang="en-US" sz="3200" dirty="0"/>
                  <a:t> </a:t>
                </a:r>
                <a:r>
                  <a:rPr lang="en-US" sz="3200" i="1" u="sng" dirty="0" err="1"/>
                  <a:t>o`xshash</a:t>
                </a:r>
                <a:r>
                  <a:rPr lang="en-US" sz="3200" i="1" u="sng" dirty="0"/>
                  <a:t> </a:t>
                </a:r>
                <a:r>
                  <a:rPr lang="en-US" sz="3200" i="1" u="sng" dirty="0" err="1"/>
                  <a:t>matritsalar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deyiladi</a:t>
                </a:r>
                <a:r>
                  <a:rPr lang="en-US" sz="3200" dirty="0"/>
                  <a:t>.</a:t>
                </a:r>
                <a:endParaRPr lang="ru-RU" sz="3200" dirty="0"/>
              </a:p>
              <a:p>
                <a:pPr marL="0" indent="442913">
                  <a:buNone/>
                </a:pPr>
                <a:r>
                  <a:rPr lang="en-US" sz="3200" dirty="0"/>
                  <a:t>          </a:t>
                </a:r>
                <a:r>
                  <a:rPr lang="en-US" sz="3200" dirty="0" err="1"/>
                  <a:t>Teorema</a:t>
                </a:r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to`plamda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matritsalarning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o`xshashlik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munosabati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ekvivalentlik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munosabatidir</a:t>
                </a:r>
                <a:r>
                  <a:rPr lang="en-US" sz="3200" dirty="0"/>
                  <a:t>.</a:t>
                </a:r>
                <a:endParaRPr lang="ru-RU" sz="3200" dirty="0"/>
              </a:p>
              <a:p>
                <a:pPr marL="0" indent="442913">
                  <a:buNone/>
                </a:pPr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2900"/>
                <a:ext cx="10515600" cy="5834063"/>
              </a:xfrm>
              <a:blipFill rotWithShape="0">
                <a:blip r:embed="rId2"/>
                <a:stretch>
                  <a:fillRect l="-1507" r="-6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9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85788"/>
                <a:ext cx="10515600" cy="559117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V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fazoning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  (1) </a:t>
                </a:r>
                <a:r>
                  <a:rPr lang="en-US" dirty="0" err="1"/>
                  <a:t>bazisi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fazoda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chiziqli</a:t>
                </a:r>
                <a:r>
                  <a:rPr lang="en-US" dirty="0"/>
                  <a:t> operator </a:t>
                </a:r>
                <a:r>
                  <a:rPr lang="en-US" dirty="0" err="1"/>
                  <a:t>berilgan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vektorlarning</a:t>
                </a:r>
                <a:r>
                  <a:rPr lang="en-US" dirty="0"/>
                  <a:t> (1)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nisbatan</a:t>
                </a:r>
                <a:r>
                  <a:rPr lang="en-US" dirty="0"/>
                  <a:t> </a:t>
                </a:r>
                <a:r>
                  <a:rPr lang="en-US" dirty="0" err="1"/>
                  <a:t>koordinatalar</a:t>
                </a:r>
                <a:r>
                  <a:rPr lang="en-US" dirty="0"/>
                  <a:t> </a:t>
                </a:r>
                <a:r>
                  <a:rPr lang="en-US" dirty="0" err="1"/>
                  <a:t>ustunini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bilan</a:t>
                </a:r>
                <a:r>
                  <a:rPr lang="en-US" dirty="0"/>
                  <a:t> </a:t>
                </a:r>
                <a:r>
                  <a:rPr lang="en-US" dirty="0" err="1"/>
                  <a:t>belgilaymiz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eqArr>
                          </m:den>
                        </m:f>
                      </m:e>
                    </m:d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eqAr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Bu </a:t>
                </a:r>
                <a:r>
                  <a:rPr lang="en-US" dirty="0" err="1"/>
                  <a:t>matritsalar</a:t>
                </a:r>
                <a:r>
                  <a:rPr lang="en-US" dirty="0"/>
                  <a:t> </a:t>
                </a:r>
                <a:r>
                  <a:rPr lang="en-US" dirty="0" err="1"/>
                  <a:t>orasidagi</a:t>
                </a:r>
                <a:r>
                  <a:rPr lang="en-US" dirty="0"/>
                  <a:t> </a:t>
                </a:r>
                <a:r>
                  <a:rPr lang="en-US" dirty="0" err="1"/>
                  <a:t>bog`lanishni</a:t>
                </a:r>
                <a:r>
                  <a:rPr lang="en-US" dirty="0"/>
                  <a:t> </a:t>
                </a:r>
                <a:r>
                  <a:rPr lang="en-US" dirty="0" err="1"/>
                  <a:t>topamiz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b="1" dirty="0" err="1"/>
                  <a:t>Teorema</a:t>
                </a:r>
                <a:r>
                  <a:rPr lang="en-US" dirty="0"/>
                  <a:t>. V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fazoning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chiziqli</a:t>
                </a:r>
                <a:r>
                  <a:rPr lang="en-US" dirty="0"/>
                  <a:t> </a:t>
                </a:r>
                <a:r>
                  <a:rPr lang="en-US" dirty="0" err="1"/>
                  <a:t>operatori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matritsa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operatorning</a:t>
                </a:r>
                <a:r>
                  <a:rPr lang="en-US" dirty="0"/>
                  <a:t> (1) </a:t>
                </a:r>
                <a:r>
                  <a:rPr lang="en-US" dirty="0" err="1"/>
                  <a:t>bazisdagi</a:t>
                </a:r>
                <a:r>
                  <a:rPr lang="en-US" dirty="0"/>
                  <a:t> </a:t>
                </a:r>
                <a:r>
                  <a:rPr lang="en-US" dirty="0" err="1"/>
                  <a:t>matritsasi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, u </a:t>
                </a:r>
                <a:r>
                  <a:rPr lang="en-US" dirty="0" err="1"/>
                  <a:t>holda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quyidagi</a:t>
                </a:r>
                <a:r>
                  <a:rPr lang="en-US" dirty="0"/>
                  <a:t> </a:t>
                </a:r>
                <a:r>
                  <a:rPr lang="en-US" dirty="0" err="1"/>
                  <a:t>tenglik</a:t>
                </a:r>
                <a:r>
                  <a:rPr lang="en-US" dirty="0"/>
                  <a:t> </a:t>
                </a:r>
                <a:r>
                  <a:rPr lang="en-US" dirty="0" err="1"/>
                  <a:t>o`rinli</a:t>
                </a:r>
                <a:r>
                  <a:rPr lang="en-US" dirty="0"/>
                  <a:t> </a:t>
                </a:r>
                <a:r>
                  <a:rPr lang="en-US" dirty="0" err="1"/>
                  <a:t>bo`ladi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85788"/>
                <a:ext cx="10515600" cy="5591175"/>
              </a:xfrm>
              <a:blipFill rotWithShape="1">
                <a:blip r:embed="rId2"/>
                <a:stretch>
                  <a:fillRect l="-754" t="-6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2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164"/>
                <a:ext cx="10515600" cy="65293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Isboti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………………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eqAr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,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/>
                  <a:t>u </a:t>
                </a:r>
                <a:r>
                  <a:rPr lang="en-US" dirty="0" err="1"/>
                  <a:t>holda</a:t>
                </a:r>
                <a:r>
                  <a:rPr lang="en-US" dirty="0"/>
                  <a:t> 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dirty="0"/>
                  <a:t>……………………………………..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𝑛𝑛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dirty="0" err="1"/>
                  <a:t>tengliklar</a:t>
                </a:r>
                <a:r>
                  <a:rPr lang="en-US" dirty="0"/>
                  <a:t> </a:t>
                </a:r>
                <a:r>
                  <a:rPr lang="en-US" dirty="0" err="1"/>
                  <a:t>o`rinli</a:t>
                </a:r>
                <a:r>
                  <a:rPr lang="en-US" dirty="0"/>
                  <a:t> </a:t>
                </a:r>
                <a:r>
                  <a:rPr lang="en-US" dirty="0" err="1"/>
                  <a:t>bo`ladi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/>
                  <a:t>    Agar </a:t>
                </a:r>
                <a:r>
                  <a:rPr lang="en-US" i="1" dirty="0"/>
                  <a:t/>
                </a:r>
                <a:br>
                  <a:rPr lang="en-US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dirty="0" err="1" smtClean="0"/>
                  <a:t>bo’lsa</a:t>
                </a:r>
                <a:r>
                  <a:rPr lang="en-US" dirty="0" smtClean="0"/>
                  <a:t>, u </a:t>
                </a:r>
                <a:r>
                  <a:rPr lang="en-US" dirty="0" err="1" smtClean="0"/>
                  <a:t>holda</a:t>
                </a:r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164"/>
                <a:ext cx="10515600" cy="6529386"/>
              </a:xfrm>
              <a:blipFill rotWithShape="0">
                <a:blip r:embed="rId2"/>
                <a:stretch>
                  <a:fillRect l="-928" t="-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828675"/>
                <a:ext cx="9601196" cy="504719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;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 err="1"/>
                  <a:t>Demak</a:t>
                </a:r>
                <a:r>
                  <a:rPr lang="en-US" dirty="0"/>
                  <a:t>,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eqArr>
                                <m:eqArr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………………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𝑛𝑛</m:t>
                                      </m:r>
                                    </m:sub>
                                  </m:sSub>
                                </m:e>
                              </m:eqAr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eqArr>
                                <m:eqArr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………………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𝑛𝑛</m:t>
                                      </m:r>
                                    </m:sub>
                                  </m:sSub>
                                </m:e>
                              </m:eqArr>
                            </m:den>
                          </m:f>
                        </m:e>
                      </m:d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eqArr>
                                <m:eqArr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tenglik</a:t>
                </a:r>
                <a:r>
                  <a:rPr lang="en-US" dirty="0"/>
                  <a:t> </a:t>
                </a:r>
                <a:r>
                  <a:rPr lang="en-US" dirty="0" err="1"/>
                  <a:t>isbotlandi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828675"/>
                <a:ext cx="9601196" cy="5047193"/>
              </a:xfrm>
              <a:blipFill rotWithShape="0">
                <a:blip r:embed="rId2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5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1450"/>
                <a:ext cx="10515600" cy="60055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b="1" dirty="0" err="1" smtClean="0"/>
                  <a:t>Teorema</a:t>
                </a:r>
                <a:r>
                  <a:rPr lang="en-US" sz="3600" dirty="0"/>
                  <a:t>. V </a:t>
                </a:r>
                <a:r>
                  <a:rPr lang="en-US" sz="3600" dirty="0" err="1"/>
                  <a:t>vektor</a:t>
                </a:r>
                <a:r>
                  <a:rPr lang="en-US" sz="3600" dirty="0"/>
                  <a:t> </a:t>
                </a:r>
                <a:r>
                  <a:rPr lang="en-US" sz="3600" dirty="0" err="1"/>
                  <a:t>fazoning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chiziqli</a:t>
                </a:r>
                <a:r>
                  <a:rPr lang="en-US" sz="3600" dirty="0"/>
                  <a:t> operator (1) </a:t>
                </a:r>
                <a:r>
                  <a:rPr lang="en-US" sz="3600" dirty="0" err="1"/>
                  <a:t>bazisga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nisbatan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uning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matritsasi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berilgan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bo`lsin</a:t>
                </a:r>
                <a:r>
                  <a:rPr lang="en-US" sz="3600" dirty="0"/>
                  <a:t>. Agar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vektor</a:t>
                </a:r>
                <a:r>
                  <a:rPr lang="en-US" sz="3600" dirty="0"/>
                  <a:t> </a:t>
                </a:r>
                <a:r>
                  <a:rPr lang="en-US" sz="3600" dirty="0" err="1"/>
                  <a:t>uchun</a:t>
                </a:r>
                <a:endParaRPr lang="ru-RU" sz="3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bo`lsa</a:t>
                </a:r>
                <a:r>
                  <a:rPr lang="en-US" sz="3600" dirty="0"/>
                  <a:t>, u </a:t>
                </a:r>
                <a:r>
                  <a:rPr lang="en-US" sz="3600" dirty="0" err="1"/>
                  <a:t>holda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bo`ladi</a:t>
                </a:r>
                <a:r>
                  <a:rPr lang="en-US" sz="3600" dirty="0" smtClean="0"/>
                  <a:t>.</a:t>
                </a:r>
                <a:endParaRPr lang="ru-RU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1450"/>
                <a:ext cx="10515600" cy="6005513"/>
              </a:xfrm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4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5750"/>
                <a:ext cx="10515600" cy="589121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b="1" dirty="0" err="1" smtClean="0"/>
                  <a:t>Isboti</a:t>
                </a:r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2900" dirty="0" err="1"/>
                  <a:t>matritsaning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aniqlanishiga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ko`ra</a:t>
                </a:r>
                <a:r>
                  <a:rPr lang="en-US" sz="2900" dirty="0"/>
                  <a:t>,</a:t>
                </a:r>
                <a:endParaRPr lang="ru-RU" sz="29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    (1)</a:t>
                </a:r>
                <a:endParaRPr lang="ru-RU" sz="29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ga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9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vektorlarni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ketma-ket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qo`yib</a:t>
                </a:r>
                <a:r>
                  <a:rPr lang="en-US" dirty="0"/>
                  <a:t>,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type m:val="noBar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type m:val="noBar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 (2)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                  ……………………………………………………..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type m:val="noBar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ru-RU" dirty="0"/>
              </a:p>
              <a:p>
                <a:pPr marL="0" lvl="0" indent="0">
                  <a:buNone/>
                </a:pPr>
                <a:r>
                  <a:rPr lang="en-US" sz="2900" dirty="0" err="1"/>
                  <a:t>va</a:t>
                </a:r>
                <a:r>
                  <a:rPr lang="en-US" sz="2900" dirty="0"/>
                  <a:t> (2) </a:t>
                </a:r>
                <a:r>
                  <a:rPr lang="en-US" sz="2900" dirty="0" err="1"/>
                  <a:t>ga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asosan</a:t>
                </a:r>
                <a:r>
                  <a:rPr lang="en-US" sz="2900" dirty="0"/>
                  <a:t>,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va</a:t>
                </a:r>
                <a:r>
                  <a:rPr lang="en-US" sz="2900" dirty="0"/>
                  <a:t> B </a:t>
                </a:r>
                <a:r>
                  <a:rPr lang="en-US" sz="2900" dirty="0" err="1"/>
                  <a:t>matritsalarning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mos</a:t>
                </a:r>
                <a:r>
                  <a:rPr lang="en-US" sz="2900" dirty="0"/>
                  <a:t> </a:t>
                </a:r>
                <a:r>
                  <a:rPr lang="en-US" sz="2900" dirty="0" err="1"/>
                  <a:t>ustunlari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ustma-ust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tushadi</a:t>
                </a:r>
                <a:r>
                  <a:rPr lang="en-US" sz="2900" dirty="0"/>
                  <a:t>. </a:t>
                </a:r>
                <a:r>
                  <a:rPr lang="en-US" sz="2900" dirty="0" err="1"/>
                  <a:t>Demak</a:t>
                </a:r>
                <a:r>
                  <a:rPr lang="en-US" sz="2900" dirty="0"/>
                  <a:t>,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ru-RU" sz="2900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5750"/>
                <a:ext cx="10515600" cy="5891213"/>
              </a:xfrm>
              <a:blipFill rotWithShape="0"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1463"/>
                <a:ext cx="10515600" cy="59055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628650">
                  <a:buNone/>
                </a:pPr>
                <a:endParaRPr lang="en-US" dirty="0" smtClean="0"/>
              </a:p>
              <a:p>
                <a:pPr marL="0" indent="628650">
                  <a:buNone/>
                </a:pPr>
                <a:r>
                  <a:rPr lang="en-US" dirty="0" err="1" smtClean="0"/>
                  <a:t>Chiziqli</a:t>
                </a:r>
                <a:r>
                  <a:rPr lang="en-US" dirty="0" smtClean="0"/>
                  <a:t> </a:t>
                </a:r>
                <a:r>
                  <a:rPr lang="en-US" dirty="0" err="1"/>
                  <a:t>operatorlar</a:t>
                </a:r>
                <a:r>
                  <a:rPr lang="en-US" dirty="0"/>
                  <a:t> </a:t>
                </a:r>
                <a:r>
                  <a:rPr lang="en-US" dirty="0" err="1"/>
                  <a:t>rangi</a:t>
                </a:r>
                <a:r>
                  <a:rPr lang="en-US" dirty="0"/>
                  <a:t> </a:t>
                </a:r>
                <a:r>
                  <a:rPr lang="en-US" dirty="0" err="1"/>
                  <a:t>bilan</a:t>
                </a:r>
                <a:r>
                  <a:rPr lang="en-US" dirty="0"/>
                  <a:t> </a:t>
                </a:r>
                <a:r>
                  <a:rPr lang="en-US" dirty="0" err="1"/>
                  <a:t>uning</a:t>
                </a:r>
                <a:r>
                  <a:rPr lang="en-US" dirty="0"/>
                  <a:t> </a:t>
                </a:r>
                <a:r>
                  <a:rPr lang="en-US" dirty="0" err="1"/>
                  <a:t>matritsasi</a:t>
                </a:r>
                <a:r>
                  <a:rPr lang="en-US" dirty="0"/>
                  <a:t> </a:t>
                </a:r>
                <a:r>
                  <a:rPr lang="en-US" dirty="0" err="1"/>
                  <a:t>rangi</a:t>
                </a:r>
                <a:r>
                  <a:rPr lang="en-US" dirty="0"/>
                  <a:t> </a:t>
                </a:r>
                <a:r>
                  <a:rPr lang="en-US" dirty="0" err="1"/>
                  <a:t>orasidagi</a:t>
                </a:r>
                <a:r>
                  <a:rPr lang="en-US" dirty="0"/>
                  <a:t> </a:t>
                </a:r>
                <a:r>
                  <a:rPr lang="en-US" dirty="0" err="1"/>
                  <a:t>bog`lanishni</a:t>
                </a:r>
                <a:r>
                  <a:rPr lang="en-US" dirty="0"/>
                  <a:t> </a:t>
                </a:r>
                <a:r>
                  <a:rPr lang="en-US" dirty="0" err="1"/>
                  <a:t>ko`ramiz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628650">
                  <a:buNone/>
                </a:pPr>
                <a:r>
                  <a:rPr lang="en-US" b="1" dirty="0" err="1"/>
                  <a:t>Teorema</a:t>
                </a:r>
                <a:r>
                  <a:rPr lang="en-US" dirty="0"/>
                  <a:t>. </a:t>
                </a:r>
                <a:r>
                  <a:rPr lang="en-US" dirty="0" err="1"/>
                  <a:t>Chekli</a:t>
                </a:r>
                <a:r>
                  <a:rPr lang="en-US" dirty="0"/>
                  <a:t> </a:t>
                </a:r>
                <a:r>
                  <a:rPr lang="en-US" dirty="0" err="1"/>
                  <a:t>o`lchovli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fazo</a:t>
                </a:r>
                <a:r>
                  <a:rPr lang="en-US" dirty="0"/>
                  <a:t> </a:t>
                </a:r>
                <a:r>
                  <a:rPr lang="en-US" dirty="0" err="1"/>
                  <a:t>chiziqli</a:t>
                </a:r>
                <a:r>
                  <a:rPr lang="en-US" dirty="0"/>
                  <a:t> </a:t>
                </a:r>
                <a:r>
                  <a:rPr lang="en-US" dirty="0" err="1"/>
                  <a:t>operatorning</a:t>
                </a:r>
                <a:r>
                  <a:rPr lang="en-US" dirty="0"/>
                  <a:t> </a:t>
                </a:r>
                <a:r>
                  <a:rPr lang="en-US" dirty="0" err="1"/>
                  <a:t>rangi</a:t>
                </a:r>
                <a:r>
                  <a:rPr lang="en-US" dirty="0"/>
                  <a:t> </a:t>
                </a:r>
                <a:r>
                  <a:rPr lang="en-US" dirty="0" err="1"/>
                  <a:t>bu</a:t>
                </a:r>
                <a:r>
                  <a:rPr lang="en-US" dirty="0"/>
                  <a:t> operator </a:t>
                </a:r>
                <a:r>
                  <a:rPr lang="en-US" dirty="0" err="1"/>
                  <a:t>matritsasining</a:t>
                </a:r>
                <a:r>
                  <a:rPr lang="en-US" dirty="0"/>
                  <a:t> </a:t>
                </a:r>
                <a:r>
                  <a:rPr lang="en-US" dirty="0" err="1"/>
                  <a:t>rangiga</a:t>
                </a:r>
                <a:r>
                  <a:rPr lang="en-US" dirty="0"/>
                  <a:t> </a:t>
                </a:r>
                <a:r>
                  <a:rPr lang="en-US" dirty="0" err="1"/>
                  <a:t>teng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628650">
                  <a:buNone/>
                </a:pPr>
                <a:r>
                  <a:rPr lang="en-US" dirty="0"/>
                  <a:t>   </a:t>
                </a:r>
                <a:r>
                  <a:rPr lang="en-US" b="1" dirty="0" err="1"/>
                  <a:t>Isboti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fazoning</a:t>
                </a:r>
                <a:r>
                  <a:rPr lang="en-US" dirty="0"/>
                  <a:t> </a:t>
                </a:r>
                <a:r>
                  <a:rPr lang="en-US" dirty="0" err="1"/>
                  <a:t>tanlangan</a:t>
                </a:r>
                <a:r>
                  <a:rPr lang="en-US" dirty="0"/>
                  <a:t> </a:t>
                </a:r>
                <a:r>
                  <a:rPr lang="en-US" dirty="0" err="1"/>
                  <a:t>bazisi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vektorlarning</a:t>
                </a:r>
                <a:r>
                  <a:rPr lang="en-US" dirty="0"/>
                  <a:t>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nisbatan</a:t>
                </a:r>
                <a:r>
                  <a:rPr lang="en-US" dirty="0"/>
                  <a:t> </a:t>
                </a:r>
                <a:r>
                  <a:rPr lang="en-US" dirty="0" err="1"/>
                  <a:t>koordinatalar</a:t>
                </a:r>
                <a:r>
                  <a:rPr lang="en-US" dirty="0"/>
                  <a:t> </a:t>
                </a:r>
                <a:r>
                  <a:rPr lang="en-US" dirty="0" err="1"/>
                  <a:t>ustini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 </a:t>
                </a:r>
                <a:r>
                  <a:rPr lang="en-US" dirty="0" err="1"/>
                  <a:t>Ular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operator </a:t>
                </a:r>
                <a:r>
                  <a:rPr lang="en-US" dirty="0" err="1"/>
                  <a:t>matritsasi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ning</a:t>
                </a:r>
                <a:r>
                  <a:rPr lang="en-US" dirty="0"/>
                  <a:t> </a:t>
                </a:r>
                <a:r>
                  <a:rPr lang="en-US" dirty="0" err="1"/>
                  <a:t>ustunlaridan</a:t>
                </a:r>
                <a:r>
                  <a:rPr lang="en-US" dirty="0"/>
                  <a:t> </a:t>
                </a:r>
                <a:r>
                  <a:rPr lang="en-US" dirty="0" err="1"/>
                  <a:t>iborat</a:t>
                </a:r>
                <a:r>
                  <a:rPr lang="en-US" dirty="0"/>
                  <a:t> </a:t>
                </a:r>
                <a:r>
                  <a:rPr lang="en-US" dirty="0" err="1"/>
                  <a:t>bo`ladi</a:t>
                </a:r>
                <a:r>
                  <a:rPr lang="en-US" dirty="0"/>
                  <a:t>, </a:t>
                </a:r>
                <a:r>
                  <a:rPr lang="en-US" dirty="0" err="1"/>
                  <a:t>ya`ni</a:t>
                </a:r>
                <a:endParaRPr lang="ru-RU" dirty="0"/>
              </a:p>
              <a:p>
                <a:pPr marL="0" indent="62865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(1)</a:t>
                </a:r>
                <a:endParaRPr lang="ru-RU" dirty="0"/>
              </a:p>
              <a:p>
                <a:pPr marL="0" indent="62865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Demak</a:t>
                </a:r>
                <a:r>
                  <a:rPr lang="en-US" dirty="0"/>
                  <a:t>,</a:t>
                </a:r>
                <a:endParaRPr lang="ru-RU" dirty="0"/>
              </a:p>
              <a:p>
                <a:pPr marL="0" indent="62865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𝑟𝑎𝑛𝑔𝑀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𝑟𝑎𝑛𝑔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sistemasining</a:t>
                </a:r>
                <a:r>
                  <a:rPr lang="en-US" dirty="0"/>
                  <a:t> </a:t>
                </a:r>
                <a:r>
                  <a:rPr lang="en-US" dirty="0" err="1"/>
                  <a:t>rangi</a:t>
                </a:r>
                <a:r>
                  <a:rPr lang="en-US" dirty="0"/>
                  <a:t>,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vektorlarning</a:t>
                </a:r>
                <a:r>
                  <a:rPr lang="en-US" dirty="0"/>
                  <a:t> </a:t>
                </a:r>
                <a:r>
                  <a:rPr lang="en-US" dirty="0" err="1"/>
                  <a:t>ustunlari</a:t>
                </a:r>
                <a:r>
                  <a:rPr lang="en-US" dirty="0"/>
                  <a:t> </a:t>
                </a:r>
                <a:r>
                  <a:rPr lang="en-US" dirty="0" err="1"/>
                  <a:t>sistemasi</a:t>
                </a:r>
                <a:r>
                  <a:rPr lang="en-US" dirty="0"/>
                  <a:t> </a:t>
                </a:r>
                <a:r>
                  <a:rPr lang="en-US" dirty="0" err="1"/>
                  <a:t>rangiga</a:t>
                </a:r>
                <a:r>
                  <a:rPr lang="en-US" dirty="0"/>
                  <a:t> </a:t>
                </a:r>
                <a:r>
                  <a:rPr lang="en-US" dirty="0" err="1"/>
                  <a:t>teng</a:t>
                </a:r>
                <a:r>
                  <a:rPr lang="en-US" dirty="0"/>
                  <a:t>, </a:t>
                </a:r>
                <a:r>
                  <a:rPr lang="en-US" dirty="0" err="1"/>
                  <a:t>shular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(1) </a:t>
                </a:r>
                <a:r>
                  <a:rPr lang="en-US" dirty="0" err="1"/>
                  <a:t>ga</a:t>
                </a:r>
                <a:r>
                  <a:rPr lang="en-US" dirty="0"/>
                  <a:t> </a:t>
                </a:r>
                <a:r>
                  <a:rPr lang="en-US" dirty="0" err="1"/>
                  <a:t>ko`ra</a:t>
                </a:r>
                <a:r>
                  <a:rPr lang="en-US" dirty="0"/>
                  <a:t>,</a:t>
                </a:r>
                <a:endParaRPr lang="ru-RU" dirty="0"/>
              </a:p>
              <a:p>
                <a:pPr marL="0" indent="62865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𝑟𝑎𝑛𝑔𝑀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𝑟𝑎𝑛𝑔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(2)</a:t>
                </a:r>
                <a:endParaRPr lang="ru-RU" dirty="0"/>
              </a:p>
              <a:p>
                <a:pPr marL="0" indent="62865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1463"/>
                <a:ext cx="10515600" cy="5905500"/>
              </a:xfr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1038" y="454025"/>
                <a:ext cx="10515600" cy="6146800"/>
              </a:xfrm>
            </p:spPr>
            <p:txBody>
              <a:bodyPr/>
              <a:lstStyle/>
              <a:p>
                <a:pPr marL="0" indent="442913">
                  <a:buNone/>
                </a:pPr>
                <a:r>
                  <a:rPr lang="en-US" i="1" dirty="0"/>
                  <a:t>V </a:t>
                </a:r>
                <a:r>
                  <a:rPr lang="en-US" dirty="0"/>
                  <a:t> 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fazoning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vektori</a:t>
                </a:r>
                <a:r>
                  <a:rPr lang="en-US" dirty="0"/>
                  <a:t> </a:t>
                </a:r>
                <a:r>
                  <a:rPr lang="en-US" dirty="0" err="1"/>
                  <a:t>berilgan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,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endParaRPr lang="ru-RU" dirty="0"/>
              </a:p>
              <a:p>
                <a:pPr marL="0" indent="442913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chiziqli</a:t>
                </a:r>
                <a:r>
                  <a:rPr lang="en-US" dirty="0"/>
                  <a:t> operator </a:t>
                </a:r>
                <a:r>
                  <a:rPr lang="en-US" dirty="0" err="1"/>
                  <a:t>bo`lgani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endParaRPr lang="ru-RU" dirty="0"/>
              </a:p>
              <a:p>
                <a:pPr marL="0" indent="442913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o`rinli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442913">
                  <a:buNone/>
                </a:pPr>
                <a:r>
                  <a:rPr lang="en-US" dirty="0" err="1"/>
                  <a:t>Shuning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, </a:t>
                </a:r>
                <a:endParaRPr lang="ru-RU" dirty="0"/>
              </a:p>
              <a:p>
                <a:pPr marL="0" indent="442913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442913">
                  <a:buNone/>
                </a:pPr>
                <a:r>
                  <a:rPr lang="en-US" dirty="0" err="1"/>
                  <a:t>ya`ni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operator </a:t>
                </a:r>
                <a:r>
                  <a:rPr lang="en-US" dirty="0" err="1"/>
                  <a:t>obrazi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orqali</a:t>
                </a:r>
                <a:r>
                  <a:rPr lang="en-US" dirty="0"/>
                  <a:t> </a:t>
                </a:r>
                <a:r>
                  <a:rPr lang="en-US" dirty="0" err="1"/>
                  <a:t>tashkil</a:t>
                </a:r>
                <a:r>
                  <a:rPr lang="en-US" dirty="0"/>
                  <a:t> </a:t>
                </a:r>
                <a:r>
                  <a:rPr lang="en-US" dirty="0" err="1"/>
                  <a:t>topadi</a:t>
                </a:r>
                <a:r>
                  <a:rPr lang="en-US" dirty="0"/>
                  <a:t>. Bu </a:t>
                </a:r>
                <a:r>
                  <a:rPr lang="en-US" dirty="0" err="1"/>
                  <a:t>yerdan</a:t>
                </a:r>
                <a:r>
                  <a:rPr lang="en-US" dirty="0"/>
                  <a:t>, </a:t>
                </a:r>
                <a:endParaRPr lang="ru-RU" dirty="0"/>
              </a:p>
              <a:p>
                <a:pPr marL="0" indent="442913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𝑟𝑎𝑛𝑔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𝑟𝑎𝑛𝑔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(3)</a:t>
                </a:r>
                <a:endParaRPr lang="ru-RU" dirty="0"/>
              </a:p>
              <a:p>
                <a:pPr marL="0" lvl="0" indent="442913">
                  <a:buNone/>
                </a:pPr>
                <a:r>
                  <a:rPr lang="en-US" dirty="0" smtClean="0"/>
                  <a:t> (2) </a:t>
                </a:r>
                <a:r>
                  <a:rPr lang="en-US" dirty="0" err="1" smtClean="0"/>
                  <a:t>va</a:t>
                </a:r>
                <a:r>
                  <a:rPr lang="en-US" dirty="0" smtClean="0"/>
                  <a:t> (</a:t>
                </a:r>
                <a:r>
                  <a:rPr lang="en-US" dirty="0"/>
                  <a:t>3) </a:t>
                </a:r>
                <a:r>
                  <a:rPr lang="en-US" dirty="0" err="1"/>
                  <a:t>ga</a:t>
                </a:r>
                <a:r>
                  <a:rPr lang="en-US" dirty="0"/>
                  <a:t> </a:t>
                </a:r>
                <a:r>
                  <a:rPr lang="en-US" dirty="0" err="1"/>
                  <a:t>ko`ra</a:t>
                </a:r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operatorning</a:t>
                </a:r>
                <a:r>
                  <a:rPr lang="en-US" dirty="0"/>
                  <a:t> </a:t>
                </a:r>
                <a:r>
                  <a:rPr lang="en-US" dirty="0" err="1"/>
                  <a:t>rangi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matritsa</a:t>
                </a:r>
                <a:r>
                  <a:rPr lang="en-US" dirty="0"/>
                  <a:t> </a:t>
                </a:r>
                <a:r>
                  <a:rPr lang="en-US" dirty="0" err="1"/>
                  <a:t>rangiga</a:t>
                </a:r>
                <a:r>
                  <a:rPr lang="en-US" dirty="0"/>
                  <a:t> </a:t>
                </a:r>
                <a:r>
                  <a:rPr lang="en-US" dirty="0" err="1"/>
                  <a:t>teng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442913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038" y="454025"/>
                <a:ext cx="10515600" cy="6146800"/>
              </a:xfrm>
              <a:blipFill rotWithShape="0">
                <a:blip r:embed="rId2"/>
                <a:stretch>
                  <a:fillRect l="-1217" t="-15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4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err="1" smtClean="0"/>
              <a:t>Turli</a:t>
            </a:r>
            <a:r>
              <a:rPr lang="en-US" sz="3100" i="1" dirty="0" smtClean="0"/>
              <a:t> </a:t>
            </a:r>
            <a:r>
              <a:rPr lang="en-US" sz="3100" i="1" dirty="0" err="1"/>
              <a:t>bazislarga</a:t>
            </a:r>
            <a:r>
              <a:rPr lang="en-US" sz="3100" i="1" dirty="0"/>
              <a:t> </a:t>
            </a:r>
            <a:r>
              <a:rPr lang="en-US" sz="3100" i="1" dirty="0" err="1"/>
              <a:t>nisbatan</a:t>
            </a:r>
            <a:r>
              <a:rPr lang="en-US" sz="3100" i="1" dirty="0"/>
              <a:t> </a:t>
            </a:r>
            <a:r>
              <a:rPr lang="en-US" sz="3100" i="1" dirty="0" err="1"/>
              <a:t>berilgan</a:t>
            </a:r>
            <a:r>
              <a:rPr lang="en-US" sz="3100" i="1" dirty="0"/>
              <a:t> </a:t>
            </a:r>
            <a:r>
              <a:rPr lang="en-US" sz="3100" i="1" dirty="0" err="1"/>
              <a:t>vektorlarning</a:t>
            </a:r>
            <a:r>
              <a:rPr lang="en-US" sz="3100" i="1" dirty="0"/>
              <a:t> </a:t>
            </a:r>
            <a:r>
              <a:rPr lang="en-US" sz="3100" i="1" dirty="0" err="1"/>
              <a:t>ustun</a:t>
            </a:r>
            <a:r>
              <a:rPr lang="en-US" sz="3100" i="1" dirty="0"/>
              <a:t> </a:t>
            </a:r>
            <a:r>
              <a:rPr lang="en-US" sz="3100" i="1" dirty="0" err="1"/>
              <a:t>koordinatalari</a:t>
            </a:r>
            <a:r>
              <a:rPr lang="en-US" sz="3100" i="1" dirty="0"/>
              <a:t> </a:t>
            </a:r>
            <a:r>
              <a:rPr lang="en-US" sz="3100" i="1" dirty="0" err="1"/>
              <a:t>orasidagi</a:t>
            </a:r>
            <a:r>
              <a:rPr lang="en-US" sz="3100" i="1" dirty="0"/>
              <a:t> </a:t>
            </a:r>
            <a:r>
              <a:rPr lang="en-US" sz="3100" i="1" dirty="0" err="1"/>
              <a:t>bo`g`lanish</a:t>
            </a:r>
            <a:r>
              <a:rPr lang="en-US" sz="3100" i="1" dirty="0"/>
              <a:t>.</a:t>
            </a:r>
            <a:r>
              <a:rPr lang="ru-RU" sz="3100" i="1" dirty="0"/>
              <a:t/>
            </a:r>
            <a:br>
              <a:rPr lang="ru-RU" sz="3100" i="1" dirty="0"/>
            </a:b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14500"/>
                <a:ext cx="10515600" cy="48291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/>
                  <a:t>V</a:t>
                </a:r>
                <a:r>
                  <a:rPr lang="en-US" dirty="0"/>
                  <a:t>-</a:t>
                </a:r>
                <a:r>
                  <a:rPr lang="en-US" i="1" dirty="0"/>
                  <a:t>n </a:t>
                </a:r>
                <a:r>
                  <a:rPr lang="en-US" dirty="0" err="1"/>
                  <a:t>o`lchovli</a:t>
                </a:r>
                <a:r>
                  <a:rPr lang="en-US" dirty="0"/>
                  <a:t> </a:t>
                </a:r>
                <a:r>
                  <a:rPr lang="en-US" dirty="0" err="1"/>
                  <a:t>nolmas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fazo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 Bu </a:t>
                </a:r>
                <a:r>
                  <a:rPr lang="en-US" dirty="0" err="1"/>
                  <a:t>fazoning</a:t>
                </a:r>
                <a:r>
                  <a:rPr lang="en-US" dirty="0"/>
                  <a:t> </a:t>
                </a:r>
                <a:r>
                  <a:rPr lang="en-US" dirty="0" err="1"/>
                  <a:t>ikkita</a:t>
                </a:r>
                <a:r>
                  <a:rPr lang="en-US" dirty="0"/>
                  <a:t> </a:t>
                </a:r>
                <a:r>
                  <a:rPr lang="en-US" dirty="0" err="1"/>
                  <a:t>turli</a:t>
                </a:r>
                <a:r>
                  <a:rPr lang="en-US" dirty="0"/>
                  <a:t> </a:t>
                </a:r>
                <a:r>
                  <a:rPr lang="en-US" dirty="0" err="1"/>
                  <a:t>bazislari</a:t>
                </a:r>
                <a:r>
                  <a:rPr lang="en-US" dirty="0"/>
                  <a:t> </a:t>
                </a:r>
                <a:r>
                  <a:rPr lang="en-US" dirty="0" err="1"/>
                  <a:t>berilgan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(1)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</m:oMath>
                </a14:m>
                <a:r>
                  <a:rPr lang="en-US" dirty="0"/>
                  <a:t>  (2)</a:t>
                </a:r>
                <a:endParaRPr lang="ru-RU" dirty="0"/>
              </a:p>
              <a:p>
                <a:pPr marL="0" lvl="0" indent="0">
                  <a:buNone/>
                </a:pPr>
                <a:r>
                  <a:rPr lang="en-US" dirty="0" err="1"/>
                  <a:t>bazis</a:t>
                </a:r>
                <a:r>
                  <a:rPr lang="en-US" dirty="0"/>
                  <a:t> </a:t>
                </a:r>
                <a:r>
                  <a:rPr lang="en-US" dirty="0" err="1"/>
                  <a:t>vektorlarini</a:t>
                </a:r>
                <a:r>
                  <a:rPr lang="en-US" dirty="0"/>
                  <a:t> (1) </a:t>
                </a:r>
                <a:r>
                  <a:rPr lang="en-US" dirty="0" err="1"/>
                  <a:t>bazis</a:t>
                </a:r>
                <a:r>
                  <a:rPr lang="en-US" dirty="0"/>
                  <a:t> </a:t>
                </a:r>
                <a:r>
                  <a:rPr lang="en-US" dirty="0" err="1"/>
                  <a:t>vektorlari</a:t>
                </a:r>
                <a:r>
                  <a:rPr lang="en-US" dirty="0"/>
                  <a:t> </a:t>
                </a:r>
                <a:r>
                  <a:rPr lang="en-US" dirty="0" err="1"/>
                  <a:t>orqali</a:t>
                </a:r>
                <a:r>
                  <a:rPr lang="en-US" dirty="0"/>
                  <a:t> </a:t>
                </a:r>
                <a:r>
                  <a:rPr lang="en-US" dirty="0" err="1"/>
                  <a:t>ifodalaymiz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:r>
                  <a:rPr lang="en-US" dirty="0" smtClean="0"/>
                  <a:t>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       (*)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………………………………….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𝑛𝑛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14500"/>
                <a:ext cx="10515600" cy="4829175"/>
              </a:xfrm>
              <a:blipFill rotWithShape="0">
                <a:blip r:embed="rId2"/>
                <a:stretch>
                  <a:fillRect l="-928" t="-10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1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Words>2896</Words>
  <Application>Microsoft Office PowerPoint</Application>
  <PresentationFormat>Произвольный</PresentationFormat>
  <Paragraphs>116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Натуральные материалы</vt:lpstr>
      <vt:lpstr>   Turli bazislardagi vektorlar, chiziqli operatorlar orasida bog`lanishlar. O`xshash matritsalar.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Turli bazislarga nisbatan berilgan vektorlarning ustun koordinatalari orasidagi bo`g`lanish.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Turli bazislardagi vektorlar, chiziqli operatorlar orasida bog`lanishlar. O`xshash matritsalar. </dc:title>
  <dc:creator>user</dc:creator>
  <cp:lastModifiedBy>Home</cp:lastModifiedBy>
  <cp:revision>11</cp:revision>
  <dcterms:created xsi:type="dcterms:W3CDTF">2016-04-22T16:00:32Z</dcterms:created>
  <dcterms:modified xsi:type="dcterms:W3CDTF">2016-04-25T06:29:29Z</dcterms:modified>
</cp:coreProperties>
</file>