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346-443A-4B50-BB8D-0CEF3BC4747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9F81-46FF-45B0-97E6-04EDD35AA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4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346-443A-4B50-BB8D-0CEF3BC4747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9F81-46FF-45B0-97E6-04EDD35AA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1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346-443A-4B50-BB8D-0CEF3BC4747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9F81-46FF-45B0-97E6-04EDD35AA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6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346-443A-4B50-BB8D-0CEF3BC4747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9F81-46FF-45B0-97E6-04EDD35AA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39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346-443A-4B50-BB8D-0CEF3BC4747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9F81-46FF-45B0-97E6-04EDD35AA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3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346-443A-4B50-BB8D-0CEF3BC4747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9F81-46FF-45B0-97E6-04EDD35AA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3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346-443A-4B50-BB8D-0CEF3BC4747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9F81-46FF-45B0-97E6-04EDD35AA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36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346-443A-4B50-BB8D-0CEF3BC4747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9F81-46FF-45B0-97E6-04EDD35AA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2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346-443A-4B50-BB8D-0CEF3BC4747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9F81-46FF-45B0-97E6-04EDD35AA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8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346-443A-4B50-BB8D-0CEF3BC4747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9F81-46FF-45B0-97E6-04EDD35AA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2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346-443A-4B50-BB8D-0CEF3BC4747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9F81-46FF-45B0-97E6-04EDD35AA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5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3A346-443A-4B50-BB8D-0CEF3BC4747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69F81-46FF-45B0-97E6-04EDD35AA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9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Turli</a:t>
            </a:r>
            <a:r>
              <a:rPr lang="en-US" b="1" dirty="0"/>
              <a:t> </a:t>
            </a:r>
            <a:r>
              <a:rPr lang="en-US" b="1" dirty="0" err="1"/>
              <a:t>bazislardagi</a:t>
            </a:r>
            <a:r>
              <a:rPr lang="en-US" b="1" dirty="0"/>
              <a:t> </a:t>
            </a:r>
            <a:r>
              <a:rPr lang="ru-RU" b="1" smtClean="0"/>
              <a:t> </a:t>
            </a:r>
            <a:r>
              <a:rPr lang="en-US" b="1" smtClean="0"/>
              <a:t>chiziqli</a:t>
            </a:r>
            <a:r>
              <a:rPr lang="en-US" b="1" dirty="0" smtClean="0"/>
              <a:t> </a:t>
            </a:r>
            <a:r>
              <a:rPr lang="en-US" b="1" dirty="0" err="1"/>
              <a:t>operatorlar</a:t>
            </a:r>
            <a:r>
              <a:rPr lang="en-US" b="1" dirty="0"/>
              <a:t> </a:t>
            </a:r>
            <a:r>
              <a:rPr lang="en-US" b="1" dirty="0" err="1"/>
              <a:t>orasida</a:t>
            </a:r>
            <a:r>
              <a:rPr lang="en-US" b="1" dirty="0"/>
              <a:t> </a:t>
            </a:r>
            <a:r>
              <a:rPr lang="en-US" b="1" dirty="0" err="1"/>
              <a:t>bog`lanishlar</a:t>
            </a:r>
            <a:r>
              <a:rPr lang="en-US" b="1" dirty="0"/>
              <a:t>. </a:t>
            </a:r>
            <a:r>
              <a:rPr lang="en-US" b="1" dirty="0" err="1"/>
              <a:t>O`xshash</a:t>
            </a:r>
            <a:r>
              <a:rPr lang="en-US" b="1" dirty="0"/>
              <a:t> </a:t>
            </a:r>
            <a:r>
              <a:rPr lang="en-US" b="1" dirty="0" err="1"/>
              <a:t>matritsalar</a:t>
            </a:r>
            <a:r>
              <a:rPr lang="en-US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3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26469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err="1"/>
                  <a:t>Bundan</a:t>
                </a:r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21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22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</m:oMath>
                </a14:m>
                <a:endParaRPr lang="ru-RU" dirty="0"/>
              </a:p>
              <a:p>
                <a:r>
                  <a:rPr lang="ru-RU" dirty="0"/>
                  <a:t>   </a:t>
                </a:r>
                <a:r>
                  <a:rPr lang="ru-RU" dirty="0" smtClean="0"/>
                  <a:t> </a:t>
                </a:r>
                <a:r>
                  <a:rPr lang="en-US" dirty="0"/>
                  <a:t>...............................................</a:t>
                </a:r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𝑛𝑛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</m:oMath>
                </a14:m>
                <a:endParaRPr lang="ru-RU" dirty="0"/>
              </a:p>
              <a:p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yerdan</a:t>
                </a:r>
                <a:endParaRPr lang="ru-RU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eqAr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… 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………………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… 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eqAr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∙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`</m:t>
                                </m:r>
                              </m:sup>
                            </m:sSubSup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Sup>
                                  <m:sSub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`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`</m:t>
                                    </m:r>
                                  </m:sup>
                                </m:sSubSup>
                              </m:e>
                            </m:eqArr>
                          </m:den>
                        </m:f>
                      </m:e>
                    </m:d>
                  </m:oMath>
                </a14:m>
                <a:endParaRPr lang="ru-RU" dirty="0"/>
              </a:p>
              <a:p>
                <a:r>
                  <a:rPr lang="en-US" dirty="0" err="1" smtClean="0"/>
                  <a:t>ya`ni</a:t>
                </a:r>
                <a:r>
                  <a:rPr lang="ru-RU" dirty="0" smtClean="0"/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∙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`(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 smtClean="0"/>
                  <a:t>  </a:t>
                </a:r>
                <a:r>
                  <a:rPr lang="en-US" dirty="0" smtClean="0"/>
                  <a:t>bu  </a:t>
                </a:r>
                <a:r>
                  <a:rPr lang="en-US" dirty="0" err="1"/>
                  <a:t>tenglikning</a:t>
                </a:r>
                <a:r>
                  <a:rPr lang="en-US" dirty="0"/>
                  <a:t> </a:t>
                </a:r>
                <a:r>
                  <a:rPr lang="en-US" dirty="0" err="1"/>
                  <a:t>ikkala</a:t>
                </a:r>
                <a:r>
                  <a:rPr lang="en-US" dirty="0"/>
                  <a:t> </a:t>
                </a:r>
                <a:r>
                  <a:rPr lang="en-US" dirty="0" err="1"/>
                  <a:t>tomonini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ga</a:t>
                </a:r>
                <a:r>
                  <a:rPr lang="en-US" dirty="0"/>
                  <a:t> </a:t>
                </a:r>
                <a:r>
                  <a:rPr lang="en-US" dirty="0" err="1"/>
                  <a:t>ko`paytirib</a:t>
                </a:r>
                <a:r>
                  <a:rPr lang="en-US" dirty="0"/>
                  <a:t>,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`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∙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ga</a:t>
                </a:r>
                <a:r>
                  <a:rPr lang="en-US" dirty="0"/>
                  <a:t> </a:t>
                </a:r>
                <a:r>
                  <a:rPr lang="en-US" dirty="0" err="1"/>
                  <a:t>ega</a:t>
                </a:r>
                <a:r>
                  <a:rPr lang="en-US" dirty="0"/>
                  <a:t> </a:t>
                </a:r>
                <a:r>
                  <a:rPr lang="en-US" dirty="0" err="1"/>
                  <a:t>bo`lamiz</a:t>
                </a:r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264696"/>
              </a:xfrm>
              <a:blipFill rotWithShape="1">
                <a:blip r:embed="rId2"/>
                <a:stretch>
                  <a:fillRect l="-1185" t="-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64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12068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nol</a:t>
                </a:r>
                <a:r>
                  <a:rPr lang="en-US" dirty="0"/>
                  <a:t>` </a:t>
                </a:r>
                <a:r>
                  <a:rPr lang="en-US" dirty="0" err="1"/>
                  <a:t>bo`lmagan</a:t>
                </a:r>
                <a:r>
                  <a:rPr lang="en-US" dirty="0"/>
                  <a:t> </a:t>
                </a:r>
                <a:r>
                  <a:rPr lang="en-US" dirty="0" err="1"/>
                  <a:t>chekli</a:t>
                </a:r>
                <a:r>
                  <a:rPr lang="en-US" dirty="0"/>
                  <a:t> </a:t>
                </a:r>
                <a:r>
                  <a:rPr lang="en-US" dirty="0" err="1"/>
                  <a:t>o`lchovli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fazo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fazoning</a:t>
                </a:r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(1)</a:t>
                </a:r>
                <a:endParaRPr lang="ru-RU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</m:oMath>
                </a14:m>
                <a:r>
                  <a:rPr lang="en-US" dirty="0"/>
                  <a:t>  (2)</a:t>
                </a:r>
                <a:endParaRPr lang="ru-RU" dirty="0"/>
              </a:p>
              <a:p>
                <a:r>
                  <a:rPr lang="en-US" dirty="0" err="1"/>
                  <a:t>bazislari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birinchi</a:t>
                </a:r>
                <a:r>
                  <a:rPr lang="en-US" dirty="0"/>
                  <a:t> </a:t>
                </a:r>
                <a:r>
                  <a:rPr lang="en-US" dirty="0" err="1"/>
                  <a:t>bazisdan</a:t>
                </a:r>
                <a:r>
                  <a:rPr lang="en-US" dirty="0"/>
                  <a:t> </a:t>
                </a:r>
                <a:r>
                  <a:rPr lang="en-US" dirty="0" err="1"/>
                  <a:t>ikkinchi</a:t>
                </a:r>
                <a:r>
                  <a:rPr lang="en-US" dirty="0"/>
                  <a:t>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o`tish</a:t>
                </a:r>
                <a:r>
                  <a:rPr lang="en-US" dirty="0"/>
                  <a:t> </a:t>
                </a:r>
                <a:r>
                  <a:rPr lang="en-US" dirty="0" err="1"/>
                  <a:t>matritsasi</a:t>
                </a:r>
                <a:r>
                  <a:rPr lang="en-US" dirty="0"/>
                  <a:t> T </a:t>
                </a:r>
                <a:r>
                  <a:rPr lang="en-US" dirty="0" err="1"/>
                  <a:t>berilgan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.</a:t>
                </a:r>
                <a:endParaRPr lang="ru-RU" dirty="0"/>
              </a:p>
              <a:p>
                <a:r>
                  <a:rPr lang="en-US" dirty="0"/>
                  <a:t>   </a:t>
                </a:r>
                <a:r>
                  <a:rPr lang="en-US" dirty="0" err="1"/>
                  <a:t>Teorema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𝜑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fazoning</a:t>
                </a:r>
                <a:r>
                  <a:rPr lang="en-US" dirty="0"/>
                  <a:t> </a:t>
                </a:r>
                <a:r>
                  <a:rPr lang="en-US" dirty="0" err="1"/>
                  <a:t>chiziqli</a:t>
                </a:r>
                <a:r>
                  <a:rPr lang="en-US" dirty="0"/>
                  <a:t> </a:t>
                </a:r>
                <a:r>
                  <a:rPr lang="en-US" dirty="0" err="1"/>
                  <a:t>operatori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𝜑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`(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matritsalar</a:t>
                </a:r>
                <a:r>
                  <a:rPr lang="en-US" dirty="0"/>
                  <a:t> </a:t>
                </a: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operatorning</a:t>
                </a:r>
                <a:r>
                  <a:rPr lang="en-US" dirty="0"/>
                  <a:t> </a:t>
                </a:r>
                <a:r>
                  <a:rPr lang="en-US" dirty="0" err="1"/>
                  <a:t>mos</a:t>
                </a:r>
                <a:r>
                  <a:rPr lang="en-US" dirty="0"/>
                  <a:t> </a:t>
                </a:r>
                <a:r>
                  <a:rPr lang="en-US" dirty="0" err="1"/>
                  <a:t>ravishda</a:t>
                </a:r>
                <a:r>
                  <a:rPr lang="en-US" dirty="0"/>
                  <a:t> (1) </a:t>
                </a:r>
                <a:r>
                  <a:rPr lang="en-US" dirty="0" err="1"/>
                  <a:t>va</a:t>
                </a:r>
                <a:r>
                  <a:rPr lang="en-US" dirty="0"/>
                  <a:t> (2)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nisbatan</a:t>
                </a:r>
                <a:r>
                  <a:rPr lang="en-US" dirty="0"/>
                  <a:t> </a:t>
                </a:r>
                <a:r>
                  <a:rPr lang="en-US" dirty="0" err="1"/>
                  <a:t>matritsalari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. T </a:t>
                </a:r>
                <a:r>
                  <a:rPr lang="en-US" dirty="0" err="1"/>
                  <a:t>matritsa</a:t>
                </a:r>
                <a:r>
                  <a:rPr lang="en-US" dirty="0"/>
                  <a:t> </a:t>
                </a:r>
                <a:r>
                  <a:rPr lang="en-US" dirty="0" err="1"/>
                  <a:t>esa</a:t>
                </a:r>
                <a:r>
                  <a:rPr lang="en-US" dirty="0"/>
                  <a:t> </a:t>
                </a:r>
                <a:r>
                  <a:rPr lang="en-US" dirty="0" err="1"/>
                  <a:t>birinchi</a:t>
                </a:r>
                <a:r>
                  <a:rPr lang="en-US" dirty="0"/>
                  <a:t> </a:t>
                </a:r>
                <a:r>
                  <a:rPr lang="en-US" dirty="0" err="1"/>
                  <a:t>bazisdan</a:t>
                </a:r>
                <a:r>
                  <a:rPr lang="en-US" dirty="0"/>
                  <a:t> </a:t>
                </a:r>
                <a:r>
                  <a:rPr lang="en-US" dirty="0" err="1"/>
                  <a:t>ikkinchi</a:t>
                </a:r>
                <a:r>
                  <a:rPr lang="en-US" dirty="0"/>
                  <a:t>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o`tish</a:t>
                </a:r>
                <a:r>
                  <a:rPr lang="en-US" dirty="0"/>
                  <a:t> </a:t>
                </a:r>
                <a:r>
                  <a:rPr lang="en-US" dirty="0" err="1"/>
                  <a:t>matritsasi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, u </a:t>
                </a:r>
                <a:r>
                  <a:rPr lang="en-US" dirty="0" err="1"/>
                  <a:t>holda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`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∙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`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   </a:t>
                </a:r>
                <a:r>
                  <a:rPr lang="en-US" dirty="0" err="1"/>
                  <a:t>bo`ladi</a:t>
                </a:r>
                <a:r>
                  <a:rPr lang="en-US" dirty="0"/>
                  <a:t>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120680"/>
              </a:xfrm>
              <a:blipFill rotWithShape="1">
                <a:blip r:embed="rId2"/>
                <a:stretch>
                  <a:fillRect l="-1481" t="-1992" r="-889" b="-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81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3367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 </a:t>
                </a:r>
                <a:r>
                  <a:rPr lang="en-US" dirty="0" err="1"/>
                  <a:t>Isboti</a:t>
                </a:r>
                <a:r>
                  <a:rPr lang="en-US" dirty="0"/>
                  <a:t>. </a:t>
                </a:r>
                <a:r>
                  <a:rPr lang="en-US" dirty="0" err="1"/>
                  <a:t>Yuqoridagi</a:t>
                </a:r>
                <a:r>
                  <a:rPr lang="en-US" dirty="0"/>
                  <a:t> </a:t>
                </a:r>
                <a:r>
                  <a:rPr lang="en-US" dirty="0" err="1"/>
                  <a:t>teoremaga</a:t>
                </a:r>
                <a:r>
                  <a:rPr lang="en-US" dirty="0"/>
                  <a:t> </a:t>
                </a:r>
                <a:r>
                  <a:rPr lang="en-US" dirty="0" err="1"/>
                  <a:t>ko`ra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∙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`(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 (3)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`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∙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(4)</a:t>
                </a:r>
                <a:endParaRPr lang="ru-RU" dirty="0"/>
              </a:p>
              <a:p>
                <a:pPr algn="just"/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yerda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`(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lar</a:t>
                </a:r>
                <a:r>
                  <a:rPr lang="en-US" dirty="0"/>
                  <a:t>  </a:t>
                </a:r>
                <a:r>
                  <a:rPr lang="en-US" i="1" dirty="0"/>
                  <a:t>x </a:t>
                </a:r>
                <a:r>
                  <a:rPr lang="en-US" dirty="0" err="1"/>
                  <a:t>vektorning</a:t>
                </a:r>
                <a:r>
                  <a:rPr lang="en-US" dirty="0"/>
                  <a:t> </a:t>
                </a:r>
                <a:r>
                  <a:rPr lang="en-US" dirty="0" err="1"/>
                  <a:t>mos</a:t>
                </a:r>
                <a:r>
                  <a:rPr lang="en-US" dirty="0"/>
                  <a:t> </a:t>
                </a:r>
                <a:r>
                  <a:rPr lang="en-US" dirty="0" err="1"/>
                  <a:t>ravishda</a:t>
                </a:r>
                <a:r>
                  <a:rPr lang="en-US" dirty="0"/>
                  <a:t> </a:t>
                </a:r>
                <a:r>
                  <a:rPr lang="en-US" dirty="0" err="1"/>
                  <a:t>birinchi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ikkinchi</a:t>
                </a:r>
                <a:r>
                  <a:rPr lang="en-US" dirty="0"/>
                  <a:t> </a:t>
                </a:r>
                <a:r>
                  <a:rPr lang="en-US" dirty="0" err="1"/>
                  <a:t>bazisdagi</a:t>
                </a:r>
                <a:r>
                  <a:rPr lang="en-US" dirty="0"/>
                  <a:t> (</a:t>
                </a:r>
                <a:r>
                  <a:rPr lang="en-US" dirty="0" err="1"/>
                  <a:t>matritsalari</a:t>
                </a:r>
                <a:r>
                  <a:rPr lang="en-US" dirty="0"/>
                  <a:t>) </a:t>
                </a:r>
                <a:r>
                  <a:rPr lang="en-US" dirty="0" err="1"/>
                  <a:t>koordinatalar</a:t>
                </a:r>
                <a:r>
                  <a:rPr lang="en-US" dirty="0"/>
                  <a:t> </a:t>
                </a:r>
                <a:r>
                  <a:rPr lang="en-US" dirty="0" err="1"/>
                  <a:t>ustuni</a:t>
                </a:r>
                <a:r>
                  <a:rPr lang="en-US" dirty="0"/>
                  <a:t> </a:t>
                </a:r>
                <a:r>
                  <a:rPr lang="en-US" dirty="0" err="1"/>
                  <a:t>ustuni</a:t>
                </a:r>
                <a:r>
                  <a:rPr lang="en-US" dirty="0"/>
                  <a:t> (4) </a:t>
                </a:r>
                <a:r>
                  <a:rPr lang="en-US" dirty="0" err="1"/>
                  <a:t>tenglikda</a:t>
                </a:r>
                <a:r>
                  <a:rPr lang="en-US" dirty="0"/>
                  <a:t> </a:t>
                </a:r>
                <a:r>
                  <a:rPr lang="en-US" i="1" dirty="0"/>
                  <a:t>x </a:t>
                </a:r>
                <a:r>
                  <a:rPr lang="en-US" dirty="0" err="1"/>
                  <a:t>vektorni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𝜑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bilan</a:t>
                </a:r>
                <a:r>
                  <a:rPr lang="en-US" dirty="0"/>
                  <a:t> </a:t>
                </a:r>
                <a:r>
                  <a:rPr lang="en-US" dirty="0" err="1"/>
                  <a:t>almashtirib</a:t>
                </a:r>
                <a:r>
                  <a:rPr lang="en-US" dirty="0"/>
                  <a:t>,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`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∙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𝜑</m:t>
                    </m:r>
                    <m:r>
                      <a:rPr lang="en-US" i="1">
                        <a:latin typeface="Cambria Math"/>
                      </a:rPr>
                      <m:t>)∙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tenglikka</a:t>
                </a:r>
                <a:r>
                  <a:rPr lang="en-US" dirty="0"/>
                  <a:t> </a:t>
                </a:r>
                <a:r>
                  <a:rPr lang="en-US" dirty="0" err="1"/>
                  <a:t>asosan</a:t>
                </a:r>
                <a:r>
                  <a:rPr lang="en-US" dirty="0"/>
                  <a:t>,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`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∙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𝜑</m:t>
                    </m:r>
                    <m:r>
                      <a:rPr lang="en-US" i="1">
                        <a:latin typeface="Cambria Math"/>
                      </a:rPr>
                      <m:t>)∙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ru-RU" dirty="0"/>
              </a:p>
              <a:p>
                <a:pPr lvl="0"/>
                <a:r>
                  <a:rPr lang="en-US" dirty="0" err="1"/>
                  <a:t>ga</a:t>
                </a:r>
                <a:r>
                  <a:rPr lang="en-US" dirty="0"/>
                  <a:t> </a:t>
                </a:r>
                <a:r>
                  <a:rPr lang="en-US" dirty="0" err="1"/>
                  <a:t>ko`ra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`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∙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∙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`(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Bu </a:t>
                </a:r>
                <a:r>
                  <a:rPr lang="en-US" dirty="0" err="1"/>
                  <a:t>tenglik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o`rinli</a:t>
                </a:r>
                <a:r>
                  <a:rPr lang="en-US" dirty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336704"/>
              </a:xfrm>
              <a:blipFill rotWithShape="1">
                <a:blip r:embed="rId2"/>
                <a:stretch>
                  <a:fillRect l="-1481" t="-1925" r="-1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66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61206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V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fazoning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  (1) </a:t>
                </a:r>
                <a:r>
                  <a:rPr lang="en-US" dirty="0" err="1"/>
                  <a:t>bazisi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fazoda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chiziqli</a:t>
                </a:r>
                <a:r>
                  <a:rPr lang="en-US" dirty="0"/>
                  <a:t> operator </a:t>
                </a:r>
                <a:r>
                  <a:rPr lang="en-US" dirty="0" err="1"/>
                  <a:t>berilgan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.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ru-RU" dirty="0"/>
              </a:p>
              <a:p>
                <a:r>
                  <a:rPr lang="en-US" i="1" dirty="0"/>
                  <a:t>x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𝜑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vektorlarning</a:t>
                </a:r>
                <a:r>
                  <a:rPr lang="en-US" dirty="0"/>
                  <a:t> (1)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nisbatan</a:t>
                </a:r>
                <a:r>
                  <a:rPr lang="en-US" dirty="0"/>
                  <a:t> </a:t>
                </a:r>
                <a:r>
                  <a:rPr lang="en-US" dirty="0" err="1"/>
                  <a:t>koordinatalar</a:t>
                </a:r>
                <a:r>
                  <a:rPr lang="en-US" dirty="0"/>
                  <a:t> </a:t>
                </a:r>
                <a:r>
                  <a:rPr lang="en-US" dirty="0" err="1"/>
                  <a:t>ustunini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bilan</a:t>
                </a:r>
                <a:r>
                  <a:rPr lang="en-US" dirty="0"/>
                  <a:t> </a:t>
                </a:r>
                <a:r>
                  <a:rPr lang="en-US" dirty="0" err="1"/>
                  <a:t>belgilaymiz</a:t>
                </a:r>
                <a:r>
                  <a:rPr lang="en-US" dirty="0"/>
                  <a:t>: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eqArr>
                          </m:den>
                        </m:f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eqArr>
                          </m:den>
                        </m:f>
                      </m:e>
                    </m:d>
                  </m:oMath>
                </a14:m>
                <a:endParaRPr lang="ru-RU" dirty="0"/>
              </a:p>
              <a:p>
                <a:r>
                  <a:rPr lang="en-US" dirty="0"/>
                  <a:t>Bu </a:t>
                </a:r>
                <a:r>
                  <a:rPr lang="en-US" dirty="0" err="1"/>
                  <a:t>matritsalar</a:t>
                </a:r>
                <a:r>
                  <a:rPr lang="en-US" dirty="0"/>
                  <a:t> </a:t>
                </a:r>
                <a:r>
                  <a:rPr lang="en-US" dirty="0" err="1"/>
                  <a:t>orasidagi</a:t>
                </a:r>
                <a:r>
                  <a:rPr lang="en-US" dirty="0"/>
                  <a:t> </a:t>
                </a:r>
                <a:r>
                  <a:rPr lang="en-US" dirty="0" err="1"/>
                  <a:t>bog`lanishni</a:t>
                </a:r>
                <a:r>
                  <a:rPr lang="en-US" dirty="0"/>
                  <a:t> </a:t>
                </a:r>
                <a:r>
                  <a:rPr lang="en-US" dirty="0" err="1"/>
                  <a:t>topamiz</a:t>
                </a:r>
                <a:r>
                  <a:rPr lang="en-US" dirty="0"/>
                  <a:t>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6120680"/>
              </a:xfrm>
              <a:blipFill rotWithShape="1">
                <a:blip r:embed="rId2"/>
                <a:stretch>
                  <a:fillRect l="-1630" t="-1195" r="-444" b="-1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88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120680"/>
              </a:xfrm>
            </p:spPr>
            <p:txBody>
              <a:bodyPr/>
              <a:lstStyle/>
              <a:p>
                <a:r>
                  <a:rPr lang="en-US" dirty="0"/>
                  <a:t> </a:t>
                </a:r>
                <a:r>
                  <a:rPr lang="en-US" dirty="0" err="1"/>
                  <a:t>Teorema</a:t>
                </a:r>
                <a:r>
                  <a:rPr lang="en-US" dirty="0"/>
                  <a:t>. V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fazoning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𝜑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chiziqli</a:t>
                </a:r>
                <a:r>
                  <a:rPr lang="en-US" dirty="0"/>
                  <a:t> </a:t>
                </a:r>
                <a:r>
                  <a:rPr lang="en-US" dirty="0" err="1"/>
                  <a:t>operatori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𝜑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matritsa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operatorning</a:t>
                </a:r>
                <a:r>
                  <a:rPr lang="en-US" dirty="0"/>
                  <a:t> (1) </a:t>
                </a:r>
                <a:r>
                  <a:rPr lang="en-US" dirty="0" err="1"/>
                  <a:t>bazisdagi</a:t>
                </a:r>
                <a:r>
                  <a:rPr lang="en-US" dirty="0"/>
                  <a:t> </a:t>
                </a:r>
                <a:r>
                  <a:rPr lang="en-US" dirty="0" err="1"/>
                  <a:t>matritsasi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, u </a:t>
                </a:r>
                <a:r>
                  <a:rPr lang="en-US" dirty="0" err="1"/>
                  <a:t>holda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quyidagi</a:t>
                </a:r>
                <a:r>
                  <a:rPr lang="en-US" dirty="0"/>
                  <a:t> </a:t>
                </a:r>
                <a:r>
                  <a:rPr lang="en-US" dirty="0" err="1"/>
                  <a:t>tenglik</a:t>
                </a:r>
                <a:r>
                  <a:rPr lang="en-US" dirty="0"/>
                  <a:t> </a:t>
                </a:r>
                <a:r>
                  <a:rPr lang="en-US" dirty="0" err="1"/>
                  <a:t>o`rinli</a:t>
                </a:r>
                <a:r>
                  <a:rPr lang="en-US" dirty="0"/>
                  <a:t> </a:t>
                </a:r>
                <a:r>
                  <a:rPr lang="en-US" dirty="0" err="1"/>
                  <a:t>bo`ladi</a:t>
                </a:r>
                <a:r>
                  <a:rPr lang="en-US" dirty="0"/>
                  <a:t>.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ru-RU" dirty="0"/>
              </a:p>
              <a:p>
                <a:r>
                  <a:rPr lang="en-US" dirty="0" err="1"/>
                  <a:t>Isboti</a:t>
                </a:r>
                <a:r>
                  <a:rPr lang="en-US" dirty="0"/>
                  <a:t>.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………………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eqAr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,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120680"/>
              </a:xfrm>
              <a:blipFill rotWithShape="1">
                <a:blip r:embed="rId2"/>
                <a:stretch>
                  <a:fillRect l="-1630" t="-1195" r="-2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10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19268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u </a:t>
                </a:r>
                <a:r>
                  <a:rPr lang="en-US" dirty="0" err="1"/>
                  <a:t>holda</a:t>
                </a:r>
                <a:r>
                  <a:rPr lang="en-US" dirty="0"/>
                  <a:t> 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r>
                  <a:rPr lang="en-US" dirty="0" smtClean="0"/>
                  <a:t>………..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𝑛𝑛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ru-RU" dirty="0"/>
              </a:p>
              <a:p>
                <a:r>
                  <a:rPr lang="en-US" dirty="0" err="1"/>
                  <a:t>tengliklar</a:t>
                </a:r>
                <a:r>
                  <a:rPr lang="en-US" dirty="0"/>
                  <a:t> </a:t>
                </a:r>
                <a:r>
                  <a:rPr lang="en-US" dirty="0" err="1"/>
                  <a:t>o`rinli</a:t>
                </a:r>
                <a:r>
                  <a:rPr lang="en-US" dirty="0"/>
                  <a:t> </a:t>
                </a:r>
                <a:r>
                  <a:rPr lang="en-US" dirty="0" err="1"/>
                  <a:t>bo`ladi</a:t>
                </a:r>
                <a:r>
                  <a:rPr lang="en-US" dirty="0"/>
                  <a:t>.</a:t>
                </a:r>
                <a:endParaRPr lang="ru-RU" dirty="0"/>
              </a:p>
              <a:p>
                <a:r>
                  <a:rPr lang="en-US" dirty="0"/>
                  <a:t>    Agar </a:t>
                </a:r>
                <a:r>
                  <a:rPr lang="en-US" i="1" dirty="0"/>
                  <a:t/>
                </a:r>
                <a:br>
                  <a:rPr lang="en-US" i="1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ru-RU" dirty="0"/>
              </a:p>
              <a:p>
                <a:r>
                  <a:rPr lang="en-US" dirty="0" err="1"/>
                  <a:t>bo`lsa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;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192688"/>
              </a:xfrm>
              <a:blipFill rotWithShape="1">
                <a:blip r:embed="rId2"/>
                <a:stretch>
                  <a:fillRect l="-1037" t="-1773" b="-1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19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6632"/>
                <a:ext cx="8229600" cy="6192688"/>
              </a:xfrm>
            </p:spPr>
            <p:txBody>
              <a:bodyPr/>
              <a:lstStyle/>
              <a:p>
                <a:r>
                  <a:rPr lang="en-US" dirty="0" err="1"/>
                  <a:t>Demak</a:t>
                </a:r>
                <a:r>
                  <a:rPr lang="en-US" dirty="0"/>
                  <a:t>,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………………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eqAr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………………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eqArr>
                          </m:den>
                        </m:f>
                      </m:e>
                    </m:d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eqAr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𝜑</m:t>
                    </m:r>
                    <m:r>
                      <a:rPr lang="en-US" i="1">
                        <a:latin typeface="Cambria Math"/>
                      </a:rPr>
                      <m:t>)∙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tenglik</a:t>
                </a:r>
                <a:r>
                  <a:rPr lang="en-US" dirty="0"/>
                  <a:t> </a:t>
                </a:r>
                <a:r>
                  <a:rPr lang="en-US" dirty="0" err="1"/>
                  <a:t>isbotlandi</a:t>
                </a:r>
                <a:r>
                  <a:rPr lang="en-US" dirty="0"/>
                  <a:t>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6632"/>
                <a:ext cx="8229600" cy="6192688"/>
              </a:xfrm>
              <a:blipFill rotWithShape="1">
                <a:blip r:embed="rId2"/>
                <a:stretch>
                  <a:fillRect l="-1630" t="-1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64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904656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/>
                  <a:t>V</a:t>
                </a:r>
                <a:r>
                  <a:rPr lang="en-US" dirty="0"/>
                  <a:t>- </a:t>
                </a:r>
                <a:r>
                  <a:rPr lang="en-US" i="1" dirty="0"/>
                  <a:t>n </a:t>
                </a:r>
                <a:r>
                  <a:rPr lang="en-US" dirty="0" err="1"/>
                  <a:t>o`lchovli</a:t>
                </a:r>
                <a:r>
                  <a:rPr lang="en-US" dirty="0"/>
                  <a:t> </a:t>
                </a:r>
                <a:r>
                  <a:rPr lang="en-US" dirty="0" err="1"/>
                  <a:t>nolmas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fazo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. Bu </a:t>
                </a:r>
                <a:r>
                  <a:rPr lang="en-US" dirty="0" err="1"/>
                  <a:t>fazoning</a:t>
                </a:r>
                <a:r>
                  <a:rPr lang="en-US" dirty="0"/>
                  <a:t> </a:t>
                </a:r>
                <a:r>
                  <a:rPr lang="en-US" dirty="0" err="1"/>
                  <a:t>ikkita</a:t>
                </a:r>
                <a:r>
                  <a:rPr lang="en-US" dirty="0"/>
                  <a:t> </a:t>
                </a:r>
                <a:r>
                  <a:rPr lang="en-US" dirty="0" err="1"/>
                  <a:t>turli</a:t>
                </a:r>
                <a:r>
                  <a:rPr lang="en-US" dirty="0"/>
                  <a:t> </a:t>
                </a:r>
                <a:r>
                  <a:rPr lang="en-US" dirty="0" err="1"/>
                  <a:t>bazislari</a:t>
                </a:r>
                <a:r>
                  <a:rPr lang="en-US" dirty="0"/>
                  <a:t> </a:t>
                </a:r>
                <a:r>
                  <a:rPr lang="en-US" dirty="0" err="1"/>
                  <a:t>berilgan</a:t>
                </a:r>
                <a:r>
                  <a:rPr lang="en-US" dirty="0"/>
                  <a:t> </a:t>
                </a:r>
                <a:r>
                  <a:rPr lang="en-US" dirty="0" err="1"/>
                  <a:t>bo`lsin</a:t>
                </a:r>
                <a:r>
                  <a:rPr lang="en-US" dirty="0"/>
                  <a:t>.</a:t>
                </a:r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(1)</a:t>
                </a:r>
                <a:endParaRPr lang="ru-RU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</m:oMath>
                </a14:m>
                <a:r>
                  <a:rPr lang="en-US" dirty="0"/>
                  <a:t>  (2)</a:t>
                </a:r>
                <a:endParaRPr lang="ru-RU" dirty="0"/>
              </a:p>
              <a:p>
                <a:pPr lvl="0"/>
                <a:r>
                  <a:rPr lang="en-US" dirty="0" err="1"/>
                  <a:t>bazis</a:t>
                </a:r>
                <a:r>
                  <a:rPr lang="en-US" dirty="0"/>
                  <a:t> </a:t>
                </a:r>
                <a:r>
                  <a:rPr lang="en-US" dirty="0" err="1"/>
                  <a:t>vektorlarini</a:t>
                </a:r>
                <a:r>
                  <a:rPr lang="en-US" dirty="0"/>
                  <a:t> (1) </a:t>
                </a:r>
                <a:r>
                  <a:rPr lang="en-US" dirty="0" err="1"/>
                  <a:t>bazis</a:t>
                </a:r>
                <a:r>
                  <a:rPr lang="en-US" dirty="0"/>
                  <a:t> </a:t>
                </a:r>
                <a:r>
                  <a:rPr lang="en-US" dirty="0" err="1"/>
                  <a:t>vektorlari</a:t>
                </a:r>
                <a:r>
                  <a:rPr lang="en-US" dirty="0"/>
                  <a:t> </a:t>
                </a:r>
                <a:r>
                  <a:rPr lang="en-US" dirty="0" err="1"/>
                  <a:t>orqali</a:t>
                </a:r>
                <a:r>
                  <a:rPr lang="en-US" dirty="0"/>
                  <a:t> </a:t>
                </a:r>
                <a:r>
                  <a:rPr lang="en-US" dirty="0" err="1"/>
                  <a:t>ifodalaymiz</a:t>
                </a:r>
                <a:r>
                  <a:rPr lang="en-US" dirty="0"/>
                  <a:t>.</a:t>
                </a:r>
                <a:endParaRPr lang="ru-RU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ru-RU" dirty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       (*)</a:t>
                </a:r>
                <a:endParaRPr lang="ru-RU" dirty="0"/>
              </a:p>
              <a:p>
                <a:r>
                  <a:rPr lang="ru-RU" dirty="0"/>
                  <a:t>         </a:t>
                </a:r>
                <a:r>
                  <a:rPr lang="ru-RU" dirty="0" smtClean="0"/>
                  <a:t>    </a:t>
                </a:r>
                <a:r>
                  <a:rPr lang="en-US" dirty="0"/>
                  <a:t>………………………………….</a:t>
                </a:r>
                <a:endParaRPr lang="ru-RU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𝑛𝑛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904656"/>
              </a:xfrm>
              <a:blipFill rotWithShape="1">
                <a:blip r:embed="rId2"/>
                <a:stretch>
                  <a:fillRect l="-1630" t="-13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41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626469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err="1"/>
                  <a:t>Ta`rif</a:t>
                </a:r>
                <a:r>
                  <a:rPr lang="en-US" dirty="0"/>
                  <a:t>.</a:t>
                </a:r>
                <a:endParaRPr lang="ru-RU" dirty="0"/>
              </a:p>
              <a:p>
                <a:r>
                  <a:rPr lang="ru-RU" dirty="0" smtClean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… 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………………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… 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eqArr>
                          </m:den>
                        </m:f>
                      </m:e>
                    </m:d>
                  </m:oMath>
                </a14:m>
                <a:endParaRPr lang="ru-RU" dirty="0"/>
              </a:p>
              <a:p>
                <a:pPr algn="just"/>
                <a:r>
                  <a:rPr lang="en-US" dirty="0" err="1"/>
                  <a:t>matritsaga</a:t>
                </a:r>
                <a:r>
                  <a:rPr lang="en-US" dirty="0"/>
                  <a:t> </a:t>
                </a:r>
                <a:r>
                  <a:rPr lang="en-US" dirty="0" err="1"/>
                  <a:t>birinchi</a:t>
                </a:r>
                <a:r>
                  <a:rPr lang="en-US" dirty="0"/>
                  <a:t> </a:t>
                </a:r>
                <a:r>
                  <a:rPr lang="en-US" dirty="0" err="1"/>
                  <a:t>bazisdan</a:t>
                </a:r>
                <a:r>
                  <a:rPr lang="en-US" dirty="0"/>
                  <a:t> </a:t>
                </a:r>
                <a:r>
                  <a:rPr lang="en-US" dirty="0" err="1"/>
                  <a:t>ikkinchi</a:t>
                </a:r>
                <a:r>
                  <a:rPr lang="en-US" dirty="0"/>
                  <a:t>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o`tish</a:t>
                </a:r>
                <a:r>
                  <a:rPr lang="en-US" dirty="0"/>
                  <a:t> </a:t>
                </a:r>
                <a:r>
                  <a:rPr lang="en-US" dirty="0" err="1"/>
                  <a:t>matritsasi</a:t>
                </a:r>
                <a:r>
                  <a:rPr lang="en-US" dirty="0"/>
                  <a:t> </a:t>
                </a:r>
                <a:r>
                  <a:rPr lang="en-US" dirty="0" err="1"/>
                  <a:t>deyiladi</a:t>
                </a:r>
                <a:r>
                  <a:rPr lang="en-US" dirty="0"/>
                  <a:t>. Bu </a:t>
                </a:r>
                <a:r>
                  <a:rPr lang="en-US" dirty="0" err="1"/>
                  <a:t>yerda</a:t>
                </a:r>
                <a:r>
                  <a:rPr lang="en-US" dirty="0"/>
                  <a:t>  </a:t>
                </a:r>
                <a:r>
                  <a:rPr lang="en-US" i="1" dirty="0"/>
                  <a:t>k</a:t>
                </a:r>
                <a:r>
                  <a:rPr lang="en-US" dirty="0"/>
                  <a:t>-</a:t>
                </a:r>
                <a:r>
                  <a:rPr lang="en-US" dirty="0" err="1"/>
                  <a:t>ustun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vektorning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nisbatan</a:t>
                </a:r>
                <a:r>
                  <a:rPr lang="en-US" dirty="0"/>
                  <a:t> </a:t>
                </a:r>
                <a:r>
                  <a:rPr lang="en-US" dirty="0" err="1"/>
                  <a:t>koordinatalar</a:t>
                </a:r>
                <a:r>
                  <a:rPr lang="en-US" dirty="0"/>
                  <a:t> </a:t>
                </a:r>
                <a:r>
                  <a:rPr lang="en-US" dirty="0" err="1"/>
                  <a:t>ustunidir</a:t>
                </a:r>
                <a:r>
                  <a:rPr lang="en-US" dirty="0"/>
                  <a:t>.</a:t>
                </a:r>
                <a:endParaRPr lang="ru-RU" dirty="0"/>
              </a:p>
              <a:p>
                <a:r>
                  <a:rPr lang="en-US" dirty="0"/>
                  <a:t>    </a:t>
                </a:r>
                <a:r>
                  <a:rPr lang="en-US" dirty="0" err="1"/>
                  <a:t>Teorema</a:t>
                </a:r>
                <a:r>
                  <a:rPr lang="en-US" dirty="0"/>
                  <a:t>. T-</a:t>
                </a:r>
                <a:r>
                  <a:rPr lang="en-US" dirty="0" err="1"/>
                  <a:t>matritsa</a:t>
                </a:r>
                <a:r>
                  <a:rPr lang="en-US" dirty="0"/>
                  <a:t> </a:t>
                </a:r>
                <a:r>
                  <a:rPr lang="en-US" dirty="0" err="1"/>
                  <a:t>teskarilanuvchidir</a:t>
                </a:r>
                <a:r>
                  <a:rPr lang="en-US" dirty="0"/>
                  <a:t>.</a:t>
                </a:r>
                <a:endParaRPr lang="ru-RU" dirty="0"/>
              </a:p>
              <a:p>
                <a:pPr algn="just"/>
                <a:r>
                  <a:rPr lang="en-US" dirty="0"/>
                  <a:t>     </a:t>
                </a:r>
                <a:r>
                  <a:rPr lang="en-US" dirty="0" err="1"/>
                  <a:t>Isboti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chiziqli</a:t>
                </a:r>
                <a:r>
                  <a:rPr lang="en-US" dirty="0"/>
                  <a:t> </a:t>
                </a:r>
                <a:r>
                  <a:rPr lang="en-US" dirty="0" err="1"/>
                  <a:t>erkli</a:t>
                </a:r>
                <a:r>
                  <a:rPr lang="en-US" dirty="0"/>
                  <a:t>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sistemasi</a:t>
                </a:r>
                <a:r>
                  <a:rPr lang="en-US" dirty="0"/>
                  <a:t> </a:t>
                </a:r>
                <a:r>
                  <a:rPr lang="en-US" dirty="0" err="1"/>
                  <a:t>bo`lgani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koordinatalar</a:t>
                </a:r>
                <a:r>
                  <a:rPr lang="en-US" dirty="0"/>
                  <a:t> </a:t>
                </a:r>
                <a:r>
                  <a:rPr lang="en-US" dirty="0" err="1"/>
                  <a:t>ustunining</a:t>
                </a:r>
                <a:r>
                  <a:rPr lang="en-US" dirty="0"/>
                  <a:t> ham </a:t>
                </a:r>
                <a:r>
                  <a:rPr lang="en-US" dirty="0" err="1"/>
                  <a:t>chiziqli</a:t>
                </a:r>
                <a:r>
                  <a:rPr lang="en-US" dirty="0"/>
                  <a:t> </a:t>
                </a:r>
                <a:r>
                  <a:rPr lang="en-US" dirty="0" err="1"/>
                  <a:t>erkliligi</a:t>
                </a:r>
                <a:r>
                  <a:rPr lang="en-US" dirty="0"/>
                  <a:t> </a:t>
                </a:r>
                <a:r>
                  <a:rPr lang="en-US" dirty="0" err="1"/>
                  <a:t>kelib</a:t>
                </a:r>
                <a:r>
                  <a:rPr lang="en-US" dirty="0"/>
                  <a:t> </a:t>
                </a:r>
                <a:r>
                  <a:rPr lang="en-US" dirty="0" err="1"/>
                  <a:t>chiqadi</a:t>
                </a:r>
                <a:r>
                  <a:rPr lang="en-US" dirty="0"/>
                  <a:t>, </a:t>
                </a:r>
                <a:r>
                  <a:rPr lang="en-US" dirty="0" err="1"/>
                  <a:t>ya`ni</a:t>
                </a:r>
                <a:r>
                  <a:rPr lang="en-US" dirty="0"/>
                  <a:t> T </a:t>
                </a:r>
                <a:r>
                  <a:rPr lang="en-US" dirty="0" err="1"/>
                  <a:t>matritsaning</a:t>
                </a:r>
                <a:r>
                  <a:rPr lang="en-US" dirty="0"/>
                  <a:t> </a:t>
                </a:r>
                <a:r>
                  <a:rPr lang="en-US" dirty="0" err="1"/>
                  <a:t>ustun</a:t>
                </a:r>
                <a:r>
                  <a:rPr lang="en-US" dirty="0"/>
                  <a:t> </a:t>
                </a:r>
                <a:r>
                  <a:rPr lang="en-US" dirty="0" err="1"/>
                  <a:t>vektori</a:t>
                </a:r>
                <a:r>
                  <a:rPr lang="en-US" dirty="0"/>
                  <a:t> </a:t>
                </a:r>
                <a:r>
                  <a:rPr lang="en-US" dirty="0" err="1"/>
                  <a:t>chiziqli</a:t>
                </a:r>
                <a:r>
                  <a:rPr lang="en-US" dirty="0"/>
                  <a:t> </a:t>
                </a:r>
                <a:r>
                  <a:rPr lang="en-US" dirty="0" err="1"/>
                  <a:t>erklidir</a:t>
                </a:r>
                <a:r>
                  <a:rPr lang="en-US" dirty="0"/>
                  <a:t>. </a:t>
                </a:r>
                <a:r>
                  <a:rPr lang="en-US" dirty="0" err="1"/>
                  <a:t>Shuning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T </a:t>
                </a:r>
                <a:r>
                  <a:rPr lang="en-US" dirty="0" err="1"/>
                  <a:t>matritsa</a:t>
                </a:r>
                <a:r>
                  <a:rPr lang="en-US" dirty="0"/>
                  <a:t> </a:t>
                </a:r>
                <a:r>
                  <a:rPr lang="en-US" dirty="0" err="1"/>
                  <a:t>teskarilanuvchi</a:t>
                </a:r>
                <a:r>
                  <a:rPr lang="en-US" dirty="0"/>
                  <a:t>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6264696"/>
              </a:xfrm>
              <a:blipFill rotWithShape="1">
                <a:blip r:embed="rId2"/>
                <a:stretch>
                  <a:fillRect l="-1481" t="-2529" r="-1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29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192688"/>
              </a:xfrm>
            </p:spPr>
            <p:txBody>
              <a:bodyPr/>
              <a:lstStyle/>
              <a:p>
                <a:pPr algn="just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vektorning</a:t>
                </a:r>
                <a:r>
                  <a:rPr lang="en-US" dirty="0"/>
                  <a:t> </a:t>
                </a:r>
                <a:r>
                  <a:rPr lang="en-US" dirty="0" err="1"/>
                  <a:t>birinchi</a:t>
                </a:r>
                <a:r>
                  <a:rPr lang="en-US" dirty="0"/>
                  <a:t>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nisbatan</a:t>
                </a:r>
                <a:r>
                  <a:rPr lang="en-US" dirty="0"/>
                  <a:t> </a:t>
                </a:r>
                <a:r>
                  <a:rPr lang="en-US" dirty="0" err="1"/>
                  <a:t>koordinatalar</a:t>
                </a:r>
                <a:r>
                  <a:rPr lang="en-US" dirty="0"/>
                  <a:t> </a:t>
                </a:r>
                <a:r>
                  <a:rPr lang="en-US" dirty="0" err="1"/>
                  <a:t>ustunini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ikkinchi</a:t>
                </a:r>
                <a:r>
                  <a:rPr lang="en-US" dirty="0"/>
                  <a:t>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nisbatan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deb </a:t>
                </a:r>
                <a:r>
                  <a:rPr lang="en-US" dirty="0" err="1"/>
                  <a:t>belgilaymiz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`(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orasida</a:t>
                </a:r>
                <a:r>
                  <a:rPr lang="en-US" dirty="0"/>
                  <a:t> </a:t>
                </a:r>
                <a:r>
                  <a:rPr lang="en-US" dirty="0" err="1"/>
                  <a:t>bog`lanish</a:t>
                </a:r>
                <a:r>
                  <a:rPr lang="en-US" dirty="0"/>
                  <a:t> </a:t>
                </a:r>
                <a:r>
                  <a:rPr lang="en-US" dirty="0" err="1"/>
                  <a:t>o`rnatamiz</a:t>
                </a:r>
                <a:r>
                  <a:rPr lang="en-US" dirty="0"/>
                  <a:t>.</a:t>
                </a:r>
                <a:endParaRPr lang="ru-RU" dirty="0"/>
              </a:p>
              <a:p>
                <a:pPr algn="just"/>
                <a:r>
                  <a:rPr lang="en-US" dirty="0"/>
                  <a:t>   </a:t>
                </a:r>
                <a:r>
                  <a:rPr lang="en-US" dirty="0" err="1"/>
                  <a:t>Teorema</a:t>
                </a:r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`(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koordinatalar</a:t>
                </a:r>
                <a:r>
                  <a:rPr lang="en-US" dirty="0"/>
                  <a:t> </a:t>
                </a:r>
                <a:r>
                  <a:rPr lang="en-US" dirty="0" err="1"/>
                  <a:t>ustuni</a:t>
                </a:r>
                <a:r>
                  <a:rPr lang="en-US" dirty="0"/>
                  <a:t> </a:t>
                </a:r>
                <a:r>
                  <a:rPr lang="en-US" i="1" dirty="0"/>
                  <a:t>x </a:t>
                </a:r>
                <a:r>
                  <a:rPr lang="en-US" dirty="0" err="1"/>
                  <a:t>vektorning</a:t>
                </a:r>
                <a:r>
                  <a:rPr lang="en-US" dirty="0"/>
                  <a:t> (1) </a:t>
                </a:r>
                <a:r>
                  <a:rPr lang="en-US" dirty="0" err="1"/>
                  <a:t>va</a:t>
                </a:r>
                <a:r>
                  <a:rPr lang="en-US" dirty="0"/>
                  <a:t> (2)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nisbatan</a:t>
                </a:r>
                <a:r>
                  <a:rPr lang="en-US" dirty="0"/>
                  <a:t> </a:t>
                </a:r>
                <a:r>
                  <a:rPr lang="en-US" dirty="0" err="1"/>
                  <a:t>matritsalar</a:t>
                </a:r>
                <a:r>
                  <a:rPr lang="en-US" dirty="0"/>
                  <a:t> </a:t>
                </a:r>
                <a:r>
                  <a:rPr lang="en-US" dirty="0" err="1"/>
                  <a:t>bo`lsa</a:t>
                </a:r>
                <a:r>
                  <a:rPr lang="en-US" dirty="0"/>
                  <a:t>, </a:t>
                </a:r>
                <a:r>
                  <a:rPr lang="en-US" dirty="0" err="1"/>
                  <a:t>va</a:t>
                </a:r>
                <a:r>
                  <a:rPr lang="en-US" dirty="0"/>
                  <a:t> T-</a:t>
                </a:r>
                <a:r>
                  <a:rPr lang="en-US" dirty="0" err="1"/>
                  <a:t>birinchi</a:t>
                </a:r>
                <a:r>
                  <a:rPr lang="en-US" dirty="0"/>
                  <a:t> </a:t>
                </a:r>
                <a:r>
                  <a:rPr lang="en-US" dirty="0" err="1"/>
                  <a:t>bazisdan</a:t>
                </a:r>
                <a:r>
                  <a:rPr lang="en-US" dirty="0"/>
                  <a:t> </a:t>
                </a:r>
                <a:r>
                  <a:rPr lang="en-US" dirty="0" err="1"/>
                  <a:t>ikkinchi</a:t>
                </a:r>
                <a:r>
                  <a:rPr lang="en-US" dirty="0"/>
                  <a:t> </a:t>
                </a:r>
                <a:r>
                  <a:rPr lang="en-US" dirty="0" err="1"/>
                  <a:t>bazisga</a:t>
                </a:r>
                <a:r>
                  <a:rPr lang="en-US" dirty="0"/>
                  <a:t> </a:t>
                </a:r>
                <a:r>
                  <a:rPr lang="en-US" dirty="0" err="1"/>
                  <a:t>o`tish</a:t>
                </a:r>
                <a:r>
                  <a:rPr lang="en-US" dirty="0"/>
                  <a:t> </a:t>
                </a:r>
                <a:r>
                  <a:rPr lang="en-US" dirty="0" err="1"/>
                  <a:t>matritsasi</a:t>
                </a:r>
                <a:r>
                  <a:rPr lang="en-US" dirty="0"/>
                  <a:t> </a:t>
                </a:r>
                <a:r>
                  <a:rPr lang="en-US" dirty="0" err="1"/>
                  <a:t>bo`lsa</a:t>
                </a:r>
                <a:r>
                  <a:rPr lang="en-US" dirty="0"/>
                  <a:t>, u </a:t>
                </a:r>
                <a:r>
                  <a:rPr lang="en-US" dirty="0" err="1"/>
                  <a:t>holda</a:t>
                </a:r>
                <a:r>
                  <a:rPr lang="en-US" dirty="0"/>
                  <a:t> 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∙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`(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 (1)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`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∙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(2)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192688"/>
              </a:xfrm>
              <a:blipFill rotWithShape="1">
                <a:blip r:embed="rId2"/>
                <a:stretch>
                  <a:fillRect l="-1630" t="-1182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22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76672"/>
                <a:ext cx="8229600" cy="583264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err="1"/>
                  <a:t>Isboti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  (3)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+…+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</m:oMath>
                </a14:m>
                <a:r>
                  <a:rPr lang="en-US" dirty="0"/>
                  <a:t>  (4)</a:t>
                </a:r>
                <a:endParaRPr lang="ru-RU" dirty="0"/>
              </a:p>
              <a:p>
                <a:r>
                  <a:rPr lang="en-US" dirty="0" err="1"/>
                  <a:t>bo`lsin</a:t>
                </a:r>
                <a:r>
                  <a:rPr lang="en-US" dirty="0"/>
                  <a:t>, u </a:t>
                </a:r>
                <a:r>
                  <a:rPr lang="en-US" dirty="0" err="1"/>
                  <a:t>holda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eqArr>
                          </m:den>
                        </m:f>
                      </m:e>
                    </m:d>
                  </m:oMath>
                </a14:m>
                <a:r>
                  <a:rPr lang="en-US" dirty="0"/>
                  <a:t>,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`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`</m:t>
                                </m:r>
                              </m:sup>
                            </m:sSubSup>
                          </m:num>
                          <m:den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Sup>
                                  <m:sSub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`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`</m:t>
                                    </m:r>
                                  </m:sup>
                                </m:sSubSup>
                              </m:e>
                            </m:eqArr>
                          </m:den>
                        </m:f>
                      </m:e>
                    </m:d>
                  </m:oMath>
                </a14:m>
                <a:endParaRPr lang="ru-RU" dirty="0"/>
              </a:p>
              <a:p>
                <a:r>
                  <a:rPr lang="en-US" dirty="0" err="1"/>
                  <a:t>bo`ladi</a:t>
                </a:r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lar</a:t>
                </a:r>
                <a:r>
                  <a:rPr lang="en-US" dirty="0"/>
                  <a:t> </a:t>
                </a:r>
                <a:r>
                  <a:rPr lang="en-US" dirty="0" err="1"/>
                  <a:t>o`rniga</a:t>
                </a:r>
                <a:r>
                  <a:rPr lang="en-US" dirty="0"/>
                  <a:t> (*) </a:t>
                </a:r>
                <a:r>
                  <a:rPr lang="en-US" dirty="0" err="1"/>
                  <a:t>tenglikdan</a:t>
                </a:r>
                <a:r>
                  <a:rPr lang="en-US" dirty="0"/>
                  <a:t> </a:t>
                </a:r>
                <a:r>
                  <a:rPr lang="en-US" dirty="0" err="1"/>
                  <a:t>foydalanib</a:t>
                </a:r>
                <a:r>
                  <a:rPr lang="en-US" dirty="0"/>
                  <a:t>, (4) </a:t>
                </a:r>
                <a:r>
                  <a:rPr lang="en-US" dirty="0" err="1"/>
                  <a:t>ni</a:t>
                </a:r>
                <a:r>
                  <a:rPr lang="en-US" dirty="0"/>
                  <a:t> </a:t>
                </a:r>
                <a:r>
                  <a:rPr lang="en-US" dirty="0" err="1"/>
                  <a:t>quyidagicha</a:t>
                </a:r>
                <a:r>
                  <a:rPr lang="en-US" dirty="0"/>
                  <a:t> </a:t>
                </a:r>
                <a:r>
                  <a:rPr lang="en-US" dirty="0" err="1"/>
                  <a:t>yozamiz</a:t>
                </a:r>
                <a:r>
                  <a:rPr lang="en-US" dirty="0"/>
                  <a:t>.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+…+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𝑛𝑛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`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21</m:t>
                            </m:r>
                          </m:sub>
                        </m:sSub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`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22</m:t>
                            </m:r>
                          </m:sub>
                        </m:sSub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`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`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+…+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`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`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𝑛𝑛</m:t>
                            </m:r>
                          </m:sub>
                        </m:sSub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`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76672"/>
                <a:ext cx="8229600" cy="5832648"/>
              </a:xfrm>
              <a:blipFill rotWithShape="1">
                <a:blip r:embed="rId2"/>
                <a:stretch>
                  <a:fillRect l="-889" t="-1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871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1948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Turli bazislardagi  chiziqli operatorlar orasida bog`lanishlar. O`xshash matritsalar.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Turli bazislardagi vektorlar, chiziqli operatorlar orasida bog`lanishlar. O`xshash matritsalar.</dc:title>
  <dc:creator>Home</dc:creator>
  <cp:lastModifiedBy>Home</cp:lastModifiedBy>
  <cp:revision>5</cp:revision>
  <dcterms:created xsi:type="dcterms:W3CDTF">2016-03-28T04:50:09Z</dcterms:created>
  <dcterms:modified xsi:type="dcterms:W3CDTF">2016-05-15T19:37:53Z</dcterms:modified>
</cp:coreProperties>
</file>