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</p:sldMasterIdLst>
  <p:notesMasterIdLst>
    <p:notesMasterId r:id="rId15"/>
  </p:notesMasterIdLst>
  <p:sldIdLst>
    <p:sldId id="257" r:id="rId4"/>
    <p:sldId id="259" r:id="rId5"/>
    <p:sldId id="270" r:id="rId6"/>
    <p:sldId id="262" r:id="rId7"/>
    <p:sldId id="263" r:id="rId8"/>
    <p:sldId id="264" r:id="rId9"/>
    <p:sldId id="265" r:id="rId10"/>
    <p:sldId id="266" r:id="rId11"/>
    <p:sldId id="269" r:id="rId12"/>
    <p:sldId id="268" r:id="rId13"/>
    <p:sldId id="267" r:id="rId14"/>
  </p:sldIdLst>
  <p:sldSz cx="9144000" cy="6858000" type="screen4x3"/>
  <p:notesSz cx="6858000" cy="9144000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39453C"/>
    <a:srgbClr val="210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F393F4-5942-461E-867A-A955C5F3FAE5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z-Cyrl-U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32C834-CAFA-4A43-942A-64C04E6C4B8D}" type="slidenum">
              <a:rPr lang="uz-Cyrl-UZ" smtClean="0"/>
              <a:pPr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805532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z-Cyrl-U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32C834-CAFA-4A43-942A-64C04E6C4B8D}" type="slidenum">
              <a:rPr lang="uz-Cyrl-UZ" smtClean="0"/>
              <a:pPr/>
              <a:t>1</a:t>
            </a:fld>
            <a:endParaRPr lang="uz-Cyrl-U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uz-Cyrl-UZ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z-Cyrl-U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555BF6C-1590-4476-B5A6-300C9DB4ECEF}" type="datetimeFigureOut">
              <a:rPr lang="uz-Cyrl-UZ" smtClean="0"/>
              <a:pPr/>
              <a:t>20.04.2016</a:t>
            </a:fld>
            <a:endParaRPr lang="uz-Cyrl-UZ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E73497-C2C4-4CC6-92AD-EC425E8316F5}" type="slidenum">
              <a:rPr lang="uz-Cyrl-UZ" smtClean="0"/>
              <a:pPr/>
              <a:t>‹#›</a:t>
            </a:fld>
            <a:endParaRPr lang="uz-Cyrl-UZ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7.png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214313"/>
          <a:ext cx="8229600" cy="610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900"/>
                <a:gridCol w="3143272"/>
                <a:gridCol w="1500198"/>
                <a:gridCol w="1500198"/>
                <a:gridCol w="1543032"/>
              </a:tblGrid>
              <a:tr h="370840">
                <a:tc>
                  <a:txBody>
                    <a:bodyPr/>
                    <a:lstStyle/>
                    <a:p>
                      <a:endParaRPr lang="uz-Cyrl-U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" indent="114300">
                        <a:spcAft>
                          <a:spcPts val="0"/>
                        </a:spcAft>
                      </a:pPr>
                      <a:r>
                        <a:rPr lang="uz-Cyrl-UZ" sz="1400" dirty="0"/>
                        <a:t>Tushuncha</a:t>
                      </a:r>
                      <a:endParaRPr lang="uz-Cyrl-UZ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/>
                        <a:t>Bilaman </a:t>
                      </a:r>
                      <a:r>
                        <a:rPr lang="en-US" sz="1400"/>
                        <a:t>   </a:t>
                      </a:r>
                      <a:r>
                        <a:rPr lang="uz-Cyrl-UZ" sz="1400"/>
                        <a:t>«+»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/>
                        <a:t>Qisman bilaman     </a:t>
                      </a:r>
                      <a:r>
                        <a:rPr lang="uz-Cyrl-UZ" sz="1400"/>
                        <a:t>«?»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 dirty="0"/>
                        <a:t>Bilmayman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 dirty="0"/>
                        <a:t>«-»</a:t>
                      </a:r>
                      <a:endParaRPr lang="uz-Cyrl-UZ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 dirty="0"/>
                        <a:t>1</a:t>
                      </a:r>
                      <a:endParaRPr lang="uz-Cyrl-UZ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 err="1"/>
                        <a:t>Arifmetik</a:t>
                      </a:r>
                      <a:r>
                        <a:rPr lang="en-US" sz="1400" dirty="0"/>
                        <a:t> v</a:t>
                      </a:r>
                      <a:r>
                        <a:rPr lang="uz-Cyrl-UZ" sz="1400" dirty="0"/>
                        <a:t>ektor fazo</a:t>
                      </a:r>
                      <a:endParaRPr lang="uz-Cyrl-UZ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/>
                        <a:t>2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z-Cyrl-UZ" sz="1400" kern="1000"/>
                        <a:t>Qo’shish amali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/>
                        <a:t>3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z-Cyrl-UZ" sz="1400" kern="1000" dirty="0"/>
                        <a:t>Unar amal</a:t>
                      </a:r>
                      <a:endParaRPr lang="uz-Cyrl-UZ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/>
                        <a:t>4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z-Cyrl-UZ" sz="1400" kern="1000"/>
                        <a:t>Neytral element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/>
                        <a:t>5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z-Cyrl-UZ" sz="1400"/>
                        <a:t>Simmetrik element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/>
                        <a:t>6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 err="1"/>
                        <a:t>Arifmetik</a:t>
                      </a:r>
                      <a:r>
                        <a:rPr lang="en-US" sz="1400" dirty="0"/>
                        <a:t> v</a:t>
                      </a:r>
                      <a:r>
                        <a:rPr lang="uz-Cyrl-UZ" sz="1400" dirty="0"/>
                        <a:t>ektor 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fazo</a:t>
                      </a:r>
                      <a:r>
                        <a:rPr lang="en-US" sz="1400" dirty="0" smtClean="0"/>
                        <a:t> </a:t>
                      </a:r>
                      <a:r>
                        <a:rPr lang="uz-Cyrl-UZ" sz="1400" dirty="0" smtClean="0"/>
                        <a:t>xossalari </a:t>
                      </a:r>
                      <a:endParaRPr lang="uz-Cyrl-UZ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/>
                        <a:t>7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z-Cyrl-UZ" sz="1400"/>
                        <a:t>Qism fazo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/>
                        <a:t>8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z-Cyrl-UZ" sz="1400"/>
                        <a:t>Vektorlar sistemalari</a:t>
                      </a:r>
                      <a:r>
                        <a:rPr lang="en-US" sz="1400"/>
                        <a:t>.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/>
                        <a:t>9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z-Cyrl-UZ" sz="1400"/>
                        <a:t>Vektorlar sistemalarining chiziqli kombinatsiyasi.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/>
                        <a:t>10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z-Cyrl-UZ" sz="1400"/>
                        <a:t>Chiziqli erkli vektorlar sistemasi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/>
                        <a:t>11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z-Cyrl-UZ" sz="1400"/>
                        <a:t>Chiziqli bog’langan vektorlar sistemasi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/>
                        <a:t>12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z-Cyrl-UZ" sz="1400" dirty="0"/>
                        <a:t>Chiziqli erkli va chiziqli bog’liq bo’lgan vektorlar sistemasining xossalari</a:t>
                      </a:r>
                      <a:endParaRPr lang="uz-Cyrl-UZ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/>
                        <a:t>13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/>
                        <a:t>V</a:t>
                      </a:r>
                      <a:r>
                        <a:rPr lang="uz-Cyrl-UZ" sz="1400" dirty="0"/>
                        <a:t>ektorlar sistemalari</a:t>
                      </a:r>
                      <a:r>
                        <a:rPr lang="en-US" sz="1400" dirty="0" err="1"/>
                        <a:t>ning</a:t>
                      </a:r>
                      <a:r>
                        <a:rPr lang="uz-Cyrl-UZ" sz="1400" dirty="0"/>
                        <a:t> </a:t>
                      </a:r>
                      <a:r>
                        <a:rPr lang="uz-Cyrl-UZ" sz="1400" dirty="0" smtClean="0"/>
                        <a:t>ekvivalent</a:t>
                      </a:r>
                      <a:r>
                        <a:rPr lang="en-US" sz="1400" dirty="0" err="1"/>
                        <a:t>ligi</a:t>
                      </a:r>
                      <a:endParaRPr lang="uz-Cyrl-UZ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/>
                        <a:t>14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6670" algn="just">
                        <a:spcAft>
                          <a:spcPts val="0"/>
                        </a:spcAft>
                      </a:pPr>
                      <a:r>
                        <a:rPr lang="uz-Cyrl-UZ" sz="1400"/>
                        <a:t>Vektorlar chekli sistemasining bazisi.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/>
                        <a:t>15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z-Cyrl-UZ" sz="1400"/>
                        <a:t> Vektorlar chekli sistemasining rangi.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52988"/>
          </a:xfrm>
        </p:spPr>
        <p:txBody>
          <a:bodyPr/>
          <a:lstStyle/>
          <a:p>
            <a:pPr>
              <a:buNone/>
            </a:pPr>
            <a:r>
              <a:rPr lang="en-US" sz="2800" i="1" dirty="0" smtClean="0"/>
              <a:t>     </a:t>
            </a:r>
          </a:p>
          <a:p>
            <a:pPr algn="just">
              <a:buNone/>
            </a:pPr>
            <a:r>
              <a:rPr lang="en-US" sz="2800" i="1" dirty="0" smtClean="0"/>
              <a:t>         </a:t>
            </a:r>
            <a:r>
              <a:rPr lang="uz-Cyrl-UZ" sz="2800" i="1" dirty="0" smtClean="0"/>
              <a:t>TEOREMA.</a:t>
            </a:r>
            <a:r>
              <a:rPr lang="uz-Cyrl-UZ" sz="2800" dirty="0" smtClean="0">
                <a:solidFill>
                  <a:srgbClr val="6600FF"/>
                </a:solidFill>
              </a:rPr>
              <a:t> MATRITSANING SATR RANGI UNING USTUN RANGIGA TENG.</a:t>
            </a:r>
            <a:endParaRPr lang="uz-Cyrl-U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9593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       </a:t>
            </a:r>
            <a:r>
              <a:rPr lang="uz-Cyrl-UZ" dirty="0" smtClean="0"/>
              <a:t>F maydon ustida berilgan  </a:t>
            </a:r>
            <a:r>
              <a:rPr lang="uz-Cyrl-UZ" i="1" dirty="0" smtClean="0"/>
              <a:t>F</a:t>
            </a:r>
            <a:r>
              <a:rPr lang="uz-Cyrl-UZ" i="1" baseline="30000" dirty="0" smtClean="0"/>
              <a:t>n</a:t>
            </a:r>
            <a:r>
              <a:rPr lang="uz-Cyrl-UZ" dirty="0" smtClean="0"/>
              <a:t>  arifmetik vektor fazoning </a:t>
            </a:r>
            <a:r>
              <a:rPr lang="uz-Cyrl-UZ" i="1" dirty="0" smtClean="0"/>
              <a:t>W</a:t>
            </a:r>
            <a:r>
              <a:rPr lang="uz-Cyrl-UZ" dirty="0" smtClean="0"/>
              <a:t> qism fazosi va  </a:t>
            </a:r>
            <a:r>
              <a:rPr lang="uz-Cyrl-UZ" i="1" dirty="0" smtClean="0"/>
              <a:t>x</a:t>
            </a:r>
            <a:r>
              <a:rPr lang="uz-Cyrl-UZ" i="1" baseline="-25000" dirty="0" smtClean="0"/>
              <a:t>0</a:t>
            </a:r>
            <a:r>
              <a:rPr lang="uz-Cyrl-UZ" i="1" dirty="0" smtClean="0"/>
              <a:t>∈ F</a:t>
            </a:r>
            <a:r>
              <a:rPr lang="uz-Cyrl-UZ" i="1" baseline="30000" dirty="0" smtClean="0"/>
              <a:t>n</a:t>
            </a:r>
            <a:r>
              <a:rPr lang="uz-Cyrl-UZ" dirty="0" smtClean="0"/>
              <a:t>  vektor berilgan bo’lsin. </a:t>
            </a:r>
            <a:r>
              <a:rPr lang="uz-Cyrl-UZ" i="1" dirty="0" smtClean="0"/>
              <a:t>∀y∈W</a:t>
            </a:r>
            <a:r>
              <a:rPr lang="uz-Cyrl-UZ" dirty="0" smtClean="0"/>
              <a:t> uchun </a:t>
            </a:r>
            <a:r>
              <a:rPr lang="uz-Cyrl-UZ" i="1" dirty="0" smtClean="0"/>
              <a:t>z= x</a:t>
            </a:r>
            <a:r>
              <a:rPr lang="uz-Cyrl-UZ" i="1" baseline="-25000" dirty="0" smtClean="0"/>
              <a:t>0</a:t>
            </a:r>
            <a:r>
              <a:rPr lang="uz-Cyrl-UZ" i="1" dirty="0" smtClean="0"/>
              <a:t>+y</a:t>
            </a:r>
            <a:r>
              <a:rPr lang="uz-Cyrl-UZ" dirty="0" smtClean="0"/>
              <a:t> ko’rinishidagi vektorlar to’plamini </a:t>
            </a:r>
            <a:r>
              <a:rPr lang="uz-Cyrl-UZ" i="1" dirty="0" smtClean="0"/>
              <a:t>N </a:t>
            </a:r>
            <a:r>
              <a:rPr lang="uz-Cyrl-UZ" dirty="0" smtClean="0"/>
              <a:t>orqali belgilaylik.</a:t>
            </a:r>
            <a:endParaRPr lang="en-US" dirty="0" smtClean="0"/>
          </a:p>
          <a:p>
            <a:pPr algn="just">
              <a:buNone/>
            </a:pPr>
            <a:endParaRPr lang="uz-Cyrl-UZ" dirty="0" smtClean="0"/>
          </a:p>
          <a:p>
            <a:pPr algn="just"/>
            <a:r>
              <a:rPr lang="en-US" dirty="0" smtClean="0"/>
              <a:t>      </a:t>
            </a:r>
            <a:r>
              <a:rPr lang="uz-Cyrl-UZ" dirty="0" smtClean="0"/>
              <a:t>TA’RIF. </a:t>
            </a:r>
            <a:r>
              <a:rPr lang="uz-Cyrl-UZ" i="1" dirty="0" smtClean="0"/>
              <a:t>x</a:t>
            </a:r>
            <a:r>
              <a:rPr lang="uz-Cyrl-UZ" i="1" baseline="-25000" dirty="0" smtClean="0"/>
              <a:t>0</a:t>
            </a:r>
            <a:r>
              <a:rPr lang="uz-Cyrl-UZ" i="1" dirty="0" smtClean="0"/>
              <a:t>+W={ x</a:t>
            </a:r>
            <a:r>
              <a:rPr lang="uz-Cyrl-UZ" i="1" baseline="-25000" dirty="0" smtClean="0"/>
              <a:t>0</a:t>
            </a:r>
            <a:r>
              <a:rPr lang="uz-Cyrl-UZ" i="1" dirty="0" smtClean="0"/>
              <a:t>+y| x</a:t>
            </a:r>
            <a:r>
              <a:rPr lang="uz-Cyrl-UZ" i="1" baseline="-25000" dirty="0" smtClean="0"/>
              <a:t>0</a:t>
            </a:r>
            <a:r>
              <a:rPr lang="uz-Cyrl-UZ" i="1" dirty="0" smtClean="0"/>
              <a:t>∈ F</a:t>
            </a:r>
            <a:r>
              <a:rPr lang="uz-Cyrl-UZ" i="1" baseline="30000" dirty="0" smtClean="0"/>
              <a:t>n</a:t>
            </a:r>
            <a:r>
              <a:rPr lang="uz-Cyrl-UZ" i="1" dirty="0" smtClean="0"/>
              <a:t>}</a:t>
            </a:r>
            <a:r>
              <a:rPr lang="uz-Cyrl-UZ" dirty="0" smtClean="0"/>
              <a:t>  to’plamga   </a:t>
            </a:r>
            <a:r>
              <a:rPr lang="uz-Cyrl-UZ" i="1" dirty="0" smtClean="0"/>
              <a:t>W</a:t>
            </a:r>
            <a:r>
              <a:rPr lang="uz-Cyrl-UZ" dirty="0" smtClean="0"/>
              <a:t>  qism fazoni </a:t>
            </a:r>
            <a:r>
              <a:rPr lang="uz-Cyrl-UZ" i="1" dirty="0" smtClean="0"/>
              <a:t>x</a:t>
            </a:r>
            <a:r>
              <a:rPr lang="uz-Cyrl-UZ" i="1" baseline="-25000" dirty="0" smtClean="0"/>
              <a:t>0</a:t>
            </a:r>
            <a:r>
              <a:rPr lang="uz-Cyrl-UZ" dirty="0" smtClean="0"/>
              <a:t> vektorga siljitishdan hosil bo’lgan </a:t>
            </a:r>
            <a:r>
              <a:rPr lang="uz-Cyrl-UZ" dirty="0" smtClean="0">
                <a:solidFill>
                  <a:srgbClr val="C00000"/>
                </a:solidFill>
              </a:rPr>
              <a:t>chiziqli ko’pxillik </a:t>
            </a:r>
            <a:r>
              <a:rPr lang="uz-Cyrl-UZ" dirty="0" smtClean="0"/>
              <a:t>deyiladi va uni </a:t>
            </a:r>
            <a:r>
              <a:rPr lang="uz-Cyrl-UZ" i="1" dirty="0" smtClean="0"/>
              <a:t>N= x</a:t>
            </a:r>
            <a:r>
              <a:rPr lang="uz-Cyrl-UZ" i="1" baseline="-25000" dirty="0" smtClean="0"/>
              <a:t>0</a:t>
            </a:r>
            <a:r>
              <a:rPr lang="uz-Cyrl-UZ" i="1" dirty="0" smtClean="0"/>
              <a:t>+W</a:t>
            </a:r>
            <a:r>
              <a:rPr lang="uz-Cyrl-UZ" dirty="0" smtClean="0"/>
              <a:t>  orqali belgilanadi.</a:t>
            </a:r>
          </a:p>
          <a:p>
            <a:pPr algn="just">
              <a:buNone/>
            </a:pPr>
            <a:r>
              <a:rPr lang="en-US" i="1" dirty="0" smtClean="0"/>
              <a:t>        </a:t>
            </a:r>
            <a:r>
              <a:rPr lang="uz-Cyrl-UZ" i="1" dirty="0" smtClean="0"/>
              <a:t>N=x</a:t>
            </a:r>
            <a:r>
              <a:rPr lang="uz-Cyrl-UZ" i="1" baseline="-25000" dirty="0" smtClean="0"/>
              <a:t>0</a:t>
            </a:r>
            <a:r>
              <a:rPr lang="uz-Cyrl-UZ" i="1" dirty="0" smtClean="0"/>
              <a:t>+W</a:t>
            </a:r>
            <a:r>
              <a:rPr lang="uz-Cyrl-UZ" dirty="0" smtClean="0"/>
              <a:t>  ifoda </a:t>
            </a:r>
            <a:r>
              <a:rPr lang="uz-Cyrl-UZ" i="1" dirty="0" smtClean="0"/>
              <a:t>N</a:t>
            </a:r>
            <a:r>
              <a:rPr lang="uz-Cyrl-UZ" dirty="0" smtClean="0"/>
              <a:t> to’plamning ixtiyoriy </a:t>
            </a:r>
            <a:r>
              <a:rPr lang="uz-Cyrl-UZ" i="1" dirty="0" smtClean="0"/>
              <a:t>z</a:t>
            </a:r>
            <a:r>
              <a:rPr lang="uz-Cyrl-UZ" dirty="0" smtClean="0"/>
              <a:t> elementi </a:t>
            </a:r>
            <a:r>
              <a:rPr lang="uz-Cyrl-UZ" i="1" dirty="0" smtClean="0"/>
              <a:t>W</a:t>
            </a:r>
            <a:r>
              <a:rPr lang="uz-Cyrl-UZ" dirty="0" smtClean="0"/>
              <a:t> qism fazoning barcha elementlariga </a:t>
            </a:r>
            <a:r>
              <a:rPr lang="en-US" dirty="0" smtClean="0"/>
              <a:t>  </a:t>
            </a:r>
            <a:r>
              <a:rPr lang="uz-Cyrl-UZ" i="1" dirty="0" smtClean="0"/>
              <a:t>x</a:t>
            </a:r>
            <a:r>
              <a:rPr lang="uz-Cyrl-UZ" i="1" baseline="-25000" dirty="0" smtClean="0"/>
              <a:t>0</a:t>
            </a:r>
            <a:r>
              <a:rPr lang="uz-Cyrl-UZ" i="1" dirty="0" smtClean="0"/>
              <a:t>∈</a:t>
            </a:r>
            <a:r>
              <a:rPr lang="en-US" i="1" dirty="0" smtClean="0"/>
              <a:t> </a:t>
            </a:r>
            <a:r>
              <a:rPr lang="uz-Cyrl-UZ" i="1" dirty="0" smtClean="0"/>
              <a:t>F</a:t>
            </a:r>
            <a:r>
              <a:rPr lang="uz-Cyrl-UZ" i="1" baseline="30000" dirty="0" smtClean="0"/>
              <a:t>n</a:t>
            </a:r>
            <a:r>
              <a:rPr lang="uz-Cyrl-UZ" dirty="0" smtClean="0"/>
              <a:t>  vektorni qo’shish natijasida hosil bo’lishini ko’rsatadi.</a:t>
            </a:r>
          </a:p>
          <a:p>
            <a:pPr algn="just"/>
            <a:endParaRPr lang="uz-Cyrl-UZ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14313"/>
          <a:ext cx="8229600" cy="3449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14338"/>
                <a:gridCol w="3357586"/>
                <a:gridCol w="1500198"/>
                <a:gridCol w="1285884"/>
                <a:gridCol w="1471594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 dirty="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z-Cyrl-UZ" sz="1400" dirty="0">
                          <a:latin typeface="Times New Roman"/>
                          <a:ea typeface="Calibri"/>
                          <a:cs typeface="Times New Roman"/>
                        </a:rPr>
                        <a:t>Vektorlar chekli sistemasining bazisi</a:t>
                      </a:r>
                      <a:r>
                        <a:rPr lang="uz-Cyrl-UZ" sz="1400" dirty="0">
                          <a:latin typeface="Times New Roman"/>
                          <a:ea typeface="Times New Roman"/>
                          <a:cs typeface="Times New Roman"/>
                        </a:rPr>
                        <a:t> xossalari</a:t>
                      </a:r>
                      <a:r>
                        <a:rPr lang="uz-Cyrl-UZ" sz="1400" dirty="0">
                          <a:latin typeface="Times New Roman"/>
                          <a:ea typeface="Calibri"/>
                          <a:cs typeface="Times New Roman"/>
                        </a:rPr>
                        <a:t> 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z-Cyrl-UZ" sz="1400">
                          <a:latin typeface="Times New Roman"/>
                          <a:ea typeface="Times New Roman"/>
                          <a:cs typeface="Times New Roman"/>
                        </a:rPr>
                        <a:t>Vektorlar </a:t>
                      </a: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chekli </a:t>
                      </a:r>
                      <a:r>
                        <a:rPr lang="uz-Cyrl-UZ" sz="1400">
                          <a:latin typeface="Times New Roman"/>
                          <a:ea typeface="Times New Roman"/>
                          <a:cs typeface="Times New Roman"/>
                        </a:rPr>
                        <a:t>sistema</a:t>
                      </a: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si rangining </a:t>
                      </a:r>
                      <a:r>
                        <a:rPr lang="uz-Cyrl-UZ" sz="1400">
                          <a:latin typeface="Times New Roman"/>
                          <a:ea typeface="Times New Roman"/>
                          <a:cs typeface="Times New Roman"/>
                        </a:rPr>
                        <a:t> xossalari</a:t>
                      </a:r>
                      <a:endParaRPr lang="uz-Cyrl-UZ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z-Cyrl-UZ" sz="1400">
                          <a:latin typeface="Times New Roman"/>
                          <a:ea typeface="Calibri"/>
                          <a:cs typeface="Times New Roman"/>
                        </a:rPr>
                        <a:t> Vektorlar sistemasining chiziqli qobi</a:t>
                      </a: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g’</a:t>
                      </a:r>
                      <a:r>
                        <a:rPr lang="uz-Cyrl-UZ" sz="1400">
                          <a:latin typeface="Times New Roman"/>
                          <a:ea typeface="Calibri"/>
                          <a:cs typeface="Times New Roman"/>
                        </a:rPr>
                        <a:t>i.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z-Cyrl-UZ" sz="1400">
                          <a:latin typeface="Times New Roman"/>
                          <a:ea typeface="Calibri"/>
                          <a:cs typeface="Times New Roman"/>
                        </a:rPr>
                        <a:t>Chiziqli qobiq o’lchovi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z-Cyrl-UZ" sz="1400">
                          <a:latin typeface="Times New Roman"/>
                          <a:ea typeface="Calibri"/>
                          <a:cs typeface="Times New Roman"/>
                        </a:rPr>
                        <a:t>Chiziqli qobiqning asosiy xossalari.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z-Cyrl-UZ" sz="1400">
                          <a:latin typeface="Times New Roman"/>
                          <a:ea typeface="Calibri"/>
                          <a:cs typeface="Times New Roman"/>
                        </a:rPr>
                        <a:t> Matritsa.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z-Cyrl-UZ" sz="1400">
                          <a:latin typeface="Times New Roman"/>
                          <a:ea typeface="Calibri"/>
                          <a:cs typeface="Times New Roman"/>
                        </a:rPr>
                        <a:t>Matritsaning satr (ustun) vektorlar sistemasi.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z-Cyrl-UZ" sz="1400">
                          <a:latin typeface="Times New Roman"/>
                          <a:ea typeface="Calibri"/>
                          <a:cs typeface="Times New Roman"/>
                        </a:rPr>
                        <a:t>Matritsaning satr (ustun) rangi.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z-Cyrl-UZ" sz="1400"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z-Cyrl-UZ" sz="1400">
                          <a:latin typeface="Times New Roman"/>
                          <a:ea typeface="Calibri"/>
                          <a:cs typeface="Times New Roman"/>
                        </a:rPr>
                        <a:t>Chiziqli ko’pxillik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z-Cyrl-U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z-Cyrl-UZ" b="1" dirty="0" smtClean="0"/>
              <a:t>CHIZIQLI </a:t>
            </a:r>
            <a:r>
              <a:rPr lang="en-US" b="1" smtClean="0"/>
              <a:t>FAZOOSTILAR</a:t>
            </a:r>
            <a:r>
              <a:rPr lang="uz-Cyrl-UZ" b="1" smtClean="0"/>
              <a:t>.</a:t>
            </a:r>
            <a:r>
              <a:rPr lang="uz-Cyrl-UZ" dirty="0" smtClean="0"/>
              <a:t/>
            </a:r>
            <a:br>
              <a:rPr lang="uz-Cyrl-UZ" dirty="0" smtClean="0"/>
            </a:br>
            <a:endParaRPr lang="uz-Cyrl-UZ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uz-Cyrl-U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Reja</a:t>
            </a:r>
          </a:p>
          <a:p>
            <a:pPr algn="just"/>
            <a:r>
              <a:rPr lang="uz-Cyrl-U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1. Vektorlar sistemasining chiziqli qobig’i.</a:t>
            </a:r>
          </a:p>
          <a:p>
            <a:pPr algn="just"/>
            <a:r>
              <a:rPr lang="uz-Cyrl-U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2. Chiziqli qobiqning asosiy xossalari.</a:t>
            </a:r>
          </a:p>
          <a:p>
            <a:pPr algn="just"/>
            <a:r>
              <a:rPr lang="uz-Cyrl-U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3. Matritsa.</a:t>
            </a:r>
          </a:p>
          <a:p>
            <a:pPr algn="just"/>
            <a:r>
              <a:rPr lang="uz-Cyrl-U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4. Matritsaning satr (ustun) vektorlar sistemasi.</a:t>
            </a:r>
          </a:p>
          <a:p>
            <a:pPr algn="just"/>
            <a:r>
              <a:rPr lang="uz-Cyrl-U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5. Matritsaning satr (ustun) rangi.</a:t>
            </a:r>
          </a:p>
          <a:p>
            <a:endParaRPr lang="uz-Cyrl-U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2000" y="642918"/>
            <a:ext cx="8229600" cy="5681682"/>
          </a:xfrm>
        </p:spPr>
        <p:txBody>
          <a:bodyPr/>
          <a:lstStyle/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        </a:t>
            </a:r>
            <a:r>
              <a:rPr lang="uz-Cyrl-UZ" dirty="0" smtClean="0"/>
              <a:t>TA’RIF.  </a:t>
            </a:r>
            <a:r>
              <a:rPr lang="en-US" dirty="0" smtClean="0"/>
              <a:t>                    </a:t>
            </a:r>
            <a:r>
              <a:rPr lang="uz-Cyrl-UZ" dirty="0" smtClean="0"/>
              <a:t> </a:t>
            </a:r>
            <a:r>
              <a:rPr lang="en-US" dirty="0" smtClean="0"/>
              <a:t>                                          </a:t>
            </a:r>
            <a:r>
              <a:rPr lang="uz-Cyrl-UZ" dirty="0" smtClean="0"/>
              <a:t>ko’rinishdagi barcha chiziqli kombinatsiyalar</a:t>
            </a:r>
            <a:r>
              <a:rPr lang="en-US" dirty="0" smtClean="0"/>
              <a:t> </a:t>
            </a:r>
            <a:r>
              <a:rPr lang="uz-Cyrl-UZ" dirty="0" smtClean="0"/>
              <a:t> to’plamiga</a:t>
            </a:r>
            <a:r>
              <a:rPr lang="en-US" dirty="0" smtClean="0"/>
              <a:t>             </a:t>
            </a:r>
            <a:r>
              <a:rPr lang="uz-Cyrl-UZ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vekt</a:t>
            </a:r>
            <a:r>
              <a:rPr lang="uz-Cyrl-UZ" dirty="0" smtClean="0">
                <a:solidFill>
                  <a:srgbClr val="FF0000"/>
                </a:solidFill>
              </a:rPr>
              <a:t>orlarning chiziqli qobig’i </a:t>
            </a:r>
            <a:r>
              <a:rPr lang="uz-Cyrl-UZ" dirty="0" smtClean="0"/>
              <a:t>deyiladi </a:t>
            </a:r>
            <a:r>
              <a:rPr lang="en-US" dirty="0" smtClean="0"/>
              <a:t> </a:t>
            </a:r>
            <a:r>
              <a:rPr lang="uz-Cyrl-UZ" dirty="0" smtClean="0"/>
              <a:t>va u</a:t>
            </a:r>
            <a:r>
              <a:rPr lang="en-US" dirty="0" err="1" smtClean="0"/>
              <a:t>ni</a:t>
            </a:r>
            <a:r>
              <a:rPr lang="uz-Cyrl-UZ" dirty="0" smtClean="0"/>
              <a:t>   </a:t>
            </a:r>
            <a:r>
              <a:rPr lang="en-US" dirty="0" smtClean="0"/>
              <a:t>                        </a:t>
            </a:r>
            <a:r>
              <a:rPr lang="uz-Cyrl-UZ" dirty="0" smtClean="0"/>
              <a:t> ko’rinishda belgilanadi. 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just"/>
            <a:r>
              <a:rPr lang="en-US" dirty="0" smtClean="0"/>
              <a:t>     </a:t>
            </a:r>
            <a:r>
              <a:rPr lang="uz-Cyrl-UZ" dirty="0" smtClean="0"/>
              <a:t>TEOREMA.  </a:t>
            </a:r>
            <a:r>
              <a:rPr lang="en-US" dirty="0" smtClean="0"/>
              <a:t>                           </a:t>
            </a:r>
            <a:r>
              <a:rPr lang="uz-Cyrl-UZ" dirty="0" smtClean="0"/>
              <a:t> chiziqli qobiq arifmetik vektor fazo tashkil etadi.</a:t>
            </a:r>
          </a:p>
          <a:p>
            <a:endParaRPr lang="uz-Cyrl-UZ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1643050"/>
            <a:ext cx="2857092" cy="324000"/>
          </a:xfrm>
          <a:prstGeom prst="rect">
            <a:avLst/>
          </a:prstGeom>
          <a:noFill/>
        </p:spPr>
      </p:pic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57345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1714488"/>
            <a:ext cx="1780365" cy="288000"/>
          </a:xfrm>
          <a:prstGeom prst="rect">
            <a:avLst/>
          </a:prstGeom>
          <a:noFill/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2484000"/>
            <a:ext cx="1399092" cy="324000"/>
          </a:xfrm>
          <a:prstGeom prst="rect">
            <a:avLst/>
          </a:prstGeom>
          <a:noFill/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2857496"/>
            <a:ext cx="1782000" cy="324000"/>
          </a:xfrm>
          <a:prstGeom prst="rect">
            <a:avLst/>
          </a:prstGeom>
          <a:noFill/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4643446"/>
            <a:ext cx="1782000" cy="324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58204" cy="5328000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       </a:t>
            </a:r>
            <a:r>
              <a:rPr lang="uz-Cyrl-UZ" dirty="0" smtClean="0"/>
              <a:t>TA’RIF. </a:t>
            </a:r>
            <a:r>
              <a:rPr lang="en-US" dirty="0" smtClean="0"/>
              <a:t>                                    </a:t>
            </a:r>
            <a:r>
              <a:rPr lang="uz-Cyrl-UZ" dirty="0" smtClean="0"/>
              <a:t> </a:t>
            </a:r>
            <a:r>
              <a:rPr lang="uz-Cyrl-UZ" i="1" dirty="0" smtClean="0"/>
              <a:t>n</a:t>
            </a:r>
            <a:r>
              <a:rPr lang="uz-Cyrl-UZ" dirty="0" smtClean="0"/>
              <a:t> </a:t>
            </a:r>
            <a:r>
              <a:rPr lang="en-US" dirty="0" smtClean="0"/>
              <a:t>– </a:t>
            </a:r>
            <a:r>
              <a:rPr lang="uz-Cyrl-UZ" dirty="0" smtClean="0"/>
              <a:t>o’lchovli arifmetik vektor fazo berilgan bo’lsin.  </a:t>
            </a:r>
            <a:r>
              <a:rPr lang="uz-Cyrl-UZ" i="1" dirty="0" smtClean="0"/>
              <a:t>F</a:t>
            </a:r>
            <a:r>
              <a:rPr lang="uz-Cyrl-UZ" i="1" baseline="30000" dirty="0" smtClean="0"/>
              <a:t>n</a:t>
            </a:r>
            <a:r>
              <a:rPr lang="uz-Cyrl-UZ" dirty="0" smtClean="0"/>
              <a:t>  arifmetik vektor fazoning ixtiyoriy bo’sh bo’lmagan </a:t>
            </a:r>
            <a:r>
              <a:rPr lang="uz-Cyrl-UZ" i="1" dirty="0" smtClean="0"/>
              <a:t>F</a:t>
            </a:r>
            <a:r>
              <a:rPr lang="uz-Cyrl-UZ" i="1" baseline="30000" dirty="0" smtClean="0"/>
              <a:t>k</a:t>
            </a:r>
            <a:r>
              <a:rPr lang="uz-Cyrl-UZ" dirty="0" smtClean="0"/>
              <a:t> (</a:t>
            </a:r>
            <a:r>
              <a:rPr lang="uz-Cyrl-UZ" i="1" dirty="0" smtClean="0"/>
              <a:t>k≤n</a:t>
            </a:r>
            <a:r>
              <a:rPr lang="uz-Cyrl-UZ" dirty="0" smtClean="0"/>
              <a:t>) qism to’plami arifmetik vektor fazo tashkil etsa,  </a:t>
            </a:r>
            <a:r>
              <a:rPr lang="uz-Cyrl-UZ" i="1" dirty="0" smtClean="0"/>
              <a:t>F</a:t>
            </a:r>
            <a:r>
              <a:rPr lang="uz-Cyrl-UZ" i="1" baseline="30000" dirty="0" smtClean="0"/>
              <a:t>k</a:t>
            </a:r>
            <a:r>
              <a:rPr lang="uz-Cyrl-UZ" dirty="0" smtClean="0"/>
              <a:t> arifmetik vektor fazoga </a:t>
            </a:r>
            <a:r>
              <a:rPr lang="uz-Cyrl-UZ" i="1" dirty="0" smtClean="0"/>
              <a:t>F</a:t>
            </a:r>
            <a:r>
              <a:rPr lang="uz-Cyrl-UZ" i="1" baseline="30000" dirty="0" smtClean="0"/>
              <a:t>n</a:t>
            </a:r>
            <a:r>
              <a:rPr lang="uz-Cyrl-UZ" dirty="0" smtClean="0"/>
              <a:t> arifmetik vektor fazoning </a:t>
            </a:r>
            <a:r>
              <a:rPr lang="uz-Cyrl-UZ" dirty="0" smtClean="0">
                <a:solidFill>
                  <a:srgbClr val="FF0000"/>
                </a:solidFill>
              </a:rPr>
              <a:t>qism fazosi (fazoostisi) </a:t>
            </a:r>
            <a:r>
              <a:rPr lang="uz-Cyrl-UZ" dirty="0" smtClean="0"/>
              <a:t>deyiladi.</a:t>
            </a:r>
          </a:p>
          <a:p>
            <a:pPr>
              <a:buNone/>
            </a:pPr>
            <a:endParaRPr lang="en-US" dirty="0" smtClean="0"/>
          </a:p>
          <a:p>
            <a:pPr algn="just"/>
            <a:r>
              <a:rPr lang="en-US" dirty="0" smtClean="0"/>
              <a:t>  </a:t>
            </a:r>
            <a:r>
              <a:rPr lang="uz-Cyrl-UZ" dirty="0" smtClean="0"/>
              <a:t>TA’RIF. </a:t>
            </a:r>
            <a:r>
              <a:rPr lang="uz-Cyrl-UZ" i="1" dirty="0" smtClean="0"/>
              <a:t>F</a:t>
            </a:r>
            <a:r>
              <a:rPr lang="uz-Cyrl-UZ" i="1" baseline="30000" dirty="0" smtClean="0"/>
              <a:t>n</a:t>
            </a:r>
            <a:r>
              <a:rPr lang="en-US" i="1" dirty="0" smtClean="0"/>
              <a:t> </a:t>
            </a:r>
            <a:r>
              <a:rPr lang="uz-Cyrl-UZ" dirty="0" smtClean="0"/>
              <a:t>vektor</a:t>
            </a:r>
            <a:r>
              <a:rPr lang="en-US" dirty="0" smtClean="0"/>
              <a:t> </a:t>
            </a:r>
            <a:r>
              <a:rPr lang="uz-Cyrl-UZ" dirty="0" smtClean="0"/>
              <a:t>fazoning</a:t>
            </a:r>
            <a:r>
              <a:rPr lang="en-US" dirty="0" smtClean="0"/>
              <a:t>                     </a:t>
            </a:r>
            <a:r>
              <a:rPr lang="uz-Cyrl-UZ" dirty="0" smtClean="0"/>
              <a:t>fazoostisiga   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           </a:t>
            </a:r>
            <a:r>
              <a:rPr lang="uz-Cyrl-UZ" dirty="0" smtClean="0"/>
              <a:t>vektorlarga tortilgan yoki</a:t>
            </a:r>
            <a:endParaRPr lang="en-US" dirty="0" smtClean="0"/>
          </a:p>
          <a:p>
            <a:pPr algn="just">
              <a:buNone/>
            </a:pPr>
            <a:r>
              <a:rPr lang="uz-Cyrl-UZ" dirty="0" smtClean="0"/>
              <a:t> </a:t>
            </a:r>
            <a:r>
              <a:rPr lang="en-US" dirty="0" smtClean="0"/>
              <a:t>  </a:t>
            </a:r>
            <a:r>
              <a:rPr lang="uz-Cyrl-UZ" dirty="0" smtClean="0"/>
              <a:t> vektorlar orqali hosil qilingan fazoosti deyiladi.</a:t>
            </a:r>
          </a:p>
          <a:p>
            <a:endParaRPr lang="uz-Cyrl-UZ" dirty="0"/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5836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6000"/>
          </a:blip>
          <a:srcRect/>
          <a:stretch>
            <a:fillRect/>
          </a:stretch>
        </p:blipFill>
        <p:spPr bwMode="auto">
          <a:xfrm>
            <a:off x="3384000" y="1152000"/>
            <a:ext cx="2716362" cy="360000"/>
          </a:xfrm>
          <a:prstGeom prst="rect">
            <a:avLst/>
          </a:prstGeom>
          <a:noFill/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3000"/>
          </a:blip>
          <a:srcRect/>
          <a:stretch>
            <a:fillRect/>
          </a:stretch>
        </p:blipFill>
        <p:spPr bwMode="auto">
          <a:xfrm>
            <a:off x="4857752" y="4071942"/>
            <a:ext cx="1980006" cy="360000"/>
          </a:xfrm>
          <a:prstGeom prst="rect">
            <a:avLst/>
          </a:prstGeom>
          <a:noFill/>
        </p:spPr>
      </p:pic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3000"/>
          </a:blip>
          <a:srcRect/>
          <a:stretch>
            <a:fillRect/>
          </a:stretch>
        </p:blipFill>
        <p:spPr bwMode="auto">
          <a:xfrm>
            <a:off x="928662" y="4500570"/>
            <a:ext cx="1554545" cy="360000"/>
          </a:xfrm>
          <a:prstGeom prst="rect">
            <a:avLst/>
          </a:prstGeom>
          <a:noFill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8000"/>
          </a:blip>
          <a:srcRect/>
          <a:stretch>
            <a:fillRect/>
          </a:stretch>
        </p:blipFill>
        <p:spPr bwMode="auto">
          <a:xfrm>
            <a:off x="6715140" y="4572008"/>
            <a:ext cx="1554545" cy="3600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53054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just"/>
            <a:r>
              <a:rPr lang="en-US" dirty="0" smtClean="0"/>
              <a:t>       </a:t>
            </a:r>
            <a:r>
              <a:rPr lang="uz-Cyrl-UZ" dirty="0" smtClean="0"/>
              <a:t>TEOREMA. Agar </a:t>
            </a:r>
            <a:r>
              <a:rPr lang="en-US" dirty="0" smtClean="0"/>
              <a:t>                    </a:t>
            </a:r>
            <a:r>
              <a:rPr lang="uz-Cyrl-UZ" dirty="0" smtClean="0"/>
              <a:t>vektorlarning har bir vektori  </a:t>
            </a:r>
            <a:r>
              <a:rPr lang="en-US" dirty="0" smtClean="0"/>
              <a:t>                   </a:t>
            </a:r>
            <a:r>
              <a:rPr lang="uz-Cyrl-UZ" dirty="0" smtClean="0"/>
              <a:t>vektorlar orqali chiziqli ifodalansa,</a:t>
            </a:r>
            <a:r>
              <a:rPr lang="en-US" dirty="0" smtClean="0"/>
              <a:t> </a:t>
            </a:r>
            <a:r>
              <a:rPr lang="uz-Cyrl-UZ" dirty="0" smtClean="0"/>
              <a:t>u</a:t>
            </a:r>
            <a:r>
              <a:rPr lang="en-US" dirty="0" smtClean="0"/>
              <a:t> </a:t>
            </a:r>
            <a:r>
              <a:rPr lang="uz-Cyrl-UZ" dirty="0" smtClean="0"/>
              <a:t>holda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uz-Cyrl-UZ" dirty="0" smtClean="0"/>
              <a:t>bo’ladi.</a:t>
            </a:r>
          </a:p>
          <a:p>
            <a:endParaRPr lang="en-US" dirty="0" smtClean="0"/>
          </a:p>
          <a:p>
            <a:pPr algn="just"/>
            <a:r>
              <a:rPr lang="en-US" dirty="0" smtClean="0"/>
              <a:t>       </a:t>
            </a:r>
            <a:r>
              <a:rPr lang="uz-Cyrl-UZ" dirty="0" smtClean="0"/>
              <a:t>TEOREMA. </a:t>
            </a:r>
            <a:r>
              <a:rPr lang="en-US" dirty="0" smtClean="0"/>
              <a:t>   </a:t>
            </a:r>
            <a:r>
              <a:rPr lang="uz-Cyrl-UZ" dirty="0" smtClean="0"/>
              <a:t>Agar </a:t>
            </a:r>
            <a:r>
              <a:rPr lang="en-US" dirty="0" smtClean="0"/>
              <a:t>                      </a:t>
            </a:r>
            <a:r>
              <a:rPr lang="uz-Cyrl-UZ" dirty="0" smtClean="0"/>
              <a:t> vektorlar sistemasining rangi </a:t>
            </a:r>
            <a:r>
              <a:rPr lang="uz-Cyrl-UZ" i="1" dirty="0" smtClean="0"/>
              <a:t>k</a:t>
            </a:r>
            <a:r>
              <a:rPr lang="uz-Cyrl-UZ" dirty="0" smtClean="0"/>
              <a:t> ga teng bo’lsa,  </a:t>
            </a:r>
            <a:r>
              <a:rPr lang="en-US" dirty="0" smtClean="0"/>
              <a:t>                            </a:t>
            </a:r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uz-Cyrl-UZ" dirty="0" smtClean="0"/>
              <a:t>fazoosti </a:t>
            </a:r>
            <a:r>
              <a:rPr lang="uz-Cyrl-UZ" i="1" dirty="0" smtClean="0"/>
              <a:t>k</a:t>
            </a:r>
            <a:r>
              <a:rPr lang="uz-Cyrl-UZ" dirty="0" smtClean="0"/>
              <a:t> o’lchovli bo’ladi</a:t>
            </a:r>
          </a:p>
          <a:p>
            <a:endParaRPr lang="uz-Cyrl-UZ" dirty="0"/>
          </a:p>
        </p:txBody>
      </p:sp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5939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4000"/>
          </a:blip>
          <a:srcRect/>
          <a:stretch>
            <a:fillRect/>
          </a:stretch>
        </p:blipFill>
        <p:spPr bwMode="auto">
          <a:xfrm>
            <a:off x="4143372" y="2143115"/>
            <a:ext cx="1456361" cy="360000"/>
          </a:xfrm>
          <a:prstGeom prst="rect">
            <a:avLst/>
          </a:prstGeom>
          <a:noFill/>
        </p:spPr>
      </p:pic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1000"/>
          </a:blip>
          <a:srcRect/>
          <a:stretch>
            <a:fillRect/>
          </a:stretch>
        </p:blipFill>
        <p:spPr bwMode="auto">
          <a:xfrm>
            <a:off x="3214678" y="2500305"/>
            <a:ext cx="1554544" cy="360000"/>
          </a:xfrm>
          <a:prstGeom prst="rect">
            <a:avLst/>
          </a:prstGeom>
          <a:noFill/>
        </p:spPr>
      </p:pic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59397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4000"/>
          </a:blip>
          <a:srcRect/>
          <a:stretch>
            <a:fillRect/>
          </a:stretch>
        </p:blipFill>
        <p:spPr bwMode="auto">
          <a:xfrm>
            <a:off x="3996000" y="2916000"/>
            <a:ext cx="4270909" cy="360000"/>
          </a:xfrm>
          <a:prstGeom prst="rect">
            <a:avLst/>
          </a:prstGeom>
          <a:noFill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6000"/>
          </a:blip>
          <a:srcRect/>
          <a:stretch>
            <a:fillRect/>
          </a:stretch>
        </p:blipFill>
        <p:spPr bwMode="auto">
          <a:xfrm>
            <a:off x="5143504" y="4286255"/>
            <a:ext cx="1554544" cy="360000"/>
          </a:xfrm>
          <a:prstGeom prst="rect">
            <a:avLst/>
          </a:prstGeom>
          <a:noFill/>
        </p:spPr>
      </p:pic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59399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6000"/>
          </a:blip>
          <a:srcRect/>
          <a:stretch>
            <a:fillRect/>
          </a:stretch>
        </p:blipFill>
        <p:spPr bwMode="auto">
          <a:xfrm>
            <a:off x="6429388" y="4752000"/>
            <a:ext cx="1980001" cy="360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1017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                                      </a:t>
            </a:r>
            <a:r>
              <a:rPr lang="uz-Cyrl-UZ" dirty="0" smtClean="0"/>
              <a:t>maydon berilgan bo’lsin. </a:t>
            </a:r>
          </a:p>
          <a:p>
            <a:r>
              <a:rPr lang="en-US" dirty="0" smtClean="0"/>
              <a:t>         </a:t>
            </a:r>
            <a:r>
              <a:rPr lang="uz-Cyrl-UZ" dirty="0" smtClean="0"/>
              <a:t>TA’RIF. </a:t>
            </a:r>
            <a:r>
              <a:rPr lang="en-US" dirty="0" smtClean="0"/>
              <a:t>F </a:t>
            </a:r>
            <a:r>
              <a:rPr lang="en-US" dirty="0" err="1" smtClean="0"/>
              <a:t>maydonning</a:t>
            </a:r>
            <a:r>
              <a:rPr lang="en-US" dirty="0" smtClean="0"/>
              <a:t> </a:t>
            </a:r>
            <a:r>
              <a:rPr lang="en-US" i="1" dirty="0" err="1" smtClean="0"/>
              <a:t>mn</a:t>
            </a:r>
            <a:r>
              <a:rPr lang="en-US" dirty="0" smtClean="0"/>
              <a:t> </a:t>
            </a:r>
            <a:r>
              <a:rPr lang="uz-Cyrl-UZ" dirty="0" smtClean="0"/>
              <a:t>ta</a:t>
            </a:r>
            <a:r>
              <a:rPr lang="en-US" dirty="0" smtClean="0"/>
              <a:t>         </a:t>
            </a:r>
            <a:r>
              <a:rPr lang="uz-Cyrl-UZ" dirty="0" smtClean="0"/>
              <a:t> </a:t>
            </a:r>
            <a:r>
              <a:rPr lang="en-US" dirty="0" smtClean="0"/>
              <a:t>  </a:t>
            </a:r>
            <a:r>
              <a:rPr lang="uz-Cyrl-UZ" dirty="0" smtClean="0"/>
              <a:t>elementlardan tuzilgan 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uz-Cyrl-UZ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ko’rinishdagi</a:t>
            </a:r>
            <a:r>
              <a:rPr lang="en-US" dirty="0" smtClean="0"/>
              <a:t> </a:t>
            </a:r>
            <a:r>
              <a:rPr lang="en-US" dirty="0" err="1" smtClean="0"/>
              <a:t>jadval</a:t>
            </a:r>
            <a:r>
              <a:rPr lang="en-US" dirty="0" smtClean="0"/>
              <a:t> F </a:t>
            </a:r>
            <a:r>
              <a:rPr lang="en-US" dirty="0" err="1" smtClean="0"/>
              <a:t>maydon</a:t>
            </a:r>
            <a:r>
              <a:rPr lang="en-US" dirty="0" smtClean="0"/>
              <a:t> </a:t>
            </a:r>
            <a:r>
              <a:rPr lang="en-US" dirty="0" err="1" smtClean="0"/>
              <a:t>ustida</a:t>
            </a:r>
            <a:r>
              <a:rPr lang="en-US" dirty="0" smtClean="0"/>
              <a:t> </a:t>
            </a:r>
            <a:r>
              <a:rPr lang="en-US" dirty="0" err="1" smtClean="0"/>
              <a:t>berilgan</a:t>
            </a:r>
            <a:r>
              <a:rPr lang="en-US" dirty="0" smtClean="0"/>
              <a:t> </a:t>
            </a:r>
            <a:r>
              <a:rPr lang="en-US" i="1" dirty="0" err="1" smtClean="0">
                <a:solidFill>
                  <a:srgbClr val="C00000"/>
                </a:solidFill>
              </a:rPr>
              <a:t>m×n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uz-Cyrl-UZ" dirty="0" smtClean="0">
                <a:solidFill>
                  <a:srgbClr val="C00000"/>
                </a:solidFill>
              </a:rPr>
              <a:t>tartibli matrisa</a:t>
            </a:r>
            <a:r>
              <a:rPr lang="uz-Cyrl-UZ" dirty="0" smtClean="0"/>
              <a:t> deyiladi. </a:t>
            </a:r>
            <a:endParaRPr lang="uz-Cyrl-UZ" dirty="0"/>
          </a:p>
        </p:txBody>
      </p:sp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6041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1000" contrast="-4000"/>
          </a:blip>
          <a:srcRect/>
          <a:stretch>
            <a:fillRect/>
          </a:stretch>
        </p:blipFill>
        <p:spPr bwMode="auto">
          <a:xfrm>
            <a:off x="1800000" y="1357298"/>
            <a:ext cx="2526541" cy="288000"/>
          </a:xfrm>
          <a:prstGeom prst="rect">
            <a:avLst/>
          </a:prstGeom>
          <a:noFill/>
        </p:spPr>
      </p:pic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1000"/>
          </a:blip>
          <a:srcRect/>
          <a:stretch>
            <a:fillRect/>
          </a:stretch>
        </p:blipFill>
        <p:spPr bwMode="auto">
          <a:xfrm>
            <a:off x="6012000" y="1836000"/>
            <a:ext cx="2772000" cy="328436"/>
          </a:xfrm>
          <a:prstGeom prst="rect">
            <a:avLst/>
          </a:prstGeom>
          <a:noFill/>
        </p:spPr>
      </p:pic>
      <p:sp>
        <p:nvSpPr>
          <p:cNvPr id="604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z-Cyrl-UZ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3000"/>
          </a:blip>
          <a:srcRect/>
          <a:stretch>
            <a:fillRect/>
          </a:stretch>
        </p:blipFill>
        <p:spPr bwMode="auto">
          <a:xfrm>
            <a:off x="3000364" y="2714620"/>
            <a:ext cx="2999997" cy="126000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401080" cy="5857916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          </a:t>
            </a:r>
          </a:p>
          <a:p>
            <a:pPr algn="just"/>
            <a:r>
              <a:rPr lang="en-US" dirty="0" smtClean="0"/>
              <a:t>       </a:t>
            </a:r>
            <a:r>
              <a:rPr lang="uz-Cyrl-UZ" dirty="0" smtClean="0"/>
              <a:t>TA’RIF. Matrisaning satr vektorlar sistemasining rangiga matrisaning satr rangi, ustun vektorlar sistemasining rangiga matrisaning  ustun rangi deyiladi. Odatda, A matrisaning satr rangi </a:t>
            </a:r>
            <a:r>
              <a:rPr lang="uz-Cyrl-UZ" i="1" dirty="0" smtClean="0"/>
              <a:t>r(A)</a:t>
            </a:r>
            <a:r>
              <a:rPr lang="uz-Cyrl-UZ" dirty="0" smtClean="0"/>
              <a:t> bilan, ustun rangi </a:t>
            </a:r>
            <a:r>
              <a:rPr lang="uz-Cyrl-UZ" i="1" dirty="0" smtClean="0"/>
              <a:t>ρ(A)</a:t>
            </a:r>
            <a:r>
              <a:rPr lang="uz-Cyrl-UZ" dirty="0" smtClean="0"/>
              <a:t> bilan belgilanadi. </a:t>
            </a:r>
          </a:p>
          <a:p>
            <a:pPr algn="just"/>
            <a:endParaRPr lang="en-US" dirty="0" smtClean="0"/>
          </a:p>
          <a:p>
            <a:pPr algn="just">
              <a:buNone/>
            </a:pPr>
            <a:r>
              <a:rPr lang="en-US" dirty="0" smtClean="0"/>
              <a:t>         </a:t>
            </a:r>
          </a:p>
          <a:p>
            <a:pPr algn="just"/>
            <a:endParaRPr lang="uz-Cyrl-UZ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         Ma</a:t>
            </a:r>
            <a:r>
              <a:rPr lang="uz-Cyrl-UZ" dirty="0" smtClean="0"/>
              <a:t>trisa rangini aniqlash uchun matrisa ustida quyidagi elementar almashtirishlar bajariladi:</a:t>
            </a:r>
          </a:p>
          <a:p>
            <a:pPr algn="just">
              <a:buNone/>
            </a:pPr>
            <a:r>
              <a:rPr lang="en-US" dirty="0" smtClean="0"/>
              <a:t>         </a:t>
            </a:r>
            <a:r>
              <a:rPr lang="uz-Cyrl-UZ" dirty="0" smtClean="0"/>
              <a:t>1. Matrisaning ixtiyoriy ikkita satr yoki ustunlari o’rinlarini almashtirish.</a:t>
            </a:r>
          </a:p>
          <a:p>
            <a:pPr algn="just">
              <a:buNone/>
            </a:pPr>
            <a:r>
              <a:rPr lang="en-US" dirty="0" smtClean="0"/>
              <a:t>         </a:t>
            </a:r>
            <a:r>
              <a:rPr lang="uz-Cyrl-UZ" dirty="0" smtClean="0"/>
              <a:t>2. Matrisaning ixtiyoriy ikkita satr yoki ustun elementlarini noldan farqli songa ko’paytirish.</a:t>
            </a:r>
          </a:p>
          <a:p>
            <a:pPr algn="just">
              <a:buNone/>
            </a:pPr>
            <a:r>
              <a:rPr lang="en-US" dirty="0" smtClean="0"/>
              <a:t>         </a:t>
            </a:r>
            <a:r>
              <a:rPr lang="uz-Cyrl-UZ" dirty="0" smtClean="0"/>
              <a:t>3. Matrisaning ixtiyoriy ikkita satr yoki ustun elementlarini noldan farqli songa ko’paytirib boshqa satr yoki ustunning mos elementlariga qo’shish.</a:t>
            </a:r>
          </a:p>
          <a:p>
            <a:pPr algn="just">
              <a:buNone/>
            </a:pPr>
            <a:r>
              <a:rPr lang="en-US" dirty="0" smtClean="0"/>
              <a:t>         </a:t>
            </a:r>
            <a:r>
              <a:rPr lang="uz-Cyrl-UZ" dirty="0" smtClean="0"/>
              <a:t>4. Barcha elementlari nollardan iborat bo’lgan satr yoki ustunni matrisadan chiqarish.</a:t>
            </a:r>
          </a:p>
          <a:p>
            <a:endParaRPr lang="uz-Cyrl-UZ" dirty="0"/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Солнцестояние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</a:themeOverride>
</file>

<file path=ppt/theme/themeOverride4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5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190</TotalTime>
  <Words>558</Words>
  <Application>Microsoft Office PowerPoint</Application>
  <PresentationFormat>Экран (4:3)</PresentationFormat>
  <Paragraphs>100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Тема Office</vt:lpstr>
      <vt:lpstr>Трек</vt:lpstr>
      <vt:lpstr>Поток</vt:lpstr>
      <vt:lpstr>Презентация PowerPoint</vt:lpstr>
      <vt:lpstr>Презентация PowerPoint</vt:lpstr>
      <vt:lpstr>CHIZIQLI FAZOOSTILAR.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Home</cp:lastModifiedBy>
  <cp:revision>21</cp:revision>
  <dcterms:created xsi:type="dcterms:W3CDTF">2011-02-24T18:13:08Z</dcterms:created>
  <dcterms:modified xsi:type="dcterms:W3CDTF">2016-04-20T15:29:18Z</dcterms:modified>
</cp:coreProperties>
</file>