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55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298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2566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601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919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647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419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60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18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61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9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9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72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2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65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29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FAC30-B14B-4FF1-97F3-187B83DD436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6B17C8-55A6-4B0B-BF9B-259B9E7FA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57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21062"/>
          </a:xfrm>
        </p:spPr>
        <p:txBody>
          <a:bodyPr>
            <a:normAutofit/>
          </a:bodyPr>
          <a:lstStyle/>
          <a:p>
            <a:r>
              <a:rPr lang="en-US" b="1" dirty="0" err="1"/>
              <a:t>Xos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xos</a:t>
            </a:r>
            <a:r>
              <a:rPr lang="en-US" b="1" dirty="0"/>
              <a:t> </a:t>
            </a:r>
            <a:r>
              <a:rPr lang="en-US" b="1" dirty="0" err="1"/>
              <a:t>qiymatlar</a:t>
            </a:r>
            <a:r>
              <a:rPr lang="en-US" b="1" dirty="0"/>
              <a:t>. </a:t>
            </a:r>
            <a:r>
              <a:rPr lang="en-US" b="1" dirty="0" err="1"/>
              <a:t>Xarakteristik</a:t>
            </a:r>
            <a:r>
              <a:rPr lang="en-US" b="1" dirty="0"/>
              <a:t> </a:t>
            </a:r>
            <a:r>
              <a:rPr lang="en-US" b="1" dirty="0" err="1"/>
              <a:t>tenglama</a:t>
            </a:r>
            <a:r>
              <a:rPr lang="en-US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27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14325"/>
                <a:ext cx="10515600" cy="58626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 </a:t>
                </a:r>
              </a:p>
              <a:p>
                <a:pPr marL="0" indent="542925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F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maydon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ustida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berilgan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fazo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bo`lsin</a:t>
                </a:r>
                <a:r>
                  <a:rPr lang="en-US" sz="2400" dirty="0"/>
                  <a:t>.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400" dirty="0"/>
                  <a:t>-</a:t>
                </a:r>
                <a:r>
                  <a:rPr lang="en-US" sz="2400" dirty="0" err="1"/>
                  <a:t>bu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fazoning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chiziqli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operatori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bo`lsin</a:t>
                </a:r>
                <a:r>
                  <a:rPr lang="en-US" sz="2400" dirty="0"/>
                  <a:t>.</a:t>
                </a:r>
                <a:endParaRPr lang="ru-RU" sz="2400" dirty="0"/>
              </a:p>
              <a:p>
                <a:pPr marL="0" indent="542925">
                  <a:buNone/>
                </a:pPr>
                <a:r>
                  <a:rPr lang="en-US" sz="2400" dirty="0"/>
                  <a:t>  </a:t>
                </a:r>
                <a:r>
                  <a:rPr lang="en-US" sz="2400" b="1" dirty="0" err="1"/>
                  <a:t>Ta`rif</a:t>
                </a:r>
                <a:r>
                  <a:rPr lang="en-US" sz="2400" dirty="0"/>
                  <a:t>. Agar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≠0)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skalyar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bilan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ko`paytmasiga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bol`sa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dirty="0"/>
                  <a:t> 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operatorning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xos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deyiladi</a:t>
                </a:r>
                <a:r>
                  <a:rPr lang="en-US" sz="2400" dirty="0"/>
                  <a:t>.</a:t>
                </a:r>
                <a:endParaRPr lang="ru-RU" sz="2400" dirty="0"/>
              </a:p>
              <a:p>
                <a:pPr marL="0" indent="542925">
                  <a:buNone/>
                </a:pPr>
                <a:r>
                  <a:rPr lang="en-US" sz="2400" dirty="0"/>
                  <a:t>    Agar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∃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nolmas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  </a:t>
                </a:r>
                <a:r>
                  <a:rPr lang="en-US" sz="2400" dirty="0" err="1"/>
                  <a:t>ko`paytmasiga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bo`lib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tenglik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o`rinli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bo`lsa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skalyar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operatorning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xos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qiymati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deyiladi</a:t>
                </a:r>
                <a:r>
                  <a:rPr lang="en-US" sz="2400" dirty="0"/>
                  <a:t>.</a:t>
                </a:r>
                <a:endParaRPr lang="ru-RU" sz="2400" dirty="0"/>
              </a:p>
              <a:p>
                <a:pPr marL="0" indent="542925">
                  <a:buNone/>
                </a:pPr>
                <a:r>
                  <a:rPr lang="en-US" sz="2400" dirty="0"/>
                  <a:t>    Agar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operatorning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xos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bo`lsa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tenglikni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qanoatlantiruvchi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 err="1"/>
                  <a:t>skalyarga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yagona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bo`ladi</a:t>
                </a:r>
                <a:r>
                  <a:rPr lang="en-US" sz="2400" dirty="0"/>
                  <a:t>.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bo`lgani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uchun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tenglikdan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kelib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chiqadi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Shuning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uchun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bo`lsa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xos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qiymatga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tegishli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deyiladi</a:t>
                </a:r>
                <a:r>
                  <a:rPr lang="en-US" sz="2400" dirty="0"/>
                  <a:t>.</a:t>
                </a:r>
                <a:endParaRPr lang="ru-RU" sz="2400" dirty="0"/>
              </a:p>
              <a:p>
                <a:pPr marL="0" indent="542925">
                  <a:buNone/>
                </a:pPr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14325"/>
                <a:ext cx="10515600" cy="5862638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970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1475"/>
                <a:ext cx="10515600" cy="58054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:r>
                  <a:rPr lang="en-US" dirty="0" err="1"/>
                  <a:t>Misol</a:t>
                </a:r>
                <a:r>
                  <a:rPr lang="en-US" dirty="0"/>
                  <a:t>. V-</a:t>
                </a:r>
                <a:r>
                  <a:rPr lang="en-US" dirty="0" err="1"/>
                  <a:t>nol</a:t>
                </a:r>
                <a:r>
                  <a:rPr lang="en-US" dirty="0"/>
                  <a:t> </a:t>
                </a:r>
                <a:r>
                  <a:rPr lang="en-US" dirty="0" err="1"/>
                  <a:t>bo`lmagan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fazo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err="1"/>
                  <a:t>tanlangan</a:t>
                </a:r>
                <a:r>
                  <a:rPr lang="en-US" dirty="0"/>
                  <a:t> </a:t>
                </a:r>
                <a:r>
                  <a:rPr lang="en-US" dirty="0" err="1"/>
                  <a:t>skalyar</a:t>
                </a:r>
                <a:r>
                  <a:rPr lang="en-US" dirty="0"/>
                  <a:t> </a:t>
                </a:r>
                <a:r>
                  <a:rPr lang="en-US" dirty="0" err="1"/>
                  <a:t>bol`sin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 (∀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𝑢𝑐h𝑢𝑛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deb </a:t>
                </a:r>
                <a:r>
                  <a:rPr lang="en-US" dirty="0" err="1"/>
                  <a:t>tanlaylik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skalyar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operatorning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qiymati</a:t>
                </a:r>
                <a:r>
                  <a:rPr lang="en-US" dirty="0"/>
                  <a:t> </a:t>
                </a:r>
                <a:r>
                  <a:rPr lang="en-US" dirty="0" err="1"/>
                  <a:t>bo`ladi</a:t>
                </a:r>
                <a:r>
                  <a:rPr lang="en-US" dirty="0"/>
                  <a:t> (</a:t>
                </a:r>
                <a:r>
                  <a:rPr lang="en-US" dirty="0" err="1"/>
                  <a:t>yagona</a:t>
                </a:r>
                <a:r>
                  <a:rPr lang="en-US" dirty="0"/>
                  <a:t>!)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qiymatga</a:t>
                </a:r>
                <a:r>
                  <a:rPr lang="en-US" dirty="0"/>
                  <a:t> </a:t>
                </a:r>
                <a:r>
                  <a:rPr lang="en-US" dirty="0" err="1"/>
                  <a:t>tegishli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operatorning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vektori</a:t>
                </a:r>
                <a:r>
                  <a:rPr lang="en-US" dirty="0"/>
                  <a:t> </a:t>
                </a:r>
                <a:r>
                  <a:rPr lang="en-US" dirty="0" err="1"/>
                  <a:t>deyiladi</a:t>
                </a:r>
                <a:r>
                  <a:rPr lang="en-US" dirty="0"/>
                  <a:t>. 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dirty="0" smtClean="0"/>
                  <a:t>   </a:t>
                </a:r>
                <a:r>
                  <a:rPr lang="en-US" dirty="0" err="1"/>
                  <a:t>Teorema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fazoning</a:t>
                </a:r>
                <a:r>
                  <a:rPr lang="en-US" dirty="0"/>
                  <a:t> </a:t>
                </a:r>
                <a:r>
                  <a:rPr lang="en-US" dirty="0" err="1"/>
                  <a:t>chiziqli</a:t>
                </a:r>
                <a:r>
                  <a:rPr lang="en-US" dirty="0"/>
                  <a:t> </a:t>
                </a:r>
                <a:r>
                  <a:rPr lang="en-US" dirty="0" err="1"/>
                  <a:t>operatori</a:t>
                </a:r>
                <a:r>
                  <a:rPr lang="en-US" dirty="0"/>
                  <a:t> </a:t>
                </a:r>
                <a:r>
                  <a:rPr lang="en-US" dirty="0" err="1"/>
                  <a:t>bo`lsin</a:t>
                </a:r>
                <a:r>
                  <a:rPr lang="en-US" dirty="0"/>
                  <a:t>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bu</a:t>
                </a:r>
                <a:r>
                  <a:rPr lang="en-US" dirty="0"/>
                  <a:t> </a:t>
                </a:r>
                <a:r>
                  <a:rPr lang="en-US" dirty="0" err="1"/>
                  <a:t>operatorning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vektorlari</a:t>
                </a:r>
                <a:r>
                  <a:rPr lang="en-US" dirty="0"/>
                  <a:t> </a:t>
                </a:r>
                <a:r>
                  <a:rPr lang="en-US" dirty="0" err="1"/>
                  <a:t>to`plami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𝐾𝑒𝑟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)∖</m:t>
                    </m:r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b="1" dirty="0"/>
                  <a:t>  </a:t>
                </a:r>
                <a:r>
                  <a:rPr lang="en-US" dirty="0" err="1"/>
                  <a:t>to`plam</a:t>
                </a:r>
                <a:r>
                  <a:rPr lang="en-US" dirty="0"/>
                  <a:t> </a:t>
                </a:r>
                <a:r>
                  <a:rPr lang="en-US" dirty="0" err="1"/>
                  <a:t>bilan</a:t>
                </a:r>
                <a:r>
                  <a:rPr lang="en-US" dirty="0"/>
                  <a:t> </a:t>
                </a:r>
                <a:r>
                  <a:rPr lang="en-US" dirty="0" err="1"/>
                  <a:t>ustma-ust</a:t>
                </a:r>
                <a:r>
                  <a:rPr lang="en-US" dirty="0"/>
                  <a:t> </a:t>
                </a:r>
                <a:r>
                  <a:rPr lang="en-US" dirty="0" err="1"/>
                  <a:t>tushadi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Isboti</a:t>
                </a:r>
                <a:r>
                  <a:rPr lang="en-US" dirty="0"/>
                  <a:t>. </a:t>
                </a:r>
                <a:r>
                  <a:rPr lang="en-US" dirty="0" err="1"/>
                  <a:t>Yadroning</a:t>
                </a:r>
                <a:r>
                  <a:rPr lang="en-US" dirty="0"/>
                  <a:t> </a:t>
                </a:r>
                <a:r>
                  <a:rPr lang="en-US" dirty="0" err="1"/>
                  <a:t>ta`rifiga</a:t>
                </a:r>
                <a:r>
                  <a:rPr lang="en-US" dirty="0"/>
                  <a:t> </a:t>
                </a:r>
                <a:r>
                  <a:rPr lang="en-US" dirty="0" err="1"/>
                  <a:t>ko`ra</a:t>
                </a:r>
                <a:r>
                  <a:rPr lang="en-US" dirty="0"/>
                  <a:t>, 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𝐾𝑒𝑟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𝜆𝜀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∈</m:t>
                          </m:r>
                          <m:acc>
                            <m:accPr>
                              <m:chr m:val="⃒"/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  <m:d>
                            <m:d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𝜆𝜀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  <m:d>
                            <m:d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Agar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∈</m:t>
                        </m:r>
                        <m:acc>
                          <m:accPr>
                            <m:chr m:val="⃒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  <m:d>
                          <m:d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𝜆𝜀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</m:d>
                        <m:d>
                          <m:d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</m:oMath>
                </a14:m>
                <a:r>
                  <a:rPr lang="en-US" b="1" dirty="0"/>
                  <a:t> </a:t>
                </a:r>
                <a:r>
                  <a:rPr lang="en-US" dirty="0" err="1"/>
                  <a:t>bo`lsa</a:t>
                </a:r>
                <a:r>
                  <a:rPr lang="en-US" dirty="0"/>
                  <a:t>, u </a:t>
                </a:r>
                <a:r>
                  <a:rPr lang="en-US" dirty="0" err="1"/>
                  <a:t>holda</a:t>
                </a:r>
                <a:r>
                  <a:rPr lang="en-US" dirty="0"/>
                  <a:t> 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𝜆𝜀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</m:d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𝜆𝜀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:r>
                  <a:rPr lang="en-US" dirty="0" err="1"/>
                  <a:t>Shunday</a:t>
                </a:r>
                <a:r>
                  <a:rPr lang="en-US" dirty="0"/>
                  <a:t> </a:t>
                </a:r>
                <a:r>
                  <a:rPr lang="en-US" dirty="0" err="1"/>
                  <a:t>qilib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𝐾𝑒𝑟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𝜆𝜀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operatorning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vektori</a:t>
                </a:r>
                <a:r>
                  <a:rPr lang="en-US" dirty="0"/>
                  <a:t> </a:t>
                </a:r>
                <a:r>
                  <a:rPr lang="en-US" dirty="0" err="1"/>
                  <a:t>bo`ladi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operatorning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vektori</a:t>
                </a:r>
                <a:r>
                  <a:rPr lang="en-US" dirty="0"/>
                  <a:t> </a:t>
                </a:r>
                <a:r>
                  <a:rPr lang="en-US" dirty="0" err="1"/>
                  <a:t>bo`lsin</a:t>
                </a:r>
                <a:r>
                  <a:rPr lang="en-US" dirty="0"/>
                  <a:t>, </a:t>
                </a:r>
                <a:r>
                  <a:rPr lang="en-US" dirty="0" err="1"/>
                  <a:t>ya`ni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bo`lsin</a:t>
                </a:r>
                <a:r>
                  <a:rPr lang="en-US" dirty="0"/>
                  <a:t>, u </a:t>
                </a:r>
                <a:r>
                  <a:rPr lang="en-US" dirty="0" err="1"/>
                  <a:t>holda</a:t>
                </a:r>
                <a:r>
                  <a:rPr lang="en-US" dirty="0"/>
                  <a:t> 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𝜆𝜀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=0⇒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𝜆𝜀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</m:d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:r>
                  <a:rPr lang="en-US" dirty="0" err="1"/>
                  <a:t>Demak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𝐾𝑒𝑟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)∖</m:t>
                    </m:r>
                    <m:d>
                      <m:dPr>
                        <m:begChr m:val="{"/>
                        <m:endChr m:val="}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∎</m:t>
                    </m:r>
                  </m:oMath>
                </a14:m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1475"/>
                <a:ext cx="10515600" cy="5805488"/>
              </a:xfrm>
              <a:blipFill rotWithShape="0">
                <a:blip r:embed="rId2"/>
                <a:stretch>
                  <a:fillRect l="-522" t="-6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276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28600"/>
                <a:ext cx="10515600" cy="59483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/>
                  <a:t>    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maydon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ustingi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vektor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fazo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uning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bazisi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-</a:t>
                </a:r>
                <a:r>
                  <a:rPr lang="en-US" sz="2000" dirty="0" err="1"/>
                  <a:t>bu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fazoning</a:t>
                </a:r>
                <a:r>
                  <a:rPr lang="en-US" sz="2000" dirty="0"/>
                  <a:t>  </a:t>
                </a:r>
                <a:r>
                  <a:rPr lang="en-US" sz="2000" dirty="0" err="1"/>
                  <a:t>chiziqli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operatori</a:t>
                </a:r>
                <a:r>
                  <a:rPr lang="en-US" sz="2000" dirty="0"/>
                  <a:t>,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operatorning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tanlangan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bazisga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ko`ra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matritsasi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bo`lsin</a:t>
                </a:r>
                <a:r>
                  <a:rPr lang="en-US" sz="2000" dirty="0"/>
                  <a:t>.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≠∥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𝑖𝑘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∥</m:t>
                    </m:r>
                  </m:oMath>
                </a14:m>
                <a:endParaRPr lang="ru-RU" sz="2000" dirty="0"/>
              </a:p>
              <a:p>
                <a:pPr marL="0" indent="0">
                  <a:buNone/>
                </a:pPr>
                <a:r>
                  <a:rPr lang="en-US" sz="2000" dirty="0"/>
                  <a:t>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  </a:t>
                </a:r>
                <a:r>
                  <a:rPr lang="en-US" sz="2000" dirty="0" err="1"/>
                  <a:t>operatorning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ga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tegishli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xos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vektorini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topish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uchun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𝐾𝑒𝑟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𝜆𝜀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 err="1"/>
                  <a:t>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torish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kerak</a:t>
                </a:r>
                <a:r>
                  <a:rPr lang="en-US" sz="2000" dirty="0"/>
                  <a:t>.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bo`lsin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uning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koordinatalari</a:t>
                </a:r>
                <a:r>
                  <a:rPr lang="en-US" sz="2000" dirty="0"/>
                  <a:t>) </a:t>
                </a:r>
                <a:r>
                  <a:rPr lang="en-US" sz="2000" dirty="0" err="1"/>
                  <a:t>tanlangan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bazisdagi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koordinatalar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ustuni</a:t>
                </a:r>
                <a:endParaRPr lang="ru-RU" sz="2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…</m:t>
                            </m:r>
                          </m:e>
                          <m:e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bo`lsin</a:t>
                </a:r>
                <a:endParaRPr lang="ru-RU" sz="2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𝜑</m:t>
                        </m:r>
                        <m:d>
                          <m:d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)∙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ga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ko`ra</a:t>
                </a:r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𝜆𝜀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vektorning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ustun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koordinatalari</a:t>
                </a:r>
                <a:endParaRPr lang="ru-RU" sz="2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)∙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000" dirty="0"/>
                  <a:t>, </a:t>
                </a:r>
                <a:r>
                  <a:rPr lang="en-US" sz="2000" dirty="0" err="1"/>
                  <a:t>ya`ni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𝜆𝜀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</m:d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𝜆𝜀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)∙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bo`ladi</a:t>
                </a:r>
                <a:r>
                  <a:rPr lang="en-US" sz="2000" dirty="0"/>
                  <a:t>.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𝐾𝑒𝑟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𝜆𝜀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bo`lishi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uchun</a:t>
                </a:r>
                <a:r>
                  <a:rPr lang="en-US" sz="2000" dirty="0"/>
                  <a:t> </a:t>
                </a:r>
                <a:endParaRPr lang="ru-RU" sz="2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000" dirty="0"/>
                  <a:t>   (1)</a:t>
                </a:r>
                <a:endParaRPr lang="ru-RU" sz="2000" dirty="0"/>
              </a:p>
              <a:p>
                <a:pPr marL="0" indent="0">
                  <a:buNone/>
                </a:pPr>
                <a:r>
                  <a:rPr lang="en-US" sz="2000" dirty="0" err="1"/>
                  <a:t>bo`lishi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zarur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etarli</a:t>
                </a:r>
                <a:r>
                  <a:rPr lang="en-US" dirty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28600"/>
                <a:ext cx="10515600" cy="5948363"/>
              </a:xfrm>
              <a:blipFill rotWithShape="0">
                <a:blip r:embed="rId2"/>
                <a:stretch>
                  <a:fillRect l="-638" t="-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7003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00050"/>
                <a:ext cx="10515600" cy="5776913"/>
              </a:xfrm>
            </p:spPr>
            <p:txBody>
              <a:bodyPr>
                <a:normAutofit/>
              </a:bodyPr>
              <a:lstStyle/>
              <a:p>
                <a:pPr marL="0" indent="357188">
                  <a:buNone/>
                </a:pPr>
                <a:r>
                  <a:rPr lang="en-US" sz="2000" dirty="0" smtClean="0"/>
                  <a:t> </a:t>
                </a:r>
                <a:r>
                  <a:rPr lang="en-US" sz="2000" dirty="0"/>
                  <a:t>(1)  </a:t>
                </a:r>
                <a:r>
                  <a:rPr lang="en-US" sz="2000" dirty="0" err="1"/>
                  <a:t>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chiziqli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tenglamalar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sistemasi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quyidagi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ko`rinishda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yozish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mumkin</a:t>
                </a:r>
                <a:r>
                  <a:rPr lang="en-US" sz="2000" dirty="0"/>
                  <a:t>:</a:t>
                </a:r>
                <a:endParaRPr lang="ru-RU" sz="2000" dirty="0"/>
              </a:p>
              <a:p>
                <a:pPr marL="0" indent="357188">
                  <a:buNone/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</m:d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−…−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</m:d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−…−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………………………………………………</m:t>
                            </m:r>
                          </m: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−…−</m:t>
                            </m:r>
                            <m:d>
                              <m:d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d>
                            <m:sSub>
                              <m:sSub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000" dirty="0"/>
                  <a:t>      (2)</a:t>
                </a:r>
                <a:endParaRPr lang="ru-RU" sz="2000" dirty="0"/>
              </a:p>
              <a:p>
                <a:pPr marL="0" indent="357188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vektor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operatorning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xos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vektori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bo`lishi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uchun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uning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 </a:t>
                </a:r>
                <a:r>
                  <a:rPr lang="en-US" sz="2000" dirty="0" err="1"/>
                  <a:t>satr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koordinatalari</a:t>
                </a:r>
                <a:r>
                  <a:rPr lang="en-US" sz="2000" dirty="0"/>
                  <a:t> (2) </a:t>
                </a:r>
                <a:r>
                  <a:rPr lang="en-US" sz="2000" dirty="0" err="1"/>
                  <a:t>sistemaning</a:t>
                </a:r>
                <a:r>
                  <a:rPr lang="en-US" sz="2000" dirty="0"/>
                  <a:t>  </a:t>
                </a:r>
                <a:r>
                  <a:rPr lang="en-US" sz="2000" dirty="0" err="1"/>
                  <a:t>nolmas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echimi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bo`lishi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zarur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etarli</a:t>
                </a:r>
                <a:r>
                  <a:rPr lang="en-US" sz="2000" dirty="0"/>
                  <a:t>. </a:t>
                </a:r>
                <a:r>
                  <a:rPr lang="en-US" sz="2000" dirty="0" err="1"/>
                  <a:t>Shunday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qilib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quyidagi</a:t>
                </a:r>
                <a:r>
                  <a:rPr lang="en-US" sz="2000" dirty="0"/>
                  <a:t>  </a:t>
                </a:r>
                <a:r>
                  <a:rPr lang="en-US" sz="2000" dirty="0" err="1"/>
                  <a:t>teoremani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isbotladik</a:t>
                </a:r>
                <a:r>
                  <a:rPr lang="en-US" sz="2000" dirty="0"/>
                  <a:t>:</a:t>
                </a:r>
                <a:endParaRPr lang="ru-RU" sz="2000" dirty="0"/>
              </a:p>
              <a:p>
                <a:pPr marL="0" indent="357188">
                  <a:buNone/>
                </a:pPr>
                <a:r>
                  <a:rPr lang="en-US" sz="2000" dirty="0"/>
                  <a:t>  </a:t>
                </a:r>
                <a:r>
                  <a:rPr lang="en-US" sz="2000" b="1" dirty="0" err="1"/>
                  <a:t>Teorema</a:t>
                </a:r>
                <a:r>
                  <a:rPr lang="en-US" sz="2000" dirty="0"/>
                  <a:t>.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 </a:t>
                </a:r>
                <a:r>
                  <a:rPr lang="en-US" sz="2000" dirty="0" err="1"/>
                  <a:t>fazoning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chiziqli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operatori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va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operatorning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tanlangan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bazisga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nisbatan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matritsasi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bo`lsin</a:t>
                </a:r>
                <a:r>
                  <a:rPr lang="en-US" sz="2000" dirty="0"/>
                  <a:t>.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vektorning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operatorning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ga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tegishli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xos</a:t>
                </a:r>
                <a:r>
                  <a:rPr lang="en-US" sz="2000" dirty="0"/>
                  <a:t>  </a:t>
                </a:r>
                <a:r>
                  <a:rPr lang="en-US" sz="2000" dirty="0" err="1"/>
                  <a:t>vektori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bo`lsin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uchun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vektorning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koordinatalar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satri</a:t>
                </a:r>
                <a:r>
                  <a:rPr lang="en-US" sz="2000" dirty="0"/>
                  <a:t>  (2) </a:t>
                </a:r>
                <a:r>
                  <a:rPr lang="en-US" sz="2000" dirty="0" err="1"/>
                  <a:t>sistemaning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nolmas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echimi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bo`lishi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zarur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etarli</a:t>
                </a:r>
                <a:r>
                  <a:rPr lang="en-US" sz="2000" dirty="0"/>
                  <a:t>.</a:t>
                </a:r>
                <a:endParaRPr lang="ru-RU" sz="2000" dirty="0"/>
              </a:p>
              <a:p>
                <a:pPr marL="0" indent="0">
                  <a:buNone/>
                </a:pPr>
                <a:endParaRPr lang="ru-RU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00050"/>
                <a:ext cx="10515600" cy="5776913"/>
              </a:xfrm>
              <a:blipFill rotWithShape="0">
                <a:blip r:embed="rId2"/>
                <a:stretch>
                  <a:fillRect l="-638" t="-634" r="-4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0349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928687"/>
                <a:ext cx="10515600" cy="5248275"/>
              </a:xfrm>
            </p:spPr>
            <p:txBody>
              <a:bodyPr/>
              <a:lstStyle/>
              <a:p>
                <a:pPr marL="0" indent="442913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maydon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ustidagi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arifmetik</a:t>
                </a:r>
                <a:r>
                  <a:rPr lang="en-US" sz="2800" dirty="0"/>
                  <a:t> </a:t>
                </a:r>
                <a:r>
                  <a:rPr lang="en-US" sz="2800" dirty="0" err="1"/>
                  <a:t>ustun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vektorlarning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o`lchovi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fazasi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bo`lsin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maydon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ustidagi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tartiblangan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matritsa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bo`lsin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𝜓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𝐴𝑋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akslantirishni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qaraylik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𝜓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dirty="0" err="1"/>
                  <a:t>chiziqli</a:t>
                </a:r>
                <a:r>
                  <a:rPr lang="en-US" sz="2800" dirty="0"/>
                  <a:t> operator  </a:t>
                </a:r>
                <a:r>
                  <a:rPr lang="en-US" sz="2800" dirty="0" err="1"/>
                  <a:t>bo`ladi</a:t>
                </a:r>
                <a:r>
                  <a:rPr lang="en-US" sz="2800" dirty="0"/>
                  <a:t>. </a:t>
                </a:r>
                <a:endParaRPr lang="ru-RU" sz="2800" dirty="0"/>
              </a:p>
              <a:p>
                <a:pPr marL="0" indent="442913">
                  <a:buNone/>
                </a:pPr>
                <a:r>
                  <a:rPr lang="en-US" sz="2800" dirty="0"/>
                  <a:t>     </a:t>
                </a:r>
                <a:r>
                  <a:rPr lang="en-US" sz="2800" b="1" dirty="0" err="1"/>
                  <a:t>Ta`rif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tartiblangan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matritsa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bo`lsin</a:t>
                </a:r>
                <a:r>
                  <a:rPr lang="en-US" sz="2800" dirty="0"/>
                  <a:t>. Agar X-</a:t>
                </a:r>
                <a:r>
                  <a:rPr lang="en-US" sz="2800" dirty="0" err="1"/>
                  <a:t>nol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bo`lmagan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vektor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va</a:t>
                </a:r>
                <a:r>
                  <a:rPr lang="en-US" sz="2800" dirty="0"/>
                  <a:t> AX </a:t>
                </a:r>
                <a:r>
                  <a:rPr lang="en-US" sz="2800" dirty="0" err="1"/>
                  <a:t>ni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skalyar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va</a:t>
                </a:r>
                <a:r>
                  <a:rPr lang="en-US" sz="2800" dirty="0"/>
                  <a:t> X </a:t>
                </a:r>
                <a:r>
                  <a:rPr lang="en-US" sz="2800" dirty="0" err="1"/>
                  <a:t>vektor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ko`paytmasi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ko`rinishida</a:t>
                </a:r>
                <a:r>
                  <a:rPr lang="en-US" sz="2800" dirty="0"/>
                  <a:t>, </a:t>
                </a:r>
                <a:r>
                  <a:rPr lang="en-US" sz="2800" dirty="0" err="1"/>
                  <a:t>ya`ni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𝐴𝑋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ko`rinishida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ifodalanish</a:t>
                </a:r>
                <a:r>
                  <a:rPr lang="en-US" sz="2800" dirty="0"/>
                  <a:t> </a:t>
                </a:r>
                <a:r>
                  <a:rPr lang="en-US" sz="2800" dirty="0" err="1"/>
                  <a:t>mumkin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bo`lsa</a:t>
                </a:r>
                <a:r>
                  <a:rPr lang="en-US" sz="2800" dirty="0"/>
                  <a:t>, X </a:t>
                </a:r>
                <a:r>
                  <a:rPr lang="en-US" sz="2800" dirty="0" err="1"/>
                  <a:t>ustun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vektor</a:t>
                </a:r>
                <a:r>
                  <a:rPr lang="en-US" sz="2800" dirty="0"/>
                  <a:t>  A </a:t>
                </a:r>
                <a:r>
                  <a:rPr lang="en-US" sz="2800" dirty="0" err="1"/>
                  <a:t>matritsaning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xos</a:t>
                </a:r>
                <a:r>
                  <a:rPr lang="en-US" sz="2800" dirty="0"/>
                  <a:t> </a:t>
                </a:r>
                <a:r>
                  <a:rPr lang="en-US" sz="2800" dirty="0" err="1"/>
                  <a:t>vektori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deyiladi</a:t>
                </a:r>
                <a:r>
                  <a:rPr lang="en-US" sz="2800" dirty="0"/>
                  <a:t>. </a:t>
                </a:r>
                <a:r>
                  <a:rPr lang="en-US" sz="2800" dirty="0" err="1"/>
                  <a:t>Bunda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matritsaning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xos</a:t>
                </a:r>
                <a:r>
                  <a:rPr lang="en-US" sz="2800" dirty="0"/>
                  <a:t> </a:t>
                </a:r>
                <a:r>
                  <a:rPr lang="en-US" sz="2800" dirty="0" err="1"/>
                  <a:t>qiymati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deyiladi</a:t>
                </a:r>
                <a:r>
                  <a:rPr lang="en-US" sz="2800" dirty="0"/>
                  <a:t>.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28687"/>
                <a:ext cx="10515600" cy="5248275"/>
              </a:xfrm>
              <a:blipFill rotWithShape="0">
                <a:blip r:embed="rId2"/>
                <a:stretch>
                  <a:fillRect l="-1217" t="-1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114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85788"/>
                <a:ext cx="10515600" cy="5591175"/>
              </a:xfrm>
            </p:spPr>
            <p:txBody>
              <a:bodyPr>
                <a:normAutofit/>
              </a:bodyPr>
              <a:lstStyle/>
              <a:p>
                <a:pPr marL="0" indent="357188">
                  <a:buNone/>
                </a:pPr>
                <a:r>
                  <a:rPr lang="en-US" dirty="0" smtClean="0"/>
                  <a:t>   </a:t>
                </a:r>
                <a:r>
                  <a:rPr lang="en-US" b="1" dirty="0" err="1"/>
                  <a:t>Teorema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maydon</a:t>
                </a:r>
                <a:r>
                  <a:rPr lang="en-US" dirty="0"/>
                  <a:t> </a:t>
                </a:r>
                <a:r>
                  <a:rPr lang="en-US" dirty="0" err="1"/>
                  <a:t>ustuni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matritsa</a:t>
                </a:r>
                <a:r>
                  <a:rPr lang="en-US" dirty="0"/>
                  <a:t> </a:t>
                </a:r>
                <a:r>
                  <a:rPr lang="en-US" dirty="0" err="1"/>
                  <a:t>bo`lsin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element  </a:t>
                </a:r>
                <a:r>
                  <a:rPr lang="en-US" dirty="0" err="1"/>
                  <a:t>matritsaning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qiymatu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uchun</a:t>
                </a:r>
                <a:endParaRPr lang="ru-RU" dirty="0"/>
              </a:p>
              <a:p>
                <a:pPr marL="0" indent="357188">
                  <a:buNone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λE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d>
                    <m:r>
                      <a:rPr lang="en-US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zarur</a:t>
                </a:r>
                <a:r>
                  <a:rPr lang="en-US" dirty="0"/>
                  <a:t>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:r>
                  <a:rPr lang="en-US" dirty="0" err="1"/>
                  <a:t>etarli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357188">
                  <a:buNone/>
                </a:pPr>
                <a:r>
                  <a:rPr lang="en-US" dirty="0" err="1"/>
                  <a:t>Isboti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element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matritsaning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qiymati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uchun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b="1" dirty="0"/>
                  <a:t>  </a:t>
                </a:r>
                <a:r>
                  <a:rPr lang="en-US" dirty="0" err="1"/>
                  <a:t>ustun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mavjud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kerakki</a:t>
                </a:r>
                <a:r>
                  <a:rPr lang="en-US" dirty="0"/>
                  <a:t>,</a:t>
                </a:r>
                <a:endParaRPr lang="ru-RU" dirty="0"/>
              </a:p>
              <a:p>
                <a:pPr marL="0" indent="357188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𝐴𝑋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  <a:p>
                <a:pPr marL="0" indent="357188">
                  <a:buNone/>
                </a:pP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zarur</a:t>
                </a:r>
                <a:r>
                  <a:rPr lang="en-US" dirty="0"/>
                  <a:t>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:r>
                  <a:rPr lang="en-US" dirty="0" err="1"/>
                  <a:t>etarli</a:t>
                </a:r>
                <a:r>
                  <a:rPr lang="en-US" dirty="0"/>
                  <a:t>. </a:t>
                </a:r>
                <a:r>
                  <a:rPr lang="en-US" dirty="0" err="1"/>
                  <a:t>Boshqacha</a:t>
                </a:r>
                <a:r>
                  <a:rPr lang="en-US" dirty="0"/>
                  <a:t> </a:t>
                </a:r>
                <a:r>
                  <a:rPr lang="en-US" dirty="0" err="1"/>
                  <a:t>aytganda</a:t>
                </a:r>
                <a:endParaRPr lang="ru-RU" dirty="0"/>
              </a:p>
              <a:p>
                <a:pPr marL="0" indent="357188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   (3)</a:t>
                </a:r>
                <a:endParaRPr lang="ru-RU" dirty="0"/>
              </a:p>
              <a:p>
                <a:pPr marL="0" indent="357188">
                  <a:buNone/>
                </a:pPr>
                <a:r>
                  <a:rPr lang="en-US" dirty="0" err="1"/>
                  <a:t>tenglama</a:t>
                </a:r>
                <a:r>
                  <a:rPr lang="en-US" dirty="0"/>
                  <a:t> </a:t>
                </a:r>
                <a:r>
                  <a:rPr lang="en-US" dirty="0" err="1"/>
                  <a:t>nolmas</a:t>
                </a:r>
                <a:r>
                  <a:rPr lang="en-US" dirty="0"/>
                  <a:t> </a:t>
                </a:r>
                <a:r>
                  <a:rPr lang="en-US" dirty="0" err="1"/>
                  <a:t>echimga</a:t>
                </a:r>
                <a:r>
                  <a:rPr lang="en-US" dirty="0"/>
                  <a:t> </a:t>
                </a:r>
                <a:r>
                  <a:rPr lang="en-US" dirty="0" err="1"/>
                  <a:t>ega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kerak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357188">
                  <a:buNone/>
                </a:pPr>
                <a:r>
                  <a:rPr lang="en-US" dirty="0"/>
                  <a:t>(3) </a:t>
                </a:r>
                <a:r>
                  <a:rPr lang="en-US" dirty="0" err="1"/>
                  <a:t>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ta </a:t>
                </a:r>
                <a:r>
                  <a:rPr lang="en-US" dirty="0" err="1"/>
                  <a:t>noma`lumli</a:t>
                </a:r>
                <a:r>
                  <a:rPr lang="en-US" dirty="0"/>
                  <a:t> </a:t>
                </a:r>
                <a:r>
                  <a:rPr lang="en-US" dirty="0" err="1"/>
                  <a:t>chiziqli</a:t>
                </a:r>
                <a:r>
                  <a:rPr lang="en-US" dirty="0"/>
                  <a:t> </a:t>
                </a:r>
                <a:r>
                  <a:rPr lang="en-US" dirty="0" err="1"/>
                  <a:t>tenglamalar</a:t>
                </a:r>
                <a:r>
                  <a:rPr lang="en-US" dirty="0"/>
                  <a:t> </a:t>
                </a:r>
                <a:r>
                  <a:rPr lang="en-US" dirty="0" err="1"/>
                  <a:t>sistemasining</a:t>
                </a:r>
                <a:r>
                  <a:rPr lang="en-US" dirty="0"/>
                  <a:t> </a:t>
                </a:r>
                <a:r>
                  <a:rPr lang="en-US" dirty="0" err="1"/>
                  <a:t>matritsaviy</a:t>
                </a:r>
                <a:r>
                  <a:rPr lang="en-US" dirty="0"/>
                  <a:t> </a:t>
                </a:r>
                <a:r>
                  <a:rPr lang="en-US" dirty="0" err="1"/>
                  <a:t>ko`rinishi</a:t>
                </a:r>
                <a:r>
                  <a:rPr lang="en-US" dirty="0"/>
                  <a:t> </a:t>
                </a:r>
                <a:r>
                  <a:rPr lang="en-US" dirty="0" err="1"/>
                  <a:t>deyish</a:t>
                </a:r>
                <a:r>
                  <a:rPr lang="en-US" dirty="0"/>
                  <a:t> </a:t>
                </a:r>
                <a:r>
                  <a:rPr lang="en-US" dirty="0" err="1"/>
                  <a:t>mumkin</a:t>
                </a:r>
                <a:r>
                  <a:rPr lang="en-US" dirty="0"/>
                  <a:t>. Bu </a:t>
                </a:r>
                <a:r>
                  <a:rPr lang="en-US" dirty="0" err="1"/>
                  <a:t>tenglama</a:t>
                </a:r>
                <a:r>
                  <a:rPr lang="en-US" dirty="0"/>
                  <a:t> </a:t>
                </a:r>
                <a:r>
                  <a:rPr lang="en-US" dirty="0" err="1"/>
                  <a:t>esa</a:t>
                </a:r>
                <a:r>
                  <a:rPr lang="en-US" dirty="0"/>
                  <a:t> </a:t>
                </a:r>
                <a:r>
                  <a:rPr lang="en-US" dirty="0" err="1"/>
                  <a:t>echimga</a:t>
                </a:r>
                <a:r>
                  <a:rPr lang="en-US" dirty="0"/>
                  <a:t> </a:t>
                </a:r>
                <a:r>
                  <a:rPr lang="en-US" dirty="0" err="1"/>
                  <a:t>ega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uchun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matritsa</a:t>
                </a:r>
                <a:r>
                  <a:rPr lang="en-US" dirty="0"/>
                  <a:t> determinant </a:t>
                </a:r>
                <a:r>
                  <a:rPr lang="en-US" dirty="0" err="1"/>
                  <a:t>nolga</a:t>
                </a:r>
                <a:r>
                  <a:rPr lang="en-US" dirty="0"/>
                  <a:t> </a:t>
                </a:r>
                <a:r>
                  <a:rPr lang="en-US" dirty="0" err="1"/>
                  <a:t>teng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zarur</a:t>
                </a:r>
                <a:r>
                  <a:rPr lang="en-US" dirty="0"/>
                  <a:t>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:r>
                  <a:rPr lang="en-US" dirty="0" err="1"/>
                  <a:t>etarli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85788"/>
                <a:ext cx="10515600" cy="5591175"/>
              </a:xfrm>
              <a:blipFill rotWithShape="0">
                <a:blip r:embed="rId2"/>
                <a:stretch>
                  <a:fillRect l="-522" t="-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6593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7213"/>
                <a:ext cx="10515600" cy="561975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  </a:t>
                </a:r>
                <a:r>
                  <a:rPr lang="en-US" b="1" dirty="0" err="1"/>
                  <a:t>Natija</a:t>
                </a:r>
                <a:r>
                  <a:rPr lang="en-US" dirty="0"/>
                  <a:t>.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 element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matritsaning</a:t>
                </a:r>
                <a:r>
                  <a:rPr lang="en-US" dirty="0"/>
                  <a:t> 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qiymati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uchun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teskarilanmaydigan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zarur</a:t>
                </a:r>
                <a:r>
                  <a:rPr lang="en-US" dirty="0"/>
                  <a:t>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:r>
                  <a:rPr lang="en-US" dirty="0" err="1"/>
                  <a:t>etarli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b="1" dirty="0" err="1"/>
                  <a:t>Ta`rif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tartiblangan</a:t>
                </a:r>
                <a:r>
                  <a:rPr lang="en-US" dirty="0"/>
                  <a:t> </a:t>
                </a:r>
                <a:r>
                  <a:rPr lang="en-US" dirty="0" err="1"/>
                  <a:t>matritsa</a:t>
                </a:r>
                <a:r>
                  <a:rPr lang="en-US" dirty="0"/>
                  <a:t> </a:t>
                </a:r>
                <a:r>
                  <a:rPr lang="en-US" dirty="0" err="1"/>
                  <a:t>bo`lsin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tenglama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matritsaning</a:t>
                </a:r>
                <a:r>
                  <a:rPr lang="en-US" dirty="0"/>
                  <a:t> </a:t>
                </a:r>
                <a:r>
                  <a:rPr lang="en-US" dirty="0" err="1"/>
                  <a:t>xarakteristik</a:t>
                </a:r>
                <a:r>
                  <a:rPr lang="en-US" dirty="0"/>
                  <a:t> </a:t>
                </a:r>
                <a:r>
                  <a:rPr lang="en-US" dirty="0" err="1"/>
                  <a:t>tenglamasi</a:t>
                </a:r>
                <a:r>
                  <a:rPr lang="en-US" dirty="0"/>
                  <a:t> </a:t>
                </a:r>
                <a:r>
                  <a:rPr lang="en-US" dirty="0" err="1"/>
                  <a:t>deyiladi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b="1" dirty="0" err="1"/>
                  <a:t>Natija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skalyar</a:t>
                </a:r>
                <a:r>
                  <a:rPr lang="en-US" dirty="0"/>
                  <a:t> A </a:t>
                </a:r>
                <a:r>
                  <a:rPr lang="en-US" dirty="0" err="1"/>
                  <a:t>matritsaning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qiymati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uchun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bu</a:t>
                </a:r>
                <a:r>
                  <a:rPr lang="en-US" dirty="0"/>
                  <a:t> </a:t>
                </a:r>
                <a:r>
                  <a:rPr lang="en-US" dirty="0" err="1"/>
                  <a:t>matritsa</a:t>
                </a:r>
                <a:r>
                  <a:rPr lang="en-US" dirty="0"/>
                  <a:t> </a:t>
                </a:r>
                <a:r>
                  <a:rPr lang="en-US" dirty="0" err="1"/>
                  <a:t>xarakteristik</a:t>
                </a:r>
                <a:r>
                  <a:rPr lang="en-US" dirty="0"/>
                  <a:t> </a:t>
                </a:r>
                <a:r>
                  <a:rPr lang="en-US" dirty="0" err="1"/>
                  <a:t>tenglamasining</a:t>
                </a:r>
                <a:r>
                  <a:rPr lang="en-US" dirty="0"/>
                  <a:t> </a:t>
                </a:r>
                <a:r>
                  <a:rPr lang="en-US" dirty="0" err="1"/>
                  <a:t>ildizi</a:t>
                </a:r>
                <a:r>
                  <a:rPr lang="en-US" dirty="0"/>
                  <a:t> </a:t>
                </a:r>
                <a:r>
                  <a:rPr lang="en-US" dirty="0" err="1"/>
                  <a:t>bo`lishi</a:t>
                </a:r>
                <a:r>
                  <a:rPr lang="en-US" dirty="0"/>
                  <a:t> </a:t>
                </a:r>
                <a:r>
                  <a:rPr lang="en-US" dirty="0" err="1"/>
                  <a:t>zarur</a:t>
                </a:r>
                <a:r>
                  <a:rPr lang="en-US" dirty="0"/>
                  <a:t> 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:r>
                  <a:rPr lang="en-US" dirty="0" err="1"/>
                  <a:t>etarli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US" b="1" dirty="0" err="1"/>
                  <a:t>Misol</a:t>
                </a:r>
                <a:r>
                  <a:rPr lang="en-US" dirty="0"/>
                  <a:t>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1  2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2   1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matritsaning</a:t>
                </a:r>
                <a:r>
                  <a:rPr lang="en-US" dirty="0"/>
                  <a:t> </a:t>
                </a:r>
                <a:r>
                  <a:rPr lang="en-US" dirty="0" err="1"/>
                  <a:t>xos</a:t>
                </a:r>
                <a:r>
                  <a:rPr lang="en-US" dirty="0"/>
                  <a:t> </a:t>
                </a:r>
                <a:r>
                  <a:rPr lang="en-US" dirty="0" err="1"/>
                  <a:t>qiymatini</a:t>
                </a:r>
                <a:r>
                  <a:rPr lang="en-US" dirty="0"/>
                  <a:t> toping.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−1         1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2                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−1     1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2          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eqAr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−2=0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+1−2=0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=2±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4+4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=2±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dirty="0"/>
              </a:p>
              <a:p>
                <a:pPr marL="0" indent="0">
                  <a:buNone/>
                </a:pPr>
                <a:r>
                  <a:rPr lang="en-US" dirty="0"/>
                  <a:t> 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=1+</m:t>
                      </m:r>
                      <m:rad>
                        <m:radPr>
                          <m:degHide m:val="on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i="1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=1−</m:t>
                      </m:r>
                      <m:rad>
                        <m:radPr>
                          <m:degHide m:val="on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dirty="0"/>
              </a:p>
              <a:p>
                <a:r>
                  <a:rPr lang="ru-RU" dirty="0"/>
                  <a:t> 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7213"/>
                <a:ext cx="10515600" cy="5619750"/>
              </a:xfrm>
              <a:blipFill rotWithShape="0">
                <a:blip r:embed="rId2"/>
                <a:stretch>
                  <a:fillRect l="-406" t="-7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59615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</TotalTime>
  <Words>175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Century Gothic</vt:lpstr>
      <vt:lpstr>Wingdings 3</vt:lpstr>
      <vt:lpstr>Легкий дым</vt:lpstr>
      <vt:lpstr>Xos vektor va xos qiymatlar. Xarakteristik tenglama.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Xos vektor va xos qiymatlar. Xarakteristik tenglama. </dc:title>
  <dc:creator>user</dc:creator>
  <cp:lastModifiedBy>user</cp:lastModifiedBy>
  <cp:revision>3</cp:revision>
  <dcterms:created xsi:type="dcterms:W3CDTF">2016-04-25T18:37:48Z</dcterms:created>
  <dcterms:modified xsi:type="dcterms:W3CDTF">2016-04-25T19:45:21Z</dcterms:modified>
</cp:coreProperties>
</file>