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34ED8D-EA99-422A-B404-1612E4629C11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5EFE83-0530-4072-ADB6-8447D7843DAF}" type="slidenum">
              <a:rPr lang="uz-Cyrl-UZ" smtClean="0"/>
              <a:pPr/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300906" cy="228601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2700" b="1" dirty="0" smtClean="0"/>
              <a:t>             </a:t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4000" b="1" dirty="0" smtClean="0">
                <a:effectLst/>
              </a:rPr>
              <a:t>SKALYAR KO’PAYTMALI VEKTOR  FAZOLAR.   VEKTORLARNING   ORTOGANAL SISTEMASI.   ORTOGONALLASH JARAYONI. </a:t>
            </a:r>
            <a:r>
              <a:rPr lang="uz-Cyrl-UZ" dirty="0"/>
              <a:t/>
            </a:r>
            <a:br>
              <a:rPr lang="uz-Cyrl-UZ" dirty="0"/>
            </a:br>
            <a:endParaRPr lang="uz-Cyrl-UZ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REJA:</a:t>
            </a:r>
          </a:p>
          <a:p>
            <a:pPr lvl="0"/>
            <a:r>
              <a:rPr lang="en-US" sz="2800" b="1" dirty="0" smtClean="0"/>
              <a:t>1. </a:t>
            </a:r>
            <a:r>
              <a:rPr lang="en-US" sz="2800" b="1" dirty="0" err="1" smtClean="0"/>
              <a:t>Skalyar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ko’paytmali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fazo</a:t>
            </a:r>
            <a:r>
              <a:rPr lang="en-US" sz="2800" b="1" dirty="0" smtClean="0"/>
              <a:t>. </a:t>
            </a:r>
            <a:endParaRPr lang="uz-Cyrl-UZ" sz="2800" b="1" dirty="0"/>
          </a:p>
          <a:p>
            <a:pPr lvl="0"/>
            <a:r>
              <a:rPr lang="en-US" sz="2800" b="1" dirty="0" smtClean="0"/>
              <a:t>2.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vektorlar</a:t>
            </a:r>
            <a:r>
              <a:rPr lang="en-US" sz="2800" b="1" dirty="0" smtClean="0"/>
              <a:t>.</a:t>
            </a:r>
            <a:endParaRPr lang="uz-Cyrl-UZ" sz="2800" b="1" dirty="0"/>
          </a:p>
          <a:p>
            <a:r>
              <a:rPr lang="en-US" sz="2800" b="1" dirty="0"/>
              <a:t>3.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vektorlar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sistemasi</a:t>
            </a:r>
            <a:r>
              <a:rPr lang="en-US" sz="2800" b="1" dirty="0" smtClean="0"/>
              <a:t>.</a:t>
            </a:r>
            <a:endParaRPr lang="uz-Cyrl-UZ" sz="2800" b="1" dirty="0"/>
          </a:p>
          <a:p>
            <a:r>
              <a:rPr lang="en-US" sz="2800" b="1" dirty="0" smtClean="0"/>
              <a:t>4.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bazis</a:t>
            </a:r>
            <a:r>
              <a:rPr lang="en-US" sz="2800" b="1" dirty="0" smtClean="0"/>
              <a:t>. </a:t>
            </a:r>
          </a:p>
          <a:p>
            <a:r>
              <a:rPr lang="en-US" sz="2800" b="1" dirty="0" smtClean="0"/>
              <a:t>5. </a:t>
            </a:r>
            <a:r>
              <a:rPr lang="en-US" sz="2800" b="1" dirty="0" err="1" smtClean="0"/>
              <a:t>Ortogonallash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jarayoni</a:t>
            </a:r>
            <a:r>
              <a:rPr lang="en-US" sz="2800" b="1" dirty="0" smtClean="0"/>
              <a:t>.</a:t>
            </a:r>
            <a:endParaRPr lang="uz-Cyrl-UZ" sz="2800" b="1" dirty="0"/>
          </a:p>
          <a:p>
            <a:endParaRPr lang="uz-Cyrl-U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642918"/>
            <a:ext cx="8329642" cy="592935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     </a:t>
            </a:r>
            <a:r>
              <a:rPr lang="en-US" b="1" dirty="0" err="1" smtClean="0"/>
              <a:t>Endi</a:t>
            </a:r>
            <a:r>
              <a:rPr lang="en-US" b="1" dirty="0" smtClean="0"/>
              <a:t>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3 </a:t>
            </a:r>
            <a:r>
              <a:rPr lang="en-US" b="1" dirty="0" smtClean="0"/>
              <a:t> </a:t>
            </a:r>
            <a:r>
              <a:rPr lang="en-US" b="1" dirty="0" err="1" smtClean="0"/>
              <a:t>ni</a:t>
            </a:r>
            <a:r>
              <a:rPr lang="en-US" b="1" dirty="0" smtClean="0"/>
              <a:t> </a:t>
            </a:r>
            <a:endParaRPr lang="uz-Cyrl-UZ" b="1" dirty="0" smtClean="0"/>
          </a:p>
          <a:p>
            <a:pPr algn="ctr">
              <a:buNone/>
            </a:pPr>
            <a:r>
              <a:rPr lang="en-US" b="1" i="1" dirty="0" smtClean="0"/>
              <a:t>e</a:t>
            </a:r>
            <a:r>
              <a:rPr lang="en-US" b="1" baseline="-25000" dirty="0" smtClean="0"/>
              <a:t>3 </a:t>
            </a:r>
            <a:r>
              <a:rPr lang="en-US" b="1" dirty="0" smtClean="0"/>
              <a:t>=</a:t>
            </a:r>
            <a:r>
              <a:rPr lang="en-US" b="1" i="1" dirty="0" smtClean="0"/>
              <a:t> g</a:t>
            </a:r>
            <a:r>
              <a:rPr lang="en-US" b="1" baseline="-25000" dirty="0" smtClean="0"/>
              <a:t>3</a:t>
            </a:r>
            <a:r>
              <a:rPr lang="en-US" b="1" dirty="0" smtClean="0"/>
              <a:t> + γ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 + β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endParaRPr lang="uz-Cyrl-UZ" b="1" dirty="0" smtClean="0"/>
          </a:p>
          <a:p>
            <a:pPr algn="just">
              <a:buNone/>
            </a:pPr>
            <a:r>
              <a:rPr lang="en-US" b="1" dirty="0" err="1" smtClean="0"/>
              <a:t>shaklda</a:t>
            </a:r>
            <a:r>
              <a:rPr lang="en-US" b="1" dirty="0" smtClean="0"/>
              <a:t> </a:t>
            </a:r>
            <a:r>
              <a:rPr lang="en-US" b="1" dirty="0" err="1" smtClean="0"/>
              <a:t>olib</a:t>
            </a:r>
            <a:r>
              <a:rPr lang="en-US" b="1" dirty="0" smtClean="0"/>
              <a:t>,  β </a:t>
            </a:r>
            <a:r>
              <a:rPr lang="en-US" b="1" dirty="0" err="1" smtClean="0"/>
              <a:t>va</a:t>
            </a:r>
            <a:r>
              <a:rPr lang="en-US" b="1" dirty="0" smtClean="0"/>
              <a:t>  γ </a:t>
            </a:r>
            <a:r>
              <a:rPr lang="en-US" b="1" dirty="0" err="1" smtClean="0"/>
              <a:t>larni</a:t>
            </a:r>
            <a:r>
              <a:rPr lang="en-US" b="1" dirty="0" smtClean="0"/>
              <a:t> </a:t>
            </a:r>
            <a:r>
              <a:rPr lang="en-US" b="1" dirty="0" err="1" smtClean="0"/>
              <a:t>shunday</a:t>
            </a:r>
            <a:r>
              <a:rPr lang="en-US" b="1" dirty="0" smtClean="0"/>
              <a:t> </a:t>
            </a:r>
            <a:r>
              <a:rPr lang="en-US" b="1" dirty="0" err="1" smtClean="0"/>
              <a:t>tanlaylikki</a:t>
            </a:r>
            <a:r>
              <a:rPr lang="en-US" b="1" dirty="0" smtClean="0"/>
              <a:t>, </a:t>
            </a:r>
            <a:r>
              <a:rPr lang="en-US" b="1" dirty="0" err="1" smtClean="0"/>
              <a:t>natijada</a:t>
            </a:r>
            <a:r>
              <a:rPr lang="en-US" b="1" dirty="0" smtClean="0"/>
              <a:t> 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3</a:t>
            </a:r>
            <a:r>
              <a:rPr lang="en-US" b="1" dirty="0" smtClean="0"/>
              <a:t>) = 0  </a:t>
            </a:r>
            <a:r>
              <a:rPr lang="en-US" b="1" dirty="0" err="1" smtClean="0"/>
              <a:t>va</a:t>
            </a:r>
            <a:r>
              <a:rPr lang="en-US" b="1" dirty="0" smtClean="0"/>
              <a:t>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3</a:t>
            </a:r>
            <a:r>
              <a:rPr lang="en-US" b="1" dirty="0" smtClean="0"/>
              <a:t>) = 0   </a:t>
            </a:r>
            <a:r>
              <a:rPr lang="en-US" b="1" dirty="0" err="1" smtClean="0"/>
              <a:t>bo’lsin</a:t>
            </a:r>
            <a:r>
              <a:rPr lang="en-US" b="1" dirty="0" smtClean="0"/>
              <a:t>, </a:t>
            </a:r>
            <a:r>
              <a:rPr lang="en-US" b="1" dirty="0" err="1" smtClean="0"/>
              <a:t>ya’ni</a:t>
            </a:r>
            <a:endParaRPr lang="uz-Cyrl-UZ" b="1" dirty="0" smtClean="0"/>
          </a:p>
          <a:p>
            <a:pPr algn="ctr">
              <a:buNone/>
            </a:pPr>
            <a:r>
              <a:rPr lang="en-US" b="1" dirty="0" smtClean="0"/>
              <a:t>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 g</a:t>
            </a:r>
            <a:r>
              <a:rPr lang="en-US" b="1" baseline="-25000" dirty="0" smtClean="0"/>
              <a:t>3</a:t>
            </a:r>
            <a:r>
              <a:rPr lang="en-US" b="1" dirty="0" smtClean="0"/>
              <a:t> + γ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 + β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) = 0,                    (4)</a:t>
            </a:r>
            <a:endParaRPr lang="uz-Cyrl-UZ" b="1" dirty="0" smtClean="0"/>
          </a:p>
          <a:p>
            <a:pPr algn="ctr">
              <a:buNone/>
            </a:pPr>
            <a:r>
              <a:rPr lang="en-US" b="1" dirty="0" smtClean="0"/>
              <a:t>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 g</a:t>
            </a:r>
            <a:r>
              <a:rPr lang="en-US" b="1" baseline="-25000" dirty="0" smtClean="0"/>
              <a:t>3</a:t>
            </a:r>
            <a:r>
              <a:rPr lang="en-US" b="1" dirty="0" smtClean="0"/>
              <a:t> + γ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 + β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) = 0,                     (5)</a:t>
            </a:r>
            <a:endParaRPr lang="uz-Cyrl-UZ" b="1" dirty="0" smtClean="0"/>
          </a:p>
          <a:p>
            <a:pPr algn="just">
              <a:buNone/>
            </a:pPr>
            <a:r>
              <a:rPr lang="en-US" b="1" dirty="0" err="1" smtClean="0"/>
              <a:t>tengliklar</a:t>
            </a:r>
            <a:r>
              <a:rPr lang="en-US" b="1" dirty="0" smtClean="0"/>
              <a:t> </a:t>
            </a:r>
            <a:r>
              <a:rPr lang="en-US" b="1" dirty="0" err="1" smtClean="0"/>
              <a:t>bajarilsin</a:t>
            </a:r>
            <a:r>
              <a:rPr lang="en-US" b="1" dirty="0" smtClean="0"/>
              <a:t>. (4) </a:t>
            </a:r>
            <a:r>
              <a:rPr lang="en-US" b="1" dirty="0" err="1" smtClean="0"/>
              <a:t>va</a:t>
            </a:r>
            <a:r>
              <a:rPr lang="en-US" b="1" dirty="0" smtClean="0"/>
              <a:t> (5) </a:t>
            </a:r>
            <a:r>
              <a:rPr lang="en-US" b="1" dirty="0" err="1" smtClean="0"/>
              <a:t>tengliklardan</a:t>
            </a:r>
            <a:r>
              <a:rPr lang="en-US" b="1" dirty="0" smtClean="0"/>
              <a:t> </a:t>
            </a:r>
            <a:endParaRPr lang="uz-Cyrl-UZ" b="1" dirty="0" smtClean="0"/>
          </a:p>
          <a:p>
            <a:pPr algn="ctr">
              <a:buNone/>
            </a:pPr>
            <a:r>
              <a:rPr lang="en-US" b="1" dirty="0" smtClean="0"/>
              <a:t>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g</a:t>
            </a:r>
            <a:r>
              <a:rPr lang="en-US" b="1" baseline="-25000" dirty="0" smtClean="0"/>
              <a:t>3</a:t>
            </a:r>
            <a:r>
              <a:rPr lang="en-US" b="1" dirty="0" smtClean="0"/>
              <a:t>) + γ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) + β(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) = 0</a:t>
            </a:r>
            <a:endParaRPr lang="uz-Cyrl-UZ" b="1" dirty="0" smtClean="0"/>
          </a:p>
          <a:p>
            <a:pPr algn="ctr">
              <a:buNone/>
            </a:pPr>
            <a:r>
              <a:rPr lang="en-US" b="1" dirty="0" smtClean="0"/>
              <a:t>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g</a:t>
            </a:r>
            <a:r>
              <a:rPr lang="en-US" b="1" baseline="-25000" dirty="0" smtClean="0"/>
              <a:t>3</a:t>
            </a:r>
            <a:r>
              <a:rPr lang="en-US" b="1" dirty="0" smtClean="0"/>
              <a:t>) + γ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) + β(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) = 0</a:t>
            </a:r>
            <a:endParaRPr lang="uz-Cyrl-UZ" b="1" dirty="0" smtClean="0"/>
          </a:p>
          <a:p>
            <a:pPr algn="just">
              <a:buNone/>
            </a:pPr>
            <a:r>
              <a:rPr lang="en-US" b="1" dirty="0" err="1" smtClean="0"/>
              <a:t>hosil</a:t>
            </a:r>
            <a:r>
              <a:rPr lang="en-US" b="1" dirty="0" smtClean="0"/>
              <a:t> </a:t>
            </a:r>
            <a:r>
              <a:rPr lang="en-US" b="1" dirty="0" err="1" smtClean="0"/>
              <a:t>bo’lib</a:t>
            </a:r>
            <a:r>
              <a:rPr lang="en-US" b="1" dirty="0" smtClean="0"/>
              <a:t>, </a:t>
            </a:r>
            <a:r>
              <a:rPr lang="en-US" b="1" dirty="0" err="1" smtClean="0"/>
              <a:t>bunda</a:t>
            </a:r>
            <a:r>
              <a:rPr lang="en-US" b="1" dirty="0" smtClean="0"/>
              <a:t>   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) = (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2</a:t>
            </a:r>
            <a:r>
              <a:rPr lang="en-US" b="1" dirty="0" smtClean="0"/>
              <a:t>, </a:t>
            </a:r>
            <a:r>
              <a:rPr lang="en-US" b="1" i="1" dirty="0" smtClean="0"/>
              <a:t>e</a:t>
            </a:r>
            <a:r>
              <a:rPr lang="en-US" b="1" baseline="-25000" dirty="0" smtClean="0"/>
              <a:t>1</a:t>
            </a:r>
            <a:r>
              <a:rPr lang="en-US" b="1" dirty="0" smtClean="0"/>
              <a:t>) = 0   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en-US" b="1" dirty="0" err="1" smtClean="0"/>
              <a:t>ekanligini</a:t>
            </a:r>
            <a:r>
              <a:rPr lang="en-US" b="1" dirty="0" smtClean="0"/>
              <a:t> </a:t>
            </a:r>
            <a:r>
              <a:rPr lang="en-US" b="1" dirty="0" err="1" smtClean="0"/>
              <a:t>e’tiborga</a:t>
            </a:r>
            <a:r>
              <a:rPr lang="en-US" b="1" dirty="0" smtClean="0"/>
              <a:t> </a:t>
            </a:r>
            <a:r>
              <a:rPr lang="en-US" b="1" dirty="0" err="1" smtClean="0"/>
              <a:t>olsak</a:t>
            </a:r>
            <a:r>
              <a:rPr lang="en-US" b="1" dirty="0" smtClean="0"/>
              <a:t>,</a:t>
            </a:r>
          </a:p>
          <a:p>
            <a:pPr algn="just">
              <a:buNone/>
            </a:pPr>
            <a:r>
              <a:rPr lang="en-US" b="1" dirty="0" smtClean="0"/>
              <a:t> </a:t>
            </a:r>
            <a:endParaRPr lang="uz-Cyrl-UZ" b="1" dirty="0" smtClean="0"/>
          </a:p>
          <a:p>
            <a:pPr algn="just">
              <a:buNone/>
            </a:pPr>
            <a:r>
              <a:rPr lang="en-US" b="1" dirty="0" smtClean="0"/>
              <a:t> </a:t>
            </a:r>
          </a:p>
          <a:p>
            <a:pPr algn="just">
              <a:buNone/>
            </a:pPr>
            <a:r>
              <a:rPr lang="en-US" b="1" dirty="0" err="1" smtClean="0"/>
              <a:t>lar</a:t>
            </a:r>
            <a:r>
              <a:rPr lang="en-US" b="1" dirty="0" smtClean="0"/>
              <a:t> </a:t>
            </a:r>
            <a:r>
              <a:rPr lang="en-US" b="1" dirty="0" err="1" smtClean="0"/>
              <a:t>kelib</a:t>
            </a:r>
            <a:r>
              <a:rPr lang="en-US" b="1" dirty="0" smtClean="0"/>
              <a:t> </a:t>
            </a:r>
            <a:r>
              <a:rPr lang="en-US" b="1" dirty="0" err="1" smtClean="0"/>
              <a:t>chiqadi</a:t>
            </a:r>
            <a:r>
              <a:rPr lang="en-US" b="1" dirty="0" smtClean="0"/>
              <a:t>.</a:t>
            </a:r>
            <a:endParaRPr lang="uz-Cyrl-UZ" b="1" dirty="0" smtClean="0"/>
          </a:p>
          <a:p>
            <a:endParaRPr lang="uz-Cyrl-UZ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4000"/>
          </a:blip>
          <a:srcRect/>
          <a:stretch>
            <a:fillRect/>
          </a:stretch>
        </p:blipFill>
        <p:spPr bwMode="auto">
          <a:xfrm>
            <a:off x="2214546" y="4857760"/>
            <a:ext cx="4396597" cy="7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txBody>
          <a:bodyPr/>
          <a:lstStyle/>
          <a:p>
            <a:pPr algn="just"/>
            <a:r>
              <a:rPr lang="en-US" dirty="0" smtClean="0"/>
              <a:t>         </a:t>
            </a:r>
            <a:r>
              <a:rPr lang="en-US" b="1" dirty="0" err="1" smtClean="0"/>
              <a:t>Shu</a:t>
            </a:r>
            <a:r>
              <a:rPr lang="en-US" b="1" dirty="0" smtClean="0"/>
              <a:t> </a:t>
            </a:r>
            <a:r>
              <a:rPr lang="en-US" b="1" dirty="0" err="1" smtClean="0"/>
              <a:t>jarayonni</a:t>
            </a:r>
            <a:r>
              <a:rPr lang="en-US" b="1" dirty="0" smtClean="0"/>
              <a:t> </a:t>
            </a:r>
            <a:r>
              <a:rPr lang="en-US" b="1" dirty="0" err="1" smtClean="0"/>
              <a:t>oxirigacha</a:t>
            </a:r>
            <a:r>
              <a:rPr lang="en-US" b="1" dirty="0" smtClean="0"/>
              <a:t> </a:t>
            </a:r>
            <a:r>
              <a:rPr lang="en-US" b="1" dirty="0" err="1" smtClean="0"/>
              <a:t>davom</a:t>
            </a:r>
            <a:r>
              <a:rPr lang="en-US" b="1" dirty="0" smtClean="0"/>
              <a:t> </a:t>
            </a:r>
            <a:r>
              <a:rPr lang="en-US" b="1" dirty="0" err="1" smtClean="0"/>
              <a:t>ettirib</a:t>
            </a:r>
            <a:r>
              <a:rPr lang="en-US" b="1" dirty="0" smtClean="0"/>
              <a:t>, </a:t>
            </a:r>
            <a:r>
              <a:rPr lang="en-US" b="1" dirty="0" err="1" smtClean="0"/>
              <a:t>ortogonal</a:t>
            </a:r>
            <a:r>
              <a:rPr lang="en-US" b="1" dirty="0" smtClean="0"/>
              <a:t> </a:t>
            </a:r>
            <a:r>
              <a:rPr lang="en-US" b="1" dirty="0" err="1" smtClean="0"/>
              <a:t>bazisga</a:t>
            </a:r>
            <a:r>
              <a:rPr lang="en-US" b="1" dirty="0" smtClean="0"/>
              <a:t> </a:t>
            </a:r>
            <a:r>
              <a:rPr lang="en-US" b="1" dirty="0" err="1" smtClean="0"/>
              <a:t>kelamiz</a:t>
            </a:r>
            <a:r>
              <a:rPr lang="en-US" b="1" dirty="0" smtClean="0"/>
              <a:t>.  Bu </a:t>
            </a:r>
            <a:r>
              <a:rPr lang="en-US" b="1" dirty="0" err="1" smtClean="0"/>
              <a:t>bazis</a:t>
            </a:r>
            <a:r>
              <a:rPr lang="en-US" b="1" dirty="0" smtClean="0"/>
              <a:t> </a:t>
            </a:r>
            <a:r>
              <a:rPr lang="en-US" b="1" dirty="0" err="1" smtClean="0"/>
              <a:t>quyidagi</a:t>
            </a:r>
            <a:r>
              <a:rPr lang="en-US" b="1" dirty="0" smtClean="0"/>
              <a:t> </a:t>
            </a:r>
            <a:r>
              <a:rPr lang="en-US" b="1" dirty="0" err="1" smtClean="0"/>
              <a:t>vektorlardan</a:t>
            </a:r>
            <a:r>
              <a:rPr lang="en-US" b="1" dirty="0" smtClean="0"/>
              <a:t> </a:t>
            </a:r>
            <a:r>
              <a:rPr lang="en-US" b="1" dirty="0" err="1" smtClean="0"/>
              <a:t>tuzilgan</a:t>
            </a:r>
            <a:r>
              <a:rPr lang="en-US" b="1" dirty="0" smtClean="0"/>
              <a:t> </a:t>
            </a:r>
            <a:r>
              <a:rPr lang="en-US" b="1" dirty="0" err="1" smtClean="0"/>
              <a:t>bo’ladi</a:t>
            </a:r>
            <a:r>
              <a:rPr lang="en-US" b="1" dirty="0" smtClean="0"/>
              <a:t>:</a:t>
            </a:r>
            <a:endParaRPr lang="uz-Cyrl-UZ" b="1" dirty="0" smtClean="0"/>
          </a:p>
          <a:p>
            <a:pPr>
              <a:buNone/>
            </a:pPr>
            <a:r>
              <a:rPr lang="en-US" b="1" dirty="0" smtClean="0"/>
              <a:t>                                  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                </a:t>
            </a:r>
          </a:p>
          <a:p>
            <a:pPr>
              <a:buNone/>
            </a:pPr>
            <a:r>
              <a:rPr lang="en-US" b="1" dirty="0" smtClean="0"/>
              <a:t>                            ………..……..……………………………..</a:t>
            </a:r>
            <a:endParaRPr lang="uz-Cyrl-UZ" b="1" dirty="0" smtClean="0"/>
          </a:p>
          <a:p>
            <a:endParaRPr lang="uz-Cyrl-UZ" b="1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"/>
          </a:blip>
          <a:srcRect/>
          <a:stretch>
            <a:fillRect/>
          </a:stretch>
        </p:blipFill>
        <p:spPr bwMode="auto">
          <a:xfrm>
            <a:off x="2786050" y="2500306"/>
            <a:ext cx="1080001" cy="396000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/>
          </a:blip>
          <a:srcRect/>
          <a:stretch>
            <a:fillRect/>
          </a:stretch>
        </p:blipFill>
        <p:spPr bwMode="auto">
          <a:xfrm>
            <a:off x="2786050" y="3071810"/>
            <a:ext cx="2619576" cy="72000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rcRect/>
          <a:stretch>
            <a:fillRect/>
          </a:stretch>
        </p:blipFill>
        <p:spPr bwMode="auto">
          <a:xfrm>
            <a:off x="2857488" y="4071942"/>
            <a:ext cx="4274042" cy="720000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2928926" y="5143512"/>
            <a:ext cx="3394288" cy="1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215106"/>
          </a:xfrm>
        </p:spPr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en-US" dirty="0" smtClean="0"/>
              <a:t>      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sz="2400" b="1" i="1" dirty="0" err="1" smtClean="0"/>
              <a:t>Kompleks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sonlar</a:t>
            </a:r>
            <a:r>
              <a:rPr lang="en-US" sz="2400" b="1" i="1" dirty="0"/>
              <a:t> </a:t>
            </a:r>
            <a:r>
              <a:rPr lang="en-US" sz="2400" b="1" i="1" dirty="0" err="1"/>
              <a:t>maydoni</a:t>
            </a:r>
            <a:r>
              <a:rPr lang="en-US" sz="2400" b="1" i="1" dirty="0"/>
              <a:t> </a:t>
            </a:r>
            <a:r>
              <a:rPr lang="en-US" sz="2400" b="1" i="1" dirty="0" err="1"/>
              <a:t>ustida</a:t>
            </a:r>
            <a:r>
              <a:rPr lang="en-US" sz="2400" b="1" i="1" dirty="0"/>
              <a:t> </a:t>
            </a:r>
            <a:r>
              <a:rPr lang="en-US" sz="2400" b="1" i="1" dirty="0" err="1"/>
              <a:t>aniqlangan</a:t>
            </a:r>
            <a:r>
              <a:rPr lang="en-US" sz="2400" b="1" i="1" dirty="0"/>
              <a:t> V </a:t>
            </a:r>
            <a:r>
              <a:rPr lang="en-US" sz="2400" b="1" i="1" dirty="0" err="1"/>
              <a:t>vektorlar</a:t>
            </a:r>
            <a:r>
              <a:rPr lang="en-US" sz="2400" b="1" i="1" dirty="0"/>
              <a:t> </a:t>
            </a:r>
            <a:r>
              <a:rPr lang="en-US" sz="2400" b="1" i="1" dirty="0" err="1"/>
              <a:t>fazosi</a:t>
            </a:r>
            <a:r>
              <a:rPr lang="en-US" sz="2400" b="1" i="1" dirty="0"/>
              <a:t> </a:t>
            </a:r>
            <a:r>
              <a:rPr lang="en-US" sz="2400" b="1" i="1" dirty="0" err="1"/>
              <a:t>berilgan</a:t>
            </a:r>
            <a:r>
              <a:rPr lang="en-US" sz="2400" b="1" i="1" dirty="0"/>
              <a:t> </a:t>
            </a:r>
            <a:r>
              <a:rPr lang="en-US" sz="2400" b="1" i="1" dirty="0" err="1"/>
              <a:t>bo’lsin</a:t>
            </a:r>
            <a:r>
              <a:rPr lang="en-US" sz="2400" b="1" i="1" dirty="0"/>
              <a:t>.</a:t>
            </a:r>
            <a:endParaRPr lang="uz-Cyrl-UZ" sz="2400" b="1" i="1" dirty="0"/>
          </a:p>
          <a:p>
            <a:pPr marL="0" algn="just">
              <a:spcBef>
                <a:spcPts val="0"/>
              </a:spcBef>
              <a:buNone/>
            </a:pPr>
            <a:r>
              <a:rPr lang="en-US" b="1" dirty="0" smtClean="0"/>
              <a:t>       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C00000"/>
                </a:solidFill>
              </a:rPr>
              <a:t>TA’RIF.</a:t>
            </a:r>
            <a:r>
              <a:rPr lang="en-US" b="1" dirty="0" smtClean="0"/>
              <a:t> Agar V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juft</a:t>
            </a:r>
            <a:r>
              <a:rPr lang="en-US" b="1" dirty="0" smtClean="0"/>
              <a:t>  </a:t>
            </a:r>
            <a:r>
              <a:rPr lang="en-US" b="1" i="1" dirty="0" smtClean="0"/>
              <a:t>x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i="1" dirty="0" smtClean="0"/>
              <a:t>y</a:t>
            </a:r>
            <a:r>
              <a:rPr lang="en-US" b="1" dirty="0" smtClean="0"/>
              <a:t>  </a:t>
            </a:r>
            <a:r>
              <a:rPr lang="en-US" b="1" dirty="0" err="1" smtClean="0"/>
              <a:t>elementlariga</a:t>
            </a:r>
            <a:r>
              <a:rPr lang="en-US" b="1" dirty="0" smtClean="0"/>
              <a:t> </a:t>
            </a:r>
            <a:r>
              <a:rPr lang="en-US" b="1" dirty="0" err="1" smtClean="0"/>
              <a:t>ularning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skalyar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ko’paytmasi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/>
              <a:t>deb</a:t>
            </a:r>
            <a:r>
              <a:rPr lang="en-US" b="1" dirty="0" smtClean="0"/>
              <a:t> </a:t>
            </a:r>
            <a:r>
              <a:rPr lang="en-US" b="1" dirty="0" err="1" smtClean="0"/>
              <a:t>ataluvchi</a:t>
            </a:r>
            <a:r>
              <a:rPr lang="en-US" b="1" dirty="0" smtClean="0"/>
              <a:t> </a:t>
            </a:r>
            <a:r>
              <a:rPr lang="en-US" b="1" dirty="0" err="1" smtClean="0"/>
              <a:t>yagona</a:t>
            </a:r>
            <a:r>
              <a:rPr lang="en-US" b="1" dirty="0" smtClean="0"/>
              <a:t>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)  </a:t>
            </a:r>
            <a:r>
              <a:rPr lang="en-US" b="1" dirty="0" err="1" smtClean="0"/>
              <a:t>haqiqiy</a:t>
            </a:r>
            <a:r>
              <a:rPr lang="en-US" b="1" dirty="0" smtClean="0"/>
              <a:t> son </a:t>
            </a:r>
            <a:r>
              <a:rPr lang="en-US" b="1" dirty="0" err="1" smtClean="0"/>
              <a:t>mos</a:t>
            </a:r>
            <a:r>
              <a:rPr lang="en-US" b="1" dirty="0" smtClean="0"/>
              <a:t> </a:t>
            </a:r>
            <a:r>
              <a:rPr lang="en-US" b="1" dirty="0" err="1" smtClean="0"/>
              <a:t>qo’yilib</a:t>
            </a:r>
            <a:r>
              <a:rPr lang="en-US" b="1" dirty="0" smtClean="0"/>
              <a:t>, </a:t>
            </a:r>
            <a:r>
              <a:rPr lang="en-US" b="1" dirty="0" err="1" smtClean="0"/>
              <a:t>bu</a:t>
            </a:r>
            <a:r>
              <a:rPr lang="en-US" b="1" dirty="0" smtClean="0"/>
              <a:t> </a:t>
            </a:r>
            <a:r>
              <a:rPr lang="en-US" b="1" dirty="0" err="1" smtClean="0"/>
              <a:t>moslik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endParaRPr lang="en-US" b="1" dirty="0" smtClean="0"/>
          </a:p>
          <a:p>
            <a:pPr marL="0" algn="just">
              <a:spcBef>
                <a:spcPts val="0"/>
              </a:spcBef>
              <a:buNone/>
            </a:pPr>
            <a:endParaRPr lang="uz-Cyrl-UZ" b="1" dirty="0" smtClean="0"/>
          </a:p>
          <a:p>
            <a:pPr marL="0" algn="just">
              <a:spcBef>
                <a:spcPts val="0"/>
              </a:spcBef>
            </a:pPr>
            <a:r>
              <a:rPr lang="en-US" b="1" i="1" dirty="0" smtClean="0"/>
              <a:t>1)  (x, y)  = (y, x) ;</a:t>
            </a:r>
            <a:endParaRPr lang="uz-Cyrl-UZ" b="1" i="1" dirty="0" smtClean="0"/>
          </a:p>
          <a:p>
            <a:pPr marL="0" algn="just">
              <a:spcBef>
                <a:spcPts val="0"/>
              </a:spcBef>
            </a:pPr>
            <a:r>
              <a:rPr lang="en-US" b="1" i="1" dirty="0" smtClean="0"/>
              <a:t>2)  (x+ y, z)  = (x, z)+(y, z) ;</a:t>
            </a:r>
            <a:endParaRPr lang="uz-Cyrl-UZ" b="1" i="1" dirty="0" smtClean="0"/>
          </a:p>
          <a:p>
            <a:pPr marL="0" algn="just">
              <a:spcBef>
                <a:spcPts val="0"/>
              </a:spcBef>
            </a:pPr>
            <a:r>
              <a:rPr lang="en-US" b="1" i="1" dirty="0" smtClean="0"/>
              <a:t>3)  (</a:t>
            </a:r>
            <a:r>
              <a:rPr lang="en-US" b="1" i="1" dirty="0" err="1" smtClean="0"/>
              <a:t>λx</a:t>
            </a:r>
            <a:r>
              <a:rPr lang="en-US" b="1" i="1" dirty="0" smtClean="0"/>
              <a:t>, y)  = λ (x, y)  ,  </a:t>
            </a:r>
            <a:r>
              <a:rPr lang="en-US" b="1" i="1" dirty="0" err="1" smtClean="0"/>
              <a:t>λϵR</a:t>
            </a:r>
            <a:r>
              <a:rPr lang="en-US" b="1" i="1" dirty="0" smtClean="0"/>
              <a:t>  ;</a:t>
            </a:r>
            <a:endParaRPr lang="uz-Cyrl-UZ" b="1" i="1" dirty="0" smtClean="0"/>
          </a:p>
          <a:p>
            <a:pPr marL="0" algn="just">
              <a:spcBef>
                <a:spcPts val="0"/>
              </a:spcBef>
            </a:pPr>
            <a:r>
              <a:rPr lang="en-US" b="1" i="1" dirty="0" smtClean="0"/>
              <a:t>4)  (x, x) ≥ 0. </a:t>
            </a:r>
          </a:p>
          <a:p>
            <a:pPr marL="0" algn="just">
              <a:spcBef>
                <a:spcPts val="0"/>
              </a:spcBef>
            </a:pPr>
            <a:endParaRPr lang="uz-Cyrl-UZ" b="1" i="1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en-US" b="1" dirty="0" err="1" smtClean="0"/>
              <a:t>aksiomalar</a:t>
            </a:r>
            <a:r>
              <a:rPr lang="en-US" b="1" dirty="0" smtClean="0"/>
              <a:t> </a:t>
            </a:r>
            <a:r>
              <a:rPr lang="en-US" b="1" dirty="0" err="1" smtClean="0"/>
              <a:t>bajarilsa</a:t>
            </a:r>
            <a:r>
              <a:rPr lang="en-US" b="1" dirty="0" smtClean="0"/>
              <a:t>, u </a:t>
            </a:r>
            <a:r>
              <a:rPr lang="en-US" b="1" dirty="0" err="1" smtClean="0"/>
              <a:t>holda</a:t>
            </a:r>
            <a:r>
              <a:rPr lang="en-US" b="1" dirty="0" smtClean="0"/>
              <a:t> V </a:t>
            </a:r>
            <a:r>
              <a:rPr lang="en-US" b="1" dirty="0" err="1" smtClean="0"/>
              <a:t>vektorlar</a:t>
            </a:r>
            <a:r>
              <a:rPr lang="en-US" b="1" dirty="0" smtClean="0"/>
              <a:t> </a:t>
            </a:r>
            <a:r>
              <a:rPr lang="en-US" b="1" dirty="0" err="1" smtClean="0"/>
              <a:t>fazosiga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skalyar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ko’paytmali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fazo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  <a:endParaRPr lang="uz-Cyrl-UZ" b="1" dirty="0" smtClean="0"/>
          </a:p>
          <a:p>
            <a:pPr marL="0" algn="just">
              <a:spcBef>
                <a:spcPts val="0"/>
              </a:spcBef>
            </a:pPr>
            <a:endParaRPr lang="uz-Cyrl-U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143668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 </a:t>
            </a:r>
          </a:p>
          <a:p>
            <a:pPr algn="just">
              <a:buNone/>
            </a:pPr>
            <a:r>
              <a:rPr lang="en-US" b="1" dirty="0" smtClean="0"/>
              <a:t>       </a:t>
            </a:r>
            <a:r>
              <a:rPr lang="en-US" b="1" dirty="0" err="1" smtClean="0"/>
              <a:t>Yuqoridagi</a:t>
            </a:r>
            <a:r>
              <a:rPr lang="en-US" b="1" dirty="0" smtClean="0"/>
              <a:t> </a:t>
            </a:r>
            <a:r>
              <a:rPr lang="en-US" b="1" dirty="0" err="1" smtClean="0"/>
              <a:t>aksiomalardan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ko’paytmaning</a:t>
            </a:r>
            <a:r>
              <a:rPr lang="en-US" b="1" dirty="0" smtClean="0"/>
              <a:t> </a:t>
            </a:r>
            <a:r>
              <a:rPr lang="en-US" b="1" dirty="0" err="1" smtClean="0"/>
              <a:t>quyidagi</a:t>
            </a:r>
            <a:r>
              <a:rPr lang="en-US" b="1" dirty="0" smtClean="0"/>
              <a:t> </a:t>
            </a:r>
            <a:r>
              <a:rPr lang="en-US" b="1" dirty="0" err="1" smtClean="0"/>
              <a:t>xossalari</a:t>
            </a:r>
            <a:r>
              <a:rPr lang="en-US" b="1" dirty="0" smtClean="0"/>
              <a:t> </a:t>
            </a:r>
            <a:r>
              <a:rPr lang="en-US" b="1" dirty="0" err="1" smtClean="0"/>
              <a:t>kelib</a:t>
            </a:r>
            <a:r>
              <a:rPr lang="en-US" b="1" dirty="0" smtClean="0"/>
              <a:t> </a:t>
            </a:r>
            <a:r>
              <a:rPr lang="en-US" b="1" dirty="0" err="1" smtClean="0"/>
              <a:t>chiqadi</a:t>
            </a:r>
            <a:r>
              <a:rPr lang="en-US" b="1" dirty="0" smtClean="0"/>
              <a:t>:</a:t>
            </a:r>
          </a:p>
          <a:p>
            <a:pPr algn="just">
              <a:buNone/>
            </a:pPr>
            <a:endParaRPr lang="uz-Cyrl-UZ" dirty="0" smtClean="0"/>
          </a:p>
          <a:p>
            <a:r>
              <a:rPr lang="en-US" b="1" dirty="0" smtClean="0"/>
              <a:t>1</a:t>
            </a:r>
            <a:r>
              <a:rPr lang="en-US" b="1" baseline="30000" dirty="0" smtClean="0"/>
              <a:t>0</a:t>
            </a:r>
            <a:r>
              <a:rPr lang="en-US" b="1" dirty="0" smtClean="0"/>
              <a:t>.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 </a:t>
            </a:r>
            <a:r>
              <a:rPr lang="en-US" b="1" dirty="0" smtClean="0"/>
              <a:t>+ </a:t>
            </a:r>
            <a:r>
              <a:rPr lang="en-US" b="1" i="1" dirty="0" smtClean="0"/>
              <a:t>z</a:t>
            </a:r>
            <a:r>
              <a:rPr lang="en-US" b="1" dirty="0" smtClean="0"/>
              <a:t>)  = (</a:t>
            </a:r>
            <a:r>
              <a:rPr lang="en-US" b="1" i="1" dirty="0" smtClean="0"/>
              <a:t>y </a:t>
            </a:r>
            <a:r>
              <a:rPr lang="en-US" b="1" dirty="0" smtClean="0"/>
              <a:t>+ </a:t>
            </a:r>
            <a:r>
              <a:rPr lang="en-US" b="1" i="1" dirty="0" smtClean="0"/>
              <a:t>z</a:t>
            </a:r>
            <a:r>
              <a:rPr lang="en-US" b="1" dirty="0" smtClean="0"/>
              <a:t>,</a:t>
            </a:r>
            <a:r>
              <a:rPr lang="en-US" b="1" i="1" dirty="0" smtClean="0"/>
              <a:t> x</a:t>
            </a:r>
            <a:r>
              <a:rPr lang="en-US" b="1" dirty="0" smtClean="0"/>
              <a:t>) </a:t>
            </a:r>
            <a:r>
              <a:rPr lang="en-US" b="1" i="1" dirty="0" smtClean="0"/>
              <a:t>=</a:t>
            </a:r>
            <a:r>
              <a:rPr lang="en-US" b="1" dirty="0" smtClean="0"/>
              <a:t> (</a:t>
            </a:r>
            <a:r>
              <a:rPr lang="en-US" b="1" i="1" dirty="0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)+( </a:t>
            </a:r>
            <a:r>
              <a:rPr lang="en-US" b="1" i="1" dirty="0" smtClean="0"/>
              <a:t>x</a:t>
            </a:r>
            <a:r>
              <a:rPr lang="en-US" b="1" dirty="0" smtClean="0"/>
              <a:t>,</a:t>
            </a:r>
            <a:r>
              <a:rPr lang="en-US" b="1" i="1" dirty="0" smtClean="0"/>
              <a:t> z</a:t>
            </a:r>
            <a:r>
              <a:rPr lang="en-US" b="1" dirty="0" smtClean="0"/>
              <a:t>) =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)  = (</a:t>
            </a:r>
            <a:r>
              <a:rPr lang="en-US" b="1" i="1" dirty="0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;</a:t>
            </a:r>
          </a:p>
          <a:p>
            <a:endParaRPr lang="uz-Cyrl-UZ" b="1" dirty="0" smtClean="0"/>
          </a:p>
          <a:p>
            <a:r>
              <a:rPr lang="en-US" b="1" dirty="0" smtClean="0"/>
              <a:t>2</a:t>
            </a:r>
            <a:r>
              <a:rPr lang="en-US" b="1" baseline="30000" dirty="0" smtClean="0"/>
              <a:t>0</a:t>
            </a:r>
            <a:r>
              <a:rPr lang="en-US" b="1" dirty="0" smtClean="0"/>
              <a:t>.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dirty="0" err="1" smtClean="0"/>
              <a:t>λ</a:t>
            </a:r>
            <a:r>
              <a:rPr lang="en-US" b="1" i="1" dirty="0" err="1" smtClean="0"/>
              <a:t>y</a:t>
            </a:r>
            <a:r>
              <a:rPr lang="en-US" b="1" dirty="0" smtClean="0"/>
              <a:t>) = (</a:t>
            </a:r>
            <a:r>
              <a:rPr lang="en-US" b="1" dirty="0" err="1" smtClean="0"/>
              <a:t>λ</a:t>
            </a:r>
            <a:r>
              <a:rPr lang="en-US" b="1" i="1" dirty="0" err="1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= λ (</a:t>
            </a:r>
            <a:r>
              <a:rPr lang="en-US" b="1" i="1" dirty="0" smtClean="0"/>
              <a:t>y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= λ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)</a:t>
            </a:r>
            <a:endParaRPr lang="uz-Cyrl-UZ" b="1" dirty="0" smtClean="0"/>
          </a:p>
          <a:p>
            <a:endParaRPr lang="uz-Cyrl-U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       </a:t>
            </a:r>
            <a:r>
              <a:rPr lang="en-US" b="1" dirty="0" err="1" smtClean="0">
                <a:solidFill>
                  <a:srgbClr val="C00000"/>
                </a:solidFill>
              </a:rPr>
              <a:t>Ta’rif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/>
              <a:t> Agar 𝒱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istalgan</a:t>
            </a:r>
            <a:r>
              <a:rPr lang="en-US" b="1" dirty="0" smtClean="0"/>
              <a:t> </a:t>
            </a:r>
            <a:r>
              <a:rPr lang="en-US" b="1" i="1" dirty="0" smtClean="0"/>
              <a:t>x</a:t>
            </a:r>
            <a:r>
              <a:rPr lang="en-US" b="1" dirty="0" smtClean="0"/>
              <a:t> ≠0  </a:t>
            </a:r>
            <a:r>
              <a:rPr lang="en-US" b="1" dirty="0" err="1" smtClean="0"/>
              <a:t>vektori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= 0 </a:t>
            </a:r>
            <a:r>
              <a:rPr lang="en-US" b="1" dirty="0" err="1" smtClean="0"/>
              <a:t>bo’lsa</a:t>
            </a:r>
            <a:r>
              <a:rPr lang="en-US" b="1" dirty="0" smtClean="0"/>
              <a:t>, 𝒱 </a:t>
            </a:r>
            <a:r>
              <a:rPr lang="en-US" b="1" dirty="0" err="1" smtClean="0"/>
              <a:t>fazoda</a:t>
            </a:r>
            <a:r>
              <a:rPr lang="en-US" b="1" dirty="0" smtClean="0"/>
              <a:t> </a:t>
            </a:r>
            <a:r>
              <a:rPr lang="en-US" b="1" dirty="0" err="1" smtClean="0"/>
              <a:t>aniqlangan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</a:t>
            </a:r>
            <a:r>
              <a:rPr lang="en-US" b="1" dirty="0" smtClean="0"/>
              <a:t> </a:t>
            </a:r>
            <a:r>
              <a:rPr lang="en-US" b="1" dirty="0" err="1" smtClean="0"/>
              <a:t>xosmas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</a:t>
            </a:r>
            <a:r>
              <a:rPr lang="en-US" b="1" dirty="0" smtClean="0"/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</a:p>
          <a:p>
            <a:pPr algn="just"/>
            <a:endParaRPr lang="uz-Cyrl-UZ" b="1" dirty="0" smtClean="0"/>
          </a:p>
          <a:p>
            <a:pPr algn="just"/>
            <a:r>
              <a:rPr lang="en-US" b="1" dirty="0" smtClean="0"/>
              <a:t>      </a:t>
            </a:r>
            <a:r>
              <a:rPr lang="en-US" b="1" dirty="0" err="1" smtClean="0">
                <a:solidFill>
                  <a:srgbClr val="C00000"/>
                </a:solidFill>
              </a:rPr>
              <a:t>Ta’rif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/>
              <a:t> Agar 𝒱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istalgan</a:t>
            </a:r>
            <a:r>
              <a:rPr lang="en-US" b="1" dirty="0" smtClean="0"/>
              <a:t>  </a:t>
            </a:r>
            <a:r>
              <a:rPr lang="en-US" b="1" i="1" dirty="0" smtClean="0"/>
              <a:t>x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i="1" dirty="0" smtClean="0"/>
              <a:t>y</a:t>
            </a:r>
            <a:r>
              <a:rPr lang="en-US" b="1" dirty="0" smtClean="0"/>
              <a:t>   </a:t>
            </a:r>
            <a:r>
              <a:rPr lang="en-US" b="1" dirty="0" err="1" smtClean="0"/>
              <a:t>vektorlari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= 0  </a:t>
            </a:r>
            <a:r>
              <a:rPr lang="en-US" b="1" dirty="0" err="1" smtClean="0"/>
              <a:t>bo’lsa</a:t>
            </a:r>
            <a:r>
              <a:rPr lang="en-US" b="1" dirty="0" smtClean="0"/>
              <a:t>, 𝒱 </a:t>
            </a:r>
            <a:r>
              <a:rPr lang="en-US" b="1" dirty="0" err="1" smtClean="0"/>
              <a:t>fazoda</a:t>
            </a:r>
            <a:r>
              <a:rPr lang="en-US" b="1" dirty="0" smtClean="0"/>
              <a:t> </a:t>
            </a:r>
            <a:r>
              <a:rPr lang="en-US" b="1" dirty="0" err="1" smtClean="0"/>
              <a:t>aniqlangan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</a:t>
            </a:r>
            <a:r>
              <a:rPr lang="en-US" b="1" dirty="0" smtClean="0"/>
              <a:t> </a:t>
            </a:r>
            <a:r>
              <a:rPr lang="en-US" b="1" dirty="0" err="1" smtClean="0"/>
              <a:t>nol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</a:t>
            </a:r>
            <a:r>
              <a:rPr lang="en-US" b="1" dirty="0" smtClean="0"/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</a:p>
          <a:p>
            <a:pPr algn="just"/>
            <a:endParaRPr lang="uz-Cyrl-UZ" b="1" dirty="0" smtClean="0"/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  </a:t>
            </a:r>
            <a:r>
              <a:rPr lang="en-US" b="1" dirty="0" err="1" smtClean="0">
                <a:solidFill>
                  <a:srgbClr val="C00000"/>
                </a:solidFill>
              </a:rPr>
              <a:t>Ta’rif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en-US" b="1" dirty="0" smtClean="0"/>
              <a:t>Agar 𝒱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istalgan</a:t>
            </a:r>
            <a:r>
              <a:rPr lang="en-US" b="1" dirty="0" smtClean="0"/>
              <a:t> </a:t>
            </a:r>
            <a:r>
              <a:rPr lang="en-US" b="1" i="1" dirty="0" smtClean="0"/>
              <a:t>x</a:t>
            </a:r>
            <a:r>
              <a:rPr lang="en-US" b="1" dirty="0" smtClean="0"/>
              <a:t> ≠0  </a:t>
            </a:r>
            <a:r>
              <a:rPr lang="en-US" b="1" dirty="0" err="1" smtClean="0"/>
              <a:t>vektori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x</a:t>
            </a:r>
            <a:r>
              <a:rPr lang="en-US" b="1" dirty="0" smtClean="0"/>
              <a:t>) &gt; 0 </a:t>
            </a:r>
            <a:r>
              <a:rPr lang="en-US" b="1" dirty="0" err="1" smtClean="0"/>
              <a:t>bo’lsa</a:t>
            </a:r>
            <a:r>
              <a:rPr lang="en-US" b="1" dirty="0" smtClean="0"/>
              <a:t>, </a:t>
            </a:r>
            <a:r>
              <a:rPr lang="en-US" b="1" dirty="0" err="1" smtClean="0"/>
              <a:t>bunday</a:t>
            </a:r>
            <a:r>
              <a:rPr lang="en-US" b="1" dirty="0" smtClean="0"/>
              <a:t> </a:t>
            </a:r>
            <a:r>
              <a:rPr lang="en-US" b="1" dirty="0" err="1" smtClean="0"/>
              <a:t>fazoga</a:t>
            </a:r>
            <a:r>
              <a:rPr lang="en-US" b="1" dirty="0" smtClean="0"/>
              <a:t> </a:t>
            </a:r>
            <a:r>
              <a:rPr lang="en-US" b="1" dirty="0" err="1" smtClean="0"/>
              <a:t>unitar</a:t>
            </a:r>
            <a:r>
              <a:rPr lang="en-US" b="1" dirty="0" smtClean="0"/>
              <a:t> </a:t>
            </a:r>
            <a:r>
              <a:rPr lang="en-US" b="1" dirty="0" err="1" smtClean="0"/>
              <a:t>fazo</a:t>
            </a:r>
            <a:r>
              <a:rPr lang="en-US" b="1" dirty="0" smtClean="0"/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  <a:endParaRPr lang="uz-Cyrl-UZ" b="1" dirty="0" smtClean="0"/>
          </a:p>
          <a:p>
            <a:endParaRPr lang="uz-Cyrl-U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29288"/>
          </a:xfrm>
        </p:spPr>
        <p:txBody>
          <a:bodyPr/>
          <a:lstStyle/>
          <a:p>
            <a:pPr algn="just"/>
            <a:r>
              <a:rPr lang="en-US" b="1" dirty="0" smtClean="0"/>
              <a:t>     </a:t>
            </a:r>
            <a:r>
              <a:rPr lang="en-US" b="1" dirty="0" err="1" smtClean="0">
                <a:solidFill>
                  <a:srgbClr val="C00000"/>
                </a:solidFill>
              </a:rPr>
              <a:t>Ta’rif</a:t>
            </a:r>
            <a:r>
              <a:rPr lang="en-US" b="1" dirty="0" smtClean="0"/>
              <a:t>. Agar </a:t>
            </a:r>
            <a:r>
              <a:rPr lang="en-US" b="1" dirty="0" err="1" smtClean="0"/>
              <a:t>unitar</a:t>
            </a:r>
            <a:r>
              <a:rPr lang="en-US" b="1" dirty="0" smtClean="0"/>
              <a:t>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ikkita</a:t>
            </a:r>
            <a:r>
              <a:rPr lang="en-US" b="1" dirty="0" smtClean="0"/>
              <a:t>  </a:t>
            </a:r>
            <a:r>
              <a:rPr lang="en-US" b="1" i="1" dirty="0" smtClean="0"/>
              <a:t>x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i="1" dirty="0" smtClean="0"/>
              <a:t>y</a:t>
            </a:r>
            <a:r>
              <a:rPr lang="en-US" b="1" dirty="0" smtClean="0"/>
              <a:t>  </a:t>
            </a:r>
            <a:r>
              <a:rPr lang="en-US" b="1" dirty="0" err="1" smtClean="0"/>
              <a:t>vektorlari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(</a:t>
            </a:r>
            <a:r>
              <a:rPr lang="en-US" b="1" i="1" dirty="0" smtClean="0"/>
              <a:t>x</a:t>
            </a:r>
            <a:r>
              <a:rPr lang="en-US" b="1" dirty="0" smtClean="0"/>
              <a:t>, </a:t>
            </a:r>
            <a:r>
              <a:rPr lang="en-US" b="1" i="1" dirty="0" smtClean="0"/>
              <a:t>y</a:t>
            </a:r>
            <a:r>
              <a:rPr lang="en-US" b="1" dirty="0" smtClean="0"/>
              <a:t>) = 0   </a:t>
            </a:r>
            <a:r>
              <a:rPr lang="en-US" b="1" dirty="0" err="1" smtClean="0"/>
              <a:t>bo’lsa</a:t>
            </a:r>
            <a:r>
              <a:rPr lang="en-US" b="1" dirty="0" smtClean="0"/>
              <a:t>, u </a:t>
            </a:r>
            <a:r>
              <a:rPr lang="en-US" b="1" dirty="0" err="1" smtClean="0"/>
              <a:t>holda</a:t>
            </a:r>
            <a:r>
              <a:rPr lang="en-US" b="1" dirty="0" smtClean="0"/>
              <a:t> </a:t>
            </a:r>
            <a:r>
              <a:rPr lang="en-US" b="1" i="1" dirty="0" smtClean="0"/>
              <a:t>x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i="1" dirty="0" smtClean="0"/>
              <a:t>y</a:t>
            </a:r>
            <a:r>
              <a:rPr lang="en-US" b="1" dirty="0" smtClean="0"/>
              <a:t>  </a:t>
            </a:r>
            <a:r>
              <a:rPr lang="en-US" b="1" dirty="0" err="1" smtClean="0"/>
              <a:t>vektorlar</a:t>
            </a:r>
            <a:r>
              <a:rPr lang="en-US" b="1" dirty="0" smtClean="0"/>
              <a:t> </a:t>
            </a:r>
            <a:r>
              <a:rPr lang="en-US" b="1" i="1" dirty="0" err="1" smtClean="0"/>
              <a:t>ortogonal</a:t>
            </a:r>
            <a:r>
              <a:rPr lang="en-US" b="1" i="1" dirty="0" smtClean="0"/>
              <a:t> </a:t>
            </a:r>
            <a:r>
              <a:rPr lang="en-US" b="1" i="1" dirty="0" err="1" smtClean="0"/>
              <a:t>vektorlar</a:t>
            </a:r>
            <a:r>
              <a:rPr lang="en-US" b="1" i="1" dirty="0" smtClean="0"/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</a:p>
          <a:p>
            <a:pPr algn="just"/>
            <a:endParaRPr lang="uz-Cyrl-UZ" b="1" dirty="0" smtClean="0"/>
          </a:p>
          <a:p>
            <a:r>
              <a:rPr lang="en-US" b="1" dirty="0" smtClean="0"/>
              <a:t>     </a:t>
            </a:r>
            <a:r>
              <a:rPr lang="en-US" b="1" dirty="0" err="1" smtClean="0">
                <a:solidFill>
                  <a:srgbClr val="C00000"/>
                </a:solidFill>
              </a:rPr>
              <a:t>Ta’rif</a:t>
            </a:r>
            <a:r>
              <a:rPr lang="en-US" b="1" dirty="0" smtClean="0"/>
              <a:t>. Agar V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endParaRPr lang="uz-Cyrl-UZ" b="1" dirty="0" smtClean="0"/>
          </a:p>
          <a:p>
            <a:pPr algn="ctr">
              <a:buNone/>
            </a:pPr>
            <a:r>
              <a:rPr lang="ru-RU" b="1" i="1" dirty="0" smtClean="0"/>
              <a:t>a</a:t>
            </a:r>
            <a:r>
              <a:rPr lang="ru-RU" b="1" baseline="-25000" dirty="0" smtClean="0"/>
              <a:t>1</a:t>
            </a:r>
            <a:r>
              <a:rPr lang="ru-RU" b="1" dirty="0" smtClean="0"/>
              <a:t>, … , </a:t>
            </a:r>
            <a:r>
              <a:rPr lang="ru-RU" b="1" i="1" dirty="0" err="1" smtClean="0"/>
              <a:t>a</a:t>
            </a:r>
            <a:r>
              <a:rPr lang="ru-RU" b="1" baseline="-25000" dirty="0" err="1" smtClean="0"/>
              <a:t>n</a:t>
            </a:r>
            <a:r>
              <a:rPr lang="en-US" b="1" dirty="0" smtClean="0"/>
              <a:t>                              (1)</a:t>
            </a:r>
            <a:endParaRPr lang="uz-Cyrl-UZ" b="1" dirty="0" smtClean="0"/>
          </a:p>
          <a:p>
            <a:pPr algn="just"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vektorlar</a:t>
            </a:r>
            <a:r>
              <a:rPr lang="en-US" b="1" dirty="0" smtClean="0"/>
              <a:t> </a:t>
            </a:r>
            <a:r>
              <a:rPr lang="en-US" b="1" dirty="0" err="1" smtClean="0"/>
              <a:t>sistemasining</a:t>
            </a:r>
            <a:r>
              <a:rPr lang="en-US" b="1" dirty="0" smtClean="0"/>
              <a:t> </a:t>
            </a:r>
            <a:r>
              <a:rPr lang="en-US" b="1" dirty="0" err="1" smtClean="0"/>
              <a:t>istalgan</a:t>
            </a:r>
            <a:r>
              <a:rPr lang="en-US" b="1" dirty="0" smtClean="0"/>
              <a:t> </a:t>
            </a:r>
            <a:r>
              <a:rPr lang="en-US" b="1" dirty="0" err="1" smtClean="0"/>
              <a:t>ikkita</a:t>
            </a:r>
            <a:r>
              <a:rPr lang="en-US" b="1" dirty="0" smtClean="0"/>
              <a:t> </a:t>
            </a:r>
            <a:r>
              <a:rPr lang="en-US" b="1" dirty="0" err="1" smtClean="0"/>
              <a:t>elementi</a:t>
            </a:r>
            <a:r>
              <a:rPr lang="en-US" b="1" dirty="0" smtClean="0"/>
              <a:t> </a:t>
            </a:r>
            <a:r>
              <a:rPr lang="en-US" b="1" dirty="0" err="1" smtClean="0"/>
              <a:t>o’zaro</a:t>
            </a:r>
            <a:r>
              <a:rPr lang="en-US" b="1" dirty="0" smtClean="0"/>
              <a:t> </a:t>
            </a:r>
            <a:r>
              <a:rPr lang="en-US" b="1" dirty="0" err="1" smtClean="0"/>
              <a:t>ortogonal</a:t>
            </a:r>
            <a:r>
              <a:rPr lang="en-US" b="1" dirty="0" smtClean="0"/>
              <a:t> </a:t>
            </a:r>
            <a:r>
              <a:rPr lang="en-US" b="1" dirty="0" err="1" smtClean="0"/>
              <a:t>bo’lsa</a:t>
            </a:r>
            <a:r>
              <a:rPr lang="en-US" b="1" dirty="0" smtClean="0"/>
              <a:t>, u </a:t>
            </a:r>
            <a:r>
              <a:rPr lang="en-US" b="1" dirty="0" err="1" smtClean="0"/>
              <a:t>holda</a:t>
            </a:r>
            <a:r>
              <a:rPr lang="en-US" b="1" dirty="0" smtClean="0"/>
              <a:t> (1) </a:t>
            </a:r>
            <a:r>
              <a:rPr lang="en-US" b="1" dirty="0" err="1" smtClean="0"/>
              <a:t>sistema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ortogonal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vektorlar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sistemasi</a:t>
            </a:r>
            <a:r>
              <a:rPr lang="en-US" b="1" dirty="0" smtClean="0"/>
              <a:t> </a:t>
            </a:r>
            <a:r>
              <a:rPr lang="en-US" b="1" dirty="0" err="1" smtClean="0"/>
              <a:t>deyiladi</a:t>
            </a:r>
            <a:r>
              <a:rPr lang="en-US" b="1" dirty="0" smtClean="0"/>
              <a:t>.</a:t>
            </a:r>
            <a:endParaRPr lang="uz-Cyrl-UZ" b="1" dirty="0" smtClean="0"/>
          </a:p>
          <a:p>
            <a:pPr algn="just"/>
            <a:r>
              <a:rPr lang="en-US" b="1" dirty="0" smtClean="0"/>
              <a:t>      </a:t>
            </a:r>
            <a:endParaRPr lang="uz-Cyrl-UZ" dirty="0" smtClean="0"/>
          </a:p>
          <a:p>
            <a:endParaRPr lang="uz-Cyrl-U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       </a:t>
            </a:r>
            <a:r>
              <a:rPr lang="en-US" b="1" dirty="0" err="1" smtClean="0">
                <a:solidFill>
                  <a:srgbClr val="C00000"/>
                </a:solidFill>
              </a:rPr>
              <a:t>Teorema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/>
              <a:t> Agar 𝒱 </a:t>
            </a:r>
            <a:r>
              <a:rPr lang="en-US" b="1" dirty="0" err="1" smtClean="0"/>
              <a:t>xosmas</a:t>
            </a:r>
            <a:r>
              <a:rPr lang="en-US" b="1" dirty="0" smtClean="0"/>
              <a:t> </a:t>
            </a:r>
            <a:r>
              <a:rPr lang="en-US" b="1" dirty="0" err="1" smtClean="0"/>
              <a:t>skalyar</a:t>
            </a:r>
            <a:r>
              <a:rPr lang="en-US" b="1" dirty="0" smtClean="0"/>
              <a:t> </a:t>
            </a:r>
            <a:r>
              <a:rPr lang="en-US" b="1" dirty="0" err="1" smtClean="0"/>
              <a:t>ko’paytmali</a:t>
            </a:r>
            <a:r>
              <a:rPr lang="en-US" b="1" dirty="0" smtClean="0"/>
              <a:t> </a:t>
            </a:r>
            <a:r>
              <a:rPr lang="en-US" b="1" dirty="0" err="1" smtClean="0"/>
              <a:t>vektor</a:t>
            </a:r>
            <a:r>
              <a:rPr lang="en-US" b="1" dirty="0" smtClean="0"/>
              <a:t> </a:t>
            </a:r>
            <a:r>
              <a:rPr lang="en-US" b="1" dirty="0" err="1" smtClean="0"/>
              <a:t>fazo</a:t>
            </a:r>
            <a:r>
              <a:rPr lang="en-US" b="1" dirty="0" smtClean="0"/>
              <a:t> </a:t>
            </a:r>
            <a:r>
              <a:rPr lang="en-US" b="1" dirty="0" err="1" smtClean="0"/>
              <a:t>bo’lsa</a:t>
            </a:r>
            <a:r>
              <a:rPr lang="en-US" b="1" dirty="0" smtClean="0"/>
              <a:t>, u </a:t>
            </a:r>
            <a:r>
              <a:rPr lang="en-US" b="1" dirty="0" err="1" smtClean="0"/>
              <a:t>holda</a:t>
            </a:r>
            <a:r>
              <a:rPr lang="en-US" b="1" dirty="0" smtClean="0"/>
              <a:t> 𝒱 </a:t>
            </a:r>
            <a:r>
              <a:rPr lang="en-US" b="1" dirty="0" err="1" smtClean="0"/>
              <a:t>fazoning</a:t>
            </a:r>
            <a:r>
              <a:rPr lang="en-US" b="1" dirty="0" smtClean="0"/>
              <a:t> </a:t>
            </a:r>
            <a:r>
              <a:rPr lang="en-US" b="1" dirty="0" err="1" smtClean="0"/>
              <a:t>nolmas</a:t>
            </a:r>
            <a:r>
              <a:rPr lang="en-US" b="1" dirty="0" smtClean="0"/>
              <a:t> </a:t>
            </a:r>
            <a:r>
              <a:rPr lang="en-US" b="1" dirty="0" err="1" smtClean="0"/>
              <a:t>vektorlaridan</a:t>
            </a:r>
            <a:r>
              <a:rPr lang="en-US" b="1" dirty="0" smtClean="0"/>
              <a:t> </a:t>
            </a:r>
            <a:r>
              <a:rPr lang="en-US" b="1" dirty="0" err="1" smtClean="0"/>
              <a:t>tuzilgan</a:t>
            </a:r>
            <a:r>
              <a:rPr lang="en-US" b="1" dirty="0" smtClean="0"/>
              <a:t> </a:t>
            </a:r>
            <a:r>
              <a:rPr lang="en-US" b="1" dirty="0" err="1" smtClean="0"/>
              <a:t>ortogonal</a:t>
            </a:r>
            <a:r>
              <a:rPr lang="en-US" b="1" dirty="0" smtClean="0"/>
              <a:t> </a:t>
            </a:r>
            <a:r>
              <a:rPr lang="en-US" b="1" dirty="0" err="1" smtClean="0"/>
              <a:t>vektorlar</a:t>
            </a:r>
            <a:r>
              <a:rPr lang="en-US" b="1" dirty="0" smtClean="0"/>
              <a:t> </a:t>
            </a:r>
            <a:r>
              <a:rPr lang="en-US" b="1" dirty="0" err="1" smtClean="0"/>
              <a:t>sistemasi</a:t>
            </a:r>
            <a:r>
              <a:rPr lang="en-US" b="1" dirty="0" smtClean="0"/>
              <a:t> </a:t>
            </a:r>
            <a:r>
              <a:rPr lang="en-US" b="1" dirty="0" err="1" smtClean="0"/>
              <a:t>chiziqli</a:t>
            </a:r>
            <a:r>
              <a:rPr lang="en-US" b="1" dirty="0" smtClean="0"/>
              <a:t> </a:t>
            </a:r>
            <a:r>
              <a:rPr lang="en-US" b="1" dirty="0" err="1" smtClean="0"/>
              <a:t>erkli</a:t>
            </a:r>
            <a:r>
              <a:rPr lang="en-US" b="1" dirty="0" smtClean="0"/>
              <a:t> </a:t>
            </a:r>
            <a:r>
              <a:rPr lang="en-US" b="1" dirty="0" err="1" smtClean="0"/>
              <a:t>bo’ladi</a:t>
            </a:r>
            <a:r>
              <a:rPr lang="en-US" b="1" dirty="0" smtClean="0"/>
              <a:t>.</a:t>
            </a:r>
            <a:endParaRPr lang="uz-Cyrl-U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/>
          <a:lstStyle/>
          <a:p>
            <a:pPr algn="just"/>
            <a:r>
              <a:rPr lang="en-US" b="1" dirty="0" smtClean="0"/>
              <a:t>    </a:t>
            </a:r>
            <a:r>
              <a:rPr lang="en-US" sz="2800" b="1" dirty="0" err="1" smtClean="0">
                <a:solidFill>
                  <a:srgbClr val="C00000"/>
                </a:solidFill>
              </a:rPr>
              <a:t>Ta’rif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r>
              <a:rPr lang="en-US" sz="2800" b="1" dirty="0" smtClean="0"/>
              <a:t> Agar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vektorlar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sistemasi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qaralayotgan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fazoning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bazisi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bo’lsa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bunday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sistema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bazis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deyiladi</a:t>
            </a:r>
            <a:r>
              <a:rPr lang="en-US" sz="2800" b="1" dirty="0" smtClean="0"/>
              <a:t>.</a:t>
            </a:r>
          </a:p>
          <a:p>
            <a:endParaRPr lang="uz-Cyrl-UZ" sz="2800" b="1" dirty="0" smtClean="0"/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   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Misol</a:t>
            </a:r>
            <a:r>
              <a:rPr lang="en-US" sz="2800" b="1" dirty="0" smtClean="0"/>
              <a:t>.  </a:t>
            </a:r>
          </a:p>
          <a:p>
            <a:endParaRPr lang="en-US" sz="2800" b="1" dirty="0" smtClean="0"/>
          </a:p>
          <a:p>
            <a:pPr>
              <a:buNone/>
            </a:pPr>
            <a:r>
              <a:rPr lang="en-US" sz="2800" b="1" dirty="0" err="1" smtClean="0"/>
              <a:t>sistema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</a:t>
            </a:r>
            <a:r>
              <a:rPr lang="en-US" sz="2800" b="1" i="1" baseline="30000" dirty="0" err="1" smtClean="0"/>
              <a:t>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fazoning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ortogonl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bazisi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bo’ladi</a:t>
            </a:r>
            <a:r>
              <a:rPr lang="en-US" sz="2800" b="1" dirty="0" smtClean="0"/>
              <a:t>.</a:t>
            </a:r>
            <a:endParaRPr lang="uz-Cyrl-UZ" sz="2800" b="1" dirty="0" smtClean="0"/>
          </a:p>
          <a:p>
            <a:endParaRPr lang="uz-Cyrl-U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3286124"/>
            <a:ext cx="5576726" cy="43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2800" dirty="0" smtClean="0"/>
              <a:t>       </a:t>
            </a:r>
            <a:r>
              <a:rPr lang="en-US" sz="2800" b="1" dirty="0" smtClean="0"/>
              <a:t>R </a:t>
            </a:r>
            <a:r>
              <a:rPr lang="en-US" sz="2800" b="1" dirty="0" err="1" smtClean="0"/>
              <a:t>maydon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ustida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aniqlangan</a:t>
            </a:r>
            <a:r>
              <a:rPr lang="en-US" sz="2800" b="1" dirty="0" smtClean="0"/>
              <a:t> 𝒱</a:t>
            </a:r>
            <a:r>
              <a:rPr lang="en-US" sz="2800" b="1" baseline="-25000" dirty="0" smtClean="0"/>
              <a:t>n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fazoning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ixtiyoriy</a:t>
            </a:r>
            <a:r>
              <a:rPr lang="en-US" sz="2800" b="1" dirty="0" smtClean="0"/>
              <a:t> </a:t>
            </a:r>
            <a:endParaRPr lang="uz-Cyrl-UZ" sz="2800" b="1" dirty="0" smtClean="0"/>
          </a:p>
          <a:p>
            <a:pPr algn="just">
              <a:buNone/>
            </a:pPr>
            <a:r>
              <a:rPr lang="en-US" sz="2800" b="1" dirty="0" smtClean="0"/>
              <a:t>                                    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, …, </a:t>
            </a:r>
            <a:r>
              <a:rPr lang="en-US" sz="2800" b="1" i="1" dirty="0" err="1" smtClean="0"/>
              <a:t>g</a:t>
            </a:r>
            <a:r>
              <a:rPr lang="en-US" sz="2800" b="1" i="1" baseline="-25000" dirty="0" err="1" smtClean="0"/>
              <a:t>n</a:t>
            </a:r>
            <a:r>
              <a:rPr lang="en-US" sz="2800" b="1" dirty="0" smtClean="0"/>
              <a:t>                      (1)</a:t>
            </a:r>
            <a:endParaRPr lang="uz-Cyrl-UZ" sz="2800" b="1" dirty="0" smtClean="0"/>
          </a:p>
          <a:p>
            <a:pPr algn="just">
              <a:buNone/>
            </a:pPr>
            <a:r>
              <a:rPr lang="en-US" sz="2800" b="1" dirty="0" smtClean="0"/>
              <a:t>   </a:t>
            </a:r>
            <a:r>
              <a:rPr lang="en-US" sz="2800" b="1" dirty="0" err="1" smtClean="0"/>
              <a:t>bazisiga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asoslanib</a:t>
            </a:r>
            <a:r>
              <a:rPr lang="en-US" sz="2800" b="1" dirty="0" smtClean="0"/>
              <a:t>,         </a:t>
            </a:r>
            <a:endParaRPr lang="uz-Cyrl-UZ" sz="2800" b="1" dirty="0" smtClean="0"/>
          </a:p>
          <a:p>
            <a:pPr algn="just">
              <a:buNone/>
            </a:pPr>
            <a:r>
              <a:rPr lang="en-US" sz="2800" b="1" dirty="0" smtClean="0"/>
              <a:t>                                    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, …, </a:t>
            </a:r>
            <a:r>
              <a:rPr lang="en-US" sz="2800" b="1" i="1" dirty="0" smtClean="0"/>
              <a:t>e</a:t>
            </a:r>
            <a:r>
              <a:rPr lang="en-US" sz="2800" b="1" i="1" baseline="-25000" dirty="0" smtClean="0"/>
              <a:t>n</a:t>
            </a:r>
            <a:r>
              <a:rPr lang="en-US" sz="2800" b="1" dirty="0" smtClean="0"/>
              <a:t>                      (2)</a:t>
            </a:r>
            <a:endParaRPr lang="uz-Cyrl-UZ" sz="2800" b="1" dirty="0" smtClean="0"/>
          </a:p>
          <a:p>
            <a:pPr algn="just">
              <a:buNone/>
            </a:pPr>
            <a:r>
              <a:rPr lang="en-US" sz="2800" b="1" dirty="0" smtClean="0"/>
              <a:t>   </a:t>
            </a:r>
            <a:r>
              <a:rPr lang="en-US" sz="2800" b="1" dirty="0" err="1" smtClean="0"/>
              <a:t>ortogonal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bazisni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tuzish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jarayoni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tanishamiz</a:t>
            </a:r>
            <a:r>
              <a:rPr lang="en-US" sz="2800" b="1" dirty="0" smtClean="0"/>
              <a:t>. Bu </a:t>
            </a:r>
            <a:r>
              <a:rPr lang="en-US" sz="2800" b="1" dirty="0" err="1" smtClean="0"/>
              <a:t>erda</a:t>
            </a:r>
            <a:r>
              <a:rPr lang="en-US" sz="2800" b="1" dirty="0" smtClean="0"/>
              <a:t> (1)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(2) </a:t>
            </a:r>
            <a:r>
              <a:rPr lang="en-US" sz="2800" b="1" dirty="0" err="1" smtClean="0"/>
              <a:t>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hosil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qilish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jarayoni</a:t>
            </a:r>
            <a:r>
              <a:rPr lang="en-US" sz="2800" b="1" dirty="0" smtClean="0"/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ortogonallash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jarayoni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/>
              <a:t>deyilib</a:t>
            </a:r>
            <a:r>
              <a:rPr lang="en-US" sz="2800" b="1" dirty="0" smtClean="0"/>
              <a:t>, u </a:t>
            </a:r>
            <a:r>
              <a:rPr lang="en-US" sz="2800" b="1" dirty="0" err="1" smtClean="0"/>
              <a:t>quyidagidan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iborat</a:t>
            </a:r>
            <a:r>
              <a:rPr lang="en-US" sz="2800" b="1" dirty="0" smtClean="0"/>
              <a:t>: </a:t>
            </a:r>
            <a:endParaRPr lang="uz-Cyrl-UZ" sz="2800" b="1" dirty="0" smtClean="0"/>
          </a:p>
          <a:p>
            <a:endParaRPr lang="uz-Cyrl-U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   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 </a:t>
            </a:r>
            <a:r>
              <a:rPr lang="en-US" sz="2800" b="1" dirty="0" smtClean="0"/>
              <a:t>=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deb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olamiz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≠0 </a:t>
            </a:r>
            <a:r>
              <a:rPr lang="en-US" sz="2800" b="1" dirty="0" err="1" smtClean="0"/>
              <a:t>bo’lgani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uchun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≠0  </a:t>
            </a:r>
            <a:r>
              <a:rPr lang="en-US" sz="2800" b="1" dirty="0" err="1" smtClean="0"/>
              <a:t>bo’ladi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Endi</a:t>
            </a:r>
            <a:r>
              <a:rPr lang="en-US" sz="2800" b="1" dirty="0" smtClean="0"/>
              <a:t>  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2   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ni</a:t>
            </a:r>
            <a:r>
              <a:rPr lang="en-US" sz="2800" b="1" dirty="0" smtClean="0"/>
              <a:t> </a:t>
            </a:r>
            <a:endParaRPr lang="uz-Cyrl-UZ" sz="2800" b="1" dirty="0" smtClean="0"/>
          </a:p>
          <a:p>
            <a:pPr algn="ctr">
              <a:buNone/>
            </a:pP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=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+ α</a:t>
            </a:r>
            <a:r>
              <a:rPr lang="en-US" sz="2800" b="1" i="1" dirty="0" smtClean="0"/>
              <a:t> 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=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+ α</a:t>
            </a:r>
            <a:r>
              <a:rPr lang="en-US" sz="2800" b="1" i="1" dirty="0" smtClean="0"/>
              <a:t> e</a:t>
            </a:r>
            <a:r>
              <a:rPr lang="en-US" sz="2800" b="1" baseline="-25000" dirty="0" smtClean="0"/>
              <a:t>1</a:t>
            </a:r>
            <a:endParaRPr lang="uz-Cyrl-UZ" sz="2800" b="1" dirty="0" smtClean="0"/>
          </a:p>
          <a:p>
            <a:pPr>
              <a:buNone/>
            </a:pPr>
            <a:r>
              <a:rPr lang="en-US" sz="2800" b="1" dirty="0" err="1" smtClean="0"/>
              <a:t>shaklda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olib</a:t>
            </a:r>
            <a:r>
              <a:rPr lang="en-US" sz="2800" b="1" dirty="0" smtClean="0"/>
              <a:t>,  α  </a:t>
            </a:r>
            <a:r>
              <a:rPr lang="en-US" sz="2800" b="1" dirty="0" err="1" smtClean="0"/>
              <a:t>sonni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shunday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aniqlaylikki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natijada</a:t>
            </a:r>
            <a:r>
              <a:rPr lang="en-US" sz="2800" b="1" dirty="0" smtClean="0"/>
              <a:t> (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) = 0, </a:t>
            </a:r>
            <a:r>
              <a:rPr lang="en-US" sz="2800" b="1" dirty="0" err="1" smtClean="0"/>
              <a:t>ya’ni</a:t>
            </a:r>
            <a:endParaRPr lang="uz-Cyrl-UZ" sz="2800" b="1" dirty="0" smtClean="0"/>
          </a:p>
          <a:p>
            <a:pPr algn="ctr">
              <a:buNone/>
            </a:pPr>
            <a:r>
              <a:rPr lang="en-US" sz="2800" b="1" dirty="0" smtClean="0"/>
              <a:t>(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) = (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+ α</a:t>
            </a:r>
            <a:r>
              <a:rPr lang="en-US" sz="2800" b="1" i="1" dirty="0" smtClean="0"/>
              <a:t> 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 =(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) + α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(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,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)            (3)</a:t>
            </a:r>
            <a:endParaRPr lang="uz-Cyrl-UZ" sz="2800" b="1" dirty="0" smtClean="0"/>
          </a:p>
          <a:p>
            <a:pPr>
              <a:buNone/>
            </a:pPr>
            <a:r>
              <a:rPr lang="en-US" sz="2800" b="1" dirty="0" err="1" smtClean="0"/>
              <a:t>bo’lsin</a:t>
            </a:r>
            <a:r>
              <a:rPr lang="en-US" sz="2800" b="1" dirty="0" smtClean="0"/>
              <a:t>. </a:t>
            </a:r>
            <a:endParaRPr lang="uz-Cyrl-UZ" sz="2800" b="1" dirty="0" smtClean="0"/>
          </a:p>
          <a:p>
            <a:pPr>
              <a:buNone/>
            </a:pPr>
            <a:r>
              <a:rPr lang="en-US" sz="2800" b="1" dirty="0" smtClean="0"/>
              <a:t>             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1 </a:t>
            </a:r>
            <a:r>
              <a:rPr lang="en-US" sz="2800" b="1" dirty="0" smtClean="0"/>
              <a:t>=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1</a:t>
            </a:r>
            <a:r>
              <a:rPr lang="en-US" sz="2800" b="1" dirty="0" smtClean="0"/>
              <a:t>  ≠ 0   </a:t>
            </a:r>
            <a:r>
              <a:rPr lang="en-US" sz="2800" b="1" dirty="0" err="1" smtClean="0"/>
              <a:t>va</a:t>
            </a:r>
            <a:r>
              <a:rPr lang="en-US" sz="2800" b="1" dirty="0" smtClean="0"/>
              <a:t>    </a:t>
            </a:r>
            <a:r>
              <a:rPr lang="en-US" sz="2800" b="1" i="1" dirty="0" smtClean="0"/>
              <a:t>g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≠0  </a:t>
            </a:r>
            <a:r>
              <a:rPr lang="en-US" sz="2800" b="1" dirty="0" err="1" smtClean="0"/>
              <a:t>bo’lgani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uchun</a:t>
            </a:r>
            <a:r>
              <a:rPr lang="en-US" sz="2800" b="1" dirty="0" smtClean="0"/>
              <a:t>  </a:t>
            </a:r>
            <a:r>
              <a:rPr lang="en-US" sz="2800" b="1" i="1" dirty="0" smtClean="0"/>
              <a:t>e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≠0   </a:t>
            </a:r>
            <a:r>
              <a:rPr lang="en-US" sz="2800" b="1" dirty="0" err="1" smtClean="0"/>
              <a:t>bo’ladi</a:t>
            </a:r>
            <a:r>
              <a:rPr lang="en-US" sz="2800" b="1" dirty="0" smtClean="0"/>
              <a:t>.    (3) </a:t>
            </a:r>
            <a:r>
              <a:rPr lang="en-US" sz="2800" b="1" dirty="0" err="1" smtClean="0"/>
              <a:t>tenglikdan</a:t>
            </a:r>
            <a:endParaRPr lang="en-US" sz="2800" b="1" dirty="0" smtClean="0"/>
          </a:p>
          <a:p>
            <a:pPr>
              <a:buNone/>
            </a:pPr>
            <a:endParaRPr lang="uz-Cyrl-UZ" sz="2800" b="1" dirty="0" smtClean="0"/>
          </a:p>
          <a:p>
            <a:pPr>
              <a:buNone/>
            </a:pPr>
            <a:r>
              <a:rPr lang="en-US" sz="2800" b="1" dirty="0" err="1" smtClean="0"/>
              <a:t>topiladi</a:t>
            </a:r>
            <a:r>
              <a:rPr lang="en-US" sz="2800" b="1" dirty="0" smtClean="0"/>
              <a:t>.</a:t>
            </a:r>
            <a:endParaRPr lang="uz-Cyrl-UZ" sz="28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5000"/>
          </a:blip>
          <a:srcRect/>
          <a:stretch>
            <a:fillRect/>
          </a:stretch>
        </p:blipFill>
        <p:spPr bwMode="auto">
          <a:xfrm>
            <a:off x="3929058" y="5143512"/>
            <a:ext cx="1946299" cy="7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771</Words>
  <Application>Microsoft Office PowerPoint</Application>
  <PresentationFormat>Экран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                   SKALYAR KO’PAYTMALI VEKTOR  FAZOLAR.   VEKTORLARNING   ORTOGANAL SISTEMASI.   ORTOGONALLASH JARAYONI.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SKALYAR KO’PAYTMALI VEKTOR  FAZOLAR.   VEKTORLARNING   ORTOGANAL SISTEMASI.   ORTOGONALLASH JARAYONI.</dc:title>
  <dc:creator>USER</dc:creator>
  <cp:lastModifiedBy>Home</cp:lastModifiedBy>
  <cp:revision>8</cp:revision>
  <dcterms:created xsi:type="dcterms:W3CDTF">2012-03-05T15:20:11Z</dcterms:created>
  <dcterms:modified xsi:type="dcterms:W3CDTF">2016-04-20T15:45:28Z</dcterms:modified>
</cp:coreProperties>
</file>