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60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C96AEC5-7869-4368-B7BA-90F9285C2020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7F68972-5F14-4975-B18E-16CECE2D67D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988840"/>
            <a:ext cx="7406640" cy="2016224"/>
          </a:xfrm>
        </p:spPr>
        <p:txBody>
          <a:bodyPr/>
          <a:lstStyle/>
          <a:p>
            <a:pPr algn="just"/>
            <a:r>
              <a:rPr lang="en-US" b="1" dirty="0">
                <a:effectLst/>
              </a:rPr>
              <a:t>GRUPPA, HALQA VA ULARNING XOSSALARI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8844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04664"/>
            <a:ext cx="8178112" cy="5843736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6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04664"/>
            <a:ext cx="8178112" cy="5843736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6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04664"/>
            <a:ext cx="8178112" cy="5843736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6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04664"/>
            <a:ext cx="8178112" cy="584373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69089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85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404664"/>
                <a:ext cx="8178112" cy="5843736"/>
              </a:xfrm>
            </p:spPr>
            <p:txBody>
              <a:bodyPr/>
              <a:lstStyle/>
              <a:p>
                <a:pPr marL="82296" indent="0" algn="just">
                  <a:buNone/>
                </a:pPr>
                <a:endParaRPr lang="en-US" b="1" dirty="0" smtClean="0"/>
              </a:p>
              <a:p>
                <a:pPr marL="82296" indent="0" algn="just">
                  <a:buNone/>
                </a:pPr>
                <a:r>
                  <a:rPr lang="en-US" b="1" dirty="0" err="1" smtClean="0"/>
                  <a:t>Ta’rif</a:t>
                </a:r>
                <a:r>
                  <a:rPr lang="en-US" b="1" dirty="0"/>
                  <a:t>. </a:t>
                </a:r>
                <a:r>
                  <a:rPr lang="en-US" dirty="0"/>
                  <a:t>A</a:t>
                </a:r>
                <a:r>
                  <a:rPr lang="ru-RU" dirty="0" smtClean="0"/>
                  <a:t> </a:t>
                </a:r>
                <a:r>
                  <a:rPr lang="en-US" dirty="0" err="1"/>
                  <a:t>to’plam</a:t>
                </a:r>
                <a:r>
                  <a:rPr lang="en-US" dirty="0"/>
                  <a:t> </a:t>
                </a:r>
                <a:r>
                  <a:rPr lang="en-US" dirty="0" err="1"/>
                  <a:t>va</a:t>
                </a:r>
                <a:r>
                  <a:rPr lang="en-US" dirty="0"/>
                  <a:t> </a:t>
                </a:r>
                <a:r>
                  <a:rPr lang="en-US" dirty="0" err="1"/>
                  <a:t>unda</a:t>
                </a:r>
                <a:r>
                  <a:rPr lang="en-US" dirty="0"/>
                  <a:t> </a:t>
                </a:r>
                <a:r>
                  <a:rPr lang="en-US" dirty="0" err="1"/>
                  <a:t>aniqlangan</a:t>
                </a:r>
                <a:r>
                  <a:rPr lang="en-US" dirty="0"/>
                  <a:t> </a:t>
                </a:r>
                <a:r>
                  <a:rPr lang="ru-RU" b="1" dirty="0">
                    <a:sym typeface="Symbol"/>
                  </a:rPr>
                  <a:t></a:t>
                </a:r>
                <a:r>
                  <a:rPr lang="ru-RU" dirty="0"/>
                  <a:t> </a:t>
                </a:r>
                <a:r>
                  <a:rPr lang="en-US" dirty="0" err="1"/>
                  <a:t>binar</a:t>
                </a:r>
                <a:r>
                  <a:rPr lang="en-US" dirty="0"/>
                  <a:t> </a:t>
                </a:r>
                <a:r>
                  <a:rPr lang="en-US" dirty="0" err="1"/>
                  <a:t>algebraik</a:t>
                </a:r>
                <a:r>
                  <a:rPr lang="en-US" dirty="0"/>
                  <a:t> </a:t>
                </a:r>
                <a:r>
                  <a:rPr lang="en-US" dirty="0" err="1"/>
                  <a:t>amal</a:t>
                </a:r>
                <a:r>
                  <a:rPr lang="en-US" dirty="0"/>
                  <a:t> </a:t>
                </a:r>
                <a:r>
                  <a:rPr lang="en-US" dirty="0" err="1"/>
                  <a:t>berilgan</a:t>
                </a:r>
                <a:r>
                  <a:rPr lang="en-US" dirty="0"/>
                  <a:t> </a:t>
                </a:r>
                <a:r>
                  <a:rPr lang="en-US" dirty="0" err="1"/>
                  <a:t>bo’lsin</a:t>
                </a:r>
                <a:r>
                  <a:rPr lang="en-US" dirty="0"/>
                  <a:t>. U </a:t>
                </a:r>
                <a:r>
                  <a:rPr lang="en-US" dirty="0" err="1"/>
                  <a:t>holda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,∗)</m:t>
                    </m:r>
                  </m:oMath>
                </a14:m>
                <a:r>
                  <a:rPr lang="ru-RU" dirty="0" smtClean="0"/>
                  <a:t> </a:t>
                </a:r>
                <a:r>
                  <a:rPr lang="en-US" dirty="0" err="1"/>
                  <a:t>juftlik</a:t>
                </a:r>
                <a:r>
                  <a:rPr lang="en-US" dirty="0"/>
                  <a:t> </a:t>
                </a:r>
                <a:r>
                  <a:rPr lang="en-US" u="sng" dirty="0" err="1"/>
                  <a:t>gruppoid</a:t>
                </a:r>
                <a:r>
                  <a:rPr lang="en-US" dirty="0"/>
                  <a:t> deb </a:t>
                </a:r>
                <a:r>
                  <a:rPr lang="en-US" dirty="0" err="1"/>
                  <a:t>ataladi</a:t>
                </a:r>
                <a:r>
                  <a:rPr lang="en-US" dirty="0"/>
                  <a:t>. </a:t>
                </a:r>
                <a:endParaRPr lang="ru-RU" dirty="0"/>
              </a:p>
              <a:p>
                <a:pPr marL="82296" indent="0" algn="just">
                  <a:buNone/>
                </a:pPr>
                <a:r>
                  <a:rPr lang="en-US" b="1" dirty="0" err="1"/>
                  <a:t>Misol</a:t>
                </a:r>
                <a:r>
                  <a:rPr lang="en-US" b="1" dirty="0"/>
                  <a:t>. </a:t>
                </a:r>
                <a:r>
                  <a:rPr lang="en-US" dirty="0" smtClean="0"/>
                  <a:t>N</a:t>
                </a:r>
                <a:r>
                  <a:rPr lang="en-US" b="1" dirty="0" smtClean="0"/>
                  <a:t>-</a:t>
                </a:r>
                <a:r>
                  <a:rPr lang="en-US" dirty="0" smtClean="0"/>
                  <a:t>natural </a:t>
                </a:r>
                <a:r>
                  <a:rPr lang="en-US" dirty="0" err="1"/>
                  <a:t>sonlar</a:t>
                </a:r>
                <a:r>
                  <a:rPr lang="en-US" dirty="0"/>
                  <a:t> </a:t>
                </a:r>
                <a:r>
                  <a:rPr lang="en-US" dirty="0" err="1"/>
                  <a:t>to’plami</a:t>
                </a:r>
                <a:r>
                  <a:rPr lang="en-US" dirty="0"/>
                  <a:t> «•»-</a:t>
                </a:r>
                <a:r>
                  <a:rPr lang="ru-RU" b="1" dirty="0"/>
                  <a:t>  </a:t>
                </a:r>
                <a:r>
                  <a:rPr lang="en-US" dirty="0" err="1"/>
                  <a:t>dagi</a:t>
                </a:r>
                <a:r>
                  <a:rPr lang="en-US" dirty="0"/>
                  <a:t> </a:t>
                </a:r>
                <a:r>
                  <a:rPr lang="en-US" dirty="0" err="1"/>
                  <a:t>ko’paytirish</a:t>
                </a:r>
                <a:r>
                  <a:rPr lang="en-US" dirty="0"/>
                  <a:t> </a:t>
                </a:r>
                <a:r>
                  <a:rPr lang="en-US" dirty="0" err="1"/>
                  <a:t>amali</a:t>
                </a:r>
                <a:r>
                  <a:rPr lang="en-US" dirty="0"/>
                  <a:t> </a:t>
                </a:r>
                <a:r>
                  <a:rPr lang="en-US" dirty="0" err="1"/>
                  <a:t>bo’lsa</a:t>
                </a:r>
                <a:r>
                  <a:rPr lang="en-US" dirty="0"/>
                  <a:t>, u </a:t>
                </a:r>
                <a:r>
                  <a:rPr lang="en-US" dirty="0" err="1" smtClean="0"/>
                  <a:t>holda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𝑁</m:t>
                    </m:r>
                    <m:r>
                      <a:rPr lang="en-US" i="1">
                        <a:latin typeface="Cambria Math"/>
                      </a:rPr>
                      <m:t>,∗)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-</a:t>
                </a:r>
                <a:r>
                  <a:rPr lang="en-US" dirty="0" err="1"/>
                  <a:t>gruppoiddir</a:t>
                </a:r>
                <a:r>
                  <a:rPr lang="en-US" dirty="0"/>
                  <a:t>.</a:t>
                </a:r>
                <a:endParaRPr lang="ru-RU" dirty="0"/>
              </a:p>
              <a:p>
                <a:pPr marL="82296" indent="0" algn="just">
                  <a:buNone/>
                </a:pPr>
                <a:r>
                  <a:rPr lang="en-US" b="1" dirty="0" err="1"/>
                  <a:t>Teorema</a:t>
                </a:r>
                <a:r>
                  <a:rPr lang="en-US" b="1" dirty="0"/>
                  <a:t>. </a:t>
                </a:r>
                <a:r>
                  <a:rPr lang="en-US" dirty="0" smtClean="0"/>
                  <a:t>Agar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</a:rPr>
                      <m:t>,∗)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-</a:t>
                </a:r>
                <a:r>
                  <a:rPr lang="en-US" dirty="0" err="1"/>
                  <a:t>gruppoidda</a:t>
                </a:r>
                <a:r>
                  <a:rPr lang="en-US" dirty="0"/>
                  <a:t> </a:t>
                </a:r>
                <a:r>
                  <a:rPr lang="en-US" dirty="0" err="1"/>
                  <a:t>neytral</a:t>
                </a:r>
                <a:r>
                  <a:rPr lang="en-US" dirty="0"/>
                  <a:t> element </a:t>
                </a:r>
                <a:r>
                  <a:rPr lang="en-US" dirty="0" err="1"/>
                  <a:t>mavjud</a:t>
                </a:r>
                <a:r>
                  <a:rPr lang="en-US" dirty="0"/>
                  <a:t> </a:t>
                </a:r>
                <a:r>
                  <a:rPr lang="en-US" dirty="0" err="1"/>
                  <a:t>bo’lsa</a:t>
                </a:r>
                <a:r>
                  <a:rPr lang="en-US" dirty="0"/>
                  <a:t>, u </a:t>
                </a:r>
                <a:r>
                  <a:rPr lang="en-US" dirty="0" err="1"/>
                  <a:t>yagonadir</a:t>
                </a:r>
                <a:r>
                  <a:rPr lang="en-US" dirty="0" smtClean="0"/>
                  <a:t>.</a:t>
                </a: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404664"/>
                <a:ext cx="8178112" cy="5843736"/>
              </a:xfrm>
              <a:blipFill rotWithShape="1">
                <a:blip r:embed="rId2"/>
                <a:stretch>
                  <a:fillRect l="-894" r="-17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56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404664"/>
                <a:ext cx="7818072" cy="5843736"/>
              </a:xfrm>
            </p:spPr>
            <p:txBody>
              <a:bodyPr/>
              <a:lstStyle/>
              <a:p>
                <a:pPr algn="just"/>
                <a:endParaRPr lang="uz-Cyrl-UZ" b="1" dirty="0" smtClean="0"/>
              </a:p>
              <a:p>
                <a:pPr algn="just"/>
                <a:endParaRPr lang="uz-Cyrl-UZ" b="1" dirty="0"/>
              </a:p>
              <a:p>
                <a:pPr marL="82296" indent="0" algn="just">
                  <a:buNone/>
                </a:pPr>
                <a:r>
                  <a:rPr lang="uz-Cyrl-UZ" b="1" dirty="0" smtClean="0">
                    <a:solidFill>
                      <a:srgbClr val="FF0000"/>
                    </a:solidFill>
                  </a:rPr>
                  <a:t>   TA’RIF.</a:t>
                </a:r>
                <a:r>
                  <a:rPr lang="uz-Cyrl-UZ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/>
                      <m:t>(</m:t>
                    </m:r>
                    <m:r>
                      <a:rPr lang="en-US" i="1"/>
                      <m:t>𝐴</m:t>
                    </m:r>
                    <m:r>
                      <a:rPr lang="en-US" b="1" i="1"/>
                      <m:t>,∗)</m:t>
                    </m:r>
                  </m:oMath>
                </a14:m>
                <a:r>
                  <a:rPr lang="en-US" dirty="0"/>
                  <a:t> </a:t>
                </a:r>
                <a:r>
                  <a:rPr lang="uz-Cyrl-UZ" i="1" dirty="0"/>
                  <a:t>-gruppoidda </a:t>
                </a:r>
                <a:r>
                  <a:rPr lang="uz-Cyrl-UZ" i="1" dirty="0">
                    <a:sym typeface="Symbol"/>
                  </a:rPr>
                  <a:t></a:t>
                </a:r>
                <a:r>
                  <a:rPr lang="uz-Cyrl-UZ" i="1" dirty="0"/>
                  <a:t> </a:t>
                </a:r>
                <a:r>
                  <a:rPr lang="uz-Cyrl-UZ" b="1" i="1" dirty="0"/>
                  <a:t>- </a:t>
                </a:r>
                <a:r>
                  <a:rPr lang="uz-Cyrl-UZ" i="1" dirty="0"/>
                  <a:t>assotsiativ amal bo’lsa, bunday gruppoid yarimgruppa deyiladi. </a:t>
                </a:r>
                <a:endParaRPr lang="ru-RU" dirty="0"/>
              </a:p>
              <a:p>
                <a:pPr marL="82296" indent="0" algn="just">
                  <a:buNone/>
                </a:pPr>
                <a:r>
                  <a:rPr lang="uz-Cyrl-UZ" dirty="0" smtClean="0"/>
                  <a:t>   Neytral </a:t>
                </a:r>
                <a:r>
                  <a:rPr lang="uz-Cyrl-UZ" dirty="0"/>
                  <a:t>elementga ega bo’lgan yarimgruppa </a:t>
                </a:r>
                <a:r>
                  <a:rPr lang="uz-Cyrl-UZ" i="1" dirty="0">
                    <a:solidFill>
                      <a:srgbClr val="FF0000"/>
                    </a:solidFill>
                  </a:rPr>
                  <a:t>monoid</a:t>
                </a:r>
                <a:r>
                  <a:rPr lang="uz-Cyrl-UZ" i="1" dirty="0"/>
                  <a:t> </a:t>
                </a:r>
                <a:r>
                  <a:rPr lang="uz-Cyrl-UZ" dirty="0"/>
                  <a:t>deyiladi. </a:t>
                </a:r>
                <a:endParaRPr lang="ru-RU" dirty="0"/>
              </a:p>
              <a:p>
                <a:pPr marL="82296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404664"/>
                <a:ext cx="7818072" cy="5843736"/>
              </a:xfrm>
              <a:blipFill rotWithShape="1">
                <a:blip r:embed="rId2"/>
                <a:stretch>
                  <a:fillRect l="-857" r="-1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56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56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71600" y="404664"/>
                <a:ext cx="7962088" cy="5843736"/>
              </a:xfrm>
            </p:spPr>
            <p:txBody>
              <a:bodyPr/>
              <a:lstStyle/>
              <a:p>
                <a:pPr marL="82296" indent="0" algn="just">
                  <a:buNone/>
                </a:pPr>
                <a:r>
                  <a:rPr lang="uz-Cyrl-UZ" b="1" dirty="0" smtClean="0">
                    <a:solidFill>
                      <a:srgbClr val="FF0000"/>
                    </a:solidFill>
                  </a:rPr>
                  <a:t>TA’RIF</a:t>
                </a:r>
                <a:r>
                  <a:rPr lang="uz-Cyrl-UZ" b="1" dirty="0" smtClean="0"/>
                  <a:t>. </a:t>
                </a:r>
                <a:r>
                  <a:rPr lang="uz-Cyrl-UZ" i="1" dirty="0"/>
                  <a:t>Bizga(2,1)  turli  (G</a:t>
                </a:r>
                <a:r>
                  <a:rPr lang="en-US" i="1" dirty="0"/>
                  <a:t>,*,’) </a:t>
                </a:r>
                <a:r>
                  <a:rPr lang="uz-Cyrl-UZ" i="1" dirty="0"/>
                  <a:t>algebra berigan bo’lib quyidagi shartlar bajarilsin: </a:t>
                </a:r>
                <a:endParaRPr lang="ru-RU" dirty="0"/>
              </a:p>
              <a:p>
                <a:pPr lvl="0" algn="just">
                  <a:buFont typeface="Wingdings" pitchFamily="2" charset="2"/>
                  <a:buChar char="q"/>
                </a:pPr>
                <a:r>
                  <a:rPr lang="ru-RU" i="1" dirty="0" smtClean="0"/>
                  <a:t>     </a:t>
                </a:r>
                <a:r>
                  <a:rPr lang="en-US" i="1" dirty="0" smtClean="0"/>
                  <a:t>* </a:t>
                </a:r>
                <a:r>
                  <a:rPr lang="en-US" i="1" dirty="0"/>
                  <a:t>- </a:t>
                </a:r>
                <a:r>
                  <a:rPr lang="uz-Cyrl-UZ" i="1" dirty="0"/>
                  <a:t>binar algebraik amal assotsiativ, ya’ni </a:t>
                </a:r>
                <a14:m>
                  <m:oMath xmlns:m="http://schemas.openxmlformats.org/officeDocument/2006/math">
                    <m:r>
                      <a:rPr lang="uz-Cyrl-UZ" i="1"/>
                      <m:t>∀</m:t>
                    </m:r>
                    <m:r>
                      <a:rPr lang="uz-Cyrl-UZ" i="1"/>
                      <m:t>𝑎</m:t>
                    </m:r>
                    <m:r>
                      <a:rPr lang="uz-Cyrl-UZ" i="1"/>
                      <m:t>,</m:t>
                    </m:r>
                    <m:r>
                      <a:rPr lang="uz-Cyrl-UZ" i="1"/>
                      <m:t>𝑏</m:t>
                    </m:r>
                    <m:r>
                      <a:rPr lang="uz-Cyrl-UZ" i="1"/>
                      <m:t>,</m:t>
                    </m:r>
                    <m:r>
                      <a:rPr lang="uz-Cyrl-UZ" i="1"/>
                      <m:t>𝑐</m:t>
                    </m:r>
                    <m:r>
                      <a:rPr lang="uz-Cyrl-UZ" i="1"/>
                      <m:t>∈</m:t>
                    </m:r>
                    <m:r>
                      <a:rPr lang="uz-Cyrl-UZ" i="1"/>
                      <m:t>𝐺</m:t>
                    </m:r>
                  </m:oMath>
                </a14:m>
                <a:r>
                  <a:rPr lang="uz-Cyrl-UZ" i="1" dirty="0"/>
                  <a:t>  uchun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i="1"/>
                        </m:ctrlPr>
                      </m:dPr>
                      <m:e>
                        <m:r>
                          <a:rPr lang="uz-Cyrl-UZ" i="1"/>
                          <m:t>𝑎</m:t>
                        </m:r>
                        <m:r>
                          <a:rPr lang="uz-Cyrl-UZ" i="1"/>
                          <m:t>∗</m:t>
                        </m:r>
                        <m:r>
                          <a:rPr lang="uz-Cyrl-UZ" i="1"/>
                          <m:t>𝑏</m:t>
                        </m:r>
                      </m:e>
                    </m:d>
                    <m:r>
                      <a:rPr lang="uz-Cyrl-UZ" i="1"/>
                      <m:t>∗</m:t>
                    </m:r>
                    <m:r>
                      <a:rPr lang="uz-Cyrl-UZ" i="1"/>
                      <m:t>𝑐</m:t>
                    </m:r>
                    <m:r>
                      <a:rPr lang="uz-Cyrl-UZ" i="1"/>
                      <m:t>=</m:t>
                    </m:r>
                    <m:r>
                      <a:rPr lang="uz-Cyrl-UZ" i="1"/>
                      <m:t>𝑎</m:t>
                    </m:r>
                    <m:r>
                      <a:rPr lang="uz-Cyrl-UZ" i="1"/>
                      <m:t>∗(</m:t>
                    </m:r>
                    <m:r>
                      <a:rPr lang="uz-Cyrl-UZ" i="1"/>
                      <m:t>𝑏</m:t>
                    </m:r>
                    <m:r>
                      <a:rPr lang="uz-Cyrl-UZ" i="1"/>
                      <m:t>∗</m:t>
                    </m:r>
                    <m:r>
                      <a:rPr lang="uz-Cyrl-UZ" i="1"/>
                      <m:t>𝑐</m:t>
                    </m:r>
                    <m:r>
                      <a:rPr lang="uz-Cyrl-UZ" i="1"/>
                      <m:t>)</m:t>
                    </m:r>
                  </m:oMath>
                </a14:m>
                <a:r>
                  <a:rPr lang="uz-Cyrl-UZ" i="1" dirty="0"/>
                  <a:t> bo’lsin. </a:t>
                </a:r>
                <a:endParaRPr lang="ru-RU" dirty="0"/>
              </a:p>
              <a:p>
                <a:pPr lvl="0" algn="just">
                  <a:buFont typeface="Wingdings" pitchFamily="2" charset="2"/>
                  <a:buChar char="q"/>
                </a:pPr>
                <a:r>
                  <a:rPr lang="ru-RU" i="1" dirty="0" smtClean="0"/>
                  <a:t>       </a:t>
                </a:r>
                <a:r>
                  <a:rPr lang="en-US" i="1" dirty="0" smtClean="0"/>
                  <a:t>G </a:t>
                </a:r>
                <a:r>
                  <a:rPr lang="uz-Cyrl-UZ" i="1" dirty="0"/>
                  <a:t>da neytral element mavjud, ya’ni </a:t>
                </a:r>
                <a14:m>
                  <m:oMath xmlns:m="http://schemas.openxmlformats.org/officeDocument/2006/math">
                    <m:r>
                      <a:rPr lang="uz-Cyrl-UZ" i="1"/>
                      <m:t>∀</m:t>
                    </m:r>
                    <m:r>
                      <a:rPr lang="uz-Cyrl-UZ" i="1"/>
                      <m:t>𝑎</m:t>
                    </m:r>
                    <m:r>
                      <a:rPr lang="uz-Cyrl-UZ" i="1"/>
                      <m:t>∈</m:t>
                    </m:r>
                    <m:r>
                      <a:rPr lang="uz-Cyrl-UZ" i="1"/>
                      <m:t>𝐺</m:t>
                    </m:r>
                  </m:oMath>
                </a14:m>
                <a:r>
                  <a:rPr lang="uz-Cyrl-UZ" i="1" dirty="0"/>
                  <a:t> uchun shunday </a:t>
                </a:r>
                <a:r>
                  <a:rPr lang="en-US" i="1" dirty="0"/>
                  <a:t>e </a:t>
                </a:r>
                <a14:m>
                  <m:oMath xmlns:m="http://schemas.openxmlformats.org/officeDocument/2006/math">
                    <m:r>
                      <a:rPr lang="uz-Cyrl-UZ" i="1"/>
                      <m:t>∈</m:t>
                    </m:r>
                    <m:r>
                      <a:rPr lang="uz-Cyrl-UZ" i="1"/>
                      <m:t>𝐺</m:t>
                    </m:r>
                  </m:oMath>
                </a14:m>
                <a:r>
                  <a:rPr lang="uz-Cyrl-UZ" i="1" dirty="0"/>
                  <a:t> topilib, </a:t>
                </a:r>
                <a14:m>
                  <m:oMath xmlns:m="http://schemas.openxmlformats.org/officeDocument/2006/math">
                    <m:r>
                      <a:rPr lang="uz-Cyrl-UZ" i="1"/>
                      <m:t>𝑒</m:t>
                    </m:r>
                    <m:r>
                      <a:rPr lang="uz-Cyrl-UZ" i="1"/>
                      <m:t>∗</m:t>
                    </m:r>
                    <m:r>
                      <a:rPr lang="uz-Cyrl-UZ" i="1"/>
                      <m:t>𝑎</m:t>
                    </m:r>
                    <m:r>
                      <a:rPr lang="uz-Cyrl-UZ" i="1"/>
                      <m:t>=</m:t>
                    </m:r>
                    <m:r>
                      <a:rPr lang="uz-Cyrl-UZ" i="1"/>
                      <m:t>𝑎</m:t>
                    </m:r>
                  </m:oMath>
                </a14:m>
                <a:r>
                  <a:rPr lang="uz-Cyrl-UZ" dirty="0"/>
                  <a:t> </a:t>
                </a:r>
                <a:r>
                  <a:rPr lang="uz-Cyrl-UZ" i="1" dirty="0"/>
                  <a:t> shart bajarilsin.</a:t>
                </a:r>
                <a:endParaRPr lang="ru-RU" dirty="0"/>
              </a:p>
              <a:p>
                <a:pPr lvl="0" algn="just">
                  <a:buFont typeface="Wingdings" pitchFamily="2" charset="2"/>
                  <a:buChar char="q"/>
                </a:pPr>
                <a:r>
                  <a:rPr lang="uz-Cyrl-UZ" i="1" dirty="0" smtClean="0"/>
                  <a:t>        Har </a:t>
                </a:r>
                <a:r>
                  <a:rPr lang="uz-Cyrl-UZ" i="1" dirty="0"/>
                  <a:t>qanday </a:t>
                </a:r>
                <a14:m>
                  <m:oMath xmlns:m="http://schemas.openxmlformats.org/officeDocument/2006/math">
                    <m:r>
                      <a:rPr lang="uz-Cyrl-UZ" i="1"/>
                      <m:t>𝑎</m:t>
                    </m:r>
                    <m:r>
                      <a:rPr lang="uz-Cyrl-UZ" i="1"/>
                      <m:t>∈</m:t>
                    </m:r>
                    <m:r>
                      <a:rPr lang="uz-Cyrl-UZ" i="1"/>
                      <m:t>𝐺</m:t>
                    </m:r>
                    <m:r>
                      <a:rPr lang="uz-Cyrl-UZ" i="1"/>
                      <m:t> </m:t>
                    </m:r>
                  </m:oMath>
                </a14:m>
                <a:r>
                  <a:rPr lang="uz-Cyrl-UZ" i="1" dirty="0"/>
                  <a:t> uchun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/>
                        </m:ctrlPr>
                      </m:sSupPr>
                      <m:e>
                        <m:r>
                          <a:rPr lang="uz-Cyrl-UZ" i="1"/>
                          <m:t>𝑎</m:t>
                        </m:r>
                      </m:e>
                      <m:sup>
                        <m:r>
                          <a:rPr lang="uz-Cyrl-UZ" i="1"/>
                          <m:t>′</m:t>
                        </m:r>
                      </m:sup>
                    </m:sSup>
                    <m:r>
                      <a:rPr lang="uz-Cyrl-UZ" i="1"/>
                      <m:t>∗</m:t>
                    </m:r>
                    <m:r>
                      <a:rPr lang="uz-Cyrl-UZ" i="1"/>
                      <m:t>𝑎</m:t>
                    </m:r>
                    <m:r>
                      <a:rPr lang="uz-Cyrl-UZ" i="1"/>
                      <m:t>=</m:t>
                    </m:r>
                    <m:r>
                      <a:rPr lang="uz-Cyrl-UZ" i="1"/>
                      <m:t>𝑒</m:t>
                    </m:r>
                  </m:oMath>
                </a14:m>
                <a:r>
                  <a:rPr lang="uz-Cyrl-UZ" i="1" dirty="0"/>
                  <a:t> bo’lsin.</a:t>
                </a:r>
                <a:endParaRPr lang="ru-RU" dirty="0"/>
              </a:p>
              <a:p>
                <a:pPr marL="82296" indent="0" algn="just">
                  <a:buNone/>
                </a:pPr>
                <a:r>
                  <a:rPr lang="uz-Cyrl-UZ" i="1" dirty="0"/>
                  <a:t>U holda  (G</a:t>
                </a:r>
                <a:r>
                  <a:rPr lang="en-US" i="1" dirty="0"/>
                  <a:t>,*,’) </a:t>
                </a:r>
                <a:r>
                  <a:rPr lang="uz-Cyrl-UZ" i="1" dirty="0"/>
                  <a:t>- algebra gruppa deyiladi.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1600" y="404664"/>
                <a:ext cx="7962088" cy="5843736"/>
              </a:xfrm>
              <a:blipFill rotWithShape="1">
                <a:blip r:embed="rId2"/>
                <a:stretch>
                  <a:fillRect l="-842" t="-1460" r="-1913" b="-27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56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04664"/>
            <a:ext cx="8178112" cy="584373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56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404664"/>
                <a:ext cx="8178112" cy="5843736"/>
              </a:xfrm>
            </p:spPr>
            <p:txBody>
              <a:bodyPr/>
              <a:lstStyle/>
              <a:p>
                <a:pPr marL="82296" indent="0" algn="just">
                  <a:buNone/>
                </a:pPr>
                <a:r>
                  <a:rPr lang="uz-Cyrl-UZ" b="1" dirty="0" smtClean="0"/>
                  <a:t>TEOREMA. </a:t>
                </a:r>
                <a:r>
                  <a:rPr lang="uz-Cyrl-UZ" i="1" dirty="0"/>
                  <a:t>Gruppada ixtiyoriy element uchun yagona teskari element mavjud.</a:t>
                </a:r>
                <a:endParaRPr lang="ru-RU" dirty="0"/>
              </a:p>
              <a:p>
                <a:pPr marL="82296" indent="0" algn="just">
                  <a:buNone/>
                </a:pPr>
                <a:r>
                  <a:rPr lang="uz-Cyrl-UZ" b="1" i="1" dirty="0" smtClean="0"/>
                  <a:t>ISBOT</a:t>
                </a:r>
                <a:r>
                  <a:rPr lang="uz-Cyrl-UZ" i="1" dirty="0" smtClean="0"/>
                  <a:t>.</a:t>
                </a:r>
                <a:r>
                  <a:rPr lang="uz-Cyrl-UZ" b="1" dirty="0" smtClean="0"/>
                  <a:t> </a:t>
                </a:r>
                <a:r>
                  <a:rPr lang="uz-Cyrl-UZ" dirty="0"/>
                  <a:t>Haqiqatdan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/>
                        </m:ctrlPr>
                      </m:sSubPr>
                      <m:e>
                        <m:r>
                          <a:rPr lang="en-US" i="1"/>
                          <m:t>𝑎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 </a:t>
                </a:r>
                <a:r>
                  <a:rPr lang="uz-Cyrl-UZ" dirty="0"/>
                  <a:t>elementga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i="1"/>
                        </m:ctrlPr>
                      </m:sSubSupPr>
                      <m:e>
                        <m:r>
                          <a:rPr lang="en-US" i="1"/>
                          <m:t>𝑎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  <m:sup>
                        <m:r>
                          <a:rPr lang="en-US" i="1"/>
                          <m:t>−1</m:t>
                        </m:r>
                      </m:sup>
                    </m:sSubSup>
                  </m:oMath>
                </a14:m>
                <a:r>
                  <a:rPr lang="en-US" dirty="0"/>
                  <a:t>  </a:t>
                </a:r>
                <a:r>
                  <a:rPr lang="uz-Cyrl-UZ" dirty="0"/>
                  <a:t>va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i="1"/>
                        </m:ctrlPr>
                      </m:sSubSupPr>
                      <m:e>
                        <m:r>
                          <a:rPr lang="en-US" i="1"/>
                          <m:t>𝑎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  <m:sup>
                        <m:r>
                          <a:rPr lang="en-US" i="1"/>
                          <m:t>−2</m:t>
                        </m:r>
                      </m:sup>
                    </m:sSubSup>
                  </m:oMath>
                </a14:m>
                <a:r>
                  <a:rPr lang="en-US" dirty="0"/>
                  <a:t>  </a:t>
                </a:r>
                <a:r>
                  <a:rPr lang="uz-Cyrl-UZ" dirty="0"/>
                  <a:t>teskari elementlar mavjud bo’lsin, u </a:t>
                </a:r>
                <a:r>
                  <a:rPr lang="uz-Cyrl-UZ" dirty="0" smtClean="0"/>
                  <a:t>holda</a:t>
                </a:r>
              </a:p>
              <a:p>
                <a:pPr marL="82296" indent="0" algn="just">
                  <a:buNone/>
                </a:pPr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404664"/>
                <a:ext cx="8178112" cy="5843736"/>
              </a:xfrm>
              <a:blipFill rotWithShape="1">
                <a:blip r:embed="rId2"/>
                <a:stretch>
                  <a:fillRect l="-894" t="-1356" r="-17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996952"/>
            <a:ext cx="7488832" cy="6480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56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404664"/>
                <a:ext cx="8394136" cy="5843736"/>
              </a:xfrm>
            </p:spPr>
            <p:txBody>
              <a:bodyPr/>
              <a:lstStyle/>
              <a:p>
                <a:pPr marL="82296" indent="0" algn="just">
                  <a:buNone/>
                </a:pPr>
                <a:r>
                  <a:rPr lang="uz-Cyrl-UZ" b="1" dirty="0" smtClean="0">
                    <a:solidFill>
                      <a:srgbClr val="FF0000"/>
                    </a:solidFill>
                  </a:rPr>
                  <a:t>TA’RIF</a:t>
                </a:r>
                <a:r>
                  <a:rPr lang="uz-Cyrl-UZ" b="1" dirty="0" smtClean="0"/>
                  <a:t>. </a:t>
                </a:r>
                <a:r>
                  <a:rPr lang="uz-Cyrl-UZ" i="1" dirty="0"/>
                  <a:t>Agar</a:t>
                </a:r>
                <a14:m>
                  <m:oMath xmlns:m="http://schemas.openxmlformats.org/officeDocument/2006/math">
                    <m:r>
                      <a:rPr lang="uz-Cyrl-UZ" i="1"/>
                      <m:t>(</m:t>
                    </m:r>
                    <m:r>
                      <a:rPr lang="uz-Cyrl-UZ" i="1"/>
                      <m:t>𝐾</m:t>
                    </m:r>
                    <m:r>
                      <a:rPr lang="uz-Cyrl-UZ" i="1"/>
                      <m:t>,+,−,∗)</m:t>
                    </m:r>
                  </m:oMath>
                </a14:m>
                <a:r>
                  <a:rPr lang="en-US" i="1" dirty="0"/>
                  <a:t> (2,1,2) </a:t>
                </a:r>
                <a:r>
                  <a:rPr lang="uz-Cyrl-UZ" i="1" dirty="0"/>
                  <a:t>turli algebra uchun quyidagi shartlar bajarilsa</a:t>
                </a:r>
                <a:endParaRPr lang="ru-RU" dirty="0"/>
              </a:p>
              <a:p>
                <a:pPr marL="82296" indent="0" algn="just">
                  <a:buNone/>
                </a:pPr>
                <a:r>
                  <a:rPr lang="uz-Cyrl-UZ" i="1" dirty="0"/>
                  <a:t>(1)  </a:t>
                </a:r>
                <a14:m>
                  <m:oMath xmlns:m="http://schemas.openxmlformats.org/officeDocument/2006/math">
                    <m:r>
                      <a:rPr lang="uz-Cyrl-UZ" i="1"/>
                      <m:t>(</m:t>
                    </m:r>
                    <m:r>
                      <a:rPr lang="uz-Cyrl-UZ" i="1"/>
                      <m:t>𝐾</m:t>
                    </m:r>
                    <m:r>
                      <a:rPr lang="uz-Cyrl-UZ" i="1"/>
                      <m:t>,+,−,)</m:t>
                    </m:r>
                  </m:oMath>
                </a14:m>
                <a:r>
                  <a:rPr lang="uz-Cyrl-UZ" i="1" dirty="0"/>
                  <a:t> abel gruppasi;</a:t>
                </a:r>
                <a:endParaRPr lang="ru-RU" dirty="0"/>
              </a:p>
              <a:p>
                <a:pPr marL="82296" indent="0" algn="just">
                  <a:buNone/>
                </a:pPr>
                <a:r>
                  <a:rPr lang="uz-Cyrl-UZ" i="1" dirty="0"/>
                  <a:t>(2) </a:t>
                </a:r>
                <a14:m>
                  <m:oMath xmlns:m="http://schemas.openxmlformats.org/officeDocument/2006/math">
                    <m:r>
                      <a:rPr lang="uz-Cyrl-UZ" i="1"/>
                      <m:t>(</m:t>
                    </m:r>
                    <m:r>
                      <a:rPr lang="uz-Cyrl-UZ" i="1"/>
                      <m:t>𝐾</m:t>
                    </m:r>
                    <m:r>
                      <a:rPr lang="uz-Cyrl-UZ" i="1"/>
                      <m:t>,∗)</m:t>
                    </m:r>
                  </m:oMath>
                </a14:m>
                <a:r>
                  <a:rPr lang="uz-Cyrl-UZ" i="1" dirty="0"/>
                  <a:t> </a:t>
                </a:r>
                <a:r>
                  <a:rPr lang="uz-Cyrl-UZ" b="1" i="1" dirty="0"/>
                  <a:t>- </a:t>
                </a:r>
                <a:r>
                  <a:rPr lang="uz-Cyrl-UZ" i="1" dirty="0"/>
                  <a:t>yarim gruppa;</a:t>
                </a:r>
                <a:endParaRPr lang="ru-RU" dirty="0"/>
              </a:p>
              <a:p>
                <a:pPr marL="82296" indent="0" algn="just">
                  <a:buNone/>
                </a:pPr>
                <a:r>
                  <a:rPr lang="uz-Cyrl-UZ" i="1" dirty="0" smtClean="0"/>
                  <a:t>(3) </a:t>
                </a:r>
                <a14:m>
                  <m:oMath xmlns:m="http://schemas.openxmlformats.org/officeDocument/2006/math">
                    <m:r>
                      <a:rPr lang="en-US" i="1"/>
                      <m:t>∀</m:t>
                    </m:r>
                    <m:r>
                      <a:rPr lang="en-US" i="1"/>
                      <m:t>𝑎</m:t>
                    </m:r>
                    <m:r>
                      <a:rPr lang="en-US" i="1"/>
                      <m:t>,</m:t>
                    </m:r>
                    <m:r>
                      <a:rPr lang="en-US" i="1"/>
                      <m:t>𝑏</m:t>
                    </m:r>
                    <m:r>
                      <a:rPr lang="en-US" i="1"/>
                      <m:t>,</m:t>
                    </m:r>
                    <m:r>
                      <a:rPr lang="en-US" i="1"/>
                      <m:t>𝑐</m:t>
                    </m:r>
                    <m:r>
                      <a:rPr lang="en-US" i="1"/>
                      <m:t>∈</m:t>
                    </m:r>
                    <m:r>
                      <a:rPr lang="en-US" i="1"/>
                      <m:t>𝐾</m:t>
                    </m:r>
                    <m:r>
                      <a:rPr lang="en-US" i="1"/>
                      <m:t> </m:t>
                    </m:r>
                  </m:oMath>
                </a14:m>
                <a:r>
                  <a:rPr lang="uz-Cyrl-UZ" i="1" dirty="0" smtClean="0"/>
                  <a:t>uchun</a:t>
                </a:r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 </m:t>
                    </m:r>
                    <m:r>
                      <a:rPr lang="en-US" i="1"/>
                      <m:t>𝑎</m:t>
                    </m:r>
                    <m:r>
                      <a:rPr lang="en-US" i="1"/>
                      <m:t>∗</m:t>
                    </m:r>
                    <m:d>
                      <m:dPr>
                        <m:ctrlPr>
                          <a:rPr lang="ru-RU" i="1"/>
                        </m:ctrlPr>
                      </m:dPr>
                      <m:e>
                        <m:r>
                          <a:rPr lang="en-US" i="1"/>
                          <m:t>𝑏</m:t>
                        </m:r>
                        <m:r>
                          <a:rPr lang="en-US" i="1"/>
                          <m:t>+</m:t>
                        </m:r>
                        <m:r>
                          <a:rPr lang="en-US" i="1"/>
                          <m:t>𝑐</m:t>
                        </m:r>
                      </m:e>
                    </m:d>
                    <m:r>
                      <a:rPr lang="en-US" i="1"/>
                      <m:t>=</m:t>
                    </m:r>
                    <m:r>
                      <a:rPr lang="en-US" i="1"/>
                      <m:t>𝑎</m:t>
                    </m:r>
                    <m:r>
                      <a:rPr lang="en-US" i="1"/>
                      <m:t>∗</m:t>
                    </m:r>
                    <m:r>
                      <a:rPr lang="en-US" i="1"/>
                      <m:t>𝑏</m:t>
                    </m:r>
                    <m:r>
                      <a:rPr lang="en-US" i="1"/>
                      <m:t>+</m:t>
                    </m:r>
                    <m:r>
                      <a:rPr lang="en-US" i="1"/>
                      <m:t>𝑎</m:t>
                    </m:r>
                    <m:r>
                      <a:rPr lang="en-US" i="1"/>
                      <m:t>∗</m:t>
                    </m:r>
                    <m:r>
                      <a:rPr lang="en-US" i="1"/>
                      <m:t>𝑐</m:t>
                    </m:r>
                  </m:oMath>
                </a14:m>
                <a:r>
                  <a:rPr lang="en-US" i="1" dirty="0"/>
                  <a:t>  </a:t>
                </a:r>
                <a:r>
                  <a:rPr lang="uz-Cyrl-UZ" i="1" dirty="0" smtClean="0"/>
                  <a:t>va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i="1"/>
                        </m:ctrlPr>
                      </m:dPr>
                      <m:e>
                        <m:r>
                          <a:rPr lang="en-US" i="1"/>
                          <m:t>𝑏</m:t>
                        </m:r>
                        <m:r>
                          <a:rPr lang="en-US" i="1"/>
                          <m:t>+</m:t>
                        </m:r>
                        <m:r>
                          <a:rPr lang="en-US" i="1"/>
                          <m:t>𝑐</m:t>
                        </m:r>
                      </m:e>
                    </m:d>
                    <m:r>
                      <a:rPr lang="en-US" i="1"/>
                      <m:t>∗</m:t>
                    </m:r>
                    <m:r>
                      <a:rPr lang="en-US" i="1"/>
                      <m:t>𝑎</m:t>
                    </m:r>
                    <m:r>
                      <a:rPr lang="en-US" i="1"/>
                      <m:t>=</m:t>
                    </m:r>
                    <m:r>
                      <a:rPr lang="en-US" i="1"/>
                      <m:t>𝑏</m:t>
                    </m:r>
                    <m:r>
                      <a:rPr lang="en-US" i="1"/>
                      <m:t>∗</m:t>
                    </m:r>
                    <m:r>
                      <a:rPr lang="en-US" i="1"/>
                      <m:t>𝑎</m:t>
                    </m:r>
                    <m:r>
                      <a:rPr lang="en-US" i="1"/>
                      <m:t>+</m:t>
                    </m:r>
                    <m:r>
                      <a:rPr lang="en-US" i="1"/>
                      <m:t>𝑐</m:t>
                    </m:r>
                    <m:r>
                      <a:rPr lang="en-US" i="1"/>
                      <m:t>∗</m:t>
                    </m:r>
                    <m:r>
                      <a:rPr lang="en-US" i="1"/>
                      <m:t>𝑎</m:t>
                    </m:r>
                    <m:r>
                      <a:rPr lang="ru-RU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uz-Cyrl-UZ" i="1" dirty="0" smtClean="0"/>
                  <a:t>u </a:t>
                </a:r>
                <a:r>
                  <a:rPr lang="uz-Cyrl-UZ" i="1" dirty="0"/>
                  <a:t>holda  </a:t>
                </a:r>
                <a14:m>
                  <m:oMath xmlns:m="http://schemas.openxmlformats.org/officeDocument/2006/math">
                    <m:r>
                      <a:rPr lang="uz-Cyrl-UZ" i="1"/>
                      <m:t>(</m:t>
                    </m:r>
                    <m:r>
                      <a:rPr lang="uz-Cyrl-UZ" i="1"/>
                      <m:t>𝐾</m:t>
                    </m:r>
                    <m:r>
                      <a:rPr lang="uz-Cyrl-UZ" i="1"/>
                      <m:t>,+,−,∗)</m:t>
                    </m:r>
                  </m:oMath>
                </a14:m>
                <a:r>
                  <a:rPr lang="uz-Cyrl-UZ" i="1" dirty="0"/>
                  <a:t> </a:t>
                </a:r>
                <a:r>
                  <a:rPr lang="uz-Cyrl-UZ" b="1" i="1" dirty="0"/>
                  <a:t>-</a:t>
                </a:r>
                <a:r>
                  <a:rPr lang="uz-Cyrl-UZ" i="1" dirty="0"/>
                  <a:t> algebra </a:t>
                </a:r>
                <a:r>
                  <a:rPr lang="uz-Cyrl-UZ" i="1" dirty="0">
                    <a:solidFill>
                      <a:srgbClr val="FF0000"/>
                    </a:solidFill>
                  </a:rPr>
                  <a:t>halqa</a:t>
                </a:r>
                <a:r>
                  <a:rPr lang="uz-Cyrl-UZ" b="1" i="1" dirty="0"/>
                  <a:t> </a:t>
                </a:r>
                <a:r>
                  <a:rPr lang="uz-Cyrl-UZ" i="1" dirty="0"/>
                  <a:t>deyiladi.</a:t>
                </a:r>
                <a:r>
                  <a:rPr lang="uz-Cyrl-UZ" dirty="0"/>
                  <a:t> </a:t>
                </a:r>
                <a:endParaRPr lang="ru-RU" dirty="0"/>
              </a:p>
              <a:p>
                <a:pPr marL="82296" indent="0" algn="just">
                  <a:buNone/>
                </a:pPr>
                <a14:m>
                  <m:oMath xmlns:m="http://schemas.openxmlformats.org/officeDocument/2006/math">
                    <m:r>
                      <a:rPr lang="uz-Cyrl-UZ" i="1"/>
                      <m:t>(</m:t>
                    </m:r>
                    <m:r>
                      <a:rPr lang="uz-Cyrl-UZ" i="1"/>
                      <m:t>𝐾</m:t>
                    </m:r>
                    <m:r>
                      <a:rPr lang="uz-Cyrl-UZ" i="1"/>
                      <m:t>,+,−,)</m:t>
                    </m:r>
                  </m:oMath>
                </a14:m>
                <a:r>
                  <a:rPr lang="uz-Cyrl-UZ" b="1" dirty="0"/>
                  <a:t> </a:t>
                </a:r>
                <a:r>
                  <a:rPr lang="uz-Cyrl-UZ" dirty="0"/>
                  <a:t>additiv gruppaning neytral elementi </a:t>
                </a:r>
                <a:r>
                  <a:rPr lang="uz-Cyrl-UZ" i="1" dirty="0">
                    <a:solidFill>
                      <a:srgbClr val="FF0000"/>
                    </a:solidFill>
                  </a:rPr>
                  <a:t>halqaning noli</a:t>
                </a:r>
                <a:r>
                  <a:rPr lang="uz-Cyrl-UZ" dirty="0">
                    <a:solidFill>
                      <a:srgbClr val="FF0000"/>
                    </a:solidFill>
                  </a:rPr>
                  <a:t> </a:t>
                </a:r>
                <a:r>
                  <a:rPr lang="uz-Cyrl-UZ" dirty="0"/>
                  <a:t>deyiladi va 0 orqali belgilanadi.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404664"/>
                <a:ext cx="8394136" cy="5843736"/>
              </a:xfrm>
              <a:blipFill rotWithShape="1">
                <a:blip r:embed="rId2"/>
                <a:stretch>
                  <a:fillRect l="-871" t="-1460" r="-18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56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105</TotalTime>
  <Words>363</Words>
  <Application>Microsoft Office PowerPoint</Application>
  <PresentationFormat>Экран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GRUPPA, HALQA VA ULARNING XOSSALARI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GRUPPA, HALQA VA ULARNING XOSSALARI</dc:title>
  <dc:creator>Home</dc:creator>
  <cp:lastModifiedBy>Home</cp:lastModifiedBy>
  <cp:revision>6</cp:revision>
  <dcterms:created xsi:type="dcterms:W3CDTF">2016-05-15T14:34:38Z</dcterms:created>
  <dcterms:modified xsi:type="dcterms:W3CDTF">2016-05-15T16:20:37Z</dcterms:modified>
</cp:coreProperties>
</file>