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4B24DC-71E9-4983-B388-34DA4513CAF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2C9EDF-4880-4700-A8F0-72A338C33B3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580896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JISM.  MAYDON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62410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 algn="just">
              <a:buNone/>
            </a:pPr>
            <a:endParaRPr lang="uz-Cyrl-UZ" sz="3200" dirty="0" smtClean="0"/>
          </a:p>
          <a:p>
            <a:pPr marL="0" indent="0" algn="just">
              <a:buNone/>
            </a:pPr>
            <a:r>
              <a:rPr lang="uz-Cyrl-UZ" sz="3200"/>
              <a:t> </a:t>
            </a:r>
            <a:r>
              <a:rPr lang="uz-Cyrl-UZ" sz="3200" smtClean="0"/>
              <a:t>      Maydonning </a:t>
            </a:r>
            <a:r>
              <a:rPr lang="uz-Cyrl-UZ" sz="3200" dirty="0"/>
              <a:t>har qanday </a:t>
            </a:r>
            <a:r>
              <a:rPr lang="uz-Cyrl-UZ" sz="3200" i="1" dirty="0"/>
              <a:t>a</a:t>
            </a:r>
            <a:r>
              <a:rPr lang="uz-Cyrl-UZ" sz="3200" dirty="0"/>
              <a:t> va </a:t>
            </a:r>
            <a:r>
              <a:rPr lang="uz-Cyrl-UZ" sz="3200" i="1" dirty="0"/>
              <a:t>b</a:t>
            </a:r>
            <a:r>
              <a:rPr lang="uz-Cyrl-UZ" sz="3200" dirty="0"/>
              <a:t> elementlari (</a:t>
            </a:r>
            <a:r>
              <a:rPr lang="uz-Cyrl-UZ" sz="3200" i="1" dirty="0"/>
              <a:t>a</a:t>
            </a:r>
            <a:r>
              <a:rPr lang="uz-Cyrl-UZ" sz="3200" i="1" dirty="0">
                <a:sym typeface="Symbol"/>
              </a:rPr>
              <a:t></a:t>
            </a:r>
            <a:r>
              <a:rPr lang="uz-Cyrl-UZ" sz="3200" i="1" dirty="0"/>
              <a:t>0</a:t>
            </a:r>
            <a:r>
              <a:rPr lang="uz-Cyrl-UZ" sz="3200" dirty="0"/>
              <a:t>) uchun </a:t>
            </a:r>
            <a:r>
              <a:rPr lang="uz-Cyrl-UZ" sz="3200" i="1" dirty="0"/>
              <a:t>ax=b; x</a:t>
            </a:r>
            <a:r>
              <a:rPr lang="uz-Cyrl-UZ" sz="3200" i="1" dirty="0">
                <a:sym typeface="Symbol"/>
              </a:rPr>
              <a:t></a:t>
            </a:r>
            <a:r>
              <a:rPr lang="uz-Cyrl-UZ" sz="3200" i="1" dirty="0"/>
              <a:t>a=b</a:t>
            </a:r>
            <a:r>
              <a:rPr lang="uz-Cyrl-UZ" sz="3200" dirty="0"/>
              <a:t> tenglamalarning yechimlari mavjud va bu yechimlar bir xil bo’ladi. Lekin jism elementlari </a:t>
            </a:r>
            <a:r>
              <a:rPr lang="uz-Cyrl-UZ" sz="3200" i="1" dirty="0"/>
              <a:t>a</a:t>
            </a:r>
            <a:r>
              <a:rPr lang="uz-Cyrl-UZ" sz="3200" dirty="0"/>
              <a:t> va </a:t>
            </a:r>
            <a:r>
              <a:rPr lang="uz-Cyrl-UZ" sz="3200" i="1" dirty="0"/>
              <a:t>b</a:t>
            </a:r>
            <a:r>
              <a:rPr lang="uz-Cyrl-UZ" sz="3200" dirty="0"/>
              <a:t> lar uchun bu yechimlar mavjud bo’lgan </a:t>
            </a:r>
            <a:r>
              <a:rPr lang="en-US" sz="3200" dirty="0"/>
              <a:t>h</a:t>
            </a:r>
            <a:r>
              <a:rPr lang="uz-Cyrl-UZ" sz="3200" dirty="0"/>
              <a:t>olda ular teng bo’lmasliklari mumkin.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5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     </a:t>
            </a:r>
            <a:r>
              <a:rPr lang="uz-Cyrl-UZ" b="1" dirty="0" smtClean="0"/>
              <a:t>TA’RIF.</a:t>
            </a:r>
            <a:r>
              <a:rPr lang="uz-Cyrl-UZ" dirty="0" smtClean="0"/>
              <a:t> </a:t>
            </a:r>
            <a:r>
              <a:rPr lang="uz-Cyrl-UZ" dirty="0"/>
              <a:t>Kamida ikkita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uz-Cyrl-UZ" dirty="0"/>
              <a:t>elementga ega b</a:t>
            </a:r>
            <a:r>
              <a:rPr lang="en-US" dirty="0"/>
              <a:t>o’</a:t>
            </a:r>
            <a:r>
              <a:rPr lang="uz-Cyrl-UZ" dirty="0"/>
              <a:t>lgan </a:t>
            </a:r>
            <a:r>
              <a:rPr lang="en-US" dirty="0"/>
              <a:t>F</a:t>
            </a:r>
            <a:r>
              <a:rPr lang="uz-Cyrl-UZ" baseline="-25000" dirty="0"/>
              <a:t>1</a:t>
            </a:r>
            <a:r>
              <a:rPr lang="uz-Cyrl-UZ" dirty="0"/>
              <a:t> kommutativ </a:t>
            </a:r>
            <a:r>
              <a:rPr lang="en-US" dirty="0"/>
              <a:t>h</a:t>
            </a:r>
            <a:r>
              <a:rPr lang="uz-Cyrl-UZ" dirty="0"/>
              <a:t>al</a:t>
            </a:r>
            <a:r>
              <a:rPr lang="en-US" dirty="0"/>
              <a:t>q</a:t>
            </a:r>
            <a:r>
              <a:rPr lang="uz-Cyrl-UZ" dirty="0"/>
              <a:t>a elementlari uchun a</a:t>
            </a:r>
            <a:r>
              <a:rPr lang="en-US" dirty="0">
                <a:sym typeface="Symbol"/>
              </a:rPr>
              <a:t></a:t>
            </a:r>
            <a:r>
              <a:rPr lang="uz-Cyrl-UZ" dirty="0"/>
              <a:t>0 b</a:t>
            </a:r>
            <a:r>
              <a:rPr lang="en-US" dirty="0"/>
              <a:t>o’</a:t>
            </a:r>
            <a:r>
              <a:rPr lang="uz-Cyrl-UZ" dirty="0"/>
              <a:t>lganda ushbu</a:t>
            </a:r>
            <a:endParaRPr lang="ru-RU" dirty="0"/>
          </a:p>
          <a:p>
            <a:pPr marL="0" indent="0" algn="just">
              <a:buNone/>
            </a:pPr>
            <a:r>
              <a:rPr lang="uz-Cyrl-UZ" dirty="0"/>
              <a:t>				</a:t>
            </a:r>
            <a:r>
              <a:rPr lang="uz-Cyrl-UZ" dirty="0" smtClean="0"/>
              <a:t>ax </a:t>
            </a:r>
            <a:r>
              <a:rPr lang="uz-Cyrl-UZ" dirty="0"/>
              <a:t>= b 		(1)</a:t>
            </a:r>
            <a:endParaRPr lang="ru-RU" dirty="0"/>
          </a:p>
          <a:p>
            <a:pPr marL="0" indent="0" algn="just">
              <a:buNone/>
            </a:pPr>
            <a:r>
              <a:rPr lang="uz-Cyrl-UZ" dirty="0"/>
              <a:t>tenglama F</a:t>
            </a:r>
            <a:r>
              <a:rPr lang="uz-Cyrl-UZ" baseline="-25000" dirty="0"/>
              <a:t>1</a:t>
            </a:r>
            <a:r>
              <a:rPr lang="uz-Cyrl-UZ" dirty="0"/>
              <a:t> ga tegishli yagona    a</a:t>
            </a:r>
            <a:r>
              <a:rPr lang="uz-Cyrl-UZ" baseline="30000" dirty="0"/>
              <a:t>-1</a:t>
            </a:r>
            <a:r>
              <a:rPr lang="uz-Cyrl-UZ" dirty="0"/>
              <a:t> b   yechimga ega bo’lsa, u holda  F</a:t>
            </a:r>
            <a:r>
              <a:rPr lang="uz-Cyrl-UZ" baseline="-25000" dirty="0"/>
              <a:t>1</a:t>
            </a:r>
            <a:r>
              <a:rPr lang="uz-Cyrl-UZ" dirty="0"/>
              <a:t> kommutativ halqaga </a:t>
            </a:r>
            <a:r>
              <a:rPr lang="uz-Cyrl-UZ" i="1" dirty="0"/>
              <a:t>maydon</a:t>
            </a:r>
            <a:r>
              <a:rPr lang="uz-Cyrl-UZ" dirty="0"/>
              <a:t> deyiladi.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35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417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 algn="just">
              <a:buNone/>
            </a:pPr>
            <a:r>
              <a:rPr lang="en-US" sz="3200" b="1" dirty="0" smtClean="0"/>
              <a:t>    </a:t>
            </a:r>
          </a:p>
          <a:p>
            <a:pPr marL="0" indent="0" algn="just">
              <a:buNone/>
            </a:pPr>
            <a:endParaRPr lang="en-US" sz="3200" b="1" dirty="0"/>
          </a:p>
          <a:p>
            <a:pPr marL="0" indent="0" algn="just">
              <a:buNone/>
            </a:pPr>
            <a:r>
              <a:rPr lang="en-US" sz="3200" b="1" dirty="0" smtClean="0"/>
              <a:t>      </a:t>
            </a:r>
            <a:r>
              <a:rPr lang="uz-Cyrl-UZ" sz="3200" b="1" dirty="0" smtClean="0"/>
              <a:t>TA’RIF.</a:t>
            </a:r>
            <a:r>
              <a:rPr lang="uz-Cyrl-UZ" sz="3200" dirty="0" smtClean="0"/>
              <a:t> </a:t>
            </a:r>
            <a:r>
              <a:rPr lang="en-US" sz="3200" dirty="0"/>
              <a:t>H</a:t>
            </a:r>
            <a:r>
              <a:rPr lang="uz-Cyrl-UZ" sz="3200" dirty="0"/>
              <a:t>ar bir nol b</a:t>
            </a:r>
            <a:r>
              <a:rPr lang="en-US" sz="3200" dirty="0"/>
              <a:t>o’</a:t>
            </a:r>
            <a:r>
              <a:rPr lang="uz-Cyrl-UZ" sz="3200" dirty="0"/>
              <a:t>lmagan elementi teskarilanuvchan bo’lgan </a:t>
            </a:r>
            <a:r>
              <a:rPr lang="en-US" sz="3200" dirty="0"/>
              <a:t>F</a:t>
            </a:r>
            <a:r>
              <a:rPr lang="uz-Cyrl-UZ" sz="3200" baseline="-25000" dirty="0"/>
              <a:t>1</a:t>
            </a:r>
            <a:r>
              <a:rPr lang="uz-Cyrl-UZ" sz="3200" dirty="0"/>
              <a:t> maydonning </a:t>
            </a:r>
            <a:r>
              <a:rPr lang="en-US" sz="3200" dirty="0"/>
              <a:t>h</a:t>
            </a:r>
            <a:r>
              <a:rPr lang="uz-Cyrl-UZ" sz="3200" dirty="0"/>
              <a:t>alkaostisiga </a:t>
            </a:r>
            <a:r>
              <a:rPr lang="en-US" sz="3200" dirty="0"/>
              <a:t>F</a:t>
            </a:r>
            <a:r>
              <a:rPr lang="uz-Cyrl-UZ" sz="3200" baseline="-25000" dirty="0"/>
              <a:t>1</a:t>
            </a:r>
            <a:r>
              <a:rPr lang="uz-Cyrl-UZ" sz="3200" dirty="0"/>
              <a:t> maydonning </a:t>
            </a:r>
            <a:r>
              <a:rPr lang="uz-Cyrl-UZ" sz="3200" i="1" dirty="0">
                <a:solidFill>
                  <a:srgbClr val="FF0000"/>
                </a:solidFill>
              </a:rPr>
              <a:t>maydonosti</a:t>
            </a:r>
            <a:r>
              <a:rPr lang="en-US" sz="3200" i="1" dirty="0" err="1">
                <a:solidFill>
                  <a:srgbClr val="FF0000"/>
                </a:solidFill>
              </a:rPr>
              <a:t>s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uz-Cyrl-UZ" sz="3200" dirty="0"/>
              <a:t>deyiladi.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5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 algn="just">
              <a:buNone/>
            </a:pPr>
            <a:r>
              <a:rPr lang="en-US" sz="3200" b="1" dirty="0" smtClean="0"/>
              <a:t>      </a:t>
            </a:r>
            <a:r>
              <a:rPr lang="uz-Cyrl-UZ" sz="3200" b="1" dirty="0" smtClean="0"/>
              <a:t>TA’RIF. </a:t>
            </a:r>
            <a:r>
              <a:rPr lang="uz-Cyrl-UZ" sz="3200" dirty="0"/>
              <a:t>Noldan farqli hamma elementlari ko’paytirish amaliga nisbatan gruppa hosil qiladigan halqaga </a:t>
            </a:r>
            <a:r>
              <a:rPr lang="uz-Cyrl-UZ" sz="3200" i="1" dirty="0">
                <a:solidFill>
                  <a:srgbClr val="FF0000"/>
                </a:solidFill>
              </a:rPr>
              <a:t>jism</a:t>
            </a:r>
            <a:r>
              <a:rPr lang="uz-Cyrl-UZ" sz="3200" dirty="0"/>
              <a:t> deyiladi. </a:t>
            </a:r>
            <a:endParaRPr lang="ru-RU" sz="3200" dirty="0"/>
          </a:p>
          <a:p>
            <a:pPr marL="0" indent="0" algn="just">
              <a:buNone/>
            </a:pPr>
            <a:r>
              <a:rPr lang="en-US" sz="3200" dirty="0" smtClean="0"/>
              <a:t>       </a:t>
            </a:r>
          </a:p>
          <a:p>
            <a:pPr marL="0" indent="0" algn="just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</a:t>
            </a:r>
            <a:r>
              <a:rPr lang="uz-Cyrl-UZ" sz="3200" dirty="0" smtClean="0"/>
              <a:t>Ta’rifdan </a:t>
            </a:r>
            <a:r>
              <a:rPr lang="uz-Cyrl-UZ" sz="3200" dirty="0"/>
              <a:t>ko’rinadiki harqanday maydon jismdir, lekin har qanday  jism maydon bo’lavermaydi. Masalan, kverternionlar halqasi jism</a:t>
            </a:r>
            <a:r>
              <a:rPr lang="en-US" sz="3200" dirty="0"/>
              <a:t>, </a:t>
            </a:r>
            <a:r>
              <a:rPr lang="uz-Cyrl-UZ" sz="3200" dirty="0"/>
              <a:t>ammo maydon  bo’lmaydi.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5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/>
              <a:t>      </a:t>
            </a:r>
            <a:r>
              <a:rPr lang="uz-Cyrl-UZ" sz="3200" dirty="0" smtClean="0"/>
              <a:t>Agar </a:t>
            </a:r>
            <a:r>
              <a:rPr lang="uz-Cyrl-UZ" sz="3200" dirty="0"/>
              <a:t>K to’plam + va </a:t>
            </a:r>
            <a:r>
              <a:rPr lang="uz-Cyrl-UZ" sz="3200" dirty="0">
                <a:sym typeface="Symbol"/>
              </a:rPr>
              <a:t></a:t>
            </a:r>
            <a:r>
              <a:rPr lang="uz-Cyrl-UZ" sz="3200" dirty="0"/>
              <a:t> amallariga nisbatan halqa tashkil etib, </a:t>
            </a:r>
            <a:r>
              <a:rPr lang="uz-Cyrl-UZ" sz="3200" dirty="0">
                <a:sym typeface="Symbol"/>
              </a:rPr>
              <a:t></a:t>
            </a:r>
            <a:r>
              <a:rPr lang="uz-Cyrl-UZ" sz="3200" dirty="0"/>
              <a:t> amaliga nisbatan birlik element mavjud va 0 dan farqli bo’lgan K halqaning har qanday elementi uchun teskari element  mavjud bo’lsa, u holda K ni </a:t>
            </a:r>
            <a:r>
              <a:rPr lang="uz-Cyrl-UZ" sz="3200" i="1" dirty="0">
                <a:solidFill>
                  <a:srgbClr val="C00000"/>
                </a:solidFill>
              </a:rPr>
              <a:t>jism</a:t>
            </a:r>
            <a:r>
              <a:rPr lang="uz-Cyrl-UZ" sz="3200" dirty="0"/>
              <a:t> deyiladi.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73050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       </a:t>
            </a:r>
            <a:r>
              <a:rPr lang="uz-Cyrl-UZ" dirty="0" smtClean="0"/>
              <a:t>Demak</a:t>
            </a:r>
            <a:r>
              <a:rPr lang="uz-Cyrl-UZ" dirty="0"/>
              <a:t>, K to’plam jism bo’lishi uchun quyidagi shartlar bajarilishi kerak: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uz-Cyrl-UZ" dirty="0"/>
              <a:t>+ amali assotsiativ;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uz-Cyrl-UZ" dirty="0"/>
              <a:t>+ amali kommutativ;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uz-Cyrl-UZ" dirty="0"/>
              <a:t>+ amaliga nisbatan neytral element </a:t>
            </a:r>
            <a:r>
              <a:rPr lang="uz-Cyrl-UZ" dirty="0">
                <a:sym typeface="Symbol"/>
              </a:rPr>
              <a:t></a:t>
            </a:r>
            <a:r>
              <a:rPr lang="uz-Cyrl-UZ" dirty="0"/>
              <a:t> mavjud;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uz-Cyrl-UZ" dirty="0"/>
              <a:t>K ning har qanday elementi </a:t>
            </a:r>
            <a:r>
              <a:rPr lang="uz-Cyrl-UZ" i="1" dirty="0"/>
              <a:t>a</a:t>
            </a:r>
            <a:r>
              <a:rPr lang="uz-Cyrl-UZ" dirty="0"/>
              <a:t> uchun + amaliga nisbatan teskari (qarama-qarshi) bo’lgan </a:t>
            </a:r>
            <a:r>
              <a:rPr lang="uz-Cyrl-UZ" i="1" dirty="0"/>
              <a:t>-a</a:t>
            </a:r>
            <a:r>
              <a:rPr lang="uz-Cyrl-UZ" i="1" dirty="0">
                <a:sym typeface="Symbol"/>
              </a:rPr>
              <a:t></a:t>
            </a:r>
            <a:r>
              <a:rPr lang="uz-Cyrl-UZ" i="1" dirty="0"/>
              <a:t>K</a:t>
            </a:r>
            <a:r>
              <a:rPr lang="uz-Cyrl-UZ" dirty="0"/>
              <a:t> mavjud;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uz-Cyrl-UZ" dirty="0">
                <a:sym typeface="Symbol"/>
              </a:rPr>
              <a:t></a:t>
            </a:r>
            <a:r>
              <a:rPr lang="uz-Cyrl-UZ" dirty="0"/>
              <a:t> amali assotsiativ;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uz-Cyrl-UZ" dirty="0">
                <a:sym typeface="Symbol"/>
              </a:rPr>
              <a:t></a:t>
            </a:r>
            <a:r>
              <a:rPr lang="uz-Cyrl-UZ" dirty="0"/>
              <a:t> amali + amaliga nisbatan distributiv;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uz-Cyrl-UZ" dirty="0"/>
              <a:t>K halqada shunday  </a:t>
            </a:r>
            <a:r>
              <a:rPr lang="uz-Cyrl-UZ" i="1" dirty="0"/>
              <a:t>e</a:t>
            </a:r>
            <a:r>
              <a:rPr lang="uz-Cyrl-UZ" dirty="0"/>
              <a:t> element mavjudki,  e</a:t>
            </a:r>
            <a:r>
              <a:rPr lang="uz-Cyrl-UZ" i="1" dirty="0">
                <a:sym typeface="Symbol"/>
              </a:rPr>
              <a:t></a:t>
            </a:r>
            <a:r>
              <a:rPr lang="uz-Cyrl-UZ" i="1" dirty="0"/>
              <a:t> a=a</a:t>
            </a:r>
            <a:r>
              <a:rPr lang="uz-Cyrl-UZ" i="1" dirty="0">
                <a:sym typeface="Symbol"/>
              </a:rPr>
              <a:t></a:t>
            </a:r>
            <a:r>
              <a:rPr lang="uz-Cyrl-UZ" i="1" dirty="0"/>
              <a:t> e=a</a:t>
            </a:r>
            <a:r>
              <a:rPr lang="uz-Cyrl-UZ" dirty="0"/>
              <a:t>  tenglik bajariladi;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uz-Cyrl-UZ" dirty="0"/>
              <a:t>K halqadagi har qanday 0 dan farqli bo’lgan </a:t>
            </a:r>
            <a:r>
              <a:rPr lang="uz-Cyrl-UZ" i="1" dirty="0"/>
              <a:t>a</a:t>
            </a:r>
            <a:r>
              <a:rPr lang="uz-Cyrl-UZ" dirty="0"/>
              <a:t> element uchun teskari element </a:t>
            </a:r>
            <a:r>
              <a:rPr lang="uz-Cyrl-UZ" i="1" dirty="0"/>
              <a:t>a</a:t>
            </a:r>
            <a:r>
              <a:rPr lang="uz-Cyrl-UZ" i="1" baseline="30000" dirty="0"/>
              <a:t>-1</a:t>
            </a:r>
            <a:r>
              <a:rPr lang="uz-Cyrl-UZ" i="1" dirty="0">
                <a:sym typeface="Symbol"/>
              </a:rPr>
              <a:t></a:t>
            </a:r>
            <a:r>
              <a:rPr lang="uz-Cyrl-UZ" i="1" dirty="0"/>
              <a:t>K</a:t>
            </a:r>
            <a:r>
              <a:rPr lang="uz-Cyrl-UZ" dirty="0"/>
              <a:t> mavjud, ya’ni</a:t>
            </a:r>
            <a:endParaRPr lang="ru-RU" dirty="0"/>
          </a:p>
          <a:p>
            <a:pPr marL="0" indent="0" algn="just">
              <a:buNone/>
            </a:pPr>
            <a:r>
              <a:rPr lang="en-US" i="1" dirty="0" smtClean="0"/>
              <a:t>                                              </a:t>
            </a:r>
            <a:r>
              <a:rPr lang="uz-Cyrl-UZ" i="1" dirty="0" smtClean="0"/>
              <a:t>a</a:t>
            </a:r>
            <a:r>
              <a:rPr lang="uz-Cyrl-UZ" i="1" dirty="0">
                <a:sym typeface="Symbol"/>
              </a:rPr>
              <a:t></a:t>
            </a:r>
            <a:r>
              <a:rPr lang="uz-Cyrl-UZ" i="1" dirty="0"/>
              <a:t>a</a:t>
            </a:r>
            <a:r>
              <a:rPr lang="uz-Cyrl-UZ" i="1" baseline="30000" dirty="0"/>
              <a:t>-1</a:t>
            </a:r>
            <a:r>
              <a:rPr lang="uz-Cyrl-UZ" i="1" dirty="0"/>
              <a:t>=a</a:t>
            </a:r>
            <a:r>
              <a:rPr lang="uz-Cyrl-UZ" i="1" baseline="30000" dirty="0"/>
              <a:t>-1</a:t>
            </a:r>
            <a:r>
              <a:rPr lang="uz-Cyrl-UZ" i="1" dirty="0">
                <a:sym typeface="Symbol"/>
              </a:rPr>
              <a:t></a:t>
            </a:r>
            <a:r>
              <a:rPr lang="uz-Cyrl-UZ" i="1" dirty="0"/>
              <a:t>a=e</a:t>
            </a:r>
            <a:r>
              <a:rPr lang="en-US" dirty="0"/>
              <a:t> </a:t>
            </a:r>
            <a:endParaRPr lang="ru-RU" dirty="0"/>
          </a:p>
          <a:p>
            <a:pPr marL="0" indent="0" algn="just">
              <a:buNone/>
            </a:pPr>
            <a:r>
              <a:rPr lang="en-US" dirty="0" smtClean="0"/>
              <a:t>       </a:t>
            </a:r>
            <a:r>
              <a:rPr lang="uz-Cyrl-UZ" dirty="0" smtClean="0"/>
              <a:t>tenglik </a:t>
            </a:r>
            <a:r>
              <a:rPr lang="uz-Cyrl-UZ" dirty="0"/>
              <a:t>bajariladi.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5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/>
              <a:t>       </a:t>
            </a:r>
            <a:r>
              <a:rPr lang="uz-Cyrl-UZ" sz="3200" dirty="0" smtClean="0"/>
              <a:t>Agar </a:t>
            </a:r>
            <a:r>
              <a:rPr lang="uz-Cyrl-UZ" sz="3200" dirty="0"/>
              <a:t>K jism bo’lib, quyidagi qo’shimcha shart</a:t>
            </a:r>
            <a:endParaRPr lang="ru-RU" sz="3200" dirty="0"/>
          </a:p>
          <a:p>
            <a:pPr marL="0" indent="0" algn="just">
              <a:buNone/>
            </a:pPr>
            <a:r>
              <a:rPr lang="uz-Cyrl-UZ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uz-Cyrl-UZ" sz="3200" dirty="0"/>
              <a:t>. </a:t>
            </a:r>
            <a:r>
              <a:rPr lang="en-US" sz="3200" dirty="0" smtClean="0"/>
              <a:t>  </a:t>
            </a:r>
            <a:r>
              <a:rPr lang="uz-Cyrl-UZ" sz="3200" b="1" dirty="0" smtClean="0">
                <a:solidFill>
                  <a:schemeClr val="tx2"/>
                </a:solidFill>
                <a:sym typeface="Symbol"/>
              </a:rPr>
              <a:t></a:t>
            </a:r>
            <a:r>
              <a:rPr lang="uz-Cyrl-UZ" sz="3200" dirty="0" smtClean="0"/>
              <a:t> </a:t>
            </a:r>
            <a:r>
              <a:rPr lang="en-US" sz="3200" dirty="0" smtClean="0"/>
              <a:t>   </a:t>
            </a:r>
            <a:r>
              <a:rPr lang="uz-Cyrl-UZ" sz="3200" dirty="0" smtClean="0"/>
              <a:t>amali kommutativ</a:t>
            </a:r>
            <a:r>
              <a:rPr lang="en-US" sz="3200" dirty="0" smtClean="0"/>
              <a:t>   </a:t>
            </a:r>
            <a:endParaRPr lang="ru-RU" sz="3200" dirty="0"/>
          </a:p>
          <a:p>
            <a:pPr marL="0" indent="0" algn="just">
              <a:buNone/>
            </a:pPr>
            <a:r>
              <a:rPr lang="uz-Cyrl-UZ" sz="3200" dirty="0"/>
              <a:t>bajarilsa, u holda K ni maydon deyiladi.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uz-Cyrl-UZ" sz="3200" dirty="0" smtClean="0"/>
              <a:t>Demak</a:t>
            </a:r>
            <a:r>
              <a:rPr lang="uz-Cyrl-UZ" sz="3200" dirty="0"/>
              <a:t>, </a:t>
            </a:r>
            <a:r>
              <a:rPr lang="uz-Cyrl-UZ" sz="3200" i="1" dirty="0">
                <a:solidFill>
                  <a:srgbClr val="FF0000"/>
                </a:solidFill>
              </a:rPr>
              <a:t>kommutativ jism maydondir. </a:t>
            </a:r>
            <a:endParaRPr lang="ru-RU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05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z-Cyrl-UZ" sz="3200" dirty="0" smtClean="0"/>
          </a:p>
          <a:p>
            <a:pPr marL="0" indent="0" algn="just">
              <a:buNone/>
            </a:pPr>
            <a:endParaRPr lang="uz-Cyrl-UZ" sz="3200" dirty="0"/>
          </a:p>
          <a:p>
            <a:pPr marL="0" indent="0" algn="just">
              <a:buNone/>
            </a:pPr>
            <a:r>
              <a:rPr lang="uz-Cyrl-UZ" sz="3200" dirty="0" smtClean="0"/>
              <a:t>       Gruppa</a:t>
            </a:r>
            <a:r>
              <a:rPr lang="uz-Cyrl-UZ" sz="3200" dirty="0"/>
              <a:t>, halqa, jism va maydondagi elementlar soniga qarab uni </a:t>
            </a:r>
            <a:r>
              <a:rPr lang="uz-Cyrl-UZ" sz="3200" i="1" dirty="0">
                <a:solidFill>
                  <a:srgbClr val="C00000"/>
                </a:solidFill>
              </a:rPr>
              <a:t>chekli</a:t>
            </a:r>
            <a:r>
              <a:rPr lang="uz-Cyrl-UZ" sz="3200" dirty="0"/>
              <a:t> yoki </a:t>
            </a:r>
            <a:r>
              <a:rPr lang="uz-Cyrl-UZ" sz="3200" i="1" dirty="0">
                <a:solidFill>
                  <a:srgbClr val="C00000"/>
                </a:solidFill>
              </a:rPr>
              <a:t>cheksiz</a:t>
            </a:r>
            <a:r>
              <a:rPr lang="uz-Cyrl-UZ" sz="3200" dirty="0"/>
              <a:t> deb nomlanadi.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73050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341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JISM.  MAYDON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JISM.  MAYDON</dc:title>
  <dc:creator>Home</dc:creator>
  <cp:lastModifiedBy>Home</cp:lastModifiedBy>
  <cp:revision>5</cp:revision>
  <dcterms:created xsi:type="dcterms:W3CDTF">2016-05-15T16:24:02Z</dcterms:created>
  <dcterms:modified xsi:type="dcterms:W3CDTF">2016-05-15T16:48:33Z</dcterms:modified>
</cp:coreProperties>
</file>