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3" autoAdjust="0"/>
    <p:restoredTop sz="94660"/>
  </p:normalViewPr>
  <p:slideViewPr>
    <p:cSldViewPr>
      <p:cViewPr varScale="1">
        <p:scale>
          <a:sx n="71" d="100"/>
          <a:sy n="71" d="100"/>
        </p:scale>
        <p:origin x="113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021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640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62308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828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3137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7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4994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177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25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99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974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51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62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860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26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2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274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Chiziqli</a:t>
            </a:r>
            <a:r>
              <a:rPr lang="ru-RU" b="1" dirty="0" smtClean="0"/>
              <a:t>  </a:t>
            </a:r>
            <a:r>
              <a:rPr lang="en-US" b="1" dirty="0" err="1" smtClean="0"/>
              <a:t>algebralar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143116"/>
            <a:ext cx="7643866" cy="3495684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>
                <a:solidFill>
                  <a:schemeClr val="tx1"/>
                </a:solidFill>
              </a:rPr>
              <a:t>Reja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0" algn="l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</a:rPr>
              <a:t>Chiziqlialgebra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haqida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tushunchalar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</a:rPr>
              <a:t>Chiziqli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algebraga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misollar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</a:rPr>
              <a:t>Chiziqli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operatorlar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algebrasi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</a:rPr>
              <a:t>Matritsalar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algebrasi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0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Chiziqli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operatorlar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algebrasi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matritsalar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algebrasi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orasidagi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izomorfizm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eriod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/>
                  <a:t> </a:t>
                </a:r>
                <a:r>
                  <a:rPr lang="en-US" sz="2800" b="1" dirty="0" err="1" smtClean="0"/>
                  <a:t>Isboti</a:t>
                </a:r>
                <a:r>
                  <a:rPr lang="en-US" sz="2800" dirty="0" smtClean="0"/>
                  <a:t>.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∀</m:t>
                    </m:r>
                    <m:acc>
                      <m:accPr>
                        <m:chr m:val="̅"/>
                        <m:ctrlPr>
                          <a:rPr lang="en-US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+…+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</m:t>
                    </m:r>
                  </m:oMath>
                </a14:m>
                <a:endParaRPr lang="en-US" sz="28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+…+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𝛼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𝑒</m:t>
                              </m:r>
                            </m:e>
                          </m:acc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</m:d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eqArr>
                              <m:eqArr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ru-RU" sz="28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ru-RU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ru-RU" sz="28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ru-RU" sz="2800" b="0" i="1" smtClean="0">
                                    <a:latin typeface="Cambria Math" panose="02040503050406030204" pitchFamily="18" charset="0"/>
                                  </a:rPr>
                                  <m:t>−−−−−</m:t>
                                </m:r>
                              </m:e>
                            </m:eqArr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eqArr>
                              <m:eqArr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ru-RU" sz="2800" b="0" i="1" smtClean="0">
                                    <a:latin typeface="Cambria Math" panose="02040503050406030204" pitchFamily="18" charset="0"/>
                                  </a:rPr>
                                  <m:t>−−</m:t>
                                </m:r>
                              </m:e>
                            </m:eqArr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eqArr>
                              <m:eqArr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ru-RU" sz="2800" b="0" i="1" smtClean="0">
                                    <a:latin typeface="Cambria Math" panose="02040503050406030204" pitchFamily="18" charset="0"/>
                                  </a:rPr>
                                  <m:t>−−</m:t>
                                </m:r>
                              </m:e>
                            </m:eqArr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=&gt;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</m:oMath>
                </a14:m>
                <a:r>
                  <a:rPr lang="en-US" sz="2800" dirty="0" smtClean="0"/>
                  <a:t>+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</m:oMath>
                </a14:m>
                <a:endParaRPr lang="en-US" sz="28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𝜓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sz="2800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𝜓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𝜓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  <a:blipFill rotWithShape="0">
                <a:blip r:embed="rId2"/>
                <a:stretch>
                  <a:fillRect l="-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431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sz="2800" dirty="0" smtClean="0"/>
                  <a:t>2.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𝜆𝜑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</m:oMath>
                </a14:m>
                <a:endParaRPr lang="en-US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b="1" dirty="0" err="1" smtClean="0"/>
                  <a:t>Isboti</a:t>
                </a:r>
                <a:r>
                  <a:rPr lang="en-US" sz="2800" b="1" dirty="0" smtClean="0"/>
                  <a:t>.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𝜆𝜑</m:t>
                            </m:r>
                          </m:e>
                        </m:d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+…+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𝜆𝜑</m:t>
                            </m:r>
                          </m:e>
                        </m:d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eqArr>
                              <m:eqArr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ru-RU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  <m:sSub>
                                  <m:sSubPr>
                                    <m:ctrlPr>
                                      <a:rPr lang="ru-RU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ru-RU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ru-RU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ru-RU" sz="2800" b="0" i="1" smtClean="0">
                                    <a:latin typeface="Cambria Math" panose="02040503050406030204" pitchFamily="18" charset="0"/>
                                  </a:rPr>
                                  <m:t>−−−</m:t>
                                </m:r>
                              </m:e>
                            </m:eqAr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eqArr>
                              <m:eqArr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ru-RU" sz="2800" b="0" i="1" smtClean="0">
                                    <a:latin typeface="Cambria Math" panose="02040503050406030204" pitchFamily="18" charset="0"/>
                                  </a:rPr>
                                  <m:t>−−</m:t>
                                </m:r>
                              </m:e>
                            </m:eqArr>
                          </m:num>
                          <m:den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endParaRPr lang="en-US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𝜆𝜑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𝜑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      </m:t>
                      </m:r>
                    </m:oMath>
                  </m:oMathPara>
                </a14:m>
                <a:endParaRPr lang="en-US" sz="2800" b="0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𝑀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𝜆𝜑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 smtClean="0"/>
              </a:p>
              <a:p>
                <a:pPr marL="0" indent="0">
                  <a:buNone/>
                </a:pPr>
                <a:r>
                  <a:rPr lang="en-US" sz="2800" dirty="0" smtClean="0"/>
                  <a:t>3.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𝐻𝑜𝑚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,∀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d>
                  </m:oMath>
                </a14:m>
                <a:endParaRPr lang="en-US" sz="2800" b="0" dirty="0" smtClean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sz="2800" b="1" dirty="0" err="1" smtClean="0"/>
                  <a:t>Isboti</a:t>
                </a:r>
                <a:r>
                  <a:rPr lang="en-US" sz="2800" b="1" dirty="0" smtClean="0"/>
                  <a:t>.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𝜑𝜓</m:t>
                            </m:r>
                          </m:e>
                        </m:d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𝜓</m:t>
                            </m:r>
                            <m:d>
                              <m:d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acc>
                              </m:e>
                            </m:d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0" dirty="0" smtClean="0"/>
                  <a:t>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𝜑𝜓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</m:d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d>
                          <m:d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𝜓</m:t>
                            </m:r>
                          </m:e>
                        </m:d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=&gt;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𝜓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0" dirty="0" smtClean="0"/>
                  <a:t> ,  </a:t>
                </a:r>
                <a:r>
                  <a:rPr lang="en-US" sz="2800" b="0" dirty="0" err="1" smtClean="0"/>
                  <a:t>Demak</a:t>
                </a:r>
                <a:r>
                  <a:rPr lang="en-US" sz="2800" b="0" dirty="0" smtClean="0"/>
                  <a:t> , </a:t>
                </a:r>
                <a:r>
                  <a:rPr lang="en-US" sz="2800" b="0" dirty="0" err="1" smtClean="0"/>
                  <a:t>ta’rifga</a:t>
                </a:r>
                <a:r>
                  <a:rPr lang="en-US" sz="2800" b="0" dirty="0" smtClean="0"/>
                  <a:t> </a:t>
                </a:r>
                <a:r>
                  <a:rPr lang="en-US" sz="2800" b="0" dirty="0" err="1" smtClean="0"/>
                  <a:t>asosan</a:t>
                </a:r>
                <a:r>
                  <a:rPr lang="en-US" sz="2800" b="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𝐸𝑛𝑑𝑉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b="0" dirty="0" smtClean="0"/>
                  <a:t>  bo’ladi.</a:t>
                </a:r>
              </a:p>
              <a:p>
                <a:pPr marL="0" indent="0">
                  <a:buNone/>
                </a:pPr>
                <a:endParaRPr lang="en-US" b="0" dirty="0" smtClean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04664"/>
                <a:ext cx="8229600" cy="5721499"/>
              </a:xfrm>
              <a:blipFill rotWithShape="0">
                <a:blip r:embed="rId2"/>
                <a:stretch>
                  <a:fillRect l="-1481" t="-1704" r="-14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650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ru-RU" b="1" dirty="0" smtClean="0"/>
              <a:t>                      </a:t>
            </a:r>
            <a:r>
              <a:rPr lang="ru-RU" sz="2800" b="1" dirty="0" smtClean="0"/>
              <a:t>T</a:t>
            </a:r>
            <a:r>
              <a:rPr lang="en-US" sz="2800" b="1" dirty="0" err="1" smtClean="0"/>
              <a:t>akrorlash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uchun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savollar</a:t>
            </a:r>
            <a:r>
              <a:rPr lang="en-US" sz="2800" b="1" dirty="0"/>
              <a:t>:</a:t>
            </a:r>
            <a:endParaRPr lang="ru-RU" sz="2800" b="1" dirty="0"/>
          </a:p>
          <a:p>
            <a:pPr lvl="0"/>
            <a:r>
              <a:rPr lang="en-US" sz="2800" dirty="0" err="1"/>
              <a:t>Chiziqli</a:t>
            </a:r>
            <a:r>
              <a:rPr lang="en-US" sz="2800" dirty="0"/>
              <a:t> algebra deb </a:t>
            </a:r>
            <a:r>
              <a:rPr lang="en-US" sz="2800" dirty="0" err="1" smtClean="0"/>
              <a:t>nimaga</a:t>
            </a:r>
            <a:r>
              <a:rPr lang="en-US" sz="2800" dirty="0" smtClean="0"/>
              <a:t> </a:t>
            </a:r>
            <a:r>
              <a:rPr lang="en-US" sz="2800" dirty="0" err="1" smtClean="0"/>
              <a:t>aytiladi</a:t>
            </a:r>
            <a:r>
              <a:rPr lang="en-US" sz="2800" dirty="0"/>
              <a:t>?</a:t>
            </a:r>
            <a:endParaRPr lang="ru-RU" sz="2800" dirty="0"/>
          </a:p>
          <a:p>
            <a:pPr lvl="0"/>
            <a:r>
              <a:rPr lang="ru-RU" sz="2800" dirty="0" err="1" smtClean="0"/>
              <a:t>Chiziqli</a:t>
            </a:r>
            <a:r>
              <a:rPr lang="ru-RU" sz="2800" dirty="0" smtClean="0"/>
              <a:t> </a:t>
            </a:r>
            <a:r>
              <a:rPr lang="ru-RU" sz="2800" dirty="0" err="1" smtClean="0"/>
              <a:t>algebraga</a:t>
            </a:r>
            <a:r>
              <a:rPr lang="ru-RU" sz="2800" dirty="0" smtClean="0"/>
              <a:t> </a:t>
            </a:r>
            <a:r>
              <a:rPr lang="ru-RU" sz="2800" dirty="0" err="1" smtClean="0"/>
              <a:t>misollar</a:t>
            </a:r>
            <a:r>
              <a:rPr lang="ru-RU" sz="2800" dirty="0" smtClean="0"/>
              <a:t> </a:t>
            </a:r>
            <a:r>
              <a:rPr lang="ru-RU" sz="2800" dirty="0" err="1" smtClean="0"/>
              <a:t>keltiring</a:t>
            </a:r>
            <a:r>
              <a:rPr lang="ru-RU" sz="2800" dirty="0"/>
              <a:t>.</a:t>
            </a:r>
          </a:p>
          <a:p>
            <a:pPr lvl="0"/>
            <a:r>
              <a:rPr lang="en-US" sz="2800" dirty="0" err="1" smtClean="0"/>
              <a:t>Chiziqli</a:t>
            </a:r>
            <a:r>
              <a:rPr lang="en-US" sz="2800" dirty="0" smtClean="0"/>
              <a:t> </a:t>
            </a:r>
            <a:r>
              <a:rPr lang="en-US" sz="2800" dirty="0" err="1" smtClean="0"/>
              <a:t>operatorlar</a:t>
            </a:r>
            <a:r>
              <a:rPr lang="en-US" sz="2800" dirty="0" smtClean="0"/>
              <a:t> </a:t>
            </a:r>
            <a:r>
              <a:rPr lang="en-US" sz="2800" dirty="0" err="1" smtClean="0"/>
              <a:t>algebrasi</a:t>
            </a:r>
            <a:r>
              <a:rPr lang="en-US" sz="2800" dirty="0" smtClean="0"/>
              <a:t> </a:t>
            </a:r>
            <a:r>
              <a:rPr lang="en-US" sz="2800" dirty="0"/>
              <a:t>deb </a:t>
            </a:r>
            <a:r>
              <a:rPr lang="en-US" sz="2800" dirty="0" err="1" smtClean="0"/>
              <a:t>nimaga</a:t>
            </a:r>
            <a:r>
              <a:rPr lang="en-US" sz="2800" dirty="0" smtClean="0"/>
              <a:t> </a:t>
            </a:r>
            <a:r>
              <a:rPr lang="en-US" sz="2800" dirty="0" err="1" smtClean="0"/>
              <a:t>aytiladi</a:t>
            </a:r>
            <a:r>
              <a:rPr lang="en-US" sz="2800" dirty="0"/>
              <a:t>?</a:t>
            </a:r>
            <a:endParaRPr lang="ru-RU" sz="2800" dirty="0"/>
          </a:p>
          <a:p>
            <a:pPr lvl="0"/>
            <a:r>
              <a:rPr lang="en-US" sz="2800" dirty="0" err="1" smtClean="0"/>
              <a:t>Matritsalar</a:t>
            </a:r>
            <a:r>
              <a:rPr lang="en-US" sz="2800" dirty="0" smtClean="0"/>
              <a:t> </a:t>
            </a:r>
            <a:r>
              <a:rPr lang="en-US" sz="2800" dirty="0" err="1" smtClean="0"/>
              <a:t>algebrasi</a:t>
            </a:r>
            <a:r>
              <a:rPr lang="en-US" sz="2800" dirty="0" smtClean="0"/>
              <a:t> </a:t>
            </a:r>
            <a:r>
              <a:rPr lang="en-US" sz="2800" dirty="0"/>
              <a:t>deb </a:t>
            </a:r>
            <a:r>
              <a:rPr lang="en-US" sz="2800" dirty="0" err="1" smtClean="0"/>
              <a:t>nimaga</a:t>
            </a:r>
            <a:r>
              <a:rPr lang="en-US" sz="2800" dirty="0" smtClean="0"/>
              <a:t> </a:t>
            </a:r>
            <a:r>
              <a:rPr lang="en-US" sz="2800" dirty="0" err="1" smtClean="0"/>
              <a:t>aytiladi</a:t>
            </a:r>
            <a:r>
              <a:rPr lang="en-US" sz="2800" dirty="0"/>
              <a:t>?</a:t>
            </a:r>
            <a:endParaRPr lang="ru-RU" sz="2800" dirty="0"/>
          </a:p>
          <a:p>
            <a:pPr lvl="0"/>
            <a:r>
              <a:rPr lang="en-US" sz="2800" dirty="0" err="1" smtClean="0"/>
              <a:t>Algebralar</a:t>
            </a:r>
            <a:r>
              <a:rPr lang="en-US" sz="2800" dirty="0" smtClean="0"/>
              <a:t> </a:t>
            </a:r>
            <a:r>
              <a:rPr lang="en-US" sz="2800" dirty="0" err="1" smtClean="0"/>
              <a:t>izomorfizmi</a:t>
            </a:r>
            <a:r>
              <a:rPr lang="en-US" sz="2800" dirty="0" smtClean="0"/>
              <a:t> </a:t>
            </a:r>
            <a:r>
              <a:rPr lang="en-US" sz="2800" dirty="0" err="1" smtClean="0"/>
              <a:t>haqida</a:t>
            </a:r>
            <a:r>
              <a:rPr lang="en-US" sz="2800" dirty="0" smtClean="0"/>
              <a:t> </a:t>
            </a:r>
            <a:r>
              <a:rPr lang="en-US" sz="2800" dirty="0" err="1" smtClean="0"/>
              <a:t>teoramani</a:t>
            </a:r>
            <a:r>
              <a:rPr lang="en-US" sz="2800" dirty="0" smtClean="0"/>
              <a:t> </a:t>
            </a:r>
            <a:r>
              <a:rPr lang="en-US" sz="2800" dirty="0" err="1" smtClean="0"/>
              <a:t>bayon</a:t>
            </a:r>
            <a:r>
              <a:rPr lang="en-US" sz="2800" dirty="0" smtClean="0"/>
              <a:t> </a:t>
            </a:r>
            <a:r>
              <a:rPr lang="en-US" sz="2800" dirty="0" err="1" smtClean="0"/>
              <a:t>qiling</a:t>
            </a:r>
            <a:r>
              <a:rPr lang="en-US" sz="2800" dirty="0"/>
              <a:t>.</a:t>
            </a:r>
            <a:endParaRPr lang="ru-RU" sz="2800" dirty="0"/>
          </a:p>
          <a:p>
            <a:pPr marL="0" indent="0">
              <a:buNone/>
            </a:pPr>
            <a:r>
              <a:rPr lang="en-US" sz="2800" dirty="0"/>
              <a:t> 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210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454657"/>
          </a:xfrm>
        </p:spPr>
        <p:txBody>
          <a:bodyPr>
            <a:normAutofit/>
          </a:bodyPr>
          <a:lstStyle/>
          <a:p>
            <a:r>
              <a:rPr lang="en-US" dirty="0" smtClean="0"/>
              <a:t>  ℱ </a:t>
            </a:r>
            <a:r>
              <a:rPr lang="en-US" dirty="0" err="1" smtClean="0"/>
              <a:t>maydon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vector </a:t>
            </a:r>
            <a:r>
              <a:rPr lang="en-US" dirty="0" err="1" smtClean="0"/>
              <a:t>fazoberilgan</a:t>
            </a:r>
            <a:r>
              <a:rPr lang="en-US" dirty="0" smtClean="0"/>
              <a:t> </a:t>
            </a:r>
            <a:r>
              <a:rPr lang="en-US" dirty="0" err="1" smtClean="0"/>
              <a:t>bo’lib</a:t>
            </a:r>
            <a:r>
              <a:rPr lang="en-US" dirty="0" smtClean="0"/>
              <a:t>,</a:t>
            </a:r>
            <a:endParaRPr lang="ru-RU" dirty="0" smtClean="0"/>
          </a:p>
          <a:p>
            <a:r>
              <a:rPr lang="en-US" dirty="0" smtClean="0"/>
              <a:t>		</a:t>
            </a:r>
            <a:r>
              <a:rPr lang="ru-RU" dirty="0" smtClean="0"/>
              <a:t> </a:t>
            </a:r>
            <a:r>
              <a:rPr lang="en-US" dirty="0" smtClean="0"/>
              <a:t>                          (1)</a:t>
            </a:r>
            <a:endParaRPr lang="ru-RU" dirty="0" smtClean="0"/>
          </a:p>
          <a:p>
            <a:r>
              <a:rPr lang="en-US" dirty="0" err="1" smtClean="0"/>
              <a:t>Uning</a:t>
            </a:r>
            <a:r>
              <a:rPr lang="en-US" dirty="0" smtClean="0"/>
              <a:t> </a:t>
            </a:r>
            <a:r>
              <a:rPr lang="en-US" dirty="0" err="1" smtClean="0"/>
              <a:t>biror</a:t>
            </a:r>
            <a:r>
              <a:rPr lang="en-US" dirty="0" smtClean="0"/>
              <a:t> </a:t>
            </a:r>
            <a:r>
              <a:rPr lang="en-US" dirty="0" err="1" smtClean="0"/>
              <a:t>bazisi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ru-RU" dirty="0" err="1" smtClean="0"/>
              <a:t>φ</a:t>
            </a:r>
            <a:r>
              <a:rPr lang="en-US" dirty="0" smtClean="0"/>
              <a:t> operator </a:t>
            </a:r>
            <a:r>
              <a:rPr lang="en-US" dirty="0" err="1" smtClean="0"/>
              <a:t>berilgan</a:t>
            </a:r>
            <a:r>
              <a:rPr lang="en-US" dirty="0" smtClean="0"/>
              <a:t> </a:t>
            </a:r>
            <a:r>
              <a:rPr lang="en-US" dirty="0" err="1" smtClean="0"/>
              <a:t>V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err="1" smtClean="0"/>
              <a:t>fazoning</a:t>
            </a:r>
            <a:r>
              <a:rPr lang="en-US" dirty="0" smtClean="0"/>
              <a:t> </a:t>
            </a:r>
            <a:r>
              <a:rPr lang="en-US" dirty="0" err="1" smtClean="0"/>
              <a:t>chiziql</a:t>
            </a:r>
            <a:r>
              <a:rPr lang="en-US" dirty="0" smtClean="0"/>
              <a:t> </a:t>
            </a:r>
            <a:r>
              <a:rPr lang="en-US" dirty="0" err="1" smtClean="0"/>
              <a:t>ioperatori</a:t>
            </a:r>
            <a:r>
              <a:rPr lang="en-US" dirty="0" smtClean="0"/>
              <a:t> </a:t>
            </a:r>
            <a:r>
              <a:rPr lang="en-US" dirty="0" err="1" smtClean="0"/>
              <a:t>bo’lsin</a:t>
            </a:r>
            <a:r>
              <a:rPr lang="en-US" dirty="0" smtClean="0"/>
              <a:t>. </a:t>
            </a:r>
            <a:r>
              <a:rPr lang="en-US" dirty="0" err="1" smtClean="0"/>
              <a:t>va</a:t>
            </a:r>
            <a:r>
              <a:rPr lang="ru-RU" dirty="0" err="1" smtClean="0"/>
              <a:t>φ</a:t>
            </a:r>
            <a:r>
              <a:rPr lang="ru-RU" dirty="0" smtClean="0"/>
              <a:t>( ) </a:t>
            </a:r>
            <a:r>
              <a:rPr lang="en-US" dirty="0" err="1" smtClean="0"/>
              <a:t>vektorlarning</a:t>
            </a:r>
            <a:r>
              <a:rPr lang="ru-RU" dirty="0" smtClean="0"/>
              <a:t> (1) </a:t>
            </a:r>
            <a:r>
              <a:rPr lang="en-US" dirty="0" err="1" smtClean="0"/>
              <a:t>bazis</a:t>
            </a:r>
            <a:r>
              <a:rPr lang="en-US" dirty="0" smtClean="0"/>
              <a:t> </a:t>
            </a:r>
            <a:r>
              <a:rPr lang="en-US" dirty="0" err="1" smtClean="0"/>
              <a:t>orqali</a:t>
            </a:r>
            <a:r>
              <a:rPr lang="ru-RU" dirty="0" smtClean="0"/>
              <a:t> ,  </a:t>
            </a:r>
            <a:r>
              <a:rPr lang="en-US" dirty="0" err="1" smtClean="0"/>
              <a:t>ko</a:t>
            </a:r>
            <a:r>
              <a:rPr lang="ru-RU" dirty="0" smtClean="0"/>
              <a:t>’</a:t>
            </a:r>
            <a:r>
              <a:rPr lang="en-US" dirty="0" err="1" smtClean="0"/>
              <a:t>rinishda</a:t>
            </a:r>
            <a:r>
              <a:rPr lang="en-US" dirty="0" smtClean="0"/>
              <a:t> </a:t>
            </a:r>
            <a:r>
              <a:rPr lang="en-US" dirty="0" err="1" smtClean="0"/>
              <a:t>ifodalansin</a:t>
            </a:r>
            <a:r>
              <a:rPr lang="ru-RU" dirty="0" smtClean="0"/>
              <a:t>.</a:t>
            </a:r>
          </a:p>
          <a:p>
            <a:r>
              <a:rPr lang="en-US" dirty="0" err="1" smtClean="0"/>
              <a:t>va</a:t>
            </a:r>
            <a:r>
              <a:rPr lang="ru-RU" dirty="0" err="1" smtClean="0"/>
              <a:t>φ</a:t>
            </a:r>
            <a:r>
              <a:rPr lang="en-US" dirty="0" smtClean="0"/>
              <a:t>(</a:t>
            </a:r>
            <a:r>
              <a:rPr lang="ru-RU" dirty="0" smtClean="0"/>
              <a:t> </a:t>
            </a:r>
            <a:r>
              <a:rPr lang="en-US" dirty="0" smtClean="0"/>
              <a:t>) </a:t>
            </a:r>
            <a:r>
              <a:rPr lang="en-US" dirty="0" err="1" smtClean="0"/>
              <a:t>vektorlarning</a:t>
            </a:r>
            <a:r>
              <a:rPr lang="en-US" dirty="0" smtClean="0"/>
              <a:t> (1) </a:t>
            </a:r>
            <a:r>
              <a:rPr lang="en-US" dirty="0" err="1" smtClean="0"/>
              <a:t>bazisga</a:t>
            </a:r>
            <a:r>
              <a:rPr lang="en-US" dirty="0" smtClean="0"/>
              <a:t> </a:t>
            </a:r>
            <a:r>
              <a:rPr lang="en-US" dirty="0" err="1" smtClean="0"/>
              <a:t>nisbatan</a:t>
            </a:r>
            <a:r>
              <a:rPr lang="en-US" dirty="0" smtClean="0"/>
              <a:t> </a:t>
            </a:r>
            <a:r>
              <a:rPr lang="en-US" dirty="0" err="1" smtClean="0"/>
              <a:t>ustun</a:t>
            </a:r>
            <a:r>
              <a:rPr lang="en-US" dirty="0" smtClean="0"/>
              <a:t> </a:t>
            </a:r>
            <a:r>
              <a:rPr lang="en-US" dirty="0" err="1" smtClean="0"/>
              <a:t>koordinatalarini</a:t>
            </a:r>
            <a:r>
              <a:rPr lang="en-US" dirty="0" smtClean="0"/>
              <a:t> </a:t>
            </a:r>
            <a:r>
              <a:rPr lang="en-US" dirty="0" err="1" smtClean="0"/>
              <a:t>mos</a:t>
            </a:r>
            <a:r>
              <a:rPr lang="en-US" dirty="0" smtClean="0"/>
              <a:t> </a:t>
            </a:r>
            <a:r>
              <a:rPr lang="en-US" dirty="0" err="1" smtClean="0"/>
              <a:t>ravishda</a:t>
            </a:r>
            <a:r>
              <a:rPr lang="en-US" dirty="0" smtClean="0"/>
              <a:t> </a:t>
            </a:r>
            <a:r>
              <a:rPr lang="en-US" dirty="0" err="1" smtClean="0"/>
              <a:t>ushbu</a:t>
            </a:r>
            <a:endParaRPr lang="ru-RU" dirty="0" smtClean="0"/>
          </a:p>
          <a:p>
            <a:r>
              <a:rPr lang="en-US" dirty="0" err="1" smtClean="0"/>
              <a:t>ko’rinishlarda</a:t>
            </a:r>
            <a:r>
              <a:rPr lang="en-US" dirty="0" smtClean="0"/>
              <a:t> </a:t>
            </a:r>
            <a:r>
              <a:rPr lang="en-US" dirty="0" err="1" smtClean="0"/>
              <a:t>belgilab</a:t>
            </a:r>
            <a:r>
              <a:rPr lang="en-US" dirty="0" smtClean="0"/>
              <a:t>, </a:t>
            </a:r>
            <a:r>
              <a:rPr lang="en-US" dirty="0" err="1" smtClean="0"/>
              <a:t>ular</a:t>
            </a:r>
            <a:r>
              <a:rPr lang="en-US" dirty="0" smtClean="0"/>
              <a:t> </a:t>
            </a:r>
            <a:r>
              <a:rPr lang="en-US" dirty="0" err="1" smtClean="0"/>
              <a:t>orasidagi</a:t>
            </a:r>
            <a:r>
              <a:rPr lang="en-US" dirty="0" smtClean="0"/>
              <a:t> </a:t>
            </a:r>
            <a:r>
              <a:rPr lang="en-US" dirty="0" err="1" smtClean="0"/>
              <a:t>bog’lanish</a:t>
            </a:r>
            <a:r>
              <a:rPr lang="en-US" dirty="0" smtClean="0"/>
              <a:t> </a:t>
            </a:r>
            <a:r>
              <a:rPr lang="en-US" dirty="0" err="1" smtClean="0"/>
              <a:t>formulasini</a:t>
            </a:r>
            <a:r>
              <a:rPr lang="en-US" dirty="0" smtClean="0"/>
              <a:t> </a:t>
            </a:r>
            <a:r>
              <a:rPr lang="en-US" dirty="0" err="1" smtClean="0"/>
              <a:t>keltirib</a:t>
            </a:r>
            <a:r>
              <a:rPr lang="en-US" dirty="0" smtClean="0"/>
              <a:t> </a:t>
            </a:r>
            <a:r>
              <a:rPr lang="en-US" dirty="0" err="1" smtClean="0"/>
              <a:t>chiqaraylik</a:t>
            </a:r>
            <a:r>
              <a:rPr lang="en-US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b="1" dirty="0" err="1" smtClean="0"/>
              <a:t>Teorema</a:t>
            </a:r>
            <a:r>
              <a:rPr lang="en-US" sz="2800" b="1" dirty="0" smtClean="0"/>
              <a:t>.</a:t>
            </a:r>
            <a:r>
              <a:rPr lang="en-US" sz="2800" dirty="0" smtClean="0"/>
              <a:t> Agar </a:t>
            </a:r>
            <a:r>
              <a:rPr lang="ru-RU" sz="2800" dirty="0" err="1" smtClean="0"/>
              <a:t>ф</a:t>
            </a:r>
            <a:r>
              <a:rPr lang="en-US" sz="2800" dirty="0" smtClean="0"/>
              <a:t>  operator 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n</a:t>
            </a:r>
            <a:r>
              <a:rPr lang="en-US" sz="2800" dirty="0" err="1" smtClean="0"/>
              <a:t>fazoda</a:t>
            </a:r>
            <a:r>
              <a:rPr lang="en-US" sz="2800" dirty="0" smtClean="0"/>
              <a:t> </a:t>
            </a:r>
            <a:r>
              <a:rPr lang="en-US" sz="2800" dirty="0" err="1" smtClean="0"/>
              <a:t>aniqlangan</a:t>
            </a:r>
            <a:r>
              <a:rPr lang="en-US" sz="2800" dirty="0" smtClean="0"/>
              <a:t> </a:t>
            </a:r>
            <a:r>
              <a:rPr lang="en-US" sz="2800" dirty="0" err="1" smtClean="0"/>
              <a:t>chiziqli</a:t>
            </a:r>
            <a:r>
              <a:rPr lang="en-US" sz="2800" dirty="0" smtClean="0"/>
              <a:t> operator </a:t>
            </a:r>
            <a:r>
              <a:rPr lang="en-US" sz="2800" dirty="0" err="1" smtClean="0"/>
              <a:t>bo’lib</a:t>
            </a:r>
            <a:r>
              <a:rPr lang="en-US" sz="2800" dirty="0" smtClean="0"/>
              <a:t>, M(</a:t>
            </a:r>
            <a:r>
              <a:rPr lang="ru-RU" sz="2800" dirty="0" err="1" smtClean="0"/>
              <a:t>φ</a:t>
            </a:r>
            <a:r>
              <a:rPr lang="en-US" sz="2800" dirty="0" smtClean="0"/>
              <a:t>) </a:t>
            </a:r>
            <a:r>
              <a:rPr lang="en-US" sz="2800" dirty="0" err="1" smtClean="0"/>
              <a:t>shu</a:t>
            </a:r>
            <a:r>
              <a:rPr lang="ru-RU" sz="2800" dirty="0" smtClean="0"/>
              <a:t> </a:t>
            </a:r>
            <a:r>
              <a:rPr lang="ru-RU" sz="2800" dirty="0" err="1" smtClean="0"/>
              <a:t>φ</a:t>
            </a:r>
            <a:r>
              <a:rPr lang="en-US" sz="2800" dirty="0" smtClean="0"/>
              <a:t> </a:t>
            </a:r>
            <a:r>
              <a:rPr lang="en-US" sz="2800" dirty="0" err="1" smtClean="0"/>
              <a:t>chiziqli</a:t>
            </a:r>
            <a:r>
              <a:rPr lang="en-US" sz="2800" dirty="0" smtClean="0"/>
              <a:t> </a:t>
            </a:r>
            <a:r>
              <a:rPr lang="en-US" sz="2800" dirty="0" err="1" smtClean="0"/>
              <a:t>operatorning</a:t>
            </a:r>
            <a:r>
              <a:rPr lang="en-US" sz="2800" dirty="0" smtClean="0"/>
              <a:t> (1) </a:t>
            </a:r>
            <a:r>
              <a:rPr lang="en-US" sz="2800" dirty="0" err="1" smtClean="0"/>
              <a:t>bazisdagi</a:t>
            </a:r>
            <a:r>
              <a:rPr lang="en-US" sz="2800" dirty="0" smtClean="0"/>
              <a:t> </a:t>
            </a:r>
            <a:r>
              <a:rPr lang="en-US" sz="2800" dirty="0" err="1" smtClean="0"/>
              <a:t>matritsasi</a:t>
            </a:r>
            <a:r>
              <a:rPr lang="en-US" sz="2800" dirty="0" smtClean="0"/>
              <a:t> </a:t>
            </a:r>
            <a:r>
              <a:rPr lang="en-US" sz="2800" dirty="0" err="1" smtClean="0"/>
              <a:t>bo’lsa</a:t>
            </a:r>
            <a:r>
              <a:rPr lang="en-US" sz="2800" dirty="0" smtClean="0"/>
              <a:t>, u </a:t>
            </a:r>
            <a:r>
              <a:rPr lang="en-US" sz="2800" dirty="0" err="1" smtClean="0"/>
              <a:t>holda</a:t>
            </a:r>
            <a:r>
              <a:rPr lang="ru-RU" sz="2800" dirty="0" smtClean="0">
                <a:sym typeface="Symbol"/>
              </a:rPr>
              <a:t></a:t>
            </a:r>
            <a:r>
              <a:rPr lang="ru-RU" sz="2800" dirty="0" smtClean="0"/>
              <a:t> </a:t>
            </a:r>
            <a:r>
              <a:rPr lang="en-US" sz="2800" dirty="0" smtClean="0"/>
              <a:t>∈</a:t>
            </a:r>
            <a:r>
              <a:rPr lang="en-US" sz="2800" dirty="0" err="1" smtClean="0"/>
              <a:t>V</a:t>
            </a:r>
            <a:r>
              <a:rPr lang="en-US" sz="2800" baseline="-25000" dirty="0" err="1" smtClean="0"/>
              <a:t>n</a:t>
            </a:r>
            <a:r>
              <a:rPr lang="en-US" sz="2800" dirty="0" err="1" smtClean="0"/>
              <a:t>uchun</a:t>
            </a:r>
            <a:r>
              <a:rPr lang="en-US" sz="2800" dirty="0" smtClean="0"/>
              <a:t> M(</a:t>
            </a:r>
            <a:r>
              <a:rPr lang="ru-RU" sz="2800" dirty="0" err="1" smtClean="0"/>
              <a:t>φ</a:t>
            </a:r>
            <a:r>
              <a:rPr lang="en-US" sz="2800" dirty="0" smtClean="0"/>
              <a:t>(</a:t>
            </a:r>
            <a:r>
              <a:rPr lang="ru-RU" sz="2800" dirty="0" smtClean="0"/>
              <a:t> </a:t>
            </a:r>
            <a:r>
              <a:rPr lang="en-US" sz="2800" dirty="0" smtClean="0"/>
              <a:t>))=M(</a:t>
            </a:r>
            <a:r>
              <a:rPr lang="ru-RU" sz="2800" dirty="0" err="1" smtClean="0"/>
              <a:t>φ</a:t>
            </a:r>
            <a:r>
              <a:rPr lang="en-US" sz="2800" dirty="0" smtClean="0"/>
              <a:t>)M(</a:t>
            </a:r>
            <a:r>
              <a:rPr lang="ru-RU" sz="2800" dirty="0" smtClean="0"/>
              <a:t> </a:t>
            </a:r>
            <a:r>
              <a:rPr lang="en-US" sz="2800" dirty="0" smtClean="0"/>
              <a:t>) </a:t>
            </a:r>
            <a:r>
              <a:rPr lang="en-US" sz="2800" dirty="0" err="1" smtClean="0"/>
              <a:t>tenglik</a:t>
            </a:r>
            <a:r>
              <a:rPr lang="en-US" sz="2800" dirty="0" smtClean="0"/>
              <a:t> </a:t>
            </a:r>
            <a:r>
              <a:rPr lang="en-US" sz="2800" dirty="0" err="1" smtClean="0"/>
              <a:t>bajariladi</a:t>
            </a:r>
            <a:r>
              <a:rPr lang="en-US" sz="2800" dirty="0" smtClean="0"/>
              <a:t>.</a:t>
            </a:r>
            <a:endParaRPr lang="ru-RU" sz="2800" dirty="0" smtClean="0"/>
          </a:p>
          <a:p>
            <a:pPr>
              <a:buNone/>
            </a:pPr>
            <a:r>
              <a:rPr lang="en-US" sz="2800" b="1" dirty="0" smtClean="0"/>
              <a:t>    </a:t>
            </a:r>
            <a:r>
              <a:rPr lang="en-US" sz="2800" b="1" dirty="0" err="1" smtClean="0"/>
              <a:t>Ta’rif.</a:t>
            </a:r>
            <a:r>
              <a:rPr lang="en-US" sz="2800" dirty="0" err="1" smtClean="0"/>
              <a:t>ℱ</a:t>
            </a:r>
            <a:r>
              <a:rPr lang="en-US" sz="2800" dirty="0" smtClean="0"/>
              <a:t> </a:t>
            </a:r>
            <a:r>
              <a:rPr lang="en-US" sz="2800" dirty="0" err="1" smtClean="0"/>
              <a:t>maydon</a:t>
            </a:r>
            <a:r>
              <a:rPr lang="en-US" sz="2800" dirty="0" smtClean="0"/>
              <a:t> </a:t>
            </a:r>
            <a:r>
              <a:rPr lang="en-US" sz="2800" dirty="0" err="1" smtClean="0"/>
              <a:t>ustidagi</a:t>
            </a:r>
            <a:r>
              <a:rPr lang="en-US" sz="2800" dirty="0" smtClean="0"/>
              <a:t> V </a:t>
            </a:r>
            <a:r>
              <a:rPr lang="en-US" sz="2800" dirty="0" err="1" smtClean="0"/>
              <a:t>chiziqli</a:t>
            </a:r>
            <a:r>
              <a:rPr lang="en-US" sz="2800" dirty="0" smtClean="0"/>
              <a:t> </a:t>
            </a:r>
            <a:r>
              <a:rPr lang="en-US" sz="2800" dirty="0" err="1" smtClean="0"/>
              <a:t>fazo</a:t>
            </a:r>
            <a:r>
              <a:rPr lang="en-US" sz="2800" dirty="0" smtClean="0"/>
              <a:t> </a:t>
            </a:r>
            <a:r>
              <a:rPr lang="en-US" sz="2800" dirty="0" err="1" smtClean="0"/>
              <a:t>elementlari</a:t>
            </a:r>
            <a:r>
              <a:rPr lang="en-US" sz="2800" dirty="0" smtClean="0"/>
              <a:t> </a:t>
            </a:r>
            <a:r>
              <a:rPr lang="en-US" sz="2800" dirty="0" err="1" smtClean="0"/>
              <a:t>uchun</a:t>
            </a:r>
            <a:r>
              <a:rPr lang="en-US" sz="2800" dirty="0" smtClean="0"/>
              <a:t> </a:t>
            </a:r>
            <a:r>
              <a:rPr lang="en-US" sz="2800" dirty="0" err="1" smtClean="0"/>
              <a:t>quyidagi</a:t>
            </a:r>
            <a:r>
              <a:rPr lang="en-US" sz="2800" dirty="0" smtClean="0"/>
              <a:t> </a:t>
            </a:r>
            <a:r>
              <a:rPr lang="en-US" sz="2800" dirty="0" err="1" smtClean="0"/>
              <a:t>aksiomalar</a:t>
            </a:r>
            <a:r>
              <a:rPr lang="en-US" sz="2800" dirty="0" smtClean="0"/>
              <a:t> </a:t>
            </a:r>
            <a:r>
              <a:rPr lang="en-US" sz="2800" dirty="0" err="1" smtClean="0"/>
              <a:t>bajarilsa</a:t>
            </a:r>
            <a:r>
              <a:rPr lang="en-US" sz="2800" dirty="0" smtClean="0"/>
              <a:t>,</a:t>
            </a:r>
            <a:endParaRPr lang="ru-RU" sz="2800" dirty="0" smtClean="0"/>
          </a:p>
          <a:p>
            <a:pPr>
              <a:buNone/>
            </a:pPr>
            <a:r>
              <a:rPr lang="en-US" sz="2800" dirty="0" smtClean="0"/>
              <a:t>    </a:t>
            </a:r>
            <a:r>
              <a:rPr lang="en-US" sz="2800" dirty="0" err="1" smtClean="0"/>
              <a:t>uholda</a:t>
            </a:r>
            <a:r>
              <a:rPr lang="en-US" sz="2800" dirty="0" smtClean="0"/>
              <a:t> V </a:t>
            </a:r>
            <a:r>
              <a:rPr lang="en-US" sz="2800" dirty="0" err="1" smtClean="0"/>
              <a:t>fazoni</a:t>
            </a:r>
            <a:r>
              <a:rPr lang="ru-RU" sz="2800" dirty="0" smtClean="0"/>
              <a:t>ℱ</a:t>
            </a:r>
            <a:r>
              <a:rPr lang="en-US" sz="2800" dirty="0" err="1" smtClean="0"/>
              <a:t>maydonustidagichiziqli</a:t>
            </a:r>
            <a:r>
              <a:rPr lang="en-US" sz="2800" dirty="0" smtClean="0"/>
              <a:t> algebra </a:t>
            </a:r>
            <a:r>
              <a:rPr lang="en-US" sz="2800" dirty="0" err="1" smtClean="0"/>
              <a:t>deyiladi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en-US" sz="2800" b="1" dirty="0" smtClean="0"/>
              <a:t>    Ta</a:t>
            </a:r>
            <a:r>
              <a:rPr lang="ru-RU" sz="2800" b="1" dirty="0" smtClean="0"/>
              <a:t>’</a:t>
            </a:r>
            <a:r>
              <a:rPr lang="en-US" sz="2800" b="1" dirty="0" err="1" smtClean="0"/>
              <a:t>rif</a:t>
            </a:r>
            <a:r>
              <a:rPr lang="ru-RU" sz="2800" b="1" dirty="0" smtClean="0"/>
              <a:t>.</a:t>
            </a:r>
            <a:r>
              <a:rPr lang="en-US" sz="2800" dirty="0" smtClean="0"/>
              <a:t>Agar V </a:t>
            </a:r>
            <a:r>
              <a:rPr lang="en-US" sz="2800" dirty="0" err="1" smtClean="0"/>
              <a:t>chiziqlialgebrada</a:t>
            </a:r>
            <a:r>
              <a:rPr lang="ru-RU" sz="2800" dirty="0" smtClean="0"/>
              <a:t> </a:t>
            </a:r>
            <a:r>
              <a:rPr lang="en-US" sz="2800" dirty="0" err="1" smtClean="0"/>
              <a:t>aksiomabajarilsa</a:t>
            </a:r>
            <a:r>
              <a:rPr lang="ru-RU" sz="2800" dirty="0" smtClean="0"/>
              <a:t>, </a:t>
            </a:r>
            <a:r>
              <a:rPr lang="en-US" sz="2800" dirty="0" smtClean="0"/>
              <a:t>V </a:t>
            </a:r>
            <a:r>
              <a:rPr lang="en-US" sz="2800" dirty="0" err="1" smtClean="0"/>
              <a:t>kommutativchiziqli</a:t>
            </a:r>
            <a:r>
              <a:rPr lang="en-US" sz="2800" dirty="0" smtClean="0"/>
              <a:t> algebra </a:t>
            </a:r>
            <a:r>
              <a:rPr lang="en-US" sz="2800" dirty="0" err="1" smtClean="0"/>
              <a:t>deyiladi</a:t>
            </a:r>
            <a:r>
              <a:rPr lang="ru-RU" sz="2800" dirty="0" smtClean="0"/>
              <a:t>.</a:t>
            </a:r>
          </a:p>
          <a:p>
            <a:pPr>
              <a:buNone/>
            </a:pPr>
            <a:r>
              <a:rPr lang="en-US" sz="2800" b="1" dirty="0" smtClean="0"/>
              <a:t>    </a:t>
            </a:r>
            <a:r>
              <a:rPr lang="en-US" sz="2800" b="1" dirty="0" err="1" smtClean="0"/>
              <a:t>Ta’rif.</a:t>
            </a:r>
            <a:r>
              <a:rPr lang="en-US" sz="2800" dirty="0" err="1" smtClean="0"/>
              <a:t>V</a:t>
            </a:r>
            <a:r>
              <a:rPr lang="en-US" sz="2800" dirty="0" smtClean="0"/>
              <a:t> </a:t>
            </a:r>
            <a:r>
              <a:rPr lang="en-US" sz="2800" dirty="0" err="1" smtClean="0"/>
              <a:t>chiziqlialgebraningrangi</a:t>
            </a:r>
            <a:r>
              <a:rPr lang="en-US" sz="2800" dirty="0" smtClean="0"/>
              <a:t> </a:t>
            </a:r>
            <a:r>
              <a:rPr lang="en-US" sz="2800" dirty="0" err="1" smtClean="0"/>
              <a:t>deb</a:t>
            </a:r>
            <a:r>
              <a:rPr lang="en-US" sz="2800" dirty="0" smtClean="0"/>
              <a:t> V </a:t>
            </a:r>
            <a:r>
              <a:rPr lang="en-US" sz="2800" dirty="0" err="1" smtClean="0"/>
              <a:t>fazoningo’lchovigaaytiladi</a:t>
            </a:r>
            <a:r>
              <a:rPr lang="en-US" sz="2800" dirty="0" smtClean="0"/>
              <a:t>.</a:t>
            </a:r>
            <a:endParaRPr lang="ru-RU" sz="2800" dirty="0" smtClean="0"/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2" y="332656"/>
            <a:ext cx="7848872" cy="619268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229600" cy="5626121"/>
          </a:xfrm>
        </p:spPr>
        <p:txBody>
          <a:bodyPr>
            <a:normAutofit lnSpcReduction="10000"/>
          </a:bodyPr>
          <a:lstStyle/>
          <a:p>
            <a:pPr marL="0" indent="539750">
              <a:buNone/>
            </a:pPr>
            <a:r>
              <a:rPr lang="en-US" b="1" dirty="0" smtClean="0"/>
              <a:t>Lemma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en-US" dirty="0" smtClean="0"/>
              <a:t>V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fazoning</a:t>
            </a:r>
            <a:r>
              <a:rPr lang="en-US" dirty="0" smtClean="0"/>
              <a:t> </a:t>
            </a:r>
            <a:r>
              <a:rPr lang="en-US" dirty="0" err="1" smtClean="0"/>
              <a:t>ixtiyoriy</a:t>
            </a:r>
            <a:r>
              <a:rPr lang="en-US" dirty="0" smtClean="0"/>
              <a:t> </a:t>
            </a:r>
            <a:r>
              <a:rPr lang="en-US" dirty="0" err="1" smtClean="0"/>
              <a:t>ikkita</a:t>
            </a:r>
            <a:r>
              <a:rPr lang="en-US" dirty="0" smtClean="0"/>
              <a:t> </a:t>
            </a:r>
            <a:r>
              <a:rPr lang="en-US" dirty="0" err="1" smtClean="0"/>
              <a:t>chiziqli</a:t>
            </a:r>
            <a:r>
              <a:rPr lang="en-US" dirty="0" smtClean="0"/>
              <a:t> </a:t>
            </a:r>
            <a:r>
              <a:rPr lang="en-US" dirty="0" err="1" smtClean="0"/>
              <a:t>operatorlari</a:t>
            </a:r>
            <a:r>
              <a:rPr lang="en-US" dirty="0" smtClean="0"/>
              <a:t> </a:t>
            </a:r>
            <a:r>
              <a:rPr lang="en-US" dirty="0" err="1" smtClean="0"/>
              <a:t>ko</a:t>
            </a:r>
            <a:r>
              <a:rPr lang="ru-RU" dirty="0" smtClean="0"/>
              <a:t>’</a:t>
            </a:r>
            <a:r>
              <a:rPr lang="en-US" dirty="0" err="1" smtClean="0"/>
              <a:t>paytmasi</a:t>
            </a:r>
            <a:r>
              <a:rPr lang="en-US" dirty="0" smtClean="0"/>
              <a:t> </a:t>
            </a:r>
            <a:r>
              <a:rPr lang="en-US" dirty="0" err="1" smtClean="0"/>
              <a:t>yana</a:t>
            </a:r>
            <a:r>
              <a:rPr lang="en-US" dirty="0" smtClean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fazoning</a:t>
            </a:r>
            <a:r>
              <a:rPr lang="en-US" dirty="0" smtClean="0"/>
              <a:t> </a:t>
            </a:r>
            <a:r>
              <a:rPr lang="en-US" dirty="0" err="1" smtClean="0"/>
              <a:t>chiziqli</a:t>
            </a:r>
            <a:r>
              <a:rPr lang="en-US" dirty="0" smtClean="0"/>
              <a:t>  </a:t>
            </a:r>
            <a:r>
              <a:rPr lang="en-US" dirty="0" err="1" smtClean="0"/>
              <a:t>operatori</a:t>
            </a:r>
            <a:r>
              <a:rPr lang="en-US" dirty="0" smtClean="0"/>
              <a:t> </a:t>
            </a:r>
            <a:r>
              <a:rPr lang="en-US" dirty="0" err="1" smtClean="0"/>
              <a:t>bo</a:t>
            </a:r>
            <a:r>
              <a:rPr lang="ru-RU" dirty="0" smtClean="0"/>
              <a:t>’</a:t>
            </a:r>
            <a:r>
              <a:rPr lang="en-US" dirty="0" err="1" smtClean="0"/>
              <a:t>ladi</a:t>
            </a:r>
            <a:r>
              <a:rPr lang="ru-RU" dirty="0" smtClean="0"/>
              <a:t>.</a:t>
            </a:r>
          </a:p>
          <a:p>
            <a:pPr marL="0" indent="539750">
              <a:buNone/>
            </a:pPr>
            <a:r>
              <a:rPr lang="en-US" dirty="0" err="1" smtClean="0"/>
              <a:t>Bizga</a:t>
            </a:r>
            <a:r>
              <a:rPr lang="en-US" dirty="0" smtClean="0"/>
              <a:t> ma</a:t>
            </a:r>
            <a:r>
              <a:rPr lang="ru-RU" dirty="0" smtClean="0"/>
              <a:t>’</a:t>
            </a:r>
            <a:r>
              <a:rPr lang="en-US" dirty="0" err="1" smtClean="0"/>
              <a:t>lumki</a:t>
            </a:r>
            <a:r>
              <a:rPr lang="en-US" dirty="0" smtClean="0"/>
              <a:t> </a:t>
            </a:r>
            <a:r>
              <a:rPr lang="en-US" dirty="0" err="1" smtClean="0"/>
              <a:t>Hom</a:t>
            </a:r>
            <a:r>
              <a:rPr lang="ru-RU" dirty="0" smtClean="0"/>
              <a:t> (</a:t>
            </a:r>
            <a:r>
              <a:rPr lang="en-US" dirty="0" smtClean="0"/>
              <a:t>V</a:t>
            </a:r>
            <a:r>
              <a:rPr lang="ru-RU" dirty="0" smtClean="0"/>
              <a:t>,</a:t>
            </a:r>
            <a:r>
              <a:rPr lang="en-US" dirty="0" smtClean="0"/>
              <a:t>V</a:t>
            </a:r>
            <a:r>
              <a:rPr lang="ru-RU" dirty="0" smtClean="0"/>
              <a:t>) </a:t>
            </a:r>
            <a:r>
              <a:rPr lang="en-US" dirty="0" smtClean="0"/>
              <a:t>to</a:t>
            </a:r>
            <a:r>
              <a:rPr lang="ru-RU" dirty="0" smtClean="0"/>
              <a:t>’</a:t>
            </a:r>
            <a:r>
              <a:rPr lang="en-US" dirty="0" err="1" smtClean="0"/>
              <a:t>plam</a:t>
            </a:r>
            <a:r>
              <a:rPr lang="ru-RU" dirty="0" smtClean="0"/>
              <a:t> ℱ</a:t>
            </a:r>
            <a:r>
              <a:rPr lang="en-US" dirty="0" smtClean="0"/>
              <a:t> </a:t>
            </a:r>
            <a:r>
              <a:rPr lang="en-US" dirty="0" err="1" smtClean="0"/>
              <a:t>maydon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fazo</a:t>
            </a:r>
            <a:r>
              <a:rPr lang="en-US" dirty="0" smtClean="0"/>
              <a:t> </a:t>
            </a:r>
            <a:r>
              <a:rPr lang="en-US" dirty="0" err="1" smtClean="0"/>
              <a:t>tashkil</a:t>
            </a:r>
            <a:r>
              <a:rPr lang="en-US" dirty="0" smtClean="0"/>
              <a:t> </a:t>
            </a:r>
            <a:r>
              <a:rPr lang="en-US" dirty="0" err="1" smtClean="0"/>
              <a:t>qiladi</a:t>
            </a:r>
            <a:r>
              <a:rPr lang="ru-RU" dirty="0" smtClean="0"/>
              <a:t>.</a:t>
            </a:r>
          </a:p>
          <a:p>
            <a:pPr marL="0" indent="539750">
              <a:buNone/>
            </a:pPr>
            <a:r>
              <a:rPr lang="en-US" dirty="0" err="1" smtClean="0"/>
              <a:t>Ushbu</a:t>
            </a:r>
            <a:r>
              <a:rPr lang="en-US" dirty="0" smtClean="0"/>
              <a:t> </a:t>
            </a:r>
            <a:r>
              <a:rPr lang="en-US" dirty="0" err="1" smtClean="0"/>
              <a:t>algebrani</a:t>
            </a:r>
            <a:r>
              <a:rPr lang="ru-RU" dirty="0" smtClean="0"/>
              <a:t> &lt;</a:t>
            </a:r>
            <a:r>
              <a:rPr lang="en-US" dirty="0" err="1" smtClean="0"/>
              <a:t>Hom</a:t>
            </a:r>
            <a:r>
              <a:rPr lang="ru-RU" dirty="0" smtClean="0"/>
              <a:t> (</a:t>
            </a:r>
            <a:r>
              <a:rPr lang="en-US" dirty="0" smtClean="0"/>
              <a:t>V</a:t>
            </a:r>
            <a:r>
              <a:rPr lang="ru-RU" dirty="0" smtClean="0"/>
              <a:t>,</a:t>
            </a:r>
            <a:r>
              <a:rPr lang="en-US" dirty="0" smtClean="0"/>
              <a:t>V</a:t>
            </a:r>
            <a:r>
              <a:rPr lang="ru-RU" dirty="0" smtClean="0"/>
              <a:t>), +,              ,•&gt; </a:t>
            </a:r>
            <a:r>
              <a:rPr lang="en-US" dirty="0" smtClean="0"/>
              <a:t>algebra  V 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fazoning</a:t>
            </a:r>
            <a:r>
              <a:rPr lang="en-US" dirty="0" smtClean="0"/>
              <a:t>  </a:t>
            </a:r>
            <a:r>
              <a:rPr lang="en-US" dirty="0" err="1" smtClean="0"/>
              <a:t>chiziqli</a:t>
            </a:r>
            <a:r>
              <a:rPr lang="en-US" dirty="0" smtClean="0"/>
              <a:t>  </a:t>
            </a:r>
            <a:r>
              <a:rPr lang="en-US" dirty="0" err="1" smtClean="0"/>
              <a:t>operatorlar</a:t>
            </a:r>
            <a:r>
              <a:rPr lang="en-US" dirty="0" smtClean="0"/>
              <a:t>  </a:t>
            </a:r>
            <a:r>
              <a:rPr lang="en-US" dirty="0" err="1" smtClean="0"/>
              <a:t>algebrasi</a:t>
            </a:r>
            <a:r>
              <a:rPr lang="en-US" dirty="0" smtClean="0"/>
              <a:t> </a:t>
            </a:r>
            <a:r>
              <a:rPr lang="en-US" dirty="0" err="1" smtClean="0"/>
              <a:t>deyiladi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quyidagicha</a:t>
            </a:r>
            <a:r>
              <a:rPr lang="en-US" dirty="0" smtClean="0"/>
              <a:t> </a:t>
            </a:r>
            <a:r>
              <a:rPr lang="en-US" dirty="0" err="1" smtClean="0"/>
              <a:t>belgilanadi</a:t>
            </a:r>
            <a:r>
              <a:rPr lang="ru-RU" dirty="0" smtClean="0"/>
              <a:t>:</a:t>
            </a:r>
          </a:p>
          <a:p>
            <a:pPr marL="0" indent="539750">
              <a:buNone/>
            </a:pPr>
            <a:r>
              <a:rPr lang="en-US" dirty="0" smtClean="0"/>
              <a:t>End V</a:t>
            </a:r>
            <a:r>
              <a:rPr lang="ru-RU" dirty="0" smtClean="0"/>
              <a:t>= &lt;</a:t>
            </a:r>
            <a:r>
              <a:rPr lang="en-US" dirty="0" err="1" smtClean="0"/>
              <a:t>Hom</a:t>
            </a:r>
            <a:r>
              <a:rPr lang="ru-RU" dirty="0" smtClean="0"/>
              <a:t> (</a:t>
            </a:r>
            <a:r>
              <a:rPr lang="en-US" dirty="0" smtClean="0"/>
              <a:t>V</a:t>
            </a:r>
            <a:r>
              <a:rPr lang="ru-RU" dirty="0" smtClean="0"/>
              <a:t>,</a:t>
            </a:r>
            <a:r>
              <a:rPr lang="en-US" dirty="0" smtClean="0"/>
              <a:t>V</a:t>
            </a:r>
            <a:r>
              <a:rPr lang="ru-RU" dirty="0" smtClean="0"/>
              <a:t>), +,              ,•&gt;</a:t>
            </a:r>
          </a:p>
          <a:p>
            <a:pPr marL="0" indent="539750">
              <a:buNone/>
            </a:pPr>
            <a:r>
              <a:rPr lang="en-US" b="1" dirty="0" err="1" smtClean="0"/>
              <a:t>Teorema</a:t>
            </a:r>
            <a:r>
              <a:rPr lang="ru-RU" b="1" dirty="0" smtClean="0"/>
              <a:t>.</a:t>
            </a:r>
            <a:r>
              <a:rPr lang="en-US" dirty="0" smtClean="0"/>
              <a:t>Agar V  </a:t>
            </a:r>
            <a:r>
              <a:rPr lang="en-US" dirty="0" err="1" smtClean="0"/>
              <a:t>fazo</a:t>
            </a:r>
            <a:r>
              <a:rPr lang="ru-RU" dirty="0" smtClean="0"/>
              <a:t> ℱ</a:t>
            </a:r>
            <a:r>
              <a:rPr lang="en-US" dirty="0" smtClean="0"/>
              <a:t> </a:t>
            </a:r>
            <a:r>
              <a:rPr lang="en-US" dirty="0" err="1" smtClean="0"/>
              <a:t>maydon</a:t>
            </a:r>
            <a:r>
              <a:rPr lang="en-US" dirty="0" smtClean="0"/>
              <a:t> </a:t>
            </a:r>
            <a:r>
              <a:rPr lang="en-US" dirty="0" err="1" smtClean="0"/>
              <a:t>ustidagi</a:t>
            </a:r>
            <a:r>
              <a:rPr lang="en-US" dirty="0" smtClean="0"/>
              <a:t> </a:t>
            </a:r>
            <a:r>
              <a:rPr lang="en-US" dirty="0" err="1" smtClean="0"/>
              <a:t>vektor</a:t>
            </a:r>
            <a:r>
              <a:rPr lang="en-US" dirty="0" smtClean="0"/>
              <a:t> </a:t>
            </a:r>
            <a:r>
              <a:rPr lang="en-US" dirty="0" err="1" smtClean="0"/>
              <a:t>fazo</a:t>
            </a:r>
            <a:r>
              <a:rPr lang="en-US" dirty="0" smtClean="0"/>
              <a:t> </a:t>
            </a:r>
            <a:r>
              <a:rPr lang="en-US" dirty="0" err="1" smtClean="0"/>
              <a:t>bo</a:t>
            </a:r>
            <a:r>
              <a:rPr lang="ru-RU" dirty="0" smtClean="0"/>
              <a:t>’</a:t>
            </a:r>
            <a:r>
              <a:rPr lang="en-US" dirty="0" err="1" smtClean="0"/>
              <a:t>lsa</a:t>
            </a:r>
            <a:r>
              <a:rPr lang="ru-RU" dirty="0" smtClean="0"/>
              <a:t>, </a:t>
            </a:r>
            <a:r>
              <a:rPr lang="en-US" dirty="0" smtClean="0"/>
              <a:t>u </a:t>
            </a:r>
            <a:r>
              <a:rPr lang="en-US" dirty="0" err="1" smtClean="0"/>
              <a:t>holda</a:t>
            </a:r>
            <a:r>
              <a:rPr lang="en-US" dirty="0" smtClean="0"/>
              <a:t> End V algebra</a:t>
            </a:r>
            <a:r>
              <a:rPr lang="ru-RU" dirty="0" smtClean="0"/>
              <a:t> ℱ</a:t>
            </a:r>
            <a:r>
              <a:rPr lang="en-US" dirty="0" smtClean="0"/>
              <a:t> </a:t>
            </a:r>
            <a:r>
              <a:rPr lang="en-US" dirty="0" err="1" smtClean="0"/>
              <a:t>maydon</a:t>
            </a:r>
            <a:r>
              <a:rPr lang="en-US" dirty="0" smtClean="0"/>
              <a:t> </a:t>
            </a:r>
            <a:r>
              <a:rPr lang="en-US" dirty="0" err="1" smtClean="0"/>
              <a:t>ustida</a:t>
            </a:r>
            <a:r>
              <a:rPr lang="en-US" dirty="0" smtClean="0"/>
              <a:t> </a:t>
            </a:r>
            <a:r>
              <a:rPr lang="en-US" dirty="0" err="1" smtClean="0"/>
              <a:t>chiziqli</a:t>
            </a:r>
            <a:r>
              <a:rPr lang="en-US" dirty="0" smtClean="0"/>
              <a:t> algebra </a:t>
            </a:r>
            <a:r>
              <a:rPr lang="en-US" dirty="0" err="1" smtClean="0"/>
              <a:t>tashkil</a:t>
            </a:r>
            <a:r>
              <a:rPr lang="en-US" dirty="0" smtClean="0"/>
              <a:t> </a:t>
            </a:r>
            <a:r>
              <a:rPr lang="en-US" dirty="0" err="1" smtClean="0"/>
              <a:t>qiladi</a:t>
            </a:r>
            <a:r>
              <a:rPr lang="ru-RU" dirty="0" smtClean="0"/>
              <a:t>.</a:t>
            </a:r>
          </a:p>
          <a:p>
            <a:pPr marL="0" indent="539750">
              <a:buNone/>
            </a:pPr>
            <a:r>
              <a:rPr lang="en-US" dirty="0" err="1" smtClean="0"/>
              <a:t>Isboti.EndV</a:t>
            </a:r>
            <a:r>
              <a:rPr lang="en-US" dirty="0" smtClean="0"/>
              <a:t> algebra </a:t>
            </a:r>
            <a:r>
              <a:rPr lang="en-US" dirty="0" err="1" smtClean="0"/>
              <a:t>chiziqli</a:t>
            </a:r>
            <a:r>
              <a:rPr lang="en-US" dirty="0" smtClean="0"/>
              <a:t> algebra </a:t>
            </a:r>
            <a:r>
              <a:rPr lang="en-US" dirty="0" err="1" smtClean="0"/>
              <a:t>shartlarini</a:t>
            </a:r>
            <a:r>
              <a:rPr lang="en-US" dirty="0" smtClean="0"/>
              <a:t> </a:t>
            </a:r>
            <a:r>
              <a:rPr lang="en-US" dirty="0" err="1" smtClean="0"/>
              <a:t>to’liq</a:t>
            </a:r>
            <a:r>
              <a:rPr lang="en-US" dirty="0" smtClean="0"/>
              <a:t> </a:t>
            </a:r>
            <a:r>
              <a:rPr lang="en-US" dirty="0" err="1" smtClean="0"/>
              <a:t>bajaradi</a:t>
            </a:r>
            <a:r>
              <a:rPr lang="en-US" dirty="0" smtClean="0"/>
              <a:t>. H</a:t>
            </a:r>
            <a:r>
              <a:rPr lang="ru-RU" dirty="0" err="1" smtClean="0"/>
              <a:t>a</a:t>
            </a:r>
            <a:r>
              <a:rPr lang="en-US" dirty="0" smtClean="0"/>
              <a:t>q</a:t>
            </a:r>
            <a:r>
              <a:rPr lang="ru-RU" dirty="0" err="1" smtClean="0"/>
              <a:t>i</a:t>
            </a:r>
            <a:r>
              <a:rPr lang="en-US" dirty="0" smtClean="0"/>
              <a:t>q</a:t>
            </a:r>
            <a:r>
              <a:rPr lang="ru-RU" dirty="0" err="1" smtClean="0"/>
              <a:t>atan</a:t>
            </a:r>
            <a:r>
              <a:rPr lang="en-US" dirty="0" smtClean="0"/>
              <a:t>,</a:t>
            </a:r>
            <a:endParaRPr lang="ru-RU" dirty="0" smtClean="0"/>
          </a:p>
          <a:p>
            <a:pPr marL="0" lvl="0" indent="53975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Hom</a:t>
            </a:r>
            <a:r>
              <a:rPr lang="en-US" dirty="0" smtClean="0"/>
              <a:t> (V,V), +,               ,•&gt; algebra </a:t>
            </a:r>
            <a:r>
              <a:rPr lang="en-US" dirty="0" err="1" smtClean="0"/>
              <a:t>ℱmaydonustidavektor</a:t>
            </a:r>
            <a:endParaRPr lang="ru-RU" dirty="0" smtClean="0"/>
          </a:p>
          <a:p>
            <a:pPr marL="0" indent="539750">
              <a:buNone/>
            </a:pPr>
            <a:r>
              <a:rPr lang="en-US" dirty="0" err="1" smtClean="0"/>
              <a:t>fazotashkilqiladi</a:t>
            </a:r>
            <a:r>
              <a:rPr lang="en-US" dirty="0" smtClean="0"/>
              <a:t>;</a:t>
            </a:r>
            <a:endParaRPr lang="ru-RU" dirty="0" smtClean="0"/>
          </a:p>
          <a:p>
            <a:pPr marL="0" indent="539750">
              <a:buNone/>
            </a:pPr>
            <a:r>
              <a:rPr lang="en-US" dirty="0" smtClean="0"/>
              <a:t>2. </a:t>
            </a:r>
            <a:endParaRPr lang="ru-RU" dirty="0" smtClean="0"/>
          </a:p>
          <a:p>
            <a:pPr marL="0" indent="539750">
              <a:buNone/>
            </a:pPr>
            <a:r>
              <a:rPr lang="en-US" dirty="0" smtClean="0"/>
              <a:t>3.</a:t>
            </a:r>
            <a:r>
              <a:rPr lang="ru-RU" dirty="0" smtClean="0"/>
              <a:t> </a:t>
            </a:r>
          </a:p>
          <a:p>
            <a:pPr marL="0" indent="539750">
              <a:buNone/>
            </a:pPr>
            <a:r>
              <a:rPr lang="en-US" dirty="0" smtClean="0"/>
              <a:t>4.</a:t>
            </a:r>
            <a:r>
              <a:rPr lang="ru-RU" dirty="0" smtClean="0"/>
              <a:t> </a:t>
            </a:r>
            <a:r>
              <a:rPr lang="en-US" dirty="0" smtClean="0"/>
              <a:t>                  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2643182"/>
            <a:ext cx="790575" cy="2762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1785926"/>
            <a:ext cx="790575" cy="285752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4143380"/>
            <a:ext cx="790575" cy="27622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929198"/>
            <a:ext cx="1866900" cy="276225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5214950"/>
            <a:ext cx="1847850" cy="276225"/>
          </a:xfrm>
          <a:prstGeom prst="rect">
            <a:avLst/>
          </a:prstGeom>
          <a:noFill/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5572140"/>
            <a:ext cx="4657725" cy="276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3357562"/>
            <a:ext cx="790575" cy="347663"/>
          </a:xfrm>
          <a:prstGeom prst="rect">
            <a:avLst/>
          </a:prstGeom>
          <a:noFill/>
        </p:spPr>
      </p:pic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4572008"/>
            <a:ext cx="1866900" cy="276225"/>
          </a:xfrm>
          <a:prstGeom prst="rect">
            <a:avLst/>
          </a:prstGeom>
          <a:noFill/>
        </p:spPr>
      </p:pic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5000636"/>
            <a:ext cx="1847850" cy="276225"/>
          </a:xfrm>
          <a:prstGeom prst="rect">
            <a:avLst/>
          </a:prstGeom>
          <a:noFill/>
        </p:spPr>
      </p:pic>
      <p:pic>
        <p:nvPicPr>
          <p:cNvPr id="8" name="Picture 1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5572140"/>
            <a:ext cx="4657725" cy="276225"/>
          </a:xfrm>
          <a:prstGeom prst="rect">
            <a:avLst/>
          </a:prstGeom>
          <a:noFill/>
        </p:spPr>
      </p:pic>
      <p:pic>
        <p:nvPicPr>
          <p:cNvPr id="19" name="Объект 18"/>
          <p:cNvPicPr>
            <a:picLocks noGrp="1"/>
          </p:cNvPicPr>
          <p:nvPr>
            <p:ph idx="1"/>
          </p:nvPr>
        </p:nvPicPr>
        <p:blipFill rotWithShape="1">
          <a:blip r:embed="rId6"/>
          <a:srcRect l="36879" t="26806" r="8445" b="34695"/>
          <a:stretch/>
        </p:blipFill>
        <p:spPr bwMode="auto">
          <a:xfrm>
            <a:off x="467544" y="548680"/>
            <a:ext cx="8064896" cy="583264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428596" y="714356"/>
                <a:ext cx="8229600" cy="5483245"/>
              </a:xfrm>
            </p:spPr>
            <p:txBody>
              <a:bodyPr>
                <a:normAutofit/>
              </a:bodyPr>
              <a:lstStyle/>
              <a:p>
                <a:pPr indent="463550">
                  <a:buNone/>
                </a:pPr>
                <a:r>
                  <a:rPr lang="en-US" sz="2800" b="1" u="sng" dirty="0" smtClean="0"/>
                  <a:t>Ta’rif</a:t>
                </a:r>
                <a:r>
                  <a:rPr lang="en-US" sz="2800" dirty="0" smtClean="0"/>
                  <a:t>.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𝑣𝑎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/>
                  <a:t>  </a:t>
                </a:r>
                <a:r>
                  <a:rPr lang="en-US" sz="2800" dirty="0" err="1" smtClean="0"/>
                  <a:t>algebralar</a:t>
                </a:r>
                <a:r>
                  <a:rPr lang="en-US" sz="2800" dirty="0" smtClean="0"/>
                  <a:t> 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ℱ</m:t>
                    </m:r>
                  </m:oMath>
                </a14:m>
                <a:r>
                  <a:rPr lang="en-US" sz="2800" dirty="0" smtClean="0"/>
                  <a:t>  </a:t>
                </a:r>
                <a:r>
                  <a:rPr lang="en-US" sz="2800" dirty="0" err="1" smtClean="0"/>
                  <a:t>maydon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ustidagi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chiziqli</a:t>
                </a:r>
                <a:r>
                  <a:rPr lang="en-US" sz="2800" dirty="0" smtClean="0"/>
                  <a:t> </a:t>
                </a:r>
                <a:r>
                  <a:rPr lang="en-US" sz="2800" dirty="0" err="1" smtClean="0"/>
                  <a:t>algebralar</a:t>
                </a:r>
                <a:r>
                  <a:rPr lang="en-US" sz="2800" dirty="0" smtClean="0"/>
                  <a:t>  </a:t>
                </a:r>
                <a:r>
                  <a:rPr lang="en-US" sz="2800" dirty="0" err="1" smtClean="0"/>
                  <a:t>va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U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akslantirish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biektiv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akslantirish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bo’lib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quyidgi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shartlar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bajarilsa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:</a:t>
                </a:r>
              </a:p>
              <a:p>
                <a:pPr marL="685800">
                  <a:buAutoNum type="arabicPeriod"/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800" b="0" dirty="0" smtClean="0">
                  <a:ea typeface="Cambria Math" panose="02040503050406030204" pitchFamily="18" charset="0"/>
                </a:endParaRPr>
              </a:p>
              <a:p>
                <a:pPr marL="685800">
                  <a:buAutoNum type="arabicPeriod"/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𝜆𝜑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 smtClean="0">
                    <a:ea typeface="Cambria Math" panose="02040503050406030204" pitchFamily="18" charset="0"/>
                  </a:rPr>
                  <a:t>;</a:t>
                </a:r>
              </a:p>
              <a:p>
                <a:pPr marL="685800">
                  <a:buAutoNum type="arabicPeriod"/>
                </a:pP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  <m:r>
                          <a:rPr lang="el-G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acc>
                          <m:accPr>
                            <m:chr m:val="̅"/>
                            <m:ctrlPr>
                              <a:rPr lang="el-GR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e>
                        </m:acc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 ∀</m:t>
                    </m:r>
                    <m:acc>
                      <m:accPr>
                        <m:chr m:val="̅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</m:e>
                    </m:acc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𝑉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∧∀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</m:oMath>
                </a14:m>
                <a:endParaRPr lang="en-US" sz="2800" b="0" dirty="0" smtClean="0">
                  <a:ea typeface="Cambria Math" panose="02040503050406030204" pitchFamily="18" charset="0"/>
                </a:endParaRPr>
              </a:p>
              <a:p>
                <a:pPr indent="0">
                  <a:buNone/>
                </a:pPr>
                <a:r>
                  <a:rPr lang="en-US" sz="2800" dirty="0" smtClean="0">
                    <a:ea typeface="Cambria Math" panose="02040503050406030204" pitchFamily="18" charset="0"/>
                  </a:rPr>
                  <a:t>U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holda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akslantirishga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izomorfizm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𝑣𝑎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chiziqli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algebralarga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esa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izomorf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chiziqli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algebralar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deyiladi</a:t>
                </a:r>
                <a:r>
                  <a:rPr lang="en-US" sz="2800" dirty="0">
                    <a:ea typeface="Cambria Math" panose="02040503050406030204" pitchFamily="18" charset="0"/>
                  </a:rPr>
                  <a:t> 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va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u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𝑈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sz="2800" dirty="0" smtClean="0">
                    <a:ea typeface="Cambria Math" panose="02040503050406030204" pitchFamily="18" charset="0"/>
                  </a:rPr>
                  <a:t> 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ko’rinishida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 </a:t>
                </a:r>
                <a:r>
                  <a:rPr lang="en-US" sz="2800" dirty="0" err="1" smtClean="0">
                    <a:ea typeface="Cambria Math" panose="02040503050406030204" pitchFamily="18" charset="0"/>
                  </a:rPr>
                  <a:t>belgilanadi</a:t>
                </a:r>
                <a:r>
                  <a:rPr lang="en-US" sz="2800" dirty="0" smtClean="0"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8596" y="714356"/>
                <a:ext cx="8229600" cy="5483245"/>
              </a:xfrm>
              <a:blipFill rotWithShape="0">
                <a:blip r:embed="rId2"/>
                <a:stretch>
                  <a:fillRect t="-1000" b="-1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77863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7413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677863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7413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677863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7413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276225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285720" y="357166"/>
                <a:ext cx="8229600" cy="5554683"/>
              </a:xfrm>
            </p:spPr>
            <p:txBody>
              <a:bodyPr>
                <a:normAutofit/>
              </a:bodyPr>
              <a:lstStyle/>
              <a:p>
                <a:pPr marL="0" indent="360363">
                  <a:buNone/>
                </a:pPr>
                <a:r>
                  <a:rPr lang="en-US" sz="2800" b="1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Misol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=&lt;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,+,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sub>
                        </m:sSub>
                      </m: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∙&gt;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algebra ,</a:t>
                </a:r>
              </a:p>
              <a:p>
                <a:pPr marL="0" indent="360363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∀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𝑎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𝑏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en-US" sz="2800" b="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360363">
                  <a:buNone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𝐺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,+,</m:t>
                    </m:r>
                    <m:d>
                      <m:dPr>
                        <m:begChr m:val="{"/>
                        <m:endChr m:val="}"/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sub>
                        </m:sSub>
                      </m:e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𝜆𝜖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</m:e>
                    </m:d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∙&gt;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algebra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bilan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izomorf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ya’ni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≅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bo’ladi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360363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bunda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𝑏𝑖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</m:mr>
                        </m:m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2800" b="0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0" indent="360363">
                  <a:buNone/>
                </a:pP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Agar F 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maydon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ustidagi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matritsalar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algebrasini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𝑛𝑥𝑛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,+,</m:t>
                    </m:r>
                    <m:d>
                      <m:dPr>
                        <m:begChr m:val="{"/>
                        <m:endChr m:val="}"/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sub>
                        </m:sSub>
                      </m: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,∙&gt;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ko’rinishida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belgilasak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u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quyidagi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teorema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o’rinli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bo’ladi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85720" y="357166"/>
                <a:ext cx="8229600" cy="5554683"/>
              </a:xfrm>
              <a:blipFill rotWithShape="0">
                <a:blip r:embed="rId2"/>
                <a:stretch>
                  <a:fillRect l="-1556" t="-1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77863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7413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677863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157413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</p:spPr>
            <p:txBody>
              <a:bodyPr>
                <a:normAutofit/>
              </a:bodyPr>
              <a:lstStyle/>
              <a:p>
                <a:pPr marL="0" indent="360363">
                  <a:buNone/>
                </a:pPr>
                <a:r>
                  <a:rPr lang="en-US" sz="3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Teorema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V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F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maydon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ustidagi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vector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bo’lib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</a:rPr>
                      <m:t>      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uning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3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matritsa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V  vector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fazoda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aniqlangan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chiziqli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operatorning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,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</a:rPr>
                      <m:t>      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</m:acc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bazisga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nisbatan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matritsasi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d>
                      <m:d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d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akslantirish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mavjud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bo’lsa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, u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holda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360363">
                  <a:buNone/>
                </a:pP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𝐸𝑛𝑑𝑉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munosabat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o’rinli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bo’ladi</a:t>
                </a:r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sz="3200" b="1" dirty="0"/>
                  <a:t>Isboti</a:t>
                </a:r>
                <a:r>
                  <a:rPr lang="en-US" sz="3200" dirty="0"/>
                  <a:t>. </a:t>
                </a:r>
                <a:r>
                  <a:rPr lang="en-US" sz="3200" dirty="0" err="1"/>
                  <a:t>Bizga</a:t>
                </a:r>
                <a:r>
                  <a:rPr lang="en-US" sz="3200" dirty="0"/>
                  <a:t> </a:t>
                </a:r>
                <a:r>
                  <a:rPr lang="en-US" sz="3200" dirty="0" err="1"/>
                  <a:t>ma’lumki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</a:rPr>
                      <m:t>𝐸𝑛𝑑𝑉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200" dirty="0"/>
                  <a:t> </a:t>
                </a:r>
                <a:r>
                  <a:rPr lang="en-US" sz="3200" dirty="0" err="1"/>
                  <a:t>akslatirish</a:t>
                </a:r>
                <a:r>
                  <a:rPr lang="en-US" sz="3200" dirty="0"/>
                  <a:t> </a:t>
                </a:r>
                <a:r>
                  <a:rPr lang="en-US" sz="3200" dirty="0" err="1"/>
                  <a:t>biektiv</a:t>
                </a:r>
                <a:r>
                  <a:rPr lang="en-US" sz="3200" dirty="0"/>
                  <a:t> </a:t>
                </a:r>
                <a:r>
                  <a:rPr lang="en-US" sz="3200" dirty="0" err="1"/>
                  <a:t>akslantirish</a:t>
                </a:r>
                <a:r>
                  <a:rPr lang="en-US" sz="3200" dirty="0"/>
                  <a:t> </a:t>
                </a:r>
                <a:r>
                  <a:rPr lang="en-US" sz="3200" dirty="0" err="1"/>
                  <a:t>bo’ladi</a:t>
                </a:r>
                <a:r>
                  <a:rPr lang="en-US" sz="3200" dirty="0"/>
                  <a:t>.</a:t>
                </a: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60648"/>
                <a:ext cx="8229600" cy="5865515"/>
              </a:xfrm>
              <a:blipFill rotWithShape="0">
                <a:blip r:embed="rId2"/>
                <a:stretch>
                  <a:fillRect l="-1852" t="-1455" r="-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780695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325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Symbol</vt:lpstr>
      <vt:lpstr>Times New Roman</vt:lpstr>
      <vt:lpstr>Trebuchet MS</vt:lpstr>
      <vt:lpstr>Wingdings 3</vt:lpstr>
      <vt:lpstr>Грань</vt:lpstr>
      <vt:lpstr>Chiziqli  algebralar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Chiziqli  algebralar</dc:title>
  <dc:creator>55555</dc:creator>
  <cp:lastModifiedBy>user</cp:lastModifiedBy>
  <cp:revision>44</cp:revision>
  <dcterms:created xsi:type="dcterms:W3CDTF">2016-04-21T17:27:48Z</dcterms:created>
  <dcterms:modified xsi:type="dcterms:W3CDTF">2016-04-23T03:54:10Z</dcterms:modified>
</cp:coreProperties>
</file>